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72" r:id="rId1"/>
    <p:sldMasterId id="2147483687" r:id="rId2"/>
    <p:sldMasterId id="2147483714" r:id="rId3"/>
  </p:sldMasterIdLst>
  <p:notesMasterIdLst>
    <p:notesMasterId r:id="rId70"/>
  </p:notesMasterIdLst>
  <p:sldIdLst>
    <p:sldId id="397" r:id="rId4"/>
    <p:sldId id="515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543" r:id="rId13"/>
    <p:sldId id="544" r:id="rId14"/>
    <p:sldId id="545" r:id="rId15"/>
    <p:sldId id="546" r:id="rId16"/>
    <p:sldId id="547" r:id="rId17"/>
    <p:sldId id="562" r:id="rId18"/>
    <p:sldId id="564" r:id="rId19"/>
    <p:sldId id="565" r:id="rId20"/>
    <p:sldId id="548" r:id="rId21"/>
    <p:sldId id="585" r:id="rId22"/>
    <p:sldId id="566" r:id="rId23"/>
    <p:sldId id="383" r:id="rId24"/>
    <p:sldId id="449" r:id="rId25"/>
    <p:sldId id="432" r:id="rId26"/>
    <p:sldId id="433" r:id="rId27"/>
    <p:sldId id="439" r:id="rId28"/>
    <p:sldId id="440" r:id="rId29"/>
    <p:sldId id="441" r:id="rId30"/>
    <p:sldId id="446" r:id="rId31"/>
    <p:sldId id="447" r:id="rId32"/>
    <p:sldId id="442" r:id="rId33"/>
    <p:sldId id="443" r:id="rId34"/>
    <p:sldId id="466" r:id="rId35"/>
    <p:sldId id="467" r:id="rId36"/>
    <p:sldId id="579" r:id="rId37"/>
    <p:sldId id="468" r:id="rId38"/>
    <p:sldId id="465" r:id="rId39"/>
    <p:sldId id="418" r:id="rId40"/>
    <p:sldId id="416" r:id="rId41"/>
    <p:sldId id="421" r:id="rId42"/>
    <p:sldId id="420" r:id="rId43"/>
    <p:sldId id="422" r:id="rId44"/>
    <p:sldId id="428" r:id="rId45"/>
    <p:sldId id="436" r:id="rId46"/>
    <p:sldId id="435" r:id="rId47"/>
    <p:sldId id="417" r:id="rId48"/>
    <p:sldId id="427" r:id="rId49"/>
    <p:sldId id="458" r:id="rId50"/>
    <p:sldId id="450" r:id="rId51"/>
    <p:sldId id="451" r:id="rId52"/>
    <p:sldId id="459" r:id="rId53"/>
    <p:sldId id="426" r:id="rId54"/>
    <p:sldId id="419" r:id="rId55"/>
    <p:sldId id="460" r:id="rId56"/>
    <p:sldId id="405" r:id="rId57"/>
    <p:sldId id="409" r:id="rId58"/>
    <p:sldId id="410" r:id="rId59"/>
    <p:sldId id="411" r:id="rId60"/>
    <p:sldId id="412" r:id="rId61"/>
    <p:sldId id="455" r:id="rId62"/>
    <p:sldId id="462" r:id="rId63"/>
    <p:sldId id="576" r:id="rId64"/>
    <p:sldId id="457" r:id="rId65"/>
    <p:sldId id="456" r:id="rId66"/>
    <p:sldId id="463" r:id="rId67"/>
    <p:sldId id="464" r:id="rId68"/>
    <p:sldId id="384" r:id="rId69"/>
  </p:sldIdLst>
  <p:sldSz cx="9144000" cy="5143500" type="screen16x9"/>
  <p:notesSz cx="6858000" cy="9144000"/>
  <p:embeddedFontLst>
    <p:embeddedFont>
      <p:font typeface="ZapfHumnst BT" panose="020B0604020202020204" charset="0"/>
      <p:regular r:id="rId71"/>
    </p:embeddedFont>
    <p:embeddedFont>
      <p:font typeface="Cambria Math" panose="02040503050406030204" pitchFamily="18" charset="0"/>
      <p:regular r:id="rId72"/>
    </p:embeddedFont>
    <p:embeddedFont>
      <p:font typeface="Calibri" panose="020F0502020204030204" pitchFamily="34" charset="0"/>
      <p:regular r:id="rId73"/>
      <p:bold r:id="rId74"/>
      <p:italic r:id="rId75"/>
      <p:boldItalic r:id="rId76"/>
    </p:embeddedFont>
    <p:embeddedFont>
      <p:font typeface="Tw Cen MT" panose="020B0602020104020603" pitchFamily="34" charset="0"/>
      <p:regular r:id="rId77"/>
      <p:bold r:id="rId78"/>
      <p:italic r:id="rId79"/>
      <p:boldItalic r:id="rId80"/>
    </p:embeddedFont>
    <p:embeddedFont>
      <p:font typeface="ZapfHumnst Dm BT" panose="020B0604020202020204" charset="0"/>
      <p:italic r:id="rId81"/>
    </p:embeddedFont>
    <p:embeddedFont>
      <p:font typeface="Wingdings 2" panose="05020102010507070707" pitchFamily="18" charset="2"/>
      <p:regular r:id="rId82"/>
    </p:embeddedFont>
    <p:embeddedFont>
      <p:font typeface="Brush Script MT" panose="03060802040406070304" pitchFamily="66" charset="0"/>
      <p:italic r:id="rId83"/>
    </p:embeddedFont>
    <p:embeddedFont>
      <p:font typeface="Monotype Sorts" panose="05000000000000000000" charset="2"/>
      <p:regular r:id="rId84"/>
    </p:embeddedFont>
    <p:embeddedFont>
      <p:font typeface="ＭＳ Ｐゴシック" panose="020B0600070205080204" pitchFamily="34" charset="-128"/>
      <p:regular r:id="rId8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0"/>
    <a:srgbClr val="FF33CC"/>
    <a:srgbClr val="0000FF"/>
    <a:srgbClr val="005C9D"/>
    <a:srgbClr val="669900"/>
    <a:srgbClr val="385D8A"/>
    <a:srgbClr val="CC3300"/>
    <a:srgbClr val="009900"/>
    <a:srgbClr val="00CC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89" autoAdjust="0"/>
    <p:restoredTop sz="95163" autoAdjust="0"/>
  </p:normalViewPr>
  <p:slideViewPr>
    <p:cSldViewPr showGuides="1">
      <p:cViewPr>
        <p:scale>
          <a:sx n="90" d="100"/>
          <a:sy n="90" d="100"/>
        </p:scale>
        <p:origin x="-1094" y="-350"/>
      </p:cViewPr>
      <p:guideLst>
        <p:guide orient="horz" pos="395"/>
        <p:guide pos="31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font" Target="fonts/font14.fntdata"/><Relationship Id="rId89" Type="http://schemas.openxmlformats.org/officeDocument/2006/relationships/tableStyles" Target="tableStyle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5" Type="http://schemas.openxmlformats.org/officeDocument/2006/relationships/slide" Target="slides/slide2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font" Target="fonts/font7.fntdata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font" Target="fonts/font15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font" Target="fonts/font13.fntdata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schemas.openxmlformats.org/officeDocument/2006/relationships/font" Target="fonts/font11.fntdata"/><Relationship Id="rId86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font" Target="fonts/font6.fntdata"/><Relationship Id="rId7" Type="http://schemas.openxmlformats.org/officeDocument/2006/relationships/slide" Target="slides/slide4.xml"/><Relationship Id="rId71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viewProps" Target="viewProps.xml"/><Relationship Id="rId61" Type="http://schemas.openxmlformats.org/officeDocument/2006/relationships/slide" Target="slides/slide58.xml"/><Relationship Id="rId82" Type="http://schemas.openxmlformats.org/officeDocument/2006/relationships/font" Target="fonts/font12.fntdata"/><Relationship Id="rId19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1ED1E-D467-4A3A-9BF2-0A947BB80F8C}" type="datetimeFigureOut">
              <a:rPr lang="en-US" smtClean="0"/>
              <a:pPr/>
              <a:t>4/27/2017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F57F0-04BA-4696-B5FA-3CC8BAAD3BF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702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F57F0-04BA-4696-B5FA-3CC8BAAD3BF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73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F57F0-04BA-4696-B5FA-3CC8BAAD3BF5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73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966C-320C-48F6-B05E-BFB5F9A10F09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7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966C-320C-48F6-B05E-BFB5F9A10F09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7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966C-320C-48F6-B05E-BFB5F9A10F09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7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966C-320C-48F6-B05E-BFB5F9A10F09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7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966C-320C-48F6-B05E-BFB5F9A10F09}" type="slidenum">
              <a:rPr lang="en-GB" smtClean="0">
                <a:solidFill>
                  <a:prstClr val="black"/>
                </a:solidFill>
              </a:rPr>
              <a:pPr/>
              <a:t>43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7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C966C-320C-48F6-B05E-BFB5F9A10F09}" type="slidenum">
              <a:rPr lang="en-GB" smtClean="0">
                <a:solidFill>
                  <a:prstClr val="black"/>
                </a:solidFill>
              </a:rPr>
              <a:pPr/>
              <a:t>44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rgbClr val="005C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de-DE" dirty="0" smtClean="0"/>
              <a:t>9/20/2016</a:t>
            </a:r>
            <a:endParaRPr lang="en-US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SPAEC 2016    V. Tympel</a:t>
            </a:r>
            <a:endParaRPr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0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411288" cy="4137422"/>
          </a:xfrm>
        </p:spPr>
        <p:txBody>
          <a:bodyPr vert="eaVert"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3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3419872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572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9/20/2016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SPARC 2016    V. Tympel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9373-029B-4BBD-924E-A75AB1475C21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830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572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39491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2953942"/>
            <a:ext cx="4038600" cy="1640681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9/20/2016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SPARC 2016    V. Tympel</a:t>
            </a: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B88F5-083D-4EF7-A1AD-6FAEC8BB9DD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74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666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72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20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04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485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29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316632"/>
            <a:ext cx="3095256" cy="742950"/>
          </a:xfrm>
        </p:spPr>
        <p:txBody>
          <a:bodyPr/>
          <a:lstStyle>
            <a:lvl1pPr>
              <a:defRPr sz="2800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423848" cy="337185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grpSp>
        <p:nvGrpSpPr>
          <p:cNvPr id="16" name="Gruppieren 13"/>
          <p:cNvGrpSpPr>
            <a:grpSpLocks noChangeAspect="1"/>
          </p:cNvGrpSpPr>
          <p:nvPr userDrawn="1"/>
        </p:nvGrpSpPr>
        <p:grpSpPr bwMode="auto">
          <a:xfrm>
            <a:off x="3792515" y="344830"/>
            <a:ext cx="4153357" cy="426720"/>
            <a:chOff x="16104835" y="40411994"/>
            <a:chExt cx="13844590" cy="1421218"/>
          </a:xfrm>
        </p:grpSpPr>
        <p:pic>
          <p:nvPicPr>
            <p:cNvPr id="17" name="Bild 6" descr="logo.tif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4835" y="40411994"/>
              <a:ext cx="1183890" cy="142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Bild 7" descr="HG_LOGO_S_ENG_RGB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14894" y="40411994"/>
              <a:ext cx="2616085" cy="142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Bild 8" descr="GSI_Logo_rgb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94140" y="40411994"/>
              <a:ext cx="3468536" cy="142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Grafik 7" descr="HG_Institut_Jena_RGB_en.jp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886" y="40411994"/>
              <a:ext cx="2499848" cy="142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 descr="http://design-guidelines.web.cern.ch/sites/design-guidelines.web.cern.ch/files/u6/CERN-logo.jp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5838" y="40411994"/>
              <a:ext cx="1423587" cy="142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" name="Picture 2"/>
          <p:cNvPicPr preferRelativeResize="0"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00865"/>
            <a:ext cx="1055301" cy="270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5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63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29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426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63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382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6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255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43238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14439" y="790576"/>
            <a:ext cx="3817937" cy="4260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84775" y="790576"/>
            <a:ext cx="3817938" cy="4260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480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2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rgbClr val="005C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solidFill>
                <a:srgbClr val="005C9D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5" name="Gruppieren 13"/>
          <p:cNvGrpSpPr>
            <a:grpSpLocks noChangeAspect="1"/>
          </p:cNvGrpSpPr>
          <p:nvPr userDrawn="1"/>
        </p:nvGrpSpPr>
        <p:grpSpPr bwMode="auto">
          <a:xfrm>
            <a:off x="251520" y="4587974"/>
            <a:ext cx="3461137" cy="355600"/>
            <a:chOff x="16104835" y="40411994"/>
            <a:chExt cx="13844590" cy="1421218"/>
          </a:xfrm>
        </p:grpSpPr>
        <p:pic>
          <p:nvPicPr>
            <p:cNvPr id="16" name="Bild 6" descr="logo.tif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4835" y="40411994"/>
              <a:ext cx="1183890" cy="142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Bild 7" descr="HG_LOGO_S_ENG_RGB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14894" y="40411994"/>
              <a:ext cx="2616085" cy="142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Bild 8" descr="GSI_Logo_rgb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94140" y="40411994"/>
              <a:ext cx="3468536" cy="142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Grafik 7" descr="HG_Institut_Jena_RGB_en.jp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886" y="40411994"/>
              <a:ext cx="2499848" cy="142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 descr="http://design-guidelines.web.cern.ch/sites/design-guidelines.web.cern.ch/files/u6/CERN-logo.jp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5838" y="40411994"/>
              <a:ext cx="1423587" cy="142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Picture 2"/>
          <p:cNvPicPr preferRelativeResize="0"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259" y="4699502"/>
            <a:ext cx="879418" cy="225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9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91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227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7218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27506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410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10414" y="85726"/>
            <a:ext cx="1963737" cy="49649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14439" y="85726"/>
            <a:ext cx="5743575" cy="49649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71450"/>
            <a:ext cx="4439906" cy="742950"/>
          </a:xfrm>
        </p:spPr>
        <p:txBody>
          <a:bodyPr/>
          <a:lstStyle>
            <a:lvl1pPr>
              <a:defRPr sz="2800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5079368" y="195486"/>
            <a:ext cx="3683633" cy="723897"/>
            <a:chOff x="5079367" y="260648"/>
            <a:chExt cx="3683633" cy="965196"/>
          </a:xfrm>
        </p:grpSpPr>
        <p:pic>
          <p:nvPicPr>
            <p:cNvPr id="19" name="Grafik 18" descr="HANNEUGR.BMP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5079367" y="368744"/>
              <a:ext cx="762397" cy="756000"/>
            </a:xfrm>
            <a:prstGeom prst="rect">
              <a:avLst/>
            </a:prstGeom>
          </p:spPr>
        </p:pic>
        <p:pic>
          <p:nvPicPr>
            <p:cNvPr id="20" name="Picture 2" descr="http://www.hi-jena.de/img/logo-de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625" y="368744"/>
              <a:ext cx="1511998" cy="756000"/>
            </a:xfrm>
            <a:prstGeom prst="rect">
              <a:avLst/>
            </a:prstGeom>
            <a:noFill/>
          </p:spPr>
        </p:pic>
        <p:pic>
          <p:nvPicPr>
            <p:cNvPr id="21" name="Bild 6" descr="GSI_Logo_rgb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3484" y="260648"/>
              <a:ext cx="1349516" cy="449839"/>
            </a:xfrm>
            <a:prstGeom prst="rect">
              <a:avLst/>
            </a:prstGeom>
          </p:spPr>
        </p:pic>
        <p:pic>
          <p:nvPicPr>
            <p:cNvPr id="22" name="Picture 8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1119" y="764704"/>
              <a:ext cx="550666" cy="461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6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71450"/>
            <a:ext cx="4439906" cy="742950"/>
          </a:xfrm>
        </p:spPr>
        <p:txBody>
          <a:bodyPr/>
          <a:lstStyle>
            <a:lvl1pPr>
              <a:defRPr sz="28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5079368" y="195486"/>
            <a:ext cx="3683633" cy="723897"/>
            <a:chOff x="5079367" y="260648"/>
            <a:chExt cx="3683633" cy="965196"/>
          </a:xfrm>
        </p:grpSpPr>
        <p:pic>
          <p:nvPicPr>
            <p:cNvPr id="13" name="Grafik 12" descr="HANNEUGR.BMP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5079367" y="368744"/>
              <a:ext cx="762397" cy="756000"/>
            </a:xfrm>
            <a:prstGeom prst="rect">
              <a:avLst/>
            </a:prstGeom>
          </p:spPr>
        </p:pic>
        <p:pic>
          <p:nvPicPr>
            <p:cNvPr id="14" name="Picture 2" descr="http://www.hi-jena.de/img/logo-de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625" y="368744"/>
              <a:ext cx="1511998" cy="756000"/>
            </a:xfrm>
            <a:prstGeom prst="rect">
              <a:avLst/>
            </a:prstGeom>
            <a:noFill/>
          </p:spPr>
        </p:pic>
        <p:pic>
          <p:nvPicPr>
            <p:cNvPr id="15" name="Bild 6" descr="GSI_Logo_rgb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3484" y="260648"/>
              <a:ext cx="1349516" cy="449839"/>
            </a:xfrm>
            <a:prstGeom prst="rect">
              <a:avLst/>
            </a:prstGeom>
          </p:spPr>
        </p:pic>
        <p:pic>
          <p:nvPicPr>
            <p:cNvPr id="16" name="Picture 8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1119" y="764704"/>
              <a:ext cx="550666" cy="461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9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8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2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7653808" y="4746178"/>
            <a:ext cx="1310680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pPr algn="r"/>
            <a:r>
              <a:rPr lang="de-DE" dirty="0"/>
              <a:t>9</a:t>
            </a:r>
            <a:r>
              <a:rPr lang="de-DE" dirty="0" smtClean="0"/>
              <a:t>/20/2016</a:t>
            </a:r>
            <a:endParaRPr lang="en-US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3"/>
          </p:nvPr>
        </p:nvSpPr>
        <p:spPr>
          <a:xfrm>
            <a:off x="5076056" y="4746033"/>
            <a:ext cx="2505744" cy="273844"/>
          </a:xfrm>
        </p:spPr>
        <p:txBody>
          <a:bodyPr/>
          <a:lstStyle>
            <a:lvl1pPr>
              <a:defRPr>
                <a:solidFill>
                  <a:srgbClr val="005C9D"/>
                </a:solidFill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005C9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9/20/2016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005C9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SPARC 2016    V. Tympel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rgbClr val="005C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B385188-198F-4BCB-8D6D-6146E3FBBFBF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5C9D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EA4CE-2D35-4729-8CAB-6500FAE2797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0D791-695A-4178-8310-0A8C13CBB9B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52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4438" y="85725"/>
            <a:ext cx="7859712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 um das Titelformat zu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4439" y="790576"/>
            <a:ext cx="7788275" cy="426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Klicken Sie,  um die Formate des Vorlagentextes zu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1108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Times New Roman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ZapfHumnst B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ZapfHumnst B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ZapfHumnst B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81D58"/>
          </a:solidFill>
          <a:latin typeface="ZapfHumnst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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81D58"/>
        </a:buClr>
        <a:buSzPct val="80000"/>
        <a:buFont typeface="Monotype Sorts" pitchFamily="2" charset="2"/>
        <a:buChar char="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30000"/>
        <a:buFont typeface="Symbol" pitchFamily="18" charset="2"/>
        <a:buChar char="·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81D58"/>
        </a:buClr>
        <a:buSzPct val="100000"/>
        <a:buChar char="–"/>
        <a:defRPr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Excel_Worksheet1.xlsx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9.png"/><Relationship Id="rId4" Type="http://schemas.openxmlformats.org/officeDocument/2006/relationships/image" Target="../media/image58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0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2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64.png"/><Relationship Id="rId4" Type="http://schemas.openxmlformats.org/officeDocument/2006/relationships/image" Target="../media/image63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6.png"/><Relationship Id="rId4" Type="http://schemas.openxmlformats.org/officeDocument/2006/relationships/image" Target="../media/image65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1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9.png"/><Relationship Id="rId4" Type="http://schemas.openxmlformats.org/officeDocument/2006/relationships/image" Target="../media/image78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81.png"/><Relationship Id="rId4" Type="http://schemas.openxmlformats.org/officeDocument/2006/relationships/image" Target="../media/image80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9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hyperlink" Target="file:///C:\Sim\CCC_XD_2xTrafo_81_1uH.asc" TargetMode="External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60.png"/><Relationship Id="rId5" Type="http://schemas.openxmlformats.org/officeDocument/2006/relationships/image" Target="../media/image550.png"/><Relationship Id="rId4" Type="http://schemas.openxmlformats.org/officeDocument/2006/relationships/image" Target="../media/image54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7" Type="http://schemas.openxmlformats.org/officeDocument/2006/relationships/image" Target="../media/image85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31.xml"/><Relationship Id="rId6" Type="http://schemas.openxmlformats.org/officeDocument/2006/relationships/hyperlink" Target="file:///C:\Sim\CCC_XD_2xTrafo_169_1uH.asc" TargetMode="External"/><Relationship Id="rId5" Type="http://schemas.openxmlformats.org/officeDocument/2006/relationships/image" Target="../media/image590.png"/><Relationship Id="rId4" Type="http://schemas.openxmlformats.org/officeDocument/2006/relationships/image" Target="../media/image58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Sim\CCC_XD_2xTrafo_L_L.asc" TargetMode="External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8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Sim\CCC_XD_2xTrafo_392_4uH.asc" TargetMode="External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89.png"/><Relationship Id="rId4" Type="http://schemas.openxmlformats.org/officeDocument/2006/relationships/image" Target="../media/image8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0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3.png"/><Relationship Id="rId5" Type="http://schemas.openxmlformats.org/officeDocument/2006/relationships/image" Target="../media/image90.jpeg"/><Relationship Id="rId4" Type="http://schemas.openxmlformats.org/officeDocument/2006/relationships/image" Target="../media/image102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0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0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3267"/>
            <a:ext cx="1403648" cy="61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80280" y="-20538"/>
            <a:ext cx="8712200" cy="720080"/>
          </a:xfrm>
        </p:spPr>
        <p:txBody>
          <a:bodyPr anchor="ctr">
            <a:normAutofit/>
          </a:bodyPr>
          <a:lstStyle/>
          <a:p>
            <a:pPr lvl="0" defTabSz="2090738"/>
            <a:r>
              <a:rPr lang="en-US" altLang="en-US" dirty="0" smtClean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Status </a:t>
            </a:r>
            <a:r>
              <a:rPr lang="en-US" altLang="en-US" dirty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of the BMBF </a:t>
            </a:r>
            <a:r>
              <a:rPr lang="en-US" altLang="en-US" dirty="0" smtClean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project</a:t>
            </a:r>
            <a:r>
              <a:rPr lang="en-GB" altLang="en-US" b="1" cap="none" dirty="0" smtClean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 </a:t>
            </a:r>
            <a:endParaRPr lang="de-DE" dirty="0">
              <a:latin typeface="+mn-lt"/>
            </a:endParaRPr>
          </a:p>
        </p:txBody>
      </p:sp>
      <p:sp>
        <p:nvSpPr>
          <p:cNvPr id="212993" name="Rectangle 1"/>
          <p:cNvSpPr>
            <a:spLocks noChangeArrowheads="1"/>
          </p:cNvSpPr>
          <p:nvPr/>
        </p:nvSpPr>
        <p:spPr bwMode="auto">
          <a:xfrm>
            <a:off x="179512" y="4863956"/>
            <a:ext cx="87917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Mini-workshop on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CCC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 26</a:t>
            </a:r>
            <a:r>
              <a:rPr lang="en-GB" sz="1200" baseline="30000" dirty="0">
                <a:solidFill>
                  <a:prstClr val="white"/>
                </a:solidFill>
                <a:latin typeface="Arial" charset="0"/>
                <a:cs typeface="Arial" charset="0"/>
              </a:rPr>
              <a:t>th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 and 27</a:t>
            </a:r>
            <a:r>
              <a:rPr lang="en-GB" sz="1200" baseline="30000" dirty="0">
                <a:solidFill>
                  <a:prstClr val="white"/>
                </a:solidFill>
                <a:latin typeface="Arial" charset="0"/>
                <a:cs typeface="Arial" charset="0"/>
              </a:rPr>
              <a:t>th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 April 2017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         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                                                    CERN Geneva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07504" y="1452806"/>
            <a:ext cx="5325888" cy="2199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(1) </a:t>
            </a:r>
            <a:r>
              <a:rPr lang="de-DE" altLang="en-US" sz="1600" dirty="0" smtClean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BMBF- </a:t>
            </a:r>
            <a:r>
              <a:rPr lang="de-DE" altLang="en-US" sz="1600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</a:t>
            </a:r>
            <a:r>
              <a:rPr lang="de-DE" altLang="en-US" sz="1600" dirty="0" smtClean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oint </a:t>
            </a:r>
            <a:r>
              <a:rPr lang="de-DE" altLang="en-US" sz="1600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de-DE" altLang="en-US" sz="1600" dirty="0" smtClean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roject </a:t>
            </a: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05P2015</a:t>
            </a: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R&amp;D </a:t>
            </a:r>
            <a:r>
              <a:rPr lang="de-DE" altLang="en-US" sz="1600" dirty="0" err="1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de-DE" altLang="en-US" sz="1600" dirty="0" err="1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ccelerator</a:t>
            </a: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(CCC): </a:t>
            </a:r>
            <a:endParaRPr lang="de-DE" altLang="en-US" sz="1600" dirty="0" smtClean="0">
              <a:solidFill>
                <a:prstClr val="white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„Entwicklung</a:t>
            </a:r>
            <a:r>
              <a:rPr lang="de-DE" altLang="en-US" sz="14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Sensoroptimierungen und </a:t>
            </a: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Tests </a:t>
            </a:r>
            <a:r>
              <a:rPr lang="de-DE" altLang="en-US" sz="14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von </a:t>
            </a:r>
            <a:r>
              <a:rPr lang="de-DE" altLang="en-US" sz="1400" dirty="0" err="1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kryogenen</a:t>
            </a:r>
            <a:endParaRPr lang="de-DE" altLang="en-US" sz="1400" dirty="0" smtClean="0">
              <a:solidFill>
                <a:prstClr val="white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4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Stromkomparatoren </a:t>
            </a:r>
            <a:r>
              <a:rPr lang="de-DE" altLang="en-US" sz="14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zum </a:t>
            </a: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Einsatz </a:t>
            </a:r>
            <a:r>
              <a:rPr lang="de-DE" altLang="en-US" sz="14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neuartigen Ionenquellen</a:t>
            </a: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Beschleunigeranlagen </a:t>
            </a:r>
            <a:r>
              <a:rPr lang="de-DE" altLang="en-US" sz="14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 </a:t>
            </a:r>
            <a:r>
              <a:rPr lang="de-DE" altLang="en-US" sz="14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Speicherringen“</a:t>
            </a: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de-DE" altLang="en-US" sz="16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roject </a:t>
            </a:r>
            <a:r>
              <a:rPr lang="de-DE" altLang="en-US" sz="1600" dirty="0" err="1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partners</a:t>
            </a: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     FSU Jena + TU Darmstadt</a:t>
            </a: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de-DE" altLang="en-US" sz="1600" dirty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ssociated  </a:t>
            </a:r>
            <a:r>
              <a:rPr lang="de-DE" altLang="en-US" sz="1600" dirty="0" err="1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partners</a:t>
            </a:r>
            <a:r>
              <a:rPr lang="de-DE" altLang="en-US" sz="1600" dirty="0" smtClean="0">
                <a:solidFill>
                  <a:prstClr val="whit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GSI Darmstadt + CERN Genf</a:t>
            </a:r>
            <a:endParaRPr lang="en-US" altLang="en-US" sz="1600" dirty="0">
              <a:solidFill>
                <a:prstClr val="white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Gerade Verbindung 4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hteck 3"/>
          <p:cNvSpPr/>
          <p:nvPr/>
        </p:nvSpPr>
        <p:spPr>
          <a:xfrm>
            <a:off x="107504" y="3612961"/>
            <a:ext cx="64737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smtClean="0">
                <a:solidFill>
                  <a:schemeClr val="bg1"/>
                </a:solidFill>
              </a:rPr>
              <a:t>(2) </a:t>
            </a:r>
            <a:r>
              <a:rPr lang="de-DE" sz="1600" dirty="0" err="1" smtClean="0">
                <a:solidFill>
                  <a:schemeClr val="bg1"/>
                </a:solidFill>
              </a:rPr>
              <a:t>Collaboration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>
                <a:solidFill>
                  <a:srgbClr val="FFFF00"/>
                </a:solidFill>
              </a:rPr>
              <a:t>Agreement CERN</a:t>
            </a:r>
            <a:r>
              <a:rPr lang="de-DE" sz="1600" dirty="0">
                <a:solidFill>
                  <a:schemeClr val="bg1"/>
                </a:solidFill>
              </a:rPr>
              <a:t>, GSI, FSU </a:t>
            </a:r>
            <a:r>
              <a:rPr lang="de-DE" sz="1400" dirty="0" smtClean="0">
                <a:solidFill>
                  <a:schemeClr val="bg1"/>
                </a:solidFill>
              </a:rPr>
              <a:t>(# </a:t>
            </a:r>
            <a:r>
              <a:rPr lang="de-DE" sz="1400" dirty="0">
                <a:solidFill>
                  <a:schemeClr val="bg1"/>
                </a:solidFill>
              </a:rPr>
              <a:t>KE2915/BE)</a:t>
            </a:r>
          </a:p>
          <a:p>
            <a:endParaRPr lang="de-DE" sz="1600" dirty="0" smtClean="0">
              <a:solidFill>
                <a:schemeClr val="bg1"/>
              </a:solidFill>
            </a:endParaRPr>
          </a:p>
          <a:p>
            <a:r>
              <a:rPr lang="de-DE" sz="1600" dirty="0" smtClean="0">
                <a:solidFill>
                  <a:schemeClr val="bg1"/>
                </a:solidFill>
              </a:rPr>
              <a:t>(3) </a:t>
            </a:r>
            <a:r>
              <a:rPr lang="de-DE" sz="1600" dirty="0" err="1" smtClean="0">
                <a:solidFill>
                  <a:srgbClr val="FFFF00"/>
                </a:solidFill>
              </a:rPr>
              <a:t>Collaboration</a:t>
            </a:r>
            <a:r>
              <a:rPr lang="de-DE" sz="1600" dirty="0" smtClean="0">
                <a:solidFill>
                  <a:srgbClr val="FFFF00"/>
                </a:solidFill>
              </a:rPr>
              <a:t> </a:t>
            </a:r>
            <a:r>
              <a:rPr lang="de-DE" sz="1600" dirty="0">
                <a:solidFill>
                  <a:srgbClr val="FFFF00"/>
                </a:solidFill>
              </a:rPr>
              <a:t>Agreement  FSU Jena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smtClean="0">
                <a:solidFill>
                  <a:schemeClr val="bg1"/>
                </a:solidFill>
              </a:rPr>
              <a:t>IOQ, IFK und </a:t>
            </a:r>
            <a:r>
              <a:rPr lang="de-DE" sz="1600" dirty="0" smtClean="0">
                <a:solidFill>
                  <a:srgbClr val="FFFF00"/>
                </a:solidFill>
              </a:rPr>
              <a:t>TU Darmstadt</a:t>
            </a:r>
            <a:endParaRPr lang="de-DE" sz="1600" dirty="0">
              <a:solidFill>
                <a:srgbClr val="FFFF00"/>
              </a:solidFill>
            </a:endParaRPr>
          </a:p>
        </p:txBody>
      </p:sp>
      <p:pic>
        <p:nvPicPr>
          <p:cNvPr id="25603" name="Picture 3" descr="F:\GSI328_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727" y="627534"/>
            <a:ext cx="3649273" cy="36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6876256" y="4443958"/>
            <a:ext cx="2193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Volker Tympel </a:t>
            </a:r>
            <a:r>
              <a:rPr lang="de-DE" dirty="0" smtClean="0">
                <a:solidFill>
                  <a:schemeClr val="bg1"/>
                </a:solidFill>
              </a:rPr>
              <a:t>(HIJ)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00263" y="896402"/>
            <a:ext cx="46346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 smtClean="0">
                <a:solidFill>
                  <a:schemeClr val="accent2"/>
                </a:solidFill>
              </a:rPr>
              <a:t>Interim </a:t>
            </a:r>
            <a:r>
              <a:rPr lang="de-DE" sz="2800" dirty="0" err="1" smtClean="0">
                <a:solidFill>
                  <a:schemeClr val="accent2"/>
                </a:solidFill>
              </a:rPr>
              <a:t>report</a:t>
            </a:r>
            <a:r>
              <a:rPr lang="de-DE" sz="2800" dirty="0" smtClean="0">
                <a:solidFill>
                  <a:schemeClr val="accent2"/>
                </a:solidFill>
              </a:rPr>
              <a:t> 2016 + I/2017</a:t>
            </a:r>
            <a:endParaRPr lang="de-DE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4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08171"/>
              </p:ext>
            </p:extLst>
          </p:nvPr>
        </p:nvGraphicFramePr>
        <p:xfrm>
          <a:off x="256211" y="3225027"/>
          <a:ext cx="8636268" cy="1572547"/>
        </p:xfrm>
        <a:graphic>
          <a:graphicData uri="http://schemas.openxmlformats.org/drawingml/2006/table">
            <a:tbl>
              <a:tblPr/>
              <a:tblGrid>
                <a:gridCol w="3658716"/>
                <a:gridCol w="414796"/>
                <a:gridCol w="414796"/>
                <a:gridCol w="414796"/>
                <a:gridCol w="414796"/>
                <a:gridCol w="414796"/>
                <a:gridCol w="414796"/>
                <a:gridCol w="414796"/>
                <a:gridCol w="414796"/>
                <a:gridCol w="414796"/>
                <a:gridCol w="414796"/>
                <a:gridCol w="414796"/>
                <a:gridCol w="414796"/>
              </a:tblGrid>
              <a:tr h="1993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9931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5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LEAP, Low Energy Antiproton Physics, Japan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80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IBIC, Spanien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5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CAARI, 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Conference on Application of</a:t>
                      </a:r>
                    </a:p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Accelerators in Research and Industry, </a:t>
                      </a:r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en-GB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1P</a:t>
                      </a: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5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SPARC </a:t>
                      </a:r>
                      <a:r>
                        <a:rPr lang="de-DE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Workskop</a:t>
                      </a:r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, Polen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hteck 1"/>
          <p:cNvSpPr/>
          <p:nvPr/>
        </p:nvSpPr>
        <p:spPr>
          <a:xfrm>
            <a:off x="5076056" y="1131590"/>
            <a:ext cx="3321743" cy="1138773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  <a:r>
              <a:rPr lang="en-GB" b="1" dirty="0" smtClean="0"/>
              <a:t>x Oral</a:t>
            </a:r>
          </a:p>
          <a:p>
            <a:r>
              <a:rPr lang="en-GB" b="1" dirty="0"/>
              <a:t>V</a:t>
            </a:r>
            <a:r>
              <a:rPr lang="en-GB" b="1" dirty="0" smtClean="0"/>
              <a:t>. Tympel, …, </a:t>
            </a:r>
          </a:p>
          <a:p>
            <a:r>
              <a:rPr lang="en-GB" sz="1600" i="1" dirty="0" smtClean="0"/>
              <a:t>Cryogenic </a:t>
            </a:r>
            <a:r>
              <a:rPr lang="en-GB" sz="1600" i="1" dirty="0"/>
              <a:t>Current Comparators – </a:t>
            </a:r>
            <a:endParaRPr lang="en-GB" sz="1600" i="1" dirty="0" smtClean="0"/>
          </a:p>
          <a:p>
            <a:r>
              <a:rPr lang="en-GB" sz="1600" i="1" dirty="0" smtClean="0"/>
              <a:t>basics </a:t>
            </a:r>
            <a:r>
              <a:rPr lang="en-GB" sz="1600" i="1" dirty="0"/>
              <a:t>and the next </a:t>
            </a:r>
            <a:r>
              <a:rPr lang="en-GB" sz="1600" i="1" dirty="0" smtClean="0"/>
              <a:t>generation</a:t>
            </a:r>
            <a:endParaRPr lang="en-GB" sz="1000" i="1" dirty="0"/>
          </a:p>
        </p:txBody>
      </p:sp>
      <p:sp>
        <p:nvSpPr>
          <p:cNvPr id="16" name="Rechteck 15"/>
          <p:cNvSpPr/>
          <p:nvPr/>
        </p:nvSpPr>
        <p:spPr>
          <a:xfrm>
            <a:off x="35496" y="690250"/>
            <a:ext cx="910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Stored </a:t>
            </a:r>
            <a:r>
              <a:rPr lang="en-GB" b="1" dirty="0">
                <a:solidFill>
                  <a:schemeClr val="bg1"/>
                </a:solidFill>
              </a:rPr>
              <a:t>Particles Atomic Physics Research </a:t>
            </a:r>
            <a:r>
              <a:rPr lang="en-GB" b="1" dirty="0" smtClean="0">
                <a:solidFill>
                  <a:schemeClr val="bg1"/>
                </a:solidFill>
              </a:rPr>
              <a:t>Collaboration Workshop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smtClean="0">
                <a:solidFill>
                  <a:schemeClr val="bg1"/>
                </a:solidFill>
              </a:rPr>
              <a:t>Krakow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46" y="1131590"/>
            <a:ext cx="4735802" cy="20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562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431173"/>
              </p:ext>
            </p:extLst>
          </p:nvPr>
        </p:nvGraphicFramePr>
        <p:xfrm>
          <a:off x="251520" y="2936563"/>
          <a:ext cx="8640954" cy="1903163"/>
        </p:xfrm>
        <a:graphic>
          <a:graphicData uri="http://schemas.openxmlformats.org/drawingml/2006/table">
            <a:tbl>
              <a:tblPr/>
              <a:tblGrid>
                <a:gridCol w="3660702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</a:tblGrid>
              <a:tr h="2215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15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4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LEAP, Low Energy Antiproton Physics, Japan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9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IBIC, Spanien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461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CAARI, 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Conference on Application of</a:t>
                      </a:r>
                    </a:p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Accelerators in Research and Industry, </a:t>
                      </a:r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en-GB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1P</a:t>
                      </a: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461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SPARC </a:t>
                      </a:r>
                      <a:r>
                        <a:rPr lang="de-DE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Workskop</a:t>
                      </a:r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, Polen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93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Kryo,</a:t>
                      </a:r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0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Kryoelektronische</a:t>
                      </a:r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Bauelemente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hteck 15"/>
          <p:cNvSpPr/>
          <p:nvPr/>
        </p:nvSpPr>
        <p:spPr>
          <a:xfrm>
            <a:off x="35496" y="690250"/>
            <a:ext cx="910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smtClean="0">
                <a:solidFill>
                  <a:schemeClr val="bg1"/>
                </a:solidFill>
              </a:rPr>
              <a:t>Tagung </a:t>
            </a:r>
            <a:r>
              <a:rPr lang="de-DE" b="1" dirty="0" err="1">
                <a:solidFill>
                  <a:schemeClr val="bg1"/>
                </a:solidFill>
              </a:rPr>
              <a:t>Kryoelektronische</a:t>
            </a:r>
            <a:r>
              <a:rPr lang="de-DE" b="1" dirty="0">
                <a:solidFill>
                  <a:schemeClr val="bg1"/>
                </a:solidFill>
              </a:rPr>
              <a:t> Bauelemente, </a:t>
            </a:r>
            <a:r>
              <a:rPr lang="de-DE" b="1" dirty="0" err="1">
                <a:solidFill>
                  <a:schemeClr val="bg1"/>
                </a:solidFill>
              </a:rPr>
              <a:t>Freyburg</a:t>
            </a:r>
            <a:r>
              <a:rPr lang="de-DE" b="1" dirty="0">
                <a:solidFill>
                  <a:schemeClr val="bg1"/>
                </a:solidFill>
              </a:rPr>
              <a:t> (Unstrut) 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4781"/>
            <a:ext cx="4464496" cy="238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18"/>
          <p:cNvSpPr/>
          <p:nvPr/>
        </p:nvSpPr>
        <p:spPr>
          <a:xfrm>
            <a:off x="4788024" y="1059582"/>
            <a:ext cx="4323620" cy="1969770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sz="1400" b="1" dirty="0" smtClean="0"/>
              <a:t>4x Poster</a:t>
            </a:r>
          </a:p>
          <a:p>
            <a:pPr marL="228600" indent="-228600">
              <a:buAutoNum type="arabicParenBoth"/>
            </a:pPr>
            <a:r>
              <a:rPr lang="en-GB" sz="1200" b="1" dirty="0" smtClean="0"/>
              <a:t>F. Kurian, …, </a:t>
            </a:r>
          </a:p>
          <a:p>
            <a:r>
              <a:rPr lang="en-GB" sz="1000" i="1" dirty="0" smtClean="0"/>
              <a:t>Temperature </a:t>
            </a:r>
            <a:r>
              <a:rPr lang="en-GB" sz="1000" i="1" dirty="0"/>
              <a:t>induced fluctuations in SQUID Measurements – </a:t>
            </a:r>
            <a:endParaRPr lang="en-GB" sz="1000" i="1" dirty="0" smtClean="0"/>
          </a:p>
          <a:p>
            <a:r>
              <a:rPr lang="en-GB" sz="1000" i="1" dirty="0" smtClean="0"/>
              <a:t>Cryogenic </a:t>
            </a:r>
            <a:r>
              <a:rPr lang="en-GB" sz="1000" i="1" dirty="0"/>
              <a:t>Current </a:t>
            </a:r>
            <a:r>
              <a:rPr lang="en-GB" sz="1000" i="1" dirty="0" smtClean="0"/>
              <a:t>Comparator.</a:t>
            </a:r>
            <a:endParaRPr lang="en-GB" sz="1000" i="1" dirty="0"/>
          </a:p>
          <a:p>
            <a:pPr marL="228600" indent="-228600">
              <a:buAutoNum type="arabicParenBoth" startAt="2"/>
            </a:pPr>
            <a:r>
              <a:rPr lang="en-GB" sz="1200" b="1" dirty="0" smtClean="0"/>
              <a:t>J. </a:t>
            </a:r>
            <a:r>
              <a:rPr lang="en-GB" sz="1200" b="1" dirty="0" err="1" smtClean="0"/>
              <a:t>Golm</a:t>
            </a:r>
            <a:r>
              <a:rPr lang="en-GB" sz="1200" b="1" dirty="0" smtClean="0"/>
              <a:t>, ..., </a:t>
            </a:r>
          </a:p>
          <a:p>
            <a:r>
              <a:rPr lang="en-GB" sz="1000" i="1" dirty="0" smtClean="0"/>
              <a:t>Adapted  Cryogenic </a:t>
            </a:r>
            <a:r>
              <a:rPr lang="en-GB" sz="1000" i="1" dirty="0"/>
              <a:t>Current Comparator for the Antiproton </a:t>
            </a:r>
            <a:r>
              <a:rPr lang="en-GB" sz="1000" i="1" dirty="0" smtClean="0"/>
              <a:t>Decelerator </a:t>
            </a:r>
          </a:p>
          <a:p>
            <a:r>
              <a:rPr lang="en-GB" sz="1000" i="1" dirty="0" smtClean="0"/>
              <a:t>at CERN</a:t>
            </a:r>
            <a:r>
              <a:rPr lang="en-GB" sz="1000" b="1" dirty="0" smtClean="0"/>
              <a:t>.</a:t>
            </a:r>
            <a:endParaRPr lang="en-GB" sz="1000" b="1" dirty="0"/>
          </a:p>
          <a:p>
            <a:pPr marL="228600" indent="-228600">
              <a:buAutoNum type="arabicParenBoth" startAt="3"/>
            </a:pPr>
            <a:r>
              <a:rPr lang="en-GB" sz="1200" b="1" dirty="0" smtClean="0"/>
              <a:t>R. </a:t>
            </a:r>
            <a:r>
              <a:rPr lang="en-GB" sz="1200" b="1" dirty="0" err="1" smtClean="0"/>
              <a:t>Neubert</a:t>
            </a:r>
            <a:r>
              <a:rPr lang="en-GB" sz="1200" b="1" dirty="0" smtClean="0"/>
              <a:t>, ..., </a:t>
            </a:r>
          </a:p>
          <a:p>
            <a:r>
              <a:rPr lang="en-GB" sz="1000" i="1" dirty="0" smtClean="0"/>
              <a:t>A </a:t>
            </a:r>
            <a:r>
              <a:rPr lang="en-GB" sz="1000" i="1" dirty="0"/>
              <a:t>tailor-made Cryostat for </a:t>
            </a:r>
            <a:r>
              <a:rPr lang="en-GB" sz="1000" i="1" dirty="0" smtClean="0"/>
              <a:t>CCC-XD.</a:t>
            </a:r>
            <a:endParaRPr lang="en-GB" sz="1000" i="1" dirty="0"/>
          </a:p>
          <a:p>
            <a:pPr marL="228600" indent="-228600">
              <a:buAutoNum type="arabicParenBoth" startAt="4"/>
            </a:pPr>
            <a:r>
              <a:rPr lang="en-GB" sz="1200" b="1" dirty="0" smtClean="0"/>
              <a:t>Tympel </a:t>
            </a:r>
            <a:r>
              <a:rPr lang="en-GB" sz="1200" b="1" dirty="0"/>
              <a:t>(FSU), …, </a:t>
            </a:r>
            <a:endParaRPr lang="en-GB" sz="1200" b="1" dirty="0" smtClean="0"/>
          </a:p>
          <a:p>
            <a:r>
              <a:rPr lang="en-GB" sz="1000" i="1" dirty="0" smtClean="0"/>
              <a:t>CCC-XD </a:t>
            </a:r>
            <a:r>
              <a:rPr lang="en-GB" sz="1000" i="1" dirty="0"/>
              <a:t>– the next generation of superconducting beam-line </a:t>
            </a:r>
            <a:r>
              <a:rPr lang="en-GB" sz="1000" i="1" dirty="0" smtClean="0"/>
              <a:t> monitoring.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03067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hteck 15"/>
          <p:cNvSpPr/>
          <p:nvPr/>
        </p:nvSpPr>
        <p:spPr>
          <a:xfrm>
            <a:off x="35496" y="690250"/>
            <a:ext cx="910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Superconductor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>
                <a:solidFill>
                  <a:schemeClr val="bg1"/>
                </a:solidFill>
              </a:rPr>
              <a:t>S</a:t>
            </a:r>
            <a:r>
              <a:rPr lang="de-DE" b="1" dirty="0" smtClean="0">
                <a:solidFill>
                  <a:schemeClr val="bg1"/>
                </a:solidFill>
              </a:rPr>
              <a:t>cience </a:t>
            </a:r>
            <a:r>
              <a:rPr lang="de-DE" b="1" dirty="0" err="1" smtClean="0">
                <a:solidFill>
                  <a:schemeClr val="bg1"/>
                </a:solidFill>
              </a:rPr>
              <a:t>and</a:t>
            </a:r>
            <a:r>
              <a:rPr lang="de-DE" b="1" dirty="0" smtClean="0">
                <a:solidFill>
                  <a:schemeClr val="bg1"/>
                </a:solidFill>
              </a:rPr>
              <a:t> Technology 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9582"/>
            <a:ext cx="763789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hteck 14"/>
          <p:cNvSpPr/>
          <p:nvPr/>
        </p:nvSpPr>
        <p:spPr>
          <a:xfrm>
            <a:off x="6797035" y="1059582"/>
            <a:ext cx="2095445" cy="923330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b="1" dirty="0" smtClean="0"/>
              <a:t>1x Paper</a:t>
            </a:r>
          </a:p>
          <a:p>
            <a:r>
              <a:rPr lang="en-GB" b="1" dirty="0" smtClean="0"/>
              <a:t>M. </a:t>
            </a:r>
            <a:r>
              <a:rPr lang="en-GB" b="1" dirty="0" err="1" smtClean="0"/>
              <a:t>Fernandes</a:t>
            </a:r>
            <a:r>
              <a:rPr lang="en-GB" b="1" dirty="0" smtClean="0"/>
              <a:t>, …,</a:t>
            </a:r>
          </a:p>
          <a:p>
            <a:endParaRPr lang="en-GB" b="1" i="1" dirty="0" smtClean="0"/>
          </a:p>
        </p:txBody>
      </p:sp>
    </p:spTree>
    <p:extLst>
      <p:ext uri="{BB962C8B-B14F-4D97-AF65-F5344CB8AC3E}">
        <p14:creationId xmlns:p14="http://schemas.microsoft.com/office/powerpoint/2010/main" val="363043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5" y="1610132"/>
            <a:ext cx="5562682" cy="312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hteck 15"/>
          <p:cNvSpPr/>
          <p:nvPr/>
        </p:nvSpPr>
        <p:spPr>
          <a:xfrm>
            <a:off x="179512" y="690250"/>
            <a:ext cx="9108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4</a:t>
            </a:r>
            <a:r>
              <a:rPr lang="en-GB" b="1" baseline="30000" dirty="0" smtClean="0">
                <a:solidFill>
                  <a:schemeClr val="bg1"/>
                </a:solidFill>
              </a:rPr>
              <a:t>th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Joint HGS-</a:t>
            </a:r>
            <a:r>
              <a:rPr lang="en-GB" b="1" dirty="0" err="1">
                <a:solidFill>
                  <a:schemeClr val="bg1"/>
                </a:solidFill>
              </a:rPr>
              <a:t>HIRe</a:t>
            </a:r>
            <a:r>
              <a:rPr lang="en-GB" b="1" dirty="0">
                <a:solidFill>
                  <a:schemeClr val="bg1"/>
                </a:solidFill>
              </a:rPr>
              <a:t> &amp; RS-APS </a:t>
            </a:r>
          </a:p>
          <a:p>
            <a:r>
              <a:rPr lang="en-GB" b="1" dirty="0">
                <a:solidFill>
                  <a:schemeClr val="bg1"/>
                </a:solidFill>
              </a:rPr>
              <a:t>Lecture Week on Atomic and Laser/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Plasma </a:t>
            </a:r>
            <a:r>
              <a:rPr lang="en-GB" b="1" dirty="0">
                <a:solidFill>
                  <a:schemeClr val="bg1"/>
                </a:solidFill>
              </a:rPr>
              <a:t>Physics - Fall 2016 - </a:t>
            </a:r>
            <a:r>
              <a:rPr lang="en-GB" b="1" dirty="0" err="1">
                <a:solidFill>
                  <a:schemeClr val="bg1"/>
                </a:solidFill>
              </a:rPr>
              <a:t>Haus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err="1">
                <a:solidFill>
                  <a:schemeClr val="bg1"/>
                </a:solidFill>
              </a:rPr>
              <a:t>Ebersberg</a:t>
            </a:r>
            <a:endParaRPr lang="en-GB" b="1" dirty="0">
              <a:solidFill>
                <a:schemeClr val="bg1"/>
              </a:solidFill>
            </a:endParaRPr>
          </a:p>
          <a:p>
            <a:r>
              <a:rPr lang="de-DE" b="1" dirty="0" smtClean="0">
                <a:solidFill>
                  <a:schemeClr val="bg1"/>
                </a:solidFill>
              </a:rPr>
              <a:t> 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742259" y="874916"/>
            <a:ext cx="3150221" cy="89255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  <a:r>
              <a:rPr lang="en-GB" b="1" dirty="0" smtClean="0"/>
              <a:t>x Lecture</a:t>
            </a:r>
          </a:p>
          <a:p>
            <a:r>
              <a:rPr lang="en-GB" b="1" dirty="0" smtClean="0"/>
              <a:t>V. Tympel, …, </a:t>
            </a:r>
          </a:p>
          <a:p>
            <a:r>
              <a:rPr lang="en-GB" sz="1600" i="1" dirty="0" smtClean="0"/>
              <a:t>Cryogenic </a:t>
            </a:r>
            <a:r>
              <a:rPr lang="en-GB" sz="1600" i="1" dirty="0"/>
              <a:t>Current Comparators </a:t>
            </a:r>
            <a:endParaRPr lang="en-GB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81508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  <a:latin typeface="+mn-lt"/>
              </a:rPr>
              <a:t> 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I/2017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255239" y="51470"/>
            <a:ext cx="1781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CCC-XD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3" descr="F:\GSI328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55" y="875142"/>
            <a:ext cx="3649273" cy="36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hteck 14"/>
          <p:cNvSpPr/>
          <p:nvPr/>
        </p:nvSpPr>
        <p:spPr>
          <a:xfrm>
            <a:off x="4945779" y="1144382"/>
            <a:ext cx="4005264" cy="4031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lang="de-DE" sz="32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32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de-DE" sz="3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</a:t>
            </a:r>
          </a:p>
          <a:p>
            <a:r>
              <a:rPr lang="de-DE" sz="32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Optimising</a:t>
            </a:r>
            <a:endParaRPr lang="de-DE" sz="32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Lab-results</a:t>
            </a:r>
            <a:r>
              <a:rPr lang="de-DE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Symbol" pitchFamily="18" charset="2"/>
              <a:buChar char="Þ"/>
            </a:pP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IBIC2017</a:t>
            </a:r>
          </a:p>
          <a:p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deadline: 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Saturday, 20 May </a:t>
            </a:r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24:00 </a:t>
            </a:r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(GMT-5)</a:t>
            </a:r>
          </a:p>
          <a:p>
            <a:endParaRPr lang="de-DE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97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Gerade Verbindung 4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cs typeface="Arial" charset="0"/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820422"/>
              </p:ext>
            </p:extLst>
          </p:nvPr>
        </p:nvGraphicFramePr>
        <p:xfrm>
          <a:off x="275084" y="931613"/>
          <a:ext cx="5521052" cy="3857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3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5084" y="931613"/>
                        <a:ext cx="5521052" cy="385798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7555000" y="42759"/>
            <a:ext cx="1481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AFD00"/>
                </a:solidFill>
                <a:cs typeface="Arial" panose="020B0604020202020204" pitchFamily="34" charset="0"/>
              </a:rPr>
              <a:t>  noise</a:t>
            </a:r>
            <a:endParaRPr lang="en-GB" sz="3200" b="1" dirty="0">
              <a:solidFill>
                <a:srgbClr val="FAFD00"/>
              </a:solidFill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796136" y="1131589"/>
            <a:ext cx="252986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GB" sz="2400" dirty="0" smtClean="0">
                <a:solidFill>
                  <a:srgbClr val="FAFD00"/>
                </a:solidFill>
                <a:cs typeface="Arial" panose="020B0604020202020204" pitchFamily="34" charset="0"/>
              </a:rPr>
              <a:t>measurement</a:t>
            </a:r>
          </a:p>
          <a:p>
            <a:endParaRPr lang="en-GB" sz="2400" dirty="0">
              <a:solidFill>
                <a:srgbClr val="FAFD00"/>
              </a:solidFill>
              <a:cs typeface="Arial" panose="020B0604020202020204" pitchFamily="34" charset="0"/>
            </a:endParaRPr>
          </a:p>
          <a:p>
            <a:r>
              <a:rPr lang="de-DE" sz="2400" dirty="0" smtClean="0">
                <a:solidFill>
                  <a:srgbClr val="FAFD00"/>
                </a:solidFill>
                <a:cs typeface="Arial" panose="020B0604020202020204" pitchFamily="34" charset="0"/>
              </a:rPr>
              <a:t>      </a:t>
            </a:r>
            <a:r>
              <a:rPr lang="en-GB" sz="2400" dirty="0" smtClean="0">
                <a:solidFill>
                  <a:srgbClr val="FAFD00"/>
                </a:solidFill>
                <a:cs typeface="Arial" panose="020B0604020202020204" pitchFamily="34" charset="0"/>
              </a:rPr>
              <a:t>white noise:</a:t>
            </a:r>
          </a:p>
          <a:p>
            <a:r>
              <a:rPr lang="en-GB" sz="2400" dirty="0" smtClean="0">
                <a:solidFill>
                  <a:srgbClr val="FAFD00"/>
                </a:solidFill>
                <a:cs typeface="Arial" panose="020B0604020202020204" pitchFamily="34" charset="0"/>
              </a:rPr>
              <a:t>      &lt; 4 </a:t>
            </a:r>
            <a:r>
              <a:rPr lang="en-GB" sz="2400" dirty="0" err="1" smtClean="0">
                <a:solidFill>
                  <a:srgbClr val="FAFD00"/>
                </a:solidFill>
                <a:cs typeface="Arial" panose="020B0604020202020204" pitchFamily="34" charset="0"/>
              </a:rPr>
              <a:t>pA</a:t>
            </a:r>
            <a:r>
              <a:rPr lang="en-GB" sz="2400" dirty="0" smtClean="0">
                <a:solidFill>
                  <a:srgbClr val="FAFD00"/>
                </a:solidFill>
                <a:cs typeface="Arial" panose="020B0604020202020204" pitchFamily="34" charset="0"/>
              </a:rPr>
              <a:t>/√Hz</a:t>
            </a:r>
            <a:endParaRPr lang="en-GB" sz="2400" dirty="0">
              <a:solidFill>
                <a:srgbClr val="FAFD00"/>
              </a:solidFill>
              <a:cs typeface="Arial" panose="020B0604020202020204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72008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de-DE" kern="0" dirty="0" smtClean="0">
                <a:solidFill>
                  <a:schemeClr val="bg1"/>
                </a:solidFill>
                <a:latin typeface="+mn-lt"/>
              </a:rPr>
              <a:t> I/2017</a:t>
            </a:r>
            <a:endParaRPr lang="en-US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91880" y="1709893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pre</a:t>
            </a:r>
            <a:r>
              <a:rPr lang="de-DE" dirty="0"/>
              <a:t> limited</a:t>
            </a:r>
          </a:p>
        </p:txBody>
      </p:sp>
    </p:spTree>
    <p:extLst>
      <p:ext uri="{BB962C8B-B14F-4D97-AF65-F5344CB8AC3E}">
        <p14:creationId xmlns:p14="http://schemas.microsoft.com/office/powerpoint/2010/main" val="386980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cs typeface="Arial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661102"/>
              </p:ext>
            </p:extLst>
          </p:nvPr>
        </p:nvGraphicFramePr>
        <p:xfrm>
          <a:off x="35496" y="987575"/>
          <a:ext cx="4843287" cy="33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96" y="987575"/>
                        <a:ext cx="4843287" cy="3384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539163"/>
              </p:ext>
            </p:extLst>
          </p:nvPr>
        </p:nvGraphicFramePr>
        <p:xfrm>
          <a:off x="4265216" y="987575"/>
          <a:ext cx="4843287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3" name="Graph" r:id="rId5" imgW="4153680" imgH="2901600" progId="Origin50.Graph">
                  <p:embed/>
                </p:oleObj>
              </mc:Choice>
              <mc:Fallback>
                <p:oleObj name="Graph" r:id="rId5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65216" y="987575"/>
                        <a:ext cx="4843287" cy="33843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/>
        </p:nvSpPr>
        <p:spPr>
          <a:xfrm>
            <a:off x="5370108" y="42759"/>
            <a:ext cx="3666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AFD00"/>
                </a:solidFill>
                <a:cs typeface="Arial" panose="020B0604020202020204" pitchFamily="34" charset="0"/>
              </a:rPr>
              <a:t>  transfer function</a:t>
            </a:r>
            <a:endParaRPr lang="en-GB" sz="3200" b="1" dirty="0">
              <a:solidFill>
                <a:srgbClr val="FAFD00"/>
              </a:solidFill>
              <a:cs typeface="Arial" panose="020B0604020202020204" pitchFamily="34" charset="0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72008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de-DE" kern="0" dirty="0" smtClean="0">
                <a:solidFill>
                  <a:schemeClr val="bg1"/>
                </a:solidFill>
                <a:latin typeface="+mn-lt"/>
              </a:rPr>
              <a:t> I/2017</a:t>
            </a:r>
            <a:endParaRPr lang="en-US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491880" y="1709893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pre</a:t>
            </a:r>
            <a:r>
              <a:rPr lang="de-DE" dirty="0"/>
              <a:t> limited</a:t>
            </a:r>
          </a:p>
        </p:txBody>
      </p:sp>
      <p:sp>
        <p:nvSpPr>
          <p:cNvPr id="12" name="Rechteck 11"/>
          <p:cNvSpPr/>
          <p:nvPr/>
        </p:nvSpPr>
        <p:spPr>
          <a:xfrm>
            <a:off x="7020272" y="3219822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pre</a:t>
            </a:r>
            <a:r>
              <a:rPr lang="de-DE" dirty="0"/>
              <a:t> limited</a:t>
            </a:r>
          </a:p>
        </p:txBody>
      </p:sp>
    </p:spTree>
    <p:extLst>
      <p:ext uri="{BB962C8B-B14F-4D97-AF65-F5344CB8AC3E}">
        <p14:creationId xmlns:p14="http://schemas.microsoft.com/office/powerpoint/2010/main" val="193924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212300"/>
              </p:ext>
            </p:extLst>
          </p:nvPr>
        </p:nvGraphicFramePr>
        <p:xfrm>
          <a:off x="251520" y="915566"/>
          <a:ext cx="5642780" cy="3943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1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642780" cy="394304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/>
        </p:nvSpPr>
        <p:spPr>
          <a:xfrm>
            <a:off x="5940152" y="1131589"/>
            <a:ext cx="28200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 smtClean="0">
                <a:solidFill>
                  <a:srgbClr val="FAFD00"/>
                </a:solidFill>
                <a:cs typeface="Arial" panose="020B0604020202020204" pitchFamily="34" charset="0"/>
              </a:rPr>
              <a:t>SQUID – electronic</a:t>
            </a:r>
          </a:p>
          <a:p>
            <a:r>
              <a:rPr lang="de-DE" sz="2400" dirty="0" err="1" smtClean="0">
                <a:solidFill>
                  <a:srgbClr val="FAFD00"/>
                </a:solidFill>
                <a:cs typeface="Arial" panose="020B0604020202020204" pitchFamily="34" charset="0"/>
              </a:rPr>
              <a:t>corrected</a:t>
            </a:r>
            <a:endParaRPr lang="de-DE" sz="2400" dirty="0" smtClean="0">
              <a:solidFill>
                <a:srgbClr val="FAFD00"/>
              </a:solidFill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FAFD00"/>
              </a:solidFill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370108" y="42759"/>
            <a:ext cx="3666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FAFD00"/>
                </a:solidFill>
                <a:cs typeface="Arial" panose="020B0604020202020204" pitchFamily="34" charset="0"/>
              </a:rPr>
              <a:t>  transfer function</a:t>
            </a:r>
            <a:endParaRPr lang="en-GB" sz="3200" b="1" dirty="0">
              <a:solidFill>
                <a:srgbClr val="FAFD00"/>
              </a:solidFill>
              <a:cs typeface="Arial" panose="020B0604020202020204" pitchFamily="34" charset="0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72008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de-DE" kern="0" dirty="0" smtClean="0">
                <a:solidFill>
                  <a:schemeClr val="bg1"/>
                </a:solidFill>
                <a:latin typeface="+mn-lt"/>
              </a:rPr>
              <a:t> I/2017</a:t>
            </a:r>
            <a:endParaRPr lang="en-US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154832" y="3507854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pre</a:t>
            </a:r>
            <a:r>
              <a:rPr lang="de-DE" dirty="0"/>
              <a:t> limited</a:t>
            </a:r>
          </a:p>
        </p:txBody>
      </p:sp>
    </p:spTree>
    <p:extLst>
      <p:ext uri="{BB962C8B-B14F-4D97-AF65-F5344CB8AC3E}">
        <p14:creationId xmlns:p14="http://schemas.microsoft.com/office/powerpoint/2010/main" val="88583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  <a:latin typeface="+mn-lt"/>
              </a:rPr>
              <a:t> 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2017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667210" y="42759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BMBF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hteck 14"/>
          <p:cNvSpPr/>
          <p:nvPr/>
        </p:nvSpPr>
        <p:spPr>
          <a:xfrm>
            <a:off x="4945779" y="771550"/>
            <a:ext cx="2916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32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716112"/>
              </p:ext>
            </p:extLst>
          </p:nvPr>
        </p:nvGraphicFramePr>
        <p:xfrm>
          <a:off x="251520" y="1419622"/>
          <a:ext cx="8568952" cy="1960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0" name="Arbeitsblatt" r:id="rId4" imgW="5162466" imgH="1181229" progId="Excel.Sheet.12">
                  <p:embed/>
                </p:oleObj>
              </mc:Choice>
              <mc:Fallback>
                <p:oleObj name="Arbeitsblatt" r:id="rId4" imgW="5162466" imgH="1181229" progId="Excel.Sheet.12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419622"/>
                        <a:ext cx="8568952" cy="19604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feil nach rechts 2"/>
          <p:cNvSpPr/>
          <p:nvPr/>
        </p:nvSpPr>
        <p:spPr bwMode="auto">
          <a:xfrm>
            <a:off x="5508104" y="3651870"/>
            <a:ext cx="2431778" cy="36004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7939882" y="3507854"/>
            <a:ext cx="448542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394682" y="4006668"/>
            <a:ext cx="2476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</a:rPr>
              <a:t>follow-</a:t>
            </a:r>
            <a:r>
              <a:rPr lang="de-DE" sz="2000" b="1" dirty="0" err="1">
                <a:solidFill>
                  <a:schemeClr val="bg1"/>
                </a:solidFill>
              </a:rPr>
              <a:t>up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proposal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 bwMode="auto">
          <a:xfrm>
            <a:off x="6084168" y="4205064"/>
            <a:ext cx="18273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de-DE" kern="0" dirty="0" smtClean="0">
                <a:solidFill>
                  <a:schemeClr val="bg1"/>
                </a:solidFill>
                <a:latin typeface="+mn-lt"/>
              </a:rPr>
              <a:t> 2018-20</a:t>
            </a:r>
            <a:endParaRPr lang="en-US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40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095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109" y="773169"/>
            <a:ext cx="3796139" cy="194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622052" y="51470"/>
            <a:ext cx="2414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 1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635911" y="1451560"/>
            <a:ext cx="5405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de-DE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78338"/>
            <a:ext cx="8825440" cy="117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143885" y="906274"/>
            <a:ext cx="8515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return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4427448" y="2346434"/>
            <a:ext cx="9412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stop  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5723592" y="1491630"/>
            <a:ext cx="1095172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b="1" dirty="0" smtClean="0"/>
              <a:t>forward</a:t>
            </a:r>
            <a:endParaRPr lang="en-US" b="1" dirty="0"/>
          </a:p>
        </p:txBody>
      </p:sp>
      <p:sp>
        <p:nvSpPr>
          <p:cNvPr id="4" name="Rechteck 3"/>
          <p:cNvSpPr/>
          <p:nvPr/>
        </p:nvSpPr>
        <p:spPr>
          <a:xfrm>
            <a:off x="6883296" y="1189950"/>
            <a:ext cx="2260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parties </a:t>
            </a:r>
            <a:r>
              <a:rPr lang="en-GB" dirty="0" smtClean="0">
                <a:solidFill>
                  <a:schemeClr val="accent2"/>
                </a:solidFill>
              </a:rPr>
              <a:t>agree </a:t>
            </a:r>
            <a:r>
              <a:rPr lang="en-GB" dirty="0">
                <a:solidFill>
                  <a:schemeClr val="accent2"/>
                </a:solidFill>
              </a:rPr>
              <a:t>to continue</a:t>
            </a:r>
            <a:r>
              <a:rPr lang="en-GB" dirty="0">
                <a:solidFill>
                  <a:schemeClr val="bg1"/>
                </a:solidFill>
              </a:rPr>
              <a:t> with the project as foreseen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80280" y="123478"/>
            <a:ext cx="8712200" cy="720080"/>
          </a:xfrm>
        </p:spPr>
        <p:txBody>
          <a:bodyPr anchor="ctr">
            <a:normAutofit fontScale="90000"/>
          </a:bodyPr>
          <a:lstStyle/>
          <a:p>
            <a:pPr lvl="0" defTabSz="2090738"/>
            <a:r>
              <a:rPr lang="en-US" altLang="en-US" dirty="0" smtClean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Toroid </a:t>
            </a:r>
            <a:r>
              <a:rPr lang="en-US" altLang="en-US" dirty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measurements, FAIR CCC tests, error analysis at CERN + GSI </a:t>
            </a:r>
            <a:r>
              <a:rPr lang="en-US" altLang="en-US" dirty="0" smtClean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CCC</a:t>
            </a:r>
            <a:r>
              <a:rPr lang="en-GB" altLang="en-US" b="1" cap="none" dirty="0" smtClean="0">
                <a:solidFill>
                  <a:prstClr val="white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 </a:t>
            </a:r>
            <a:endParaRPr lang="de-DE" dirty="0">
              <a:latin typeface="+mn-lt"/>
            </a:endParaRPr>
          </a:p>
        </p:txBody>
      </p:sp>
      <p:sp>
        <p:nvSpPr>
          <p:cNvPr id="212993" name="Rectangle 1"/>
          <p:cNvSpPr>
            <a:spLocks noChangeArrowheads="1"/>
          </p:cNvSpPr>
          <p:nvPr/>
        </p:nvSpPr>
        <p:spPr bwMode="auto">
          <a:xfrm>
            <a:off x="179512" y="4863956"/>
            <a:ext cx="87917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white"/>
                </a:solidFill>
                <a:cs typeface="Arial" charset="0"/>
              </a:rPr>
              <a:t>Mini-workshop on 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CCC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  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 26</a:t>
            </a:r>
            <a:r>
              <a:rPr lang="en-GB" sz="1200" baseline="30000" dirty="0">
                <a:solidFill>
                  <a:prstClr val="white"/>
                </a:solidFill>
                <a:cs typeface="Arial" charset="0"/>
              </a:rPr>
              <a:t>th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 and 27</a:t>
            </a:r>
            <a:r>
              <a:rPr lang="en-GB" sz="1200" baseline="30000" dirty="0">
                <a:solidFill>
                  <a:prstClr val="white"/>
                </a:solidFill>
                <a:cs typeface="Arial" charset="0"/>
              </a:rPr>
              <a:t>th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 April 2017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                                           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                                                      CERN Geneva</a:t>
            </a:r>
            <a:endParaRPr lang="de-DE" sz="1200" dirty="0" smtClean="0">
              <a:solidFill>
                <a:prstClr val="white"/>
              </a:solidFill>
              <a:cs typeface="Arial" charset="0"/>
            </a:endParaRPr>
          </a:p>
        </p:txBody>
      </p:sp>
      <p:cxnSp>
        <p:nvCxnSpPr>
          <p:cNvPr id="5" name="Gerade Verbindung 4"/>
          <p:cNvCxnSpPr/>
          <p:nvPr/>
        </p:nvCxnSpPr>
        <p:spPr bwMode="auto">
          <a:xfrm>
            <a:off x="0" y="91556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5603" name="Picture 3" descr="F:\GSI328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727" y="627534"/>
            <a:ext cx="3649273" cy="36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4898281" y="4443958"/>
            <a:ext cx="4297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Volker Tympel </a:t>
            </a:r>
            <a:r>
              <a:rPr lang="de-DE" dirty="0" smtClean="0">
                <a:solidFill>
                  <a:srgbClr val="FFFFFF"/>
                </a:solidFill>
              </a:rPr>
              <a:t>(HIJ), Ralf Neubert (FSU)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0" y="1468438"/>
            <a:ext cx="889248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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1D58"/>
              </a:buClr>
              <a:buSzPct val="80000"/>
              <a:buFont typeface="Monotype Sorts" pitchFamily="2" charset="2"/>
              <a:buChar char="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Symbol" pitchFamily="18" charset="2"/>
              <a:buChar char="·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1D58"/>
              </a:buClr>
              <a:buSzPct val="100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4625" indent="0">
              <a:lnSpc>
                <a:spcPct val="120000"/>
              </a:lnSpc>
              <a:buSzPct val="120000"/>
              <a:buFont typeface="Monotype Sorts" pitchFamily="2" charset="2"/>
              <a:buNone/>
              <a:tabLst>
                <a:tab pos="631825" algn="l"/>
              </a:tabLst>
            </a:pPr>
            <a:r>
              <a:rPr lang="en-US" sz="3600" kern="0" dirty="0" smtClean="0">
                <a:solidFill>
                  <a:srgbClr val="FFFF00"/>
                </a:solidFill>
                <a:cs typeface="Arial"/>
              </a:rPr>
              <a:t>●</a:t>
            </a:r>
            <a:r>
              <a:rPr lang="en-US" sz="3600" kern="0" dirty="0" smtClean="0">
                <a:solidFill>
                  <a:schemeClr val="bg1"/>
                </a:solidFill>
              </a:rPr>
              <a:t> 	</a:t>
            </a:r>
            <a:r>
              <a:rPr lang="en-US" sz="3400" kern="0" dirty="0" smtClean="0">
                <a:solidFill>
                  <a:schemeClr val="bg1"/>
                </a:solidFill>
              </a:rPr>
              <a:t>Meander Shielding</a:t>
            </a:r>
          </a:p>
          <a:p>
            <a:pPr marL="174625" indent="0">
              <a:lnSpc>
                <a:spcPct val="120000"/>
              </a:lnSpc>
              <a:buSzPct val="120000"/>
              <a:buNone/>
              <a:tabLst>
                <a:tab pos="631825" algn="l"/>
              </a:tabLst>
            </a:pPr>
            <a:r>
              <a:rPr lang="en-US" sz="3200" kern="0" dirty="0">
                <a:solidFill>
                  <a:srgbClr val="FFFF00"/>
                </a:solidFill>
                <a:cs typeface="Arial"/>
              </a:rPr>
              <a:t>●</a:t>
            </a:r>
            <a:r>
              <a:rPr lang="en-US" sz="3200" kern="0" dirty="0">
                <a:solidFill>
                  <a:schemeClr val="bg1"/>
                </a:solidFill>
              </a:rPr>
              <a:t> 	</a:t>
            </a:r>
            <a:r>
              <a:rPr lang="en-US" sz="3400" kern="0" dirty="0" smtClean="0">
                <a:solidFill>
                  <a:schemeClr val="bg1"/>
                </a:solidFill>
              </a:rPr>
              <a:t>Cable problems</a:t>
            </a:r>
          </a:p>
          <a:p>
            <a:pPr marL="174625" indent="0">
              <a:lnSpc>
                <a:spcPct val="120000"/>
              </a:lnSpc>
              <a:buSzPct val="120000"/>
              <a:buFont typeface="Monotype Sorts" pitchFamily="2" charset="2"/>
              <a:buNone/>
              <a:tabLst>
                <a:tab pos="631825" algn="l"/>
              </a:tabLst>
            </a:pPr>
            <a:r>
              <a:rPr lang="en-US" sz="3600" kern="0" dirty="0" smtClean="0">
                <a:solidFill>
                  <a:srgbClr val="FFFF00"/>
                </a:solidFill>
                <a:cs typeface="Arial"/>
              </a:rPr>
              <a:t>●</a:t>
            </a:r>
            <a:r>
              <a:rPr lang="en-US" sz="3600" kern="0" dirty="0" smtClean="0">
                <a:solidFill>
                  <a:schemeClr val="bg1"/>
                </a:solidFill>
              </a:rPr>
              <a:t> 	Matching transformer</a:t>
            </a:r>
            <a:endParaRPr lang="en-US" sz="3400" kern="0" dirty="0" smtClean="0">
              <a:solidFill>
                <a:schemeClr val="bg1"/>
              </a:solidFill>
            </a:endParaRPr>
          </a:p>
          <a:p>
            <a:pPr marL="174625" indent="0">
              <a:lnSpc>
                <a:spcPct val="120000"/>
              </a:lnSpc>
              <a:buSzPct val="120000"/>
              <a:buFont typeface="Monotype Sorts" pitchFamily="2" charset="2"/>
              <a:buNone/>
              <a:tabLst>
                <a:tab pos="631825" algn="l"/>
              </a:tabLst>
            </a:pPr>
            <a:r>
              <a:rPr lang="en-US" sz="3600" kern="0" dirty="0" smtClean="0">
                <a:solidFill>
                  <a:srgbClr val="FFFF00"/>
                </a:solidFill>
                <a:cs typeface="Arial"/>
              </a:rPr>
              <a:t>●</a:t>
            </a:r>
            <a:r>
              <a:rPr lang="en-US" sz="3600" kern="0" dirty="0" smtClean="0">
                <a:solidFill>
                  <a:schemeClr val="bg1"/>
                </a:solidFill>
              </a:rPr>
              <a:t> 	Next c</a:t>
            </a:r>
            <a:r>
              <a:rPr lang="en-US" sz="3400" kern="0" dirty="0" smtClean="0">
                <a:solidFill>
                  <a:schemeClr val="bg1"/>
                </a:solidFill>
              </a:rPr>
              <a:t>hallenges</a:t>
            </a:r>
          </a:p>
          <a:p>
            <a:pPr marL="174625" indent="0">
              <a:lnSpc>
                <a:spcPct val="120000"/>
              </a:lnSpc>
              <a:buSzPct val="120000"/>
              <a:buFont typeface="Monotype Sorts" pitchFamily="2" charset="2"/>
              <a:buNone/>
              <a:tabLst>
                <a:tab pos="631825" algn="l"/>
              </a:tabLst>
            </a:pPr>
            <a:endParaRPr lang="en-US" sz="3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Bogen 139"/>
          <p:cNvSpPr/>
          <p:nvPr/>
        </p:nvSpPr>
        <p:spPr>
          <a:xfrm>
            <a:off x="7588308" y="2413023"/>
            <a:ext cx="385752" cy="562480"/>
          </a:xfrm>
          <a:prstGeom prst="arc">
            <a:avLst>
              <a:gd name="adj1" fmla="val 16200000"/>
              <a:gd name="adj2" fmla="val 5457290"/>
            </a:avLst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19" name="Rechteck 218"/>
          <p:cNvSpPr/>
          <p:nvPr/>
        </p:nvSpPr>
        <p:spPr>
          <a:xfrm>
            <a:off x="715927" y="2991405"/>
            <a:ext cx="6826102" cy="1990393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8" name="Rechteck 217"/>
          <p:cNvSpPr/>
          <p:nvPr/>
        </p:nvSpPr>
        <p:spPr>
          <a:xfrm>
            <a:off x="698800" y="397622"/>
            <a:ext cx="6826102" cy="1990393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3" name="Bogen 212"/>
          <p:cNvSpPr/>
          <p:nvPr/>
        </p:nvSpPr>
        <p:spPr>
          <a:xfrm>
            <a:off x="7144804" y="1769546"/>
            <a:ext cx="208202" cy="187862"/>
          </a:xfrm>
          <a:prstGeom prst="arc">
            <a:avLst>
              <a:gd name="adj1" fmla="val 16200000"/>
              <a:gd name="adj2" fmla="val 5457290"/>
            </a:avLst>
          </a:prstGeom>
          <a:ln w="254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14" name="Bogen 213"/>
          <p:cNvSpPr/>
          <p:nvPr/>
        </p:nvSpPr>
        <p:spPr>
          <a:xfrm>
            <a:off x="7147444" y="2025866"/>
            <a:ext cx="208202" cy="187862"/>
          </a:xfrm>
          <a:prstGeom prst="arc">
            <a:avLst>
              <a:gd name="adj1" fmla="val 16200000"/>
              <a:gd name="adj2" fmla="val 5457290"/>
            </a:avLst>
          </a:prstGeom>
          <a:ln w="254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12" name="Bogen 211"/>
          <p:cNvSpPr/>
          <p:nvPr/>
        </p:nvSpPr>
        <p:spPr>
          <a:xfrm>
            <a:off x="7137979" y="639537"/>
            <a:ext cx="208202" cy="187862"/>
          </a:xfrm>
          <a:prstGeom prst="arc">
            <a:avLst>
              <a:gd name="adj1" fmla="val 16200000"/>
              <a:gd name="adj2" fmla="val 5457290"/>
            </a:avLst>
          </a:prstGeom>
          <a:ln w="254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66" name="Gerade Verbindung 165"/>
          <p:cNvCxnSpPr/>
          <p:nvPr/>
        </p:nvCxnSpPr>
        <p:spPr>
          <a:xfrm flipV="1">
            <a:off x="5254551" y="1504680"/>
            <a:ext cx="57692" cy="36000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rade Verbindung 141"/>
          <p:cNvCxnSpPr/>
          <p:nvPr/>
        </p:nvCxnSpPr>
        <p:spPr>
          <a:xfrm>
            <a:off x="4866152" y="1013566"/>
            <a:ext cx="330708" cy="114753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/>
          <p:cNvCxnSpPr/>
          <p:nvPr/>
        </p:nvCxnSpPr>
        <p:spPr>
          <a:xfrm flipH="1" flipV="1">
            <a:off x="5016436" y="815470"/>
            <a:ext cx="295806" cy="261856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10"/>
          <p:cNvCxnSpPr/>
          <p:nvPr/>
        </p:nvCxnSpPr>
        <p:spPr>
          <a:xfrm flipH="1" flipV="1">
            <a:off x="5312241" y="753544"/>
            <a:ext cx="103244" cy="356775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143"/>
          <p:cNvCxnSpPr/>
          <p:nvPr/>
        </p:nvCxnSpPr>
        <p:spPr>
          <a:xfrm>
            <a:off x="4783806" y="1205995"/>
            <a:ext cx="340475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92"/>
          <p:cNvCxnSpPr/>
          <p:nvPr/>
        </p:nvCxnSpPr>
        <p:spPr>
          <a:xfrm flipV="1">
            <a:off x="5480433" y="827970"/>
            <a:ext cx="112024" cy="37119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/>
        </p:nvSpPr>
        <p:spPr>
          <a:xfrm>
            <a:off x="4866152" y="878660"/>
            <a:ext cx="841248" cy="870508"/>
          </a:xfrm>
          <a:prstGeom prst="ellipse">
            <a:avLst/>
          </a:prstGeom>
          <a:solidFill>
            <a:srgbClr val="6699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4998687" y="1013566"/>
            <a:ext cx="588874" cy="609356"/>
          </a:xfrm>
          <a:prstGeom prst="ellipse">
            <a:avLst/>
          </a:prstGeom>
          <a:solidFill>
            <a:srgbClr val="FFEEB7"/>
          </a:solidFill>
          <a:ln>
            <a:solidFill>
              <a:srgbClr val="FFEE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6" name="Bogen 65"/>
          <p:cNvSpPr/>
          <p:nvPr/>
        </p:nvSpPr>
        <p:spPr>
          <a:xfrm>
            <a:off x="4308164" y="2254923"/>
            <a:ext cx="409482" cy="862800"/>
          </a:xfrm>
          <a:prstGeom prst="arc">
            <a:avLst>
              <a:gd name="adj1" fmla="val 16200000"/>
              <a:gd name="adj2" fmla="val 5457290"/>
            </a:avLst>
          </a:prstGeom>
          <a:ln w="50800" cap="rnd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521002" y="2971232"/>
            <a:ext cx="52782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521002" y="2394441"/>
            <a:ext cx="527824" cy="72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1056546" y="2394441"/>
            <a:ext cx="14401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1010157" y="519608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1257473" y="729797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1011990" y="519608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1272545" y="2250425"/>
            <a:ext cx="3240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500309" y="547342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731422" y="712300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1967558" y="55791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2183596" y="70172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2399636" y="55791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627399" y="70701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852353" y="55132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064502" y="70172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3285567" y="55791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501606" y="707172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4509922" y="890559"/>
            <a:ext cx="2623" cy="133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Bogen 38"/>
          <p:cNvSpPr/>
          <p:nvPr/>
        </p:nvSpPr>
        <p:spPr>
          <a:xfrm>
            <a:off x="4387560" y="520600"/>
            <a:ext cx="250264" cy="358060"/>
          </a:xfrm>
          <a:prstGeom prst="arc">
            <a:avLst>
              <a:gd name="adj1" fmla="val 16200000"/>
              <a:gd name="adj2" fmla="val 5457290"/>
            </a:avLst>
          </a:prstGeom>
          <a:ln w="508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3731855" y="684887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4" name="Gerade Verbindung 43"/>
          <p:cNvCxnSpPr/>
          <p:nvPr/>
        </p:nvCxnSpPr>
        <p:spPr>
          <a:xfrm>
            <a:off x="3673056" y="627608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4408379" y="802756"/>
            <a:ext cx="0" cy="1330372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H="1">
            <a:off x="3673057" y="2139608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flipH="1">
            <a:off x="3673057" y="621226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1010157" y="3110408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1257473" y="3137722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1011990" y="4844063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1272545" y="3122200"/>
            <a:ext cx="3240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1500309" y="3306387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1731422" y="3164115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1967558" y="3302329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2183596" y="316085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2399636" y="3302329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627399" y="316614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2852353" y="330305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3064502" y="316085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3285567" y="3302329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501606" y="3158987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4505590" y="3138142"/>
            <a:ext cx="0" cy="1354986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hteck 73"/>
          <p:cNvSpPr/>
          <p:nvPr/>
        </p:nvSpPr>
        <p:spPr>
          <a:xfrm>
            <a:off x="4553054" y="2428924"/>
            <a:ext cx="314553" cy="18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6" name="Gerade Verbindung 5"/>
          <p:cNvCxnSpPr/>
          <p:nvPr/>
        </p:nvCxnSpPr>
        <p:spPr>
          <a:xfrm>
            <a:off x="1200537" y="2395168"/>
            <a:ext cx="66247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/>
          <p:cNvSpPr/>
          <p:nvPr/>
        </p:nvSpPr>
        <p:spPr>
          <a:xfrm>
            <a:off x="4551839" y="2771514"/>
            <a:ext cx="314553" cy="18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Pfeil nach rechts 3"/>
          <p:cNvSpPr/>
          <p:nvPr/>
        </p:nvSpPr>
        <p:spPr>
          <a:xfrm>
            <a:off x="99675" y="2539184"/>
            <a:ext cx="8906102" cy="288032"/>
          </a:xfrm>
          <a:prstGeom prst="rightArrow">
            <a:avLst/>
          </a:prstGeom>
          <a:solidFill>
            <a:srgbClr val="EADC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80" name="Gerade Verbindung 79"/>
          <p:cNvCxnSpPr/>
          <p:nvPr/>
        </p:nvCxnSpPr>
        <p:spPr>
          <a:xfrm flipH="1">
            <a:off x="4418682" y="621226"/>
            <a:ext cx="1288718" cy="101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4412333" y="749236"/>
            <a:ext cx="371473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 flipH="1">
            <a:off x="5707400" y="627608"/>
            <a:ext cx="704" cy="42180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5476811" y="1049409"/>
            <a:ext cx="231293" cy="16611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96"/>
          <p:cNvCxnSpPr/>
          <p:nvPr/>
        </p:nvCxnSpPr>
        <p:spPr>
          <a:xfrm flipV="1">
            <a:off x="5408126" y="838508"/>
            <a:ext cx="175311" cy="280453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0"/>
          <p:cNvCxnSpPr/>
          <p:nvPr/>
        </p:nvCxnSpPr>
        <p:spPr>
          <a:xfrm>
            <a:off x="5312241" y="753544"/>
            <a:ext cx="0" cy="32378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106"/>
          <p:cNvCxnSpPr/>
          <p:nvPr/>
        </p:nvCxnSpPr>
        <p:spPr>
          <a:xfrm flipH="1" flipV="1">
            <a:off x="5016436" y="815470"/>
            <a:ext cx="180424" cy="298352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119"/>
          <p:cNvCxnSpPr/>
          <p:nvPr/>
        </p:nvCxnSpPr>
        <p:spPr>
          <a:xfrm flipH="1" flipV="1">
            <a:off x="4866152" y="1013566"/>
            <a:ext cx="258129" cy="18357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 Verbindung 148"/>
          <p:cNvCxnSpPr/>
          <p:nvPr/>
        </p:nvCxnSpPr>
        <p:spPr>
          <a:xfrm flipH="1">
            <a:off x="4783806" y="749236"/>
            <a:ext cx="4628" cy="44790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158"/>
          <p:cNvCxnSpPr/>
          <p:nvPr/>
        </p:nvCxnSpPr>
        <p:spPr>
          <a:xfrm flipV="1">
            <a:off x="5312242" y="1587533"/>
            <a:ext cx="1" cy="21600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 Verbindung 144"/>
          <p:cNvCxnSpPr/>
          <p:nvPr/>
        </p:nvCxnSpPr>
        <p:spPr>
          <a:xfrm flipH="1">
            <a:off x="5017736" y="1205995"/>
            <a:ext cx="108000" cy="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 Verbindung 195"/>
          <p:cNvCxnSpPr/>
          <p:nvPr/>
        </p:nvCxnSpPr>
        <p:spPr>
          <a:xfrm>
            <a:off x="4551839" y="2254923"/>
            <a:ext cx="2700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1200537" y="2971232"/>
            <a:ext cx="66247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197"/>
          <p:cNvCxnSpPr/>
          <p:nvPr/>
        </p:nvCxnSpPr>
        <p:spPr>
          <a:xfrm>
            <a:off x="4512905" y="519608"/>
            <a:ext cx="2736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 Verbindung 199"/>
          <p:cNvCxnSpPr/>
          <p:nvPr/>
        </p:nvCxnSpPr>
        <p:spPr>
          <a:xfrm>
            <a:off x="7261046" y="2222559"/>
            <a:ext cx="0" cy="18382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rade Verbindung 200"/>
          <p:cNvCxnSpPr/>
          <p:nvPr/>
        </p:nvCxnSpPr>
        <p:spPr>
          <a:xfrm>
            <a:off x="7255800" y="523486"/>
            <a:ext cx="0" cy="9774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rade Verbindung 203"/>
          <p:cNvCxnSpPr/>
          <p:nvPr/>
        </p:nvCxnSpPr>
        <p:spPr>
          <a:xfrm flipH="1">
            <a:off x="7248905" y="848292"/>
            <a:ext cx="2640" cy="900876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rade Verbindung 206"/>
          <p:cNvCxnSpPr/>
          <p:nvPr/>
        </p:nvCxnSpPr>
        <p:spPr>
          <a:xfrm>
            <a:off x="7248905" y="1957408"/>
            <a:ext cx="0" cy="46921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Bogen 220"/>
          <p:cNvSpPr/>
          <p:nvPr/>
        </p:nvSpPr>
        <p:spPr>
          <a:xfrm>
            <a:off x="4375124" y="4494729"/>
            <a:ext cx="302881" cy="358060"/>
          </a:xfrm>
          <a:prstGeom prst="arc">
            <a:avLst>
              <a:gd name="adj1" fmla="val 16200000"/>
              <a:gd name="adj2" fmla="val 5457290"/>
            </a:avLst>
          </a:prstGeom>
          <a:ln w="508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23" name="Abgerundetes Rechteck 222"/>
          <p:cNvSpPr/>
          <p:nvPr/>
        </p:nvSpPr>
        <p:spPr>
          <a:xfrm>
            <a:off x="3731855" y="3301087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24" name="Gerade Verbindung 223"/>
          <p:cNvCxnSpPr/>
          <p:nvPr/>
        </p:nvCxnSpPr>
        <p:spPr>
          <a:xfrm>
            <a:off x="3673056" y="3243808"/>
            <a:ext cx="0" cy="151200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 Verbindung 224"/>
          <p:cNvCxnSpPr/>
          <p:nvPr/>
        </p:nvCxnSpPr>
        <p:spPr>
          <a:xfrm>
            <a:off x="4408379" y="3241156"/>
            <a:ext cx="3954" cy="1399837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 Verbindung 225"/>
          <p:cNvCxnSpPr/>
          <p:nvPr/>
        </p:nvCxnSpPr>
        <p:spPr>
          <a:xfrm flipH="1">
            <a:off x="3673059" y="4759519"/>
            <a:ext cx="4886157" cy="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Gerade Verbindung 226"/>
          <p:cNvCxnSpPr/>
          <p:nvPr/>
        </p:nvCxnSpPr>
        <p:spPr>
          <a:xfrm flipH="1">
            <a:off x="3673057" y="3237426"/>
            <a:ext cx="730249" cy="101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Gerade Verbindung 228"/>
          <p:cNvCxnSpPr/>
          <p:nvPr/>
        </p:nvCxnSpPr>
        <p:spPr>
          <a:xfrm flipH="1">
            <a:off x="4406009" y="4654641"/>
            <a:ext cx="4155908" cy="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 Verbindung 229"/>
          <p:cNvCxnSpPr/>
          <p:nvPr/>
        </p:nvCxnSpPr>
        <p:spPr>
          <a:xfrm flipH="1">
            <a:off x="435942" y="2863057"/>
            <a:ext cx="7463435" cy="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Gerade Verbindung 231"/>
          <p:cNvCxnSpPr/>
          <p:nvPr/>
        </p:nvCxnSpPr>
        <p:spPr>
          <a:xfrm flipH="1">
            <a:off x="439481" y="5078259"/>
            <a:ext cx="8119735" cy="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rade Verbindung 234"/>
          <p:cNvCxnSpPr/>
          <p:nvPr/>
        </p:nvCxnSpPr>
        <p:spPr>
          <a:xfrm>
            <a:off x="435942" y="2868555"/>
            <a:ext cx="3539" cy="2209704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Gerade Verbindung 236"/>
          <p:cNvCxnSpPr/>
          <p:nvPr/>
        </p:nvCxnSpPr>
        <p:spPr>
          <a:xfrm>
            <a:off x="7894577" y="2868555"/>
            <a:ext cx="0" cy="2113243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Gerade Verbindung 239"/>
          <p:cNvCxnSpPr/>
          <p:nvPr/>
        </p:nvCxnSpPr>
        <p:spPr>
          <a:xfrm flipH="1">
            <a:off x="7899378" y="4996428"/>
            <a:ext cx="659838" cy="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feld 243"/>
          <p:cNvSpPr txBox="1"/>
          <p:nvPr/>
        </p:nvSpPr>
        <p:spPr>
          <a:xfrm>
            <a:off x="6260832" y="18050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770E94"/>
                </a:solidFill>
              </a:rPr>
              <a:t>SQUID</a:t>
            </a:r>
            <a:endParaRPr lang="en-GB" sz="2000" b="1" dirty="0">
              <a:solidFill>
                <a:srgbClr val="770E94"/>
              </a:solidFill>
            </a:endParaRPr>
          </a:p>
        </p:txBody>
      </p:sp>
      <p:sp>
        <p:nvSpPr>
          <p:cNvPr id="248" name="Rechteck 247"/>
          <p:cNvSpPr/>
          <p:nvPr/>
        </p:nvSpPr>
        <p:spPr>
          <a:xfrm>
            <a:off x="6260832" y="634874"/>
            <a:ext cx="894563" cy="1578854"/>
          </a:xfrm>
          <a:prstGeom prst="rect">
            <a:avLst/>
          </a:prstGeom>
          <a:solidFill>
            <a:schemeClr val="bg1">
              <a:alpha val="42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5" name="Textfeld 244"/>
          <p:cNvSpPr txBox="1"/>
          <p:nvPr/>
        </p:nvSpPr>
        <p:spPr>
          <a:xfrm>
            <a:off x="3387362" y="3208"/>
            <a:ext cx="1395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80"/>
                </a:solidFill>
              </a:rPr>
              <a:t>Pick-up coil</a:t>
            </a:r>
            <a:endParaRPr lang="en-US" sz="2000" b="1" dirty="0">
              <a:solidFill>
                <a:srgbClr val="000080"/>
              </a:solidFill>
            </a:endParaRPr>
          </a:p>
        </p:txBody>
      </p:sp>
      <p:sp>
        <p:nvSpPr>
          <p:cNvPr id="152" name="Ellipse 151"/>
          <p:cNvSpPr/>
          <p:nvPr/>
        </p:nvSpPr>
        <p:spPr>
          <a:xfrm>
            <a:off x="6400986" y="1070942"/>
            <a:ext cx="594640" cy="602807"/>
          </a:xfrm>
          <a:prstGeom prst="ellipse">
            <a:avLst/>
          </a:prstGeom>
          <a:noFill/>
          <a:ln w="63500">
            <a:solidFill>
              <a:srgbClr val="000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2" name="Bogen 191"/>
          <p:cNvSpPr/>
          <p:nvPr/>
        </p:nvSpPr>
        <p:spPr>
          <a:xfrm rot="5400000">
            <a:off x="6817063" y="1708708"/>
            <a:ext cx="277353" cy="283589"/>
          </a:xfrm>
          <a:prstGeom prst="arc">
            <a:avLst>
              <a:gd name="adj1" fmla="val 17490908"/>
              <a:gd name="adj2" fmla="val 15466339"/>
            </a:avLst>
          </a:prstGeom>
          <a:ln w="38100" cap="rnd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74" name="Bogen 173"/>
          <p:cNvSpPr/>
          <p:nvPr/>
        </p:nvSpPr>
        <p:spPr>
          <a:xfrm rot="16200000">
            <a:off x="6308063" y="1711930"/>
            <a:ext cx="277353" cy="283589"/>
          </a:xfrm>
          <a:prstGeom prst="arc">
            <a:avLst>
              <a:gd name="adj1" fmla="val 17490908"/>
              <a:gd name="adj2" fmla="val 15466339"/>
            </a:avLst>
          </a:prstGeom>
          <a:ln w="38100" cap="rnd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80" name="Gerade Verbindung 179"/>
          <p:cNvCxnSpPr>
            <a:endCxn id="152" idx="0"/>
          </p:cNvCxnSpPr>
          <p:nvPr/>
        </p:nvCxnSpPr>
        <p:spPr>
          <a:xfrm>
            <a:off x="6698306" y="699630"/>
            <a:ext cx="0" cy="371312"/>
          </a:xfrm>
          <a:prstGeom prst="line">
            <a:avLst/>
          </a:prstGeom>
          <a:ln w="50800" cap="rnd">
            <a:solidFill>
              <a:srgbClr val="000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Gerade Verbindung 188"/>
          <p:cNvCxnSpPr>
            <a:stCxn id="152" idx="4"/>
          </p:cNvCxnSpPr>
          <p:nvPr/>
        </p:nvCxnSpPr>
        <p:spPr>
          <a:xfrm flipH="1">
            <a:off x="6692269" y="1673749"/>
            <a:ext cx="6037" cy="483289"/>
          </a:xfrm>
          <a:prstGeom prst="line">
            <a:avLst/>
          </a:prstGeom>
          <a:ln w="50800" cap="rnd">
            <a:solidFill>
              <a:srgbClr val="000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 Verbindung 193"/>
          <p:cNvCxnSpPr/>
          <p:nvPr/>
        </p:nvCxnSpPr>
        <p:spPr>
          <a:xfrm flipH="1">
            <a:off x="7108412" y="1888563"/>
            <a:ext cx="612000" cy="0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rade Verbindung 172"/>
          <p:cNvCxnSpPr/>
          <p:nvPr/>
        </p:nvCxnSpPr>
        <p:spPr>
          <a:xfrm flipH="1">
            <a:off x="5249788" y="1882213"/>
            <a:ext cx="1055206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162"/>
          <p:cNvCxnSpPr/>
          <p:nvPr/>
        </p:nvCxnSpPr>
        <p:spPr>
          <a:xfrm flipH="1">
            <a:off x="5312243" y="1808191"/>
            <a:ext cx="998334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/>
          <p:cNvCxnSpPr/>
          <p:nvPr/>
        </p:nvCxnSpPr>
        <p:spPr>
          <a:xfrm>
            <a:off x="6361286" y="1375443"/>
            <a:ext cx="684000" cy="0"/>
          </a:xfrm>
          <a:prstGeom prst="line">
            <a:avLst/>
          </a:prstGeom>
          <a:ln w="19050">
            <a:solidFill>
              <a:srgbClr val="FFEE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hteck 253"/>
          <p:cNvSpPr/>
          <p:nvPr/>
        </p:nvSpPr>
        <p:spPr>
          <a:xfrm>
            <a:off x="4708121" y="-2488"/>
            <a:ext cx="14855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669900"/>
                </a:solidFill>
              </a:rPr>
              <a:t>T</a:t>
            </a:r>
            <a:r>
              <a:rPr lang="en-GB" sz="2000" b="1" dirty="0" smtClean="0">
                <a:solidFill>
                  <a:srgbClr val="669900"/>
                </a:solidFill>
              </a:rPr>
              <a:t>ransformer</a:t>
            </a:r>
            <a:endParaRPr lang="en-GB" sz="2000" b="1" dirty="0">
              <a:solidFill>
                <a:srgbClr val="669900"/>
              </a:solidFill>
            </a:endParaRPr>
          </a:p>
        </p:txBody>
      </p:sp>
      <p:sp>
        <p:nvSpPr>
          <p:cNvPr id="255" name="Rechteck 254"/>
          <p:cNvSpPr/>
          <p:nvPr/>
        </p:nvSpPr>
        <p:spPr>
          <a:xfrm>
            <a:off x="405252" y="12901"/>
            <a:ext cx="2988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0000A0"/>
                </a:solidFill>
              </a:rPr>
              <a:t>S</a:t>
            </a:r>
            <a:r>
              <a:rPr lang="en-GB" sz="2000" b="1" dirty="0" smtClean="0">
                <a:solidFill>
                  <a:srgbClr val="0000A0"/>
                </a:solidFill>
              </a:rPr>
              <a:t>uperconducting shielding</a:t>
            </a:r>
            <a:endParaRPr lang="en-GB" sz="2000" b="1" dirty="0">
              <a:solidFill>
                <a:srgbClr val="0000A0"/>
              </a:solidFill>
            </a:endParaRPr>
          </a:p>
        </p:txBody>
      </p:sp>
      <p:sp>
        <p:nvSpPr>
          <p:cNvPr id="256" name="Textfeld 255"/>
          <p:cNvSpPr txBox="1"/>
          <p:nvPr/>
        </p:nvSpPr>
        <p:spPr>
          <a:xfrm>
            <a:off x="7615723" y="1523167"/>
            <a:ext cx="1565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79646">
                    <a:lumMod val="75000"/>
                  </a:srgbClr>
                </a:solidFill>
              </a:rPr>
              <a:t>Compensation</a:t>
            </a:r>
          </a:p>
          <a:p>
            <a:r>
              <a:rPr lang="en-US" b="1" dirty="0">
                <a:solidFill>
                  <a:srgbClr val="F79646">
                    <a:lumMod val="75000"/>
                  </a:srgbClr>
                </a:solidFill>
              </a:rPr>
              <a:t>C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</a:rPr>
              <a:t>urrent</a:t>
            </a:r>
            <a:endParaRPr lang="en-US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57" name="Rechteck 256"/>
          <p:cNvSpPr/>
          <p:nvPr/>
        </p:nvSpPr>
        <p:spPr>
          <a:xfrm>
            <a:off x="5196860" y="3138142"/>
            <a:ext cx="19436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</a:rPr>
              <a:t>Cryogenic liquid </a:t>
            </a:r>
          </a:p>
          <a:p>
            <a:pPr algn="ctr"/>
            <a:r>
              <a:rPr lang="en-GB" sz="2000" b="1" dirty="0" err="1" smtClean="0">
                <a:solidFill>
                  <a:prstClr val="black"/>
                </a:solidFill>
              </a:rPr>
              <a:t>LHe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258" name="Rechteck 257"/>
          <p:cNvSpPr/>
          <p:nvPr/>
        </p:nvSpPr>
        <p:spPr>
          <a:xfrm>
            <a:off x="4822211" y="4014762"/>
            <a:ext cx="18610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M</a:t>
            </a:r>
            <a:r>
              <a:rPr lang="en-GB" b="1" dirty="0" smtClean="0">
                <a:solidFill>
                  <a:srgbClr val="0000FF"/>
                </a:solidFill>
              </a:rPr>
              <a:t>agnetic flux </a:t>
            </a:r>
          </a:p>
          <a:p>
            <a:r>
              <a:rPr lang="en-GB" b="1" dirty="0" smtClean="0">
                <a:solidFill>
                  <a:srgbClr val="0000FF"/>
                </a:solidFill>
              </a:rPr>
              <a:t>Concentrator ring</a:t>
            </a:r>
            <a:endParaRPr lang="en-GB" b="1" dirty="0">
              <a:solidFill>
                <a:srgbClr val="0000FF"/>
              </a:solidFill>
            </a:endParaRPr>
          </a:p>
        </p:txBody>
      </p:sp>
      <p:cxnSp>
        <p:nvCxnSpPr>
          <p:cNvPr id="260" name="Gerade Verbindung mit Pfeil 259"/>
          <p:cNvCxnSpPr/>
          <p:nvPr/>
        </p:nvCxnSpPr>
        <p:spPr>
          <a:xfrm flipH="1" flipV="1">
            <a:off x="4167659" y="1803533"/>
            <a:ext cx="794866" cy="2254118"/>
          </a:xfrm>
          <a:prstGeom prst="straightConnector1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Gerade Verbindung mit Pfeil 265"/>
          <p:cNvCxnSpPr/>
          <p:nvPr/>
        </p:nvCxnSpPr>
        <p:spPr>
          <a:xfrm flipH="1">
            <a:off x="4167659" y="4247053"/>
            <a:ext cx="654552" cy="0"/>
          </a:xfrm>
          <a:prstGeom prst="straightConnector1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hteck 270"/>
          <p:cNvSpPr/>
          <p:nvPr/>
        </p:nvSpPr>
        <p:spPr>
          <a:xfrm rot="16200000">
            <a:off x="40080" y="1459963"/>
            <a:ext cx="970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Flux gap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72" name="Gerade Verbindung mit Pfeil 271"/>
          <p:cNvCxnSpPr/>
          <p:nvPr/>
        </p:nvCxnSpPr>
        <p:spPr>
          <a:xfrm>
            <a:off x="643553" y="2004329"/>
            <a:ext cx="457635" cy="333722"/>
          </a:xfrm>
          <a:prstGeom prst="straightConnector1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Bogen 275"/>
          <p:cNvSpPr/>
          <p:nvPr/>
        </p:nvSpPr>
        <p:spPr>
          <a:xfrm>
            <a:off x="987977" y="2519938"/>
            <a:ext cx="218905" cy="301275"/>
          </a:xfrm>
          <a:prstGeom prst="arc">
            <a:avLst>
              <a:gd name="adj1" fmla="val 15454210"/>
              <a:gd name="adj2" fmla="val 14860230"/>
            </a:avLst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278" name="Gerade Verbindung 277"/>
          <p:cNvCxnSpPr/>
          <p:nvPr/>
        </p:nvCxnSpPr>
        <p:spPr>
          <a:xfrm>
            <a:off x="909913" y="2610540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Gerade Verbindung 278"/>
          <p:cNvCxnSpPr/>
          <p:nvPr/>
        </p:nvCxnSpPr>
        <p:spPr>
          <a:xfrm>
            <a:off x="931358" y="2755797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Rechteck 279"/>
          <p:cNvSpPr/>
          <p:nvPr/>
        </p:nvSpPr>
        <p:spPr>
          <a:xfrm>
            <a:off x="954063" y="2623499"/>
            <a:ext cx="183356" cy="118800"/>
          </a:xfrm>
          <a:prstGeom prst="rect">
            <a:avLst/>
          </a:prstGeom>
          <a:solidFill>
            <a:srgbClr val="EA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81" name="Gerade Verbindung 280"/>
          <p:cNvCxnSpPr/>
          <p:nvPr/>
        </p:nvCxnSpPr>
        <p:spPr>
          <a:xfrm>
            <a:off x="1047853" y="2395168"/>
            <a:ext cx="151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1047853" y="2971232"/>
            <a:ext cx="151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Bogen 281"/>
          <p:cNvSpPr/>
          <p:nvPr/>
        </p:nvSpPr>
        <p:spPr>
          <a:xfrm>
            <a:off x="623700" y="2519954"/>
            <a:ext cx="218905" cy="301275"/>
          </a:xfrm>
          <a:prstGeom prst="arc">
            <a:avLst>
              <a:gd name="adj1" fmla="val 15454210"/>
              <a:gd name="adj2" fmla="val 14860230"/>
            </a:avLst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83" name="Bogen 282"/>
          <p:cNvSpPr/>
          <p:nvPr/>
        </p:nvSpPr>
        <p:spPr>
          <a:xfrm>
            <a:off x="1335619" y="2516397"/>
            <a:ext cx="218905" cy="301275"/>
          </a:xfrm>
          <a:prstGeom prst="arc">
            <a:avLst>
              <a:gd name="adj1" fmla="val 15454210"/>
              <a:gd name="adj2" fmla="val 14860230"/>
            </a:avLst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84" name="Rechteck 283"/>
          <p:cNvSpPr/>
          <p:nvPr/>
        </p:nvSpPr>
        <p:spPr>
          <a:xfrm>
            <a:off x="559241" y="2623499"/>
            <a:ext cx="183356" cy="118800"/>
          </a:xfrm>
          <a:prstGeom prst="rect">
            <a:avLst/>
          </a:prstGeom>
          <a:solidFill>
            <a:srgbClr val="EA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85" name="Rechteck 284"/>
          <p:cNvSpPr/>
          <p:nvPr/>
        </p:nvSpPr>
        <p:spPr>
          <a:xfrm>
            <a:off x="1261715" y="2623499"/>
            <a:ext cx="183356" cy="118800"/>
          </a:xfrm>
          <a:prstGeom prst="rect">
            <a:avLst/>
          </a:prstGeom>
          <a:solidFill>
            <a:srgbClr val="EA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86" name="Gerade Verbindung 285"/>
          <p:cNvCxnSpPr/>
          <p:nvPr/>
        </p:nvCxnSpPr>
        <p:spPr>
          <a:xfrm>
            <a:off x="581585" y="2755797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Gerade Verbindung 286"/>
          <p:cNvCxnSpPr/>
          <p:nvPr/>
        </p:nvCxnSpPr>
        <p:spPr>
          <a:xfrm>
            <a:off x="564458" y="2608924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Gerade Verbindung 287"/>
          <p:cNvCxnSpPr/>
          <p:nvPr/>
        </p:nvCxnSpPr>
        <p:spPr>
          <a:xfrm>
            <a:off x="1279863" y="2755535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Gerade Verbindung 288"/>
          <p:cNvCxnSpPr/>
          <p:nvPr/>
        </p:nvCxnSpPr>
        <p:spPr>
          <a:xfrm>
            <a:off x="1261715" y="2610540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feld 289"/>
          <p:cNvSpPr txBox="1"/>
          <p:nvPr/>
        </p:nvSpPr>
        <p:spPr>
          <a:xfrm>
            <a:off x="5708272" y="2333995"/>
            <a:ext cx="2103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rgbClr val="8064A2">
                    <a:lumMod val="75000"/>
                  </a:srgbClr>
                </a:solidFill>
              </a:rPr>
              <a:t>Charged particle beam</a:t>
            </a:r>
            <a:endParaRPr lang="en-US" sz="16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291" name="Textfeld 290"/>
          <p:cNvSpPr txBox="1"/>
          <p:nvPr/>
        </p:nvSpPr>
        <p:spPr>
          <a:xfrm>
            <a:off x="7900258" y="4062779"/>
            <a:ext cx="1227452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Metrology</a:t>
            </a: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prstClr val="black"/>
                </a:solidFill>
              </a:rPr>
              <a:t>Calibration</a:t>
            </a:r>
          </a:p>
          <a:p>
            <a:r>
              <a:rPr lang="en-US" b="1" dirty="0">
                <a:solidFill>
                  <a:prstClr val="black"/>
                </a:solidFill>
              </a:rPr>
              <a:t>C</a:t>
            </a:r>
            <a:r>
              <a:rPr lang="en-US" b="1" dirty="0" smtClean="0">
                <a:solidFill>
                  <a:prstClr val="black"/>
                </a:solidFill>
              </a:rPr>
              <a:t>urrent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92" name="Textfeld 291"/>
          <p:cNvSpPr txBox="1"/>
          <p:nvPr/>
        </p:nvSpPr>
        <p:spPr>
          <a:xfrm>
            <a:off x="1526915" y="2343207"/>
            <a:ext cx="1614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rgbClr val="FF0000"/>
                </a:solidFill>
              </a:rPr>
              <a:t>Magnetic field  B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93" name="Bogen 292"/>
          <p:cNvSpPr/>
          <p:nvPr/>
        </p:nvSpPr>
        <p:spPr>
          <a:xfrm>
            <a:off x="3223757" y="2518819"/>
            <a:ext cx="218905" cy="301275"/>
          </a:xfrm>
          <a:prstGeom prst="arc">
            <a:avLst>
              <a:gd name="adj1" fmla="val 15454210"/>
              <a:gd name="adj2" fmla="val 14860230"/>
            </a:avLst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94" name="Bogen 293"/>
          <p:cNvSpPr/>
          <p:nvPr/>
        </p:nvSpPr>
        <p:spPr>
          <a:xfrm>
            <a:off x="3574925" y="2518819"/>
            <a:ext cx="218905" cy="301275"/>
          </a:xfrm>
          <a:prstGeom prst="arc">
            <a:avLst>
              <a:gd name="adj1" fmla="val 15454210"/>
              <a:gd name="adj2" fmla="val 14860230"/>
            </a:avLst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95" name="Rechteck 294"/>
          <p:cNvSpPr/>
          <p:nvPr/>
        </p:nvSpPr>
        <p:spPr>
          <a:xfrm>
            <a:off x="3132079" y="2624171"/>
            <a:ext cx="183356" cy="118800"/>
          </a:xfrm>
          <a:prstGeom prst="rect">
            <a:avLst/>
          </a:prstGeom>
          <a:solidFill>
            <a:srgbClr val="EA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6" name="Rechteck 295"/>
          <p:cNvSpPr/>
          <p:nvPr/>
        </p:nvSpPr>
        <p:spPr>
          <a:xfrm>
            <a:off x="3501021" y="2624542"/>
            <a:ext cx="183356" cy="118800"/>
          </a:xfrm>
          <a:prstGeom prst="rect">
            <a:avLst/>
          </a:prstGeom>
          <a:solidFill>
            <a:srgbClr val="EA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97" name="Gerade Verbindung 296"/>
          <p:cNvCxnSpPr/>
          <p:nvPr/>
        </p:nvCxnSpPr>
        <p:spPr>
          <a:xfrm>
            <a:off x="3181093" y="2755535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Gerade Verbindung 297"/>
          <p:cNvCxnSpPr/>
          <p:nvPr/>
        </p:nvCxnSpPr>
        <p:spPr>
          <a:xfrm>
            <a:off x="3156586" y="2608849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Gerade Verbindung 298"/>
          <p:cNvCxnSpPr/>
          <p:nvPr/>
        </p:nvCxnSpPr>
        <p:spPr>
          <a:xfrm>
            <a:off x="3518533" y="2610540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Gerade Verbindung 299"/>
          <p:cNvCxnSpPr/>
          <p:nvPr/>
        </p:nvCxnSpPr>
        <p:spPr>
          <a:xfrm>
            <a:off x="3507902" y="2755797"/>
            <a:ext cx="134342" cy="0"/>
          </a:xfrm>
          <a:prstGeom prst="line">
            <a:avLst/>
          </a:prstGeom>
          <a:ln w="25400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feld 300"/>
          <p:cNvSpPr txBox="1"/>
          <p:nvPr/>
        </p:nvSpPr>
        <p:spPr>
          <a:xfrm>
            <a:off x="7610188" y="407164"/>
            <a:ext cx="1529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70E94"/>
                </a:solidFill>
              </a:rPr>
              <a:t>Four-wire</a:t>
            </a:r>
          </a:p>
          <a:p>
            <a:r>
              <a:rPr lang="en-US" b="1" dirty="0">
                <a:solidFill>
                  <a:srgbClr val="770E94"/>
                </a:solidFill>
              </a:rPr>
              <a:t>M</a:t>
            </a:r>
            <a:r>
              <a:rPr lang="en-US" b="1" dirty="0" smtClean="0">
                <a:solidFill>
                  <a:srgbClr val="770E94"/>
                </a:solidFill>
              </a:rPr>
              <a:t>easurement</a:t>
            </a:r>
            <a:endParaRPr lang="en-US" b="1" dirty="0">
              <a:solidFill>
                <a:srgbClr val="770E94"/>
              </a:solidFill>
            </a:endParaRPr>
          </a:p>
        </p:txBody>
      </p:sp>
      <p:cxnSp>
        <p:nvCxnSpPr>
          <p:cNvPr id="193" name="Gerade Verbindung 192"/>
          <p:cNvCxnSpPr/>
          <p:nvPr/>
        </p:nvCxnSpPr>
        <p:spPr>
          <a:xfrm flipH="1">
            <a:off x="7108412" y="1821692"/>
            <a:ext cx="612000" cy="0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 Verbindung 185"/>
          <p:cNvCxnSpPr/>
          <p:nvPr/>
        </p:nvCxnSpPr>
        <p:spPr>
          <a:xfrm flipH="1">
            <a:off x="6703905" y="2090604"/>
            <a:ext cx="1009271" cy="0"/>
          </a:xfrm>
          <a:prstGeom prst="line">
            <a:avLst/>
          </a:prstGeom>
          <a:ln w="38100" cap="rnd">
            <a:solidFill>
              <a:srgbClr val="770E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182"/>
          <p:cNvCxnSpPr/>
          <p:nvPr/>
        </p:nvCxnSpPr>
        <p:spPr>
          <a:xfrm flipH="1">
            <a:off x="6704657" y="2157038"/>
            <a:ext cx="1009271" cy="0"/>
          </a:xfrm>
          <a:prstGeom prst="line">
            <a:avLst/>
          </a:prstGeom>
          <a:ln w="38100" cap="rnd">
            <a:solidFill>
              <a:srgbClr val="770E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feld 140"/>
          <p:cNvSpPr txBox="1"/>
          <p:nvPr/>
        </p:nvSpPr>
        <p:spPr>
          <a:xfrm>
            <a:off x="7609103" y="975879"/>
            <a:ext cx="1465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85D8A"/>
                </a:solidFill>
              </a:rPr>
              <a:t>Flux</a:t>
            </a:r>
          </a:p>
          <a:p>
            <a:r>
              <a:rPr lang="en-US" b="1" dirty="0" smtClean="0">
                <a:solidFill>
                  <a:srgbClr val="385D8A"/>
                </a:solidFill>
              </a:rPr>
              <a:t>Compensator</a:t>
            </a:r>
            <a:endParaRPr lang="en-US" b="1" dirty="0">
              <a:solidFill>
                <a:srgbClr val="385D8A"/>
              </a:solidFill>
            </a:endParaRPr>
          </a:p>
        </p:txBody>
      </p:sp>
      <p:cxnSp>
        <p:nvCxnSpPr>
          <p:cNvPr id="143" name="Gerade Verbindung mit Pfeil 142"/>
          <p:cNvCxnSpPr/>
          <p:nvPr/>
        </p:nvCxnSpPr>
        <p:spPr>
          <a:xfrm flipH="1">
            <a:off x="6955739" y="1298730"/>
            <a:ext cx="769697" cy="375019"/>
          </a:xfrm>
          <a:prstGeom prst="straightConnector1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 Verbindung 149"/>
          <p:cNvCxnSpPr/>
          <p:nvPr/>
        </p:nvCxnSpPr>
        <p:spPr>
          <a:xfrm flipV="1">
            <a:off x="5480433" y="1133923"/>
            <a:ext cx="39600" cy="8424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154"/>
          <p:cNvCxnSpPr/>
          <p:nvPr/>
        </p:nvCxnSpPr>
        <p:spPr>
          <a:xfrm rot="-600000" flipV="1">
            <a:off x="5400000" y="1034942"/>
            <a:ext cx="0" cy="7888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 Verbindung 155"/>
          <p:cNvCxnSpPr/>
          <p:nvPr/>
        </p:nvCxnSpPr>
        <p:spPr>
          <a:xfrm rot="-2460000" flipV="1">
            <a:off x="5281143" y="1008569"/>
            <a:ext cx="0" cy="7888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156"/>
          <p:cNvCxnSpPr/>
          <p:nvPr/>
        </p:nvCxnSpPr>
        <p:spPr>
          <a:xfrm rot="6360000" flipV="1">
            <a:off x="5147243" y="1058944"/>
            <a:ext cx="0" cy="7888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 rot="5400000">
            <a:off x="6905626" y="1290699"/>
            <a:ext cx="180000" cy="1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150"/>
          <p:cNvCxnSpPr/>
          <p:nvPr/>
        </p:nvCxnSpPr>
        <p:spPr>
          <a:xfrm rot="5400000">
            <a:off x="6310577" y="1288300"/>
            <a:ext cx="180000" cy="1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 Verbindung 152"/>
          <p:cNvCxnSpPr/>
          <p:nvPr/>
        </p:nvCxnSpPr>
        <p:spPr>
          <a:xfrm>
            <a:off x="6906550" y="1279614"/>
            <a:ext cx="180000" cy="1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157"/>
          <p:cNvCxnSpPr/>
          <p:nvPr/>
        </p:nvCxnSpPr>
        <p:spPr>
          <a:xfrm>
            <a:off x="6314058" y="1284741"/>
            <a:ext cx="180000" cy="1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Gerade Verbindung 187"/>
          <p:cNvCxnSpPr/>
          <p:nvPr/>
        </p:nvCxnSpPr>
        <p:spPr>
          <a:xfrm flipH="1">
            <a:off x="6700730" y="766078"/>
            <a:ext cx="1009271" cy="0"/>
          </a:xfrm>
          <a:prstGeom prst="line">
            <a:avLst/>
          </a:prstGeom>
          <a:ln w="38100" cap="rnd">
            <a:solidFill>
              <a:srgbClr val="770E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186"/>
          <p:cNvCxnSpPr/>
          <p:nvPr/>
        </p:nvCxnSpPr>
        <p:spPr>
          <a:xfrm flipH="1">
            <a:off x="6700730" y="699171"/>
            <a:ext cx="1009271" cy="0"/>
          </a:xfrm>
          <a:prstGeom prst="line">
            <a:avLst/>
          </a:prstGeom>
          <a:ln w="38100" cap="rnd">
            <a:solidFill>
              <a:srgbClr val="770E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98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218" grpId="0" animBg="1"/>
      <p:bldP spid="213" grpId="0" animBg="1"/>
      <p:bldP spid="214" grpId="0" animBg="1"/>
      <p:bldP spid="212" grpId="0" animBg="1"/>
      <p:bldP spid="78" grpId="0" animBg="1"/>
      <p:bldP spid="79" grpId="0" animBg="1"/>
      <p:bldP spid="66" grpId="0" animBg="1"/>
      <p:bldP spid="39" grpId="0" animBg="1"/>
      <p:bldP spid="43" grpId="0" animBg="1"/>
      <p:bldP spid="221" grpId="0" animBg="1"/>
      <p:bldP spid="223" grpId="0" animBg="1"/>
      <p:bldP spid="244" grpId="0"/>
      <p:bldP spid="248" grpId="0" animBg="1"/>
      <p:bldP spid="245" grpId="0"/>
      <p:bldP spid="152" grpId="0" animBg="1"/>
      <p:bldP spid="192" grpId="0" animBg="1"/>
      <p:bldP spid="174" grpId="0" animBg="1"/>
      <p:bldP spid="254" grpId="0"/>
      <p:bldP spid="255" grpId="0"/>
      <p:bldP spid="256" grpId="0"/>
      <p:bldP spid="257" grpId="0"/>
      <p:bldP spid="258" grpId="0"/>
      <p:bldP spid="271" grpId="0"/>
      <p:bldP spid="276" grpId="0" animBg="1"/>
      <p:bldP spid="280" grpId="0" animBg="1"/>
      <p:bldP spid="282" grpId="0" animBg="1"/>
      <p:bldP spid="283" grpId="0" animBg="1"/>
      <p:bldP spid="284" grpId="0" animBg="1"/>
      <p:bldP spid="285" grpId="0" animBg="1"/>
      <p:bldP spid="291" grpId="0"/>
      <p:bldP spid="292" grpId="0"/>
      <p:bldP spid="293" grpId="0" animBg="1"/>
      <p:bldP spid="294" grpId="0" animBg="1"/>
      <p:bldP spid="295" grpId="0" animBg="1"/>
      <p:bldP spid="296" grpId="0" animBg="1"/>
      <p:bldP spid="301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hteck 217"/>
          <p:cNvSpPr/>
          <p:nvPr/>
        </p:nvSpPr>
        <p:spPr>
          <a:xfrm>
            <a:off x="251520" y="555526"/>
            <a:ext cx="4017216" cy="4584176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562877" y="677512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10193" y="887701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564710" y="677512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825265" y="2408329"/>
            <a:ext cx="3240000" cy="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053029" y="70524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284142" y="870204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1520278" y="71581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1736316" y="85963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1952356" y="71581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80119" y="864918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405073" y="70922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617222" y="85963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2838287" y="71581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054326" y="865076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560254" y="2217246"/>
            <a:ext cx="2623" cy="1332000"/>
          </a:xfrm>
          <a:prstGeom prst="line">
            <a:avLst/>
          </a:prstGeom>
          <a:ln w="63500" cap="rnd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562877" y="3268312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810193" y="3295626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564710" y="5001967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825265" y="3280104"/>
            <a:ext cx="3240000" cy="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1053029" y="3464291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1284142" y="3322019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1520278" y="3460233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1736316" y="331876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1952356" y="3460233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180119" y="3324048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2405073" y="346095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2617222" y="331876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2838287" y="3460233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054326" y="3316891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4065265" y="2387401"/>
            <a:ext cx="0" cy="908225"/>
          </a:xfrm>
          <a:prstGeom prst="line">
            <a:avLst/>
          </a:prstGeom>
          <a:ln w="63500" cap="rnd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itel 1"/>
          <p:cNvSpPr txBox="1">
            <a:spLocks/>
          </p:cNvSpPr>
          <p:nvPr/>
        </p:nvSpPr>
        <p:spPr bwMode="auto">
          <a:xfrm>
            <a:off x="35496" y="0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61" name="Gerade Verbindung 16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echteck 161"/>
          <p:cNvSpPr/>
          <p:nvPr/>
        </p:nvSpPr>
        <p:spPr>
          <a:xfrm>
            <a:off x="4355976" y="699542"/>
            <a:ext cx="47880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12 </a:t>
            </a:r>
            <a:r>
              <a:rPr lang="de-DE" sz="2000" dirty="0" err="1" smtClean="0">
                <a:solidFill>
                  <a:schemeClr val="bg1"/>
                </a:solidFill>
              </a:rPr>
              <a:t>Nb</a:t>
            </a:r>
            <a:r>
              <a:rPr lang="de-DE" sz="2000" dirty="0" smtClean="0">
                <a:solidFill>
                  <a:schemeClr val="bg1"/>
                </a:solidFill>
              </a:rPr>
              <a:t>-inside-discs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12 </a:t>
            </a:r>
            <a:r>
              <a:rPr lang="de-DE" sz="2000" dirty="0" err="1" smtClean="0">
                <a:solidFill>
                  <a:schemeClr val="bg1"/>
                </a:solidFill>
              </a:rPr>
              <a:t>Nb</a:t>
            </a:r>
            <a:r>
              <a:rPr lang="de-DE" sz="2000" dirty="0" smtClean="0">
                <a:solidFill>
                  <a:schemeClr val="bg1"/>
                </a:solidFill>
              </a:rPr>
              <a:t>-outside-discs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Electron</a:t>
            </a:r>
            <a:r>
              <a:rPr lang="de-DE" sz="2000" dirty="0" smtClean="0">
                <a:solidFill>
                  <a:schemeClr val="bg1"/>
                </a:solidFill>
              </a:rPr>
              <a:t>-beam </a:t>
            </a:r>
            <a:r>
              <a:rPr lang="de-DE" sz="2000" dirty="0" err="1" smtClean="0">
                <a:solidFill>
                  <a:schemeClr val="bg1"/>
                </a:solidFill>
              </a:rPr>
              <a:t>welding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pPr marL="342900" indent="-342900">
              <a:buFont typeface="Symbol" pitchFamily="18" charset="2"/>
              <a:buChar char="Þ"/>
            </a:pPr>
            <a:r>
              <a:rPr lang="de-DE" sz="2000" dirty="0" smtClean="0">
                <a:solidFill>
                  <a:schemeClr val="bg1"/>
                </a:solidFill>
              </a:rPr>
              <a:t> 1x </a:t>
            </a:r>
            <a:r>
              <a:rPr lang="de-DE" sz="2000" dirty="0" err="1" smtClean="0">
                <a:solidFill>
                  <a:schemeClr val="bg1"/>
                </a:solidFill>
              </a:rPr>
              <a:t>inside</a:t>
            </a:r>
            <a:r>
              <a:rPr lang="de-DE" sz="2000" dirty="0" smtClean="0">
                <a:solidFill>
                  <a:schemeClr val="bg1"/>
                </a:solidFill>
              </a:rPr>
              <a:t>-disc-</a:t>
            </a:r>
            <a:r>
              <a:rPr lang="de-DE" sz="2000" dirty="0" err="1" smtClean="0">
                <a:solidFill>
                  <a:schemeClr val="bg1"/>
                </a:solidFill>
              </a:rPr>
              <a:t>stack</a:t>
            </a:r>
            <a:endParaRPr lang="de-DE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Symbol" pitchFamily="18" charset="2"/>
              <a:buChar char="Þ"/>
            </a:pP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smtClean="0">
                <a:solidFill>
                  <a:schemeClr val="bg1"/>
                </a:solidFill>
              </a:rPr>
              <a:t>1x outside-disc-</a:t>
            </a:r>
            <a:r>
              <a:rPr lang="de-DE" sz="2000" dirty="0" err="1" smtClean="0">
                <a:solidFill>
                  <a:schemeClr val="bg1"/>
                </a:solidFill>
              </a:rPr>
              <a:t>stack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b="1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6948264" y="42759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84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hteck 217"/>
          <p:cNvSpPr/>
          <p:nvPr/>
        </p:nvSpPr>
        <p:spPr>
          <a:xfrm>
            <a:off x="251520" y="555526"/>
            <a:ext cx="4017216" cy="4584176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562877" y="677512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10193" y="887701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564710" y="677512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825265" y="2408329"/>
            <a:ext cx="3240000" cy="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053029" y="70524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284142" y="870204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1520278" y="71581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1736316" y="85963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1952356" y="71581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80119" y="864918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405073" y="70922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617222" y="85963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2838287" y="71581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054326" y="865076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560254" y="2217246"/>
            <a:ext cx="2623" cy="1332000"/>
          </a:xfrm>
          <a:prstGeom prst="line">
            <a:avLst/>
          </a:prstGeom>
          <a:ln w="63500" cap="rnd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562877" y="3268312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810193" y="3295626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564710" y="5001967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825265" y="3280104"/>
            <a:ext cx="3240000" cy="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1053029" y="3464291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1284142" y="3322019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1520278" y="3460233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1736316" y="331876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1952356" y="3460233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180119" y="3324048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2405073" y="3460958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2617222" y="3318762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2838287" y="3460233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054326" y="3316891"/>
            <a:ext cx="0" cy="1512000"/>
          </a:xfrm>
          <a:prstGeom prst="line">
            <a:avLst/>
          </a:prstGeom>
          <a:ln w="635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4065265" y="2387401"/>
            <a:ext cx="0" cy="908225"/>
          </a:xfrm>
          <a:prstGeom prst="line">
            <a:avLst/>
          </a:prstGeom>
          <a:ln w="63500" cap="rnd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itel 1"/>
          <p:cNvSpPr txBox="1">
            <a:spLocks/>
          </p:cNvSpPr>
          <p:nvPr/>
        </p:nvSpPr>
        <p:spPr bwMode="auto">
          <a:xfrm>
            <a:off x="35496" y="0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61" name="Gerade Verbindung 16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echteck 161"/>
          <p:cNvSpPr/>
          <p:nvPr/>
        </p:nvSpPr>
        <p:spPr>
          <a:xfrm>
            <a:off x="4355976" y="699542"/>
            <a:ext cx="4788024" cy="4267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12 </a:t>
            </a:r>
            <a:r>
              <a:rPr lang="de-DE" sz="2000" dirty="0" err="1" smtClean="0">
                <a:solidFill>
                  <a:schemeClr val="bg1"/>
                </a:solidFill>
              </a:rPr>
              <a:t>Nb</a:t>
            </a:r>
            <a:r>
              <a:rPr lang="de-DE" sz="2000" dirty="0" smtClean="0">
                <a:solidFill>
                  <a:schemeClr val="bg1"/>
                </a:solidFill>
              </a:rPr>
              <a:t>-inside-discs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12 </a:t>
            </a:r>
            <a:r>
              <a:rPr lang="de-DE" sz="2000" dirty="0" err="1" smtClean="0">
                <a:solidFill>
                  <a:schemeClr val="bg1"/>
                </a:solidFill>
              </a:rPr>
              <a:t>Nb</a:t>
            </a:r>
            <a:r>
              <a:rPr lang="de-DE" sz="2000" dirty="0" smtClean="0">
                <a:solidFill>
                  <a:schemeClr val="bg1"/>
                </a:solidFill>
              </a:rPr>
              <a:t>-outside-discs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Electron</a:t>
            </a:r>
            <a:r>
              <a:rPr lang="de-DE" sz="2000" dirty="0" smtClean="0">
                <a:solidFill>
                  <a:schemeClr val="bg1"/>
                </a:solidFill>
              </a:rPr>
              <a:t>-beam </a:t>
            </a:r>
            <a:r>
              <a:rPr lang="de-DE" sz="2000" dirty="0" err="1" smtClean="0">
                <a:solidFill>
                  <a:schemeClr val="bg1"/>
                </a:solidFill>
              </a:rPr>
              <a:t>welding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pPr marL="342900" indent="-342900">
              <a:buFont typeface="Symbol" pitchFamily="18" charset="2"/>
              <a:buChar char="Þ"/>
            </a:pPr>
            <a:r>
              <a:rPr lang="de-DE" sz="2000" dirty="0" smtClean="0">
                <a:solidFill>
                  <a:schemeClr val="bg1"/>
                </a:solidFill>
              </a:rPr>
              <a:t> 1x </a:t>
            </a:r>
            <a:r>
              <a:rPr lang="de-DE" sz="2000" dirty="0" err="1" smtClean="0">
                <a:solidFill>
                  <a:schemeClr val="bg1"/>
                </a:solidFill>
              </a:rPr>
              <a:t>inside</a:t>
            </a:r>
            <a:r>
              <a:rPr lang="de-DE" sz="2000" dirty="0" smtClean="0">
                <a:solidFill>
                  <a:schemeClr val="bg1"/>
                </a:solidFill>
              </a:rPr>
              <a:t>-disc-</a:t>
            </a:r>
            <a:r>
              <a:rPr lang="de-DE" sz="2000" dirty="0" err="1" smtClean="0">
                <a:solidFill>
                  <a:schemeClr val="bg1"/>
                </a:solidFill>
              </a:rPr>
              <a:t>stack</a:t>
            </a:r>
            <a:endParaRPr lang="de-DE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Symbol" pitchFamily="18" charset="2"/>
              <a:buChar char="Þ"/>
            </a:pP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smtClean="0">
                <a:solidFill>
                  <a:schemeClr val="bg1"/>
                </a:solidFill>
              </a:rPr>
              <a:t>1x outside-disc-</a:t>
            </a:r>
            <a:r>
              <a:rPr lang="de-DE" sz="2000" dirty="0" err="1" smtClean="0">
                <a:solidFill>
                  <a:schemeClr val="bg1"/>
                </a:solidFill>
              </a:rPr>
              <a:t>stack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Testing</a:t>
            </a:r>
            <a:r>
              <a:rPr lang="de-DE" sz="2000" dirty="0">
                <a:solidFill>
                  <a:schemeClr val="bg1"/>
                </a:solidFill>
              </a:rPr>
              <a:t> &amp; „ </a:t>
            </a:r>
            <a:r>
              <a:rPr lang="de-DE" sz="2000" dirty="0" err="1">
                <a:solidFill>
                  <a:schemeClr val="bg1"/>
                </a:solidFill>
              </a:rPr>
              <a:t>free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burning</a:t>
            </a:r>
            <a:r>
              <a:rPr lang="de-DE" sz="2000" dirty="0" smtClean="0">
                <a:solidFill>
                  <a:schemeClr val="bg1"/>
                </a:solidFill>
              </a:rPr>
              <a:t>“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Low-</a:t>
            </a:r>
            <a:r>
              <a:rPr lang="de-DE" sz="2000" dirty="0" err="1" smtClean="0">
                <a:solidFill>
                  <a:schemeClr val="bg1"/>
                </a:solidFill>
              </a:rPr>
              <a:t>Voltage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upto</a:t>
            </a:r>
            <a:r>
              <a:rPr lang="de-DE" sz="2000" dirty="0" smtClean="0">
                <a:solidFill>
                  <a:schemeClr val="bg1"/>
                </a:solidFill>
              </a:rPr>
              <a:t> 30 V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High-</a:t>
            </a:r>
            <a:r>
              <a:rPr lang="de-DE" sz="2000" dirty="0" err="1" smtClean="0">
                <a:solidFill>
                  <a:schemeClr val="bg1"/>
                </a:solidFill>
              </a:rPr>
              <a:t>Voltage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upto</a:t>
            </a:r>
            <a:r>
              <a:rPr lang="de-DE" sz="2000" dirty="0" smtClean="0">
                <a:solidFill>
                  <a:schemeClr val="bg1"/>
                </a:solidFill>
              </a:rPr>
              <a:t> 1,4 kV in LN</a:t>
            </a:r>
            <a:r>
              <a:rPr lang="de-DE" sz="2000" baseline="-25000" dirty="0" smtClean="0">
                <a:solidFill>
                  <a:schemeClr val="bg1"/>
                </a:solidFill>
              </a:rPr>
              <a:t>2</a:t>
            </a:r>
          </a:p>
          <a:p>
            <a:pPr marL="342900" indent="-342900">
              <a:buFont typeface="Arial" charset="0"/>
              <a:buChar char="•"/>
            </a:pPr>
            <a:endParaRPr lang="de-DE" sz="2000" baseline="-25000" dirty="0">
              <a:solidFill>
                <a:schemeClr val="bg1"/>
              </a:solidFill>
            </a:endParaRPr>
          </a:p>
          <a:p>
            <a:pPr marL="342900" indent="-342900">
              <a:buFont typeface="Symbol" pitchFamily="18" charset="2"/>
              <a:buChar char="Þ"/>
            </a:pPr>
            <a:r>
              <a:rPr lang="de-DE" sz="2000" dirty="0" err="1" smtClean="0">
                <a:solidFill>
                  <a:schemeClr val="accent2"/>
                </a:solidFill>
              </a:rPr>
              <a:t>Ready</a:t>
            </a:r>
            <a:r>
              <a:rPr lang="de-DE" sz="2000" dirty="0" smtClean="0">
                <a:solidFill>
                  <a:schemeClr val="accent2"/>
                </a:solidFill>
              </a:rPr>
              <a:t>: R &gt; 40 M</a:t>
            </a:r>
            <a:r>
              <a:rPr lang="de-DE" sz="2000" dirty="0" smtClean="0">
                <a:solidFill>
                  <a:schemeClr val="accent2"/>
                </a:solidFill>
                <a:sym typeface="Symbol"/>
              </a:rPr>
              <a:t>    </a:t>
            </a:r>
            <a:r>
              <a:rPr lang="de-DE" sz="2000" b="1" dirty="0" smtClean="0">
                <a:solidFill>
                  <a:schemeClr val="accent2"/>
                </a:solidFill>
                <a:sym typeface="Symbol"/>
              </a:rPr>
              <a:t>C = 44 </a:t>
            </a:r>
            <a:r>
              <a:rPr lang="de-DE" sz="2000" b="1" dirty="0" err="1" smtClean="0">
                <a:solidFill>
                  <a:schemeClr val="accent2"/>
                </a:solidFill>
                <a:sym typeface="Symbol"/>
              </a:rPr>
              <a:t>nF</a:t>
            </a:r>
            <a:endParaRPr lang="de-DE" sz="2000" b="1" dirty="0" smtClean="0">
              <a:solidFill>
                <a:schemeClr val="accent2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Wolke 4"/>
          <p:cNvSpPr/>
          <p:nvPr/>
        </p:nvSpPr>
        <p:spPr bwMode="auto">
          <a:xfrm>
            <a:off x="704500" y="699542"/>
            <a:ext cx="195092" cy="166366"/>
          </a:xfrm>
          <a:prstGeom prst="cloud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cxnSp>
        <p:nvCxnSpPr>
          <p:cNvPr id="3" name="Gerade Verbindung 2"/>
          <p:cNvCxnSpPr/>
          <p:nvPr/>
        </p:nvCxnSpPr>
        <p:spPr bwMode="auto">
          <a:xfrm>
            <a:off x="3563888" y="3268312"/>
            <a:ext cx="0" cy="1733655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4" name="Ellipse 3"/>
          <p:cNvSpPr/>
          <p:nvPr/>
        </p:nvSpPr>
        <p:spPr bwMode="auto">
          <a:xfrm>
            <a:off x="3275856" y="3795886"/>
            <a:ext cx="576064" cy="576064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39" name="Wolke 38"/>
          <p:cNvSpPr/>
          <p:nvPr/>
        </p:nvSpPr>
        <p:spPr bwMode="auto">
          <a:xfrm>
            <a:off x="971600" y="3291830"/>
            <a:ext cx="195092" cy="166366"/>
          </a:xfrm>
          <a:prstGeom prst="cloud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40" name="Ellipse 39"/>
          <p:cNvSpPr/>
          <p:nvPr/>
        </p:nvSpPr>
        <p:spPr bwMode="auto">
          <a:xfrm>
            <a:off x="3275856" y="3795886"/>
            <a:ext cx="576064" cy="559023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DMM</a:t>
            </a:r>
          </a:p>
        </p:txBody>
      </p:sp>
      <p:sp>
        <p:nvSpPr>
          <p:cNvPr id="42" name="Ellipse 41"/>
          <p:cNvSpPr/>
          <p:nvPr/>
        </p:nvSpPr>
        <p:spPr bwMode="auto">
          <a:xfrm>
            <a:off x="3275856" y="1220638"/>
            <a:ext cx="576064" cy="5760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cxnSp>
        <p:nvCxnSpPr>
          <p:cNvPr id="41" name="Gerade Verbindung 40"/>
          <p:cNvCxnSpPr/>
          <p:nvPr/>
        </p:nvCxnSpPr>
        <p:spPr bwMode="auto">
          <a:xfrm>
            <a:off x="3563888" y="694079"/>
            <a:ext cx="0" cy="1733655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43" name="Rechteck 42"/>
          <p:cNvSpPr/>
          <p:nvPr/>
        </p:nvSpPr>
        <p:spPr>
          <a:xfrm>
            <a:off x="6948264" y="42759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42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39" grpId="0" animBg="1"/>
      <p:bldP spid="40" grpId="0" animBg="1"/>
      <p:bldP spid="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hteck 217"/>
          <p:cNvSpPr/>
          <p:nvPr/>
        </p:nvSpPr>
        <p:spPr>
          <a:xfrm>
            <a:off x="251520" y="555526"/>
            <a:ext cx="4017216" cy="4584176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562877" y="677512"/>
            <a:ext cx="0" cy="1728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10193" y="88770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564710" y="677512"/>
            <a:ext cx="3500915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825265" y="2408329"/>
            <a:ext cx="3240000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053029" y="70524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284142" y="870204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1520278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1736316" y="85963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1952356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80119" y="8649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405073" y="70922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617222" y="85963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2838287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054326" y="86507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560254" y="2217246"/>
            <a:ext cx="2623" cy="1332000"/>
          </a:xfrm>
          <a:prstGeom prst="line">
            <a:avLst/>
          </a:prstGeom>
          <a:ln w="63500" cap="rnd">
            <a:solidFill>
              <a:srgbClr val="005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562877" y="3268312"/>
            <a:ext cx="0" cy="1728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810193" y="329562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564710" y="5001967"/>
            <a:ext cx="3500915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825265" y="3280104"/>
            <a:ext cx="3240000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1053029" y="346429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1284142" y="3322019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1520278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1736316" y="331876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1952356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180119" y="332404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2405073" y="346095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2617222" y="331876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2838287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054326" y="331689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4065265" y="709228"/>
            <a:ext cx="0" cy="1699101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itel 1"/>
          <p:cNvSpPr txBox="1">
            <a:spLocks/>
          </p:cNvSpPr>
          <p:nvPr/>
        </p:nvSpPr>
        <p:spPr bwMode="auto">
          <a:xfrm>
            <a:off x="35496" y="0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61" name="Gerade Verbindung 16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Gerade Verbindung 38"/>
          <p:cNvCxnSpPr/>
          <p:nvPr/>
        </p:nvCxnSpPr>
        <p:spPr>
          <a:xfrm>
            <a:off x="4065625" y="3297211"/>
            <a:ext cx="0" cy="1699101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4065321" y="2247862"/>
            <a:ext cx="2623" cy="1332000"/>
          </a:xfrm>
          <a:prstGeom prst="line">
            <a:avLst/>
          </a:prstGeom>
          <a:ln w="63500" cap="rnd">
            <a:solidFill>
              <a:srgbClr val="005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40"/>
          <p:cNvSpPr/>
          <p:nvPr/>
        </p:nvSpPr>
        <p:spPr>
          <a:xfrm>
            <a:off x="4355976" y="699542"/>
            <a:ext cx="47880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Add top </a:t>
            </a:r>
            <a:r>
              <a:rPr lang="de-DE" sz="2000" dirty="0" err="1" smtClean="0">
                <a:solidFill>
                  <a:schemeClr val="bg1"/>
                </a:solidFill>
              </a:rPr>
              <a:t>cover</a:t>
            </a:r>
            <a:endParaRPr lang="de-DE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Symbol" pitchFamily="18" charset="2"/>
              <a:buChar char="Þ"/>
            </a:pPr>
            <a:r>
              <a:rPr lang="de-DE" sz="2000" dirty="0" smtClean="0">
                <a:solidFill>
                  <a:schemeClr val="bg1"/>
                </a:solidFill>
              </a:rPr>
              <a:t>Stacks </a:t>
            </a:r>
            <a:r>
              <a:rPr lang="de-DE" sz="2000" dirty="0" err="1" smtClean="0">
                <a:solidFill>
                  <a:schemeClr val="bg1"/>
                </a:solidFill>
              </a:rPr>
              <a:t>fixed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Before</a:t>
            </a:r>
            <a:r>
              <a:rPr lang="de-DE" sz="2000" dirty="0" smtClean="0">
                <a:solidFill>
                  <a:schemeClr val="bg1"/>
                </a:solidFill>
              </a:rPr>
              <a:t>: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Pick-up-</a:t>
            </a:r>
            <a:r>
              <a:rPr lang="de-DE" sz="2000" dirty="0" err="1" smtClean="0">
                <a:solidFill>
                  <a:schemeClr val="bg1"/>
                </a:solidFill>
              </a:rPr>
              <a:t>coil</a:t>
            </a:r>
            <a:r>
              <a:rPr lang="de-DE" sz="2000" dirty="0" smtClean="0">
                <a:solidFill>
                  <a:schemeClr val="bg1"/>
                </a:solidFill>
              </a:rPr>
              <a:t> &amp; </a:t>
            </a:r>
            <a:r>
              <a:rPr lang="de-DE" sz="2000" dirty="0" err="1" smtClean="0">
                <a:solidFill>
                  <a:schemeClr val="bg1"/>
                </a:solidFill>
              </a:rPr>
              <a:t>flux-concentrator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b="1" dirty="0">
              <a:solidFill>
                <a:schemeClr val="bg1"/>
              </a:solidFill>
            </a:endParaRPr>
          </a:p>
          <a:p>
            <a:endParaRPr lang="de-DE" sz="2000" b="1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3262647" y="835211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3" name="Gerade Verbindung 42"/>
          <p:cNvCxnSpPr/>
          <p:nvPr/>
        </p:nvCxnSpPr>
        <p:spPr>
          <a:xfrm>
            <a:off x="3203848" y="777932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3939171" y="953080"/>
            <a:ext cx="0" cy="1330372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3203849" y="2289932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3203849" y="77155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3262647" y="3451411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8" name="Gerade Verbindung 47"/>
          <p:cNvCxnSpPr/>
          <p:nvPr/>
        </p:nvCxnSpPr>
        <p:spPr>
          <a:xfrm>
            <a:off x="3203848" y="3394132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>
            <a:off x="3939171" y="3391480"/>
            <a:ext cx="3954" cy="1399837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flipH="1">
            <a:off x="3203849" y="338775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 flipH="1">
            <a:off x="3186798" y="4906348"/>
            <a:ext cx="3528000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 flipH="1">
            <a:off x="3923928" y="4803998"/>
            <a:ext cx="2808000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hteck 66"/>
          <p:cNvSpPr/>
          <p:nvPr/>
        </p:nvSpPr>
        <p:spPr>
          <a:xfrm>
            <a:off x="6955605" y="42759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0" y="987574"/>
            <a:ext cx="3925611" cy="382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20" y="987574"/>
            <a:ext cx="4783668" cy="382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795031" y="42759"/>
            <a:ext cx="3169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discs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96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7722"/>
            <a:ext cx="6480720" cy="395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795031" y="42759"/>
            <a:ext cx="3169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discs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804248" y="987574"/>
            <a:ext cx="208823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GFK-</a:t>
            </a:r>
            <a:r>
              <a:rPr lang="de-DE" sz="2000" dirty="0" err="1" smtClean="0">
                <a:solidFill>
                  <a:schemeClr val="bg1"/>
                </a:solidFill>
              </a:rPr>
              <a:t>Spacer</a:t>
            </a:r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(</a:t>
            </a:r>
            <a:r>
              <a:rPr lang="de-DE" sz="2000" dirty="0" err="1" smtClean="0">
                <a:solidFill>
                  <a:schemeClr val="bg1"/>
                </a:solidFill>
              </a:rPr>
              <a:t>glass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fibre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reinforced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plastic</a:t>
            </a:r>
            <a:r>
              <a:rPr lang="de-DE" sz="2000" dirty="0" smtClean="0">
                <a:solidFill>
                  <a:schemeClr val="bg1"/>
                </a:solidFill>
              </a:rPr>
              <a:t>)</a:t>
            </a:r>
          </a:p>
          <a:p>
            <a:endParaRPr lang="de-DE" sz="2000" b="1" dirty="0">
              <a:solidFill>
                <a:schemeClr val="bg1"/>
              </a:solidFill>
            </a:endParaRPr>
          </a:p>
          <a:p>
            <a:endParaRPr lang="de-DE" sz="2000" b="1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7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5566"/>
            <a:ext cx="8640960" cy="392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652120" y="51470"/>
            <a:ext cx="3169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discs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89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79562"/>
            <a:ext cx="5328592" cy="399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727" y="1347788"/>
            <a:ext cx="4135933" cy="345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4716016" y="42759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55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70951"/>
            <a:ext cx="6624736" cy="3954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16016" y="5147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876256" y="1096619"/>
            <a:ext cx="22677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High-</a:t>
            </a:r>
            <a:r>
              <a:rPr lang="de-DE" sz="2000" dirty="0" err="1" smtClean="0">
                <a:solidFill>
                  <a:schemeClr val="bg1"/>
                </a:solidFill>
              </a:rPr>
              <a:t>Voltage</a:t>
            </a:r>
            <a:r>
              <a:rPr lang="de-DE" sz="2000" dirty="0" smtClean="0">
                <a:solidFill>
                  <a:schemeClr val="bg1"/>
                </a:solidFill>
              </a:rPr>
              <a:t>-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Test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>
                <a:solidFill>
                  <a:schemeClr val="bg1"/>
                </a:solidFill>
              </a:rPr>
              <a:t>i</a:t>
            </a:r>
            <a:r>
              <a:rPr lang="de-DE" sz="2000" dirty="0" smtClean="0">
                <a:solidFill>
                  <a:schemeClr val="bg1"/>
                </a:solidFill>
              </a:rPr>
              <a:t>n LN</a:t>
            </a:r>
            <a:r>
              <a:rPr lang="de-DE" sz="2000" baseline="-25000" dirty="0" smtClean="0">
                <a:solidFill>
                  <a:schemeClr val="bg1"/>
                </a:solidFill>
              </a:rPr>
              <a:t>2</a:t>
            </a:r>
          </a:p>
          <a:p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Cover </a:t>
            </a:r>
            <a:r>
              <a:rPr lang="de-DE" sz="2000" dirty="0" err="1" smtClean="0">
                <a:solidFill>
                  <a:schemeClr val="bg1"/>
                </a:solidFill>
              </a:rPr>
              <a:t>of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Pick-Up-Coil</a:t>
            </a:r>
          </a:p>
        </p:txBody>
      </p:sp>
    </p:spTree>
    <p:extLst>
      <p:ext uri="{BB962C8B-B14F-4D97-AF65-F5344CB8AC3E}">
        <p14:creationId xmlns:p14="http://schemas.microsoft.com/office/powerpoint/2010/main" val="28026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607900" y="42759"/>
            <a:ext cx="1428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35" y="1995686"/>
            <a:ext cx="888647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17"/>
          <p:cNvSpPr/>
          <p:nvPr/>
        </p:nvSpPr>
        <p:spPr>
          <a:xfrm>
            <a:off x="6602612" y="906855"/>
            <a:ext cx="1641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time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9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3399"/>
            <a:ext cx="4232304" cy="38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998" y="987574"/>
            <a:ext cx="448049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016" y="5147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572000" y="3507854"/>
            <a:ext cx="4464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000" dirty="0" err="1" smtClean="0">
                <a:solidFill>
                  <a:schemeClr val="bg1"/>
                </a:solidFill>
              </a:rPr>
              <a:t>Flux-concentrator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added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Nb</a:t>
            </a:r>
            <a:r>
              <a:rPr lang="de-DE" sz="2000" dirty="0" smtClean="0">
                <a:solidFill>
                  <a:schemeClr val="bg1"/>
                </a:solidFill>
              </a:rPr>
              <a:t>-Pick-Up-Coil</a:t>
            </a:r>
          </a:p>
        </p:txBody>
      </p:sp>
    </p:spTree>
    <p:extLst>
      <p:ext uri="{BB962C8B-B14F-4D97-AF65-F5344CB8AC3E}">
        <p14:creationId xmlns:p14="http://schemas.microsoft.com/office/powerpoint/2010/main" val="239574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987574"/>
            <a:ext cx="5092357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55406" y="1694916"/>
            <a:ext cx="268977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016" y="5147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343876" y="980023"/>
            <a:ext cx="36206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Pick-Up-Coil </a:t>
            </a:r>
            <a:r>
              <a:rPr lang="de-DE" sz="2000" dirty="0" err="1" smtClean="0">
                <a:solidFill>
                  <a:schemeClr val="bg1"/>
                </a:solidFill>
              </a:rPr>
              <a:t>closed</a:t>
            </a:r>
            <a:r>
              <a:rPr lang="de-DE" sz="2000" dirty="0" smtClean="0">
                <a:solidFill>
                  <a:schemeClr val="bg1"/>
                </a:solidFill>
              </a:rPr>
              <a:t> - </a:t>
            </a:r>
            <a:r>
              <a:rPr lang="de-DE" sz="2000" dirty="0" err="1" smtClean="0">
                <a:solidFill>
                  <a:schemeClr val="bg1"/>
                </a:solidFill>
              </a:rPr>
              <a:t>ready</a:t>
            </a:r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pPr algn="r"/>
            <a:r>
              <a:rPr lang="de-DE" sz="2000" dirty="0" err="1" smtClean="0">
                <a:solidFill>
                  <a:schemeClr val="bg1"/>
                </a:solidFill>
              </a:rPr>
              <a:t>Nb-wire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1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55406" y="1694916"/>
            <a:ext cx="268977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016" y="5147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343876" y="980023"/>
            <a:ext cx="36206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pPr algn="r"/>
            <a:r>
              <a:rPr lang="de-DE" sz="2000" dirty="0" err="1" smtClean="0">
                <a:solidFill>
                  <a:schemeClr val="bg1"/>
                </a:solidFill>
              </a:rPr>
              <a:t>Nb-wire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43" y="2874222"/>
            <a:ext cx="6448118" cy="192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11"/>
          <p:cNvSpPr/>
          <p:nvPr/>
        </p:nvSpPr>
        <p:spPr>
          <a:xfrm>
            <a:off x="323528" y="1779662"/>
            <a:ext cx="489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SC-</a:t>
            </a:r>
            <a:r>
              <a:rPr lang="de-DE" sz="2000" dirty="0" err="1" smtClean="0">
                <a:solidFill>
                  <a:schemeClr val="bg1"/>
                </a:solidFill>
              </a:rPr>
              <a:t>testing</a:t>
            </a:r>
            <a:r>
              <a:rPr lang="de-DE" sz="2000" dirty="0" smtClean="0">
                <a:solidFill>
                  <a:schemeClr val="bg1"/>
                </a:solidFill>
              </a:rPr>
              <a:t>:       </a:t>
            </a:r>
            <a:r>
              <a:rPr lang="de-DE" sz="2000" dirty="0" err="1" smtClean="0">
                <a:solidFill>
                  <a:schemeClr val="bg1"/>
                </a:solidFill>
              </a:rPr>
              <a:t>Nb-wire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pic>
        <p:nvPicPr>
          <p:cNvPr id="27651" name="Picture 3" descr="U:\CCC\Bilder\Bilder CCC-XD Ralf\WP_20161108_11_06_44_Pr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047" y="896017"/>
            <a:ext cx="2698344" cy="151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50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Cable problems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716016" y="42759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7092280" y="1027630"/>
            <a:ext cx="1872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2800" dirty="0" smtClean="0">
                <a:solidFill>
                  <a:srgbClr val="FFFF00"/>
                </a:solidFill>
              </a:rPr>
              <a:t>GSI-</a:t>
            </a:r>
          </a:p>
          <a:p>
            <a:pPr algn="r"/>
            <a:r>
              <a:rPr lang="de-DE" sz="2800" dirty="0" smtClean="0">
                <a:solidFill>
                  <a:srgbClr val="FFFF00"/>
                </a:solidFill>
              </a:rPr>
              <a:t>Probleme</a:t>
            </a:r>
            <a:endParaRPr lang="de-DE" sz="2800" dirty="0" smtClean="0">
              <a:solidFill>
                <a:schemeClr val="bg1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46" y="2864211"/>
            <a:ext cx="6453932" cy="190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81" y="1019354"/>
            <a:ext cx="6450906" cy="1832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3222782" y="3325759"/>
            <a:ext cx="3096344" cy="1320874"/>
          </a:xfrm>
          <a:prstGeom prst="rect">
            <a:avLst/>
          </a:prstGeom>
          <a:solidFill>
            <a:srgbClr val="FF33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ZapfHumnst Dm BT" charset="0"/>
              </a:rPr>
              <a:t>LN</a:t>
            </a:r>
            <a:r>
              <a:rPr kumimoji="0" lang="de-DE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ZapfHumnst Dm BT" charset="0"/>
              </a:rPr>
              <a:t>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716016" y="5147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346427" y="1004123"/>
            <a:ext cx="2592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de-DE" sz="2800" dirty="0" smtClean="0">
              <a:solidFill>
                <a:srgbClr val="FFFF00"/>
              </a:solidFill>
            </a:endParaRPr>
          </a:p>
          <a:p>
            <a:pPr algn="r"/>
            <a:r>
              <a:rPr lang="de-DE" sz="3200" dirty="0" err="1" smtClean="0">
                <a:solidFill>
                  <a:srgbClr val="FFFF00"/>
                </a:solidFill>
              </a:rPr>
              <a:t>No</a:t>
            </a:r>
            <a:r>
              <a:rPr lang="de-DE" sz="3200" dirty="0" smtClean="0">
                <a:solidFill>
                  <a:srgbClr val="FFFF00"/>
                </a:solidFill>
              </a:rPr>
              <a:t> </a:t>
            </a:r>
            <a:r>
              <a:rPr lang="de-DE" sz="3200" dirty="0" err="1" smtClean="0">
                <a:solidFill>
                  <a:srgbClr val="FFFF00"/>
                </a:solidFill>
              </a:rPr>
              <a:t>problem</a:t>
            </a:r>
            <a:r>
              <a:rPr lang="de-DE" sz="3200" dirty="0" smtClean="0">
                <a:solidFill>
                  <a:srgbClr val="FFFF00"/>
                </a:solidFill>
              </a:rPr>
              <a:t>!</a:t>
            </a:r>
            <a:endParaRPr lang="de-DE" sz="3200" dirty="0" smtClean="0">
              <a:solidFill>
                <a:schemeClr val="bg1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86996" y="2186666"/>
            <a:ext cx="3859905" cy="137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4635651" y="944092"/>
            <a:ext cx="270607" cy="2398092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1"/>
              </a:solidFill>
              <a:latin typeface="ZapfHumnst Dm BT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smtClean="0">
                <a:solidFill>
                  <a:schemeClr val="bg1"/>
                </a:solidFill>
                <a:latin typeface="ZapfHumnst Dm BT" charset="0"/>
              </a:rPr>
              <a:t>Sample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ZapfHumnst Dm BT" charset="0"/>
            </a:endParaRPr>
          </a:p>
        </p:txBody>
      </p:sp>
      <p:sp>
        <p:nvSpPr>
          <p:cNvPr id="6" name="Pfeil nach unten 5"/>
          <p:cNvSpPr/>
          <p:nvPr/>
        </p:nvSpPr>
        <p:spPr bwMode="auto">
          <a:xfrm>
            <a:off x="3491880" y="1981737"/>
            <a:ext cx="288032" cy="892309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6" name="Pfeil nach unten 15"/>
          <p:cNvSpPr/>
          <p:nvPr/>
        </p:nvSpPr>
        <p:spPr bwMode="auto">
          <a:xfrm>
            <a:off x="5724128" y="2053587"/>
            <a:ext cx="288032" cy="892309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087542" y="177966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H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r>
              <a:rPr lang="de-DE" dirty="0" smtClean="0">
                <a:solidFill>
                  <a:schemeClr val="bg1"/>
                </a:solidFill>
              </a:rPr>
              <a:t>0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Cable problems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923928" y="177966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H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r>
              <a:rPr lang="de-DE" dirty="0" smtClean="0">
                <a:solidFill>
                  <a:schemeClr val="bg1"/>
                </a:solidFill>
              </a:rPr>
              <a:t>0</a:t>
            </a:r>
            <a:endParaRPr lang="de-DE" dirty="0">
              <a:solidFill>
                <a:schemeClr val="bg1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4128466" y="2211709"/>
            <a:ext cx="360040" cy="2880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 flipH="1">
            <a:off x="5148064" y="2211710"/>
            <a:ext cx="221767" cy="2880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0313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3222782" y="3325759"/>
            <a:ext cx="3096344" cy="902175"/>
          </a:xfrm>
          <a:prstGeom prst="rect">
            <a:avLst/>
          </a:prstGeom>
          <a:solidFill>
            <a:srgbClr val="FF33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ZapfHumnst Dm BT" charset="0"/>
              </a:rPr>
              <a:t>LHe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716016" y="5147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 pick-up coil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372200" y="3285440"/>
            <a:ext cx="2592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de-DE" sz="2800" dirty="0" smtClean="0">
              <a:solidFill>
                <a:srgbClr val="FFFF00"/>
              </a:solidFill>
            </a:endParaRPr>
          </a:p>
          <a:p>
            <a:pPr algn="r"/>
            <a:r>
              <a:rPr lang="de-DE" sz="2800" dirty="0" err="1" smtClean="0">
                <a:solidFill>
                  <a:srgbClr val="FFFF00"/>
                </a:solidFill>
              </a:rPr>
              <a:t>Use</a:t>
            </a:r>
            <a:r>
              <a:rPr lang="de-DE" sz="2800" dirty="0" smtClean="0">
                <a:solidFill>
                  <a:srgbClr val="FFFF00"/>
                </a:solidFill>
              </a:rPr>
              <a:t> </a:t>
            </a:r>
            <a:r>
              <a:rPr lang="de-DE" sz="2800" dirty="0" err="1" smtClean="0">
                <a:solidFill>
                  <a:srgbClr val="FFFF00"/>
                </a:solidFill>
              </a:rPr>
              <a:t>only</a:t>
            </a:r>
            <a:r>
              <a:rPr lang="de-DE" sz="2800" dirty="0">
                <a:solidFill>
                  <a:srgbClr val="FFFF00"/>
                </a:solidFill>
              </a:rPr>
              <a:t> </a:t>
            </a:r>
            <a:r>
              <a:rPr lang="de-DE" sz="2800" dirty="0" smtClean="0">
                <a:solidFill>
                  <a:srgbClr val="FFFF00"/>
                </a:solidFill>
              </a:rPr>
              <a:t>soft-</a:t>
            </a:r>
            <a:r>
              <a:rPr lang="de-DE" sz="2800" dirty="0" err="1" smtClean="0">
                <a:solidFill>
                  <a:srgbClr val="FFFF00"/>
                </a:solidFill>
              </a:rPr>
              <a:t>annealed</a:t>
            </a:r>
            <a:r>
              <a:rPr lang="de-DE" sz="2800" dirty="0" smtClean="0">
                <a:solidFill>
                  <a:srgbClr val="FFFF00"/>
                </a:solidFill>
              </a:rPr>
              <a:t> </a:t>
            </a:r>
            <a:r>
              <a:rPr lang="de-DE" sz="2800" dirty="0" err="1" smtClean="0">
                <a:solidFill>
                  <a:srgbClr val="FFFF00"/>
                </a:solidFill>
              </a:rPr>
              <a:t>wire</a:t>
            </a:r>
            <a:r>
              <a:rPr lang="de-DE" sz="2800" dirty="0" smtClean="0">
                <a:solidFill>
                  <a:srgbClr val="FFFF00"/>
                </a:solidFill>
              </a:rPr>
              <a:t>!</a:t>
            </a:r>
            <a:endParaRPr lang="de-DE" sz="2800" dirty="0" smtClean="0">
              <a:solidFill>
                <a:schemeClr val="bg1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86996" y="2186666"/>
            <a:ext cx="3859905" cy="137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4283968" y="1419622"/>
            <a:ext cx="971600" cy="2160240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4283968" y="1851670"/>
            <a:ext cx="971600" cy="172819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4635651" y="944092"/>
            <a:ext cx="270607" cy="2398092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1"/>
              </a:solidFill>
              <a:latin typeface="ZapfHumnst Dm BT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 smtClean="0">
                <a:solidFill>
                  <a:schemeClr val="bg1"/>
                </a:solidFill>
                <a:latin typeface="ZapfHumnst Dm BT" charset="0"/>
              </a:rPr>
              <a:t>Sample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ZapfHumnst Dm BT" charset="0"/>
            </a:endParaRPr>
          </a:p>
        </p:txBody>
      </p:sp>
      <p:sp>
        <p:nvSpPr>
          <p:cNvPr id="6" name="Pfeil nach unten 5"/>
          <p:cNvSpPr/>
          <p:nvPr/>
        </p:nvSpPr>
        <p:spPr bwMode="auto">
          <a:xfrm>
            <a:off x="3491880" y="1981737"/>
            <a:ext cx="288032" cy="892309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6" name="Pfeil nach unten 15"/>
          <p:cNvSpPr/>
          <p:nvPr/>
        </p:nvSpPr>
        <p:spPr bwMode="auto">
          <a:xfrm>
            <a:off x="5724128" y="2053587"/>
            <a:ext cx="288032" cy="892309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973279" y="253330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LN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endParaRPr lang="de-DE" baseline="-25000" dirty="0">
              <a:solidFill>
                <a:schemeClr val="bg1"/>
              </a:solidFill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35496" y="-20538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Cable problems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86386"/>
            <a:ext cx="2232248" cy="2357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86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GSI328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3478"/>
            <a:ext cx="4964834" cy="499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39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529492"/>
              </p:ext>
            </p:extLst>
          </p:nvPr>
        </p:nvGraphicFramePr>
        <p:xfrm>
          <a:off x="251520" y="915566"/>
          <a:ext cx="5616624" cy="3924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616624" cy="39247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5940152" y="1096619"/>
            <a:ext cx="3024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End </a:t>
            </a:r>
            <a:r>
              <a:rPr lang="de-DE" sz="2000" dirty="0" err="1" smtClean="0">
                <a:solidFill>
                  <a:schemeClr val="bg1"/>
                </a:solidFill>
              </a:rPr>
              <a:t>of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December</a:t>
            </a:r>
            <a:r>
              <a:rPr lang="de-DE" sz="2000" dirty="0" smtClean="0">
                <a:solidFill>
                  <a:schemeClr val="bg1"/>
                </a:solidFill>
              </a:rPr>
              <a:t> 2016: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First L-</a:t>
            </a:r>
            <a:r>
              <a:rPr lang="de-DE" sz="2000" dirty="0" err="1" smtClean="0">
                <a:solidFill>
                  <a:schemeClr val="bg1"/>
                </a:solidFill>
              </a:rPr>
              <a:t>Measurements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707" y="3076574"/>
            <a:ext cx="2647951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e Legende 2"/>
          <p:cNvSpPr/>
          <p:nvPr/>
        </p:nvSpPr>
        <p:spPr bwMode="auto">
          <a:xfrm>
            <a:off x="7452320" y="2458377"/>
            <a:ext cx="1512168" cy="1511166"/>
          </a:xfrm>
          <a:prstGeom prst="wedgeEllipseCallou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dirty="0" smtClean="0"/>
              <a:t>Houston, we have a problem.</a:t>
            </a: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835696" y="2067694"/>
            <a:ext cx="10502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b="1" dirty="0" smtClean="0">
                <a:solidFill>
                  <a:schemeClr val="accent2"/>
                </a:solidFill>
                <a:sym typeface="Wingdings"/>
              </a:rPr>
              <a:t></a:t>
            </a:r>
            <a:endParaRPr lang="de-DE" sz="8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175313"/>
              </p:ext>
            </p:extLst>
          </p:nvPr>
        </p:nvGraphicFramePr>
        <p:xfrm>
          <a:off x="251520" y="915565"/>
          <a:ext cx="5544616" cy="3874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3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5"/>
                        <a:ext cx="5544616" cy="38744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5940152" y="1096619"/>
            <a:ext cx="3024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Ende Dezember 2016: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Erste Messung CCC-XD fertig geschweißt!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hteck 10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0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691084"/>
              </p:ext>
            </p:extLst>
          </p:nvPr>
        </p:nvGraphicFramePr>
        <p:xfrm>
          <a:off x="251520" y="915566"/>
          <a:ext cx="5616624" cy="39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616624" cy="3912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5940152" y="1096619"/>
            <a:ext cx="3024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</a:rPr>
              <a:t>January</a:t>
            </a:r>
            <a:r>
              <a:rPr lang="de-DE" sz="2000" dirty="0" smtClean="0">
                <a:solidFill>
                  <a:schemeClr val="bg1"/>
                </a:solidFill>
              </a:rPr>
              <a:t> 2017: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Room-temperature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L-</a:t>
            </a:r>
            <a:r>
              <a:rPr lang="de-DE" sz="2000" dirty="0" err="1" smtClean="0">
                <a:solidFill>
                  <a:schemeClr val="bg1"/>
                </a:solidFill>
              </a:rPr>
              <a:t>Measurements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hteck 10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7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607900" y="51470"/>
            <a:ext cx="1428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hteck 17"/>
          <p:cNvSpPr/>
          <p:nvPr/>
        </p:nvSpPr>
        <p:spPr>
          <a:xfrm>
            <a:off x="6602612" y="906855"/>
            <a:ext cx="1641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time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63" y="1865386"/>
            <a:ext cx="8886473" cy="2866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61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182662"/>
              </p:ext>
            </p:extLst>
          </p:nvPr>
        </p:nvGraphicFramePr>
        <p:xfrm>
          <a:off x="179512" y="917451"/>
          <a:ext cx="5616624" cy="3912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917451"/>
                        <a:ext cx="5616624" cy="391285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hteck 10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940152" y="1096619"/>
            <a:ext cx="3024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</a:rPr>
              <a:t>January</a:t>
            </a:r>
            <a:r>
              <a:rPr lang="de-DE" sz="2000" dirty="0" smtClean="0">
                <a:solidFill>
                  <a:schemeClr val="bg1"/>
                </a:solidFill>
              </a:rPr>
              <a:t> 2017: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Room-temperature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L-</a:t>
            </a:r>
            <a:r>
              <a:rPr lang="de-DE" sz="2000" dirty="0" err="1" smtClean="0">
                <a:solidFill>
                  <a:schemeClr val="bg1"/>
                </a:solidFill>
              </a:rPr>
              <a:t>Measurements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938601"/>
              </p:ext>
            </p:extLst>
          </p:nvPr>
        </p:nvGraphicFramePr>
        <p:xfrm>
          <a:off x="251520" y="915566"/>
          <a:ext cx="5592142" cy="3895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6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592142" cy="38957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30" name="Picture 6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800371"/>
            <a:ext cx="2520280" cy="200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hteck 11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940152" y="915566"/>
            <a:ext cx="31683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Hardware-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Simulation: </a:t>
            </a:r>
            <a:r>
              <a:rPr lang="de-DE" sz="2000" dirty="0" err="1" smtClean="0">
                <a:solidFill>
                  <a:schemeClr val="accent2"/>
                </a:solidFill>
              </a:rPr>
              <a:t>Inductance</a:t>
            </a:r>
            <a:endParaRPr lang="de-DE" sz="2000" dirty="0" smtClean="0">
              <a:solidFill>
                <a:schemeClr val="accent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1600" dirty="0" err="1" smtClean="0">
                <a:solidFill>
                  <a:schemeClr val="bg1"/>
                </a:solidFill>
              </a:rPr>
              <a:t>Similar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inductance</a:t>
            </a:r>
            <a:endParaRPr lang="de-DE" sz="160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1600" dirty="0" smtClean="0">
                <a:solidFill>
                  <a:schemeClr val="bg1"/>
                </a:solidFill>
              </a:rPr>
              <a:t>Additional  turn </a:t>
            </a:r>
            <a:r>
              <a:rPr lang="de-DE" sz="1600" dirty="0" err="1" smtClean="0">
                <a:solidFill>
                  <a:schemeClr val="bg1"/>
                </a:solidFill>
              </a:rPr>
              <a:t>with</a:t>
            </a:r>
            <a:endParaRPr lang="de-DE" sz="1600" dirty="0" smtClean="0">
              <a:solidFill>
                <a:schemeClr val="bg1"/>
              </a:solidFill>
            </a:endParaRPr>
          </a:p>
          <a:p>
            <a:r>
              <a:rPr lang="de-DE" sz="1600" dirty="0">
                <a:solidFill>
                  <a:schemeClr val="accent2"/>
                </a:solidFill>
              </a:rPr>
              <a:t> </a:t>
            </a:r>
            <a:r>
              <a:rPr lang="de-DE" sz="1600" dirty="0" smtClean="0">
                <a:solidFill>
                  <a:schemeClr val="accent2"/>
                </a:solidFill>
              </a:rPr>
              <a:t>     </a:t>
            </a:r>
            <a:r>
              <a:rPr lang="de-DE" sz="1600" dirty="0" err="1" smtClean="0">
                <a:solidFill>
                  <a:schemeClr val="accent2"/>
                </a:solidFill>
              </a:rPr>
              <a:t>resistor</a:t>
            </a:r>
            <a:r>
              <a:rPr lang="de-DE" sz="1600" dirty="0" smtClean="0">
                <a:solidFill>
                  <a:schemeClr val="accent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97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966984"/>
              </p:ext>
            </p:extLst>
          </p:nvPr>
        </p:nvGraphicFramePr>
        <p:xfrm>
          <a:off x="251520" y="915566"/>
          <a:ext cx="5616624" cy="3924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616624" cy="39247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93" name="Picture 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87774"/>
            <a:ext cx="2555776" cy="2036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5940152" y="915566"/>
            <a:ext cx="3168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Hardware-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Simulation: </a:t>
            </a:r>
            <a:r>
              <a:rPr lang="de-DE" sz="2000" dirty="0" err="1" smtClean="0">
                <a:solidFill>
                  <a:schemeClr val="accent2"/>
                </a:solidFill>
              </a:rPr>
              <a:t>transfer</a:t>
            </a:r>
            <a:r>
              <a:rPr lang="de-DE" sz="2000" dirty="0" smtClean="0">
                <a:solidFill>
                  <a:schemeClr val="accent2"/>
                </a:solidFill>
              </a:rPr>
              <a:t> </a:t>
            </a:r>
            <a:r>
              <a:rPr lang="de-DE" sz="2000" dirty="0" err="1" smtClean="0">
                <a:solidFill>
                  <a:schemeClr val="accent2"/>
                </a:solidFill>
              </a:rPr>
              <a:t>func</a:t>
            </a:r>
            <a:r>
              <a:rPr lang="de-DE" sz="2000" dirty="0" smtClean="0">
                <a:solidFill>
                  <a:schemeClr val="accent2"/>
                </a:solidFill>
              </a:rPr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de-DE" sz="1600" dirty="0" err="1" smtClean="0">
                <a:solidFill>
                  <a:schemeClr val="bg1"/>
                </a:solidFill>
              </a:rPr>
              <a:t>Similar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inductance</a:t>
            </a:r>
            <a:endParaRPr lang="de-DE" sz="160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1600" dirty="0">
                <a:solidFill>
                  <a:schemeClr val="bg1"/>
                </a:solidFill>
              </a:rPr>
              <a:t>Additional  turn </a:t>
            </a:r>
            <a:r>
              <a:rPr lang="de-DE" sz="1600" dirty="0" err="1">
                <a:solidFill>
                  <a:schemeClr val="bg1"/>
                </a:solidFill>
              </a:rPr>
              <a:t>with</a:t>
            </a:r>
            <a:endParaRPr lang="de-DE" sz="1600" dirty="0">
              <a:solidFill>
                <a:schemeClr val="bg1"/>
              </a:solidFill>
            </a:endParaRPr>
          </a:p>
          <a:p>
            <a:r>
              <a:rPr lang="de-DE" sz="1600" dirty="0">
                <a:solidFill>
                  <a:schemeClr val="accent2"/>
                </a:solidFill>
              </a:rPr>
              <a:t>      </a:t>
            </a:r>
            <a:r>
              <a:rPr lang="de-DE" sz="1600" dirty="0" err="1">
                <a:solidFill>
                  <a:schemeClr val="accent2"/>
                </a:solidFill>
              </a:rPr>
              <a:t>resistor</a:t>
            </a:r>
            <a:endParaRPr lang="de-DE" sz="1600" dirty="0">
              <a:solidFill>
                <a:schemeClr val="accent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1600" dirty="0">
                <a:solidFill>
                  <a:schemeClr val="bg1"/>
                </a:solidFill>
              </a:rPr>
              <a:t>Additional  turn </a:t>
            </a:r>
            <a:r>
              <a:rPr lang="de-DE" sz="1600" dirty="0" err="1">
                <a:solidFill>
                  <a:schemeClr val="bg1"/>
                </a:solidFill>
              </a:rPr>
              <a:t>with</a:t>
            </a:r>
            <a:endParaRPr lang="de-DE" sz="1600" dirty="0">
              <a:solidFill>
                <a:schemeClr val="bg1"/>
              </a:solidFill>
            </a:endParaRPr>
          </a:p>
          <a:p>
            <a:r>
              <a:rPr lang="de-DE" sz="1600" dirty="0">
                <a:solidFill>
                  <a:schemeClr val="accent2"/>
                </a:solidFill>
              </a:rPr>
              <a:t>      </a:t>
            </a:r>
            <a:r>
              <a:rPr lang="de-DE" sz="1600" dirty="0" smtClean="0">
                <a:solidFill>
                  <a:schemeClr val="accent2"/>
                </a:solidFill>
              </a:rPr>
              <a:t>AC-</a:t>
            </a:r>
            <a:r>
              <a:rPr lang="de-DE" sz="1600" dirty="0" err="1" smtClean="0">
                <a:solidFill>
                  <a:schemeClr val="accent2"/>
                </a:solidFill>
              </a:rPr>
              <a:t>Voltage</a:t>
            </a:r>
            <a:r>
              <a:rPr lang="de-DE" sz="1600" dirty="0" smtClean="0">
                <a:solidFill>
                  <a:schemeClr val="accent2"/>
                </a:solidFill>
              </a:rPr>
              <a:t>-meter</a:t>
            </a:r>
            <a:endParaRPr lang="de-DE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85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hteck 217"/>
          <p:cNvSpPr/>
          <p:nvPr/>
        </p:nvSpPr>
        <p:spPr>
          <a:xfrm>
            <a:off x="251520" y="555526"/>
            <a:ext cx="4017216" cy="4584176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562877" y="677512"/>
            <a:ext cx="0" cy="1728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10193" y="88770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825265" y="2408329"/>
            <a:ext cx="3240000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053029" y="70524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284142" y="870204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1520278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1736316" y="85963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1952356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80119" y="8649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405073" y="70922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617222" y="85963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2838287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054326" y="86507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560254" y="2217246"/>
            <a:ext cx="2623" cy="1332000"/>
          </a:xfrm>
          <a:prstGeom prst="line">
            <a:avLst/>
          </a:prstGeom>
          <a:ln w="63500" cap="rnd">
            <a:solidFill>
              <a:srgbClr val="005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562877" y="3268312"/>
            <a:ext cx="0" cy="1728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810193" y="329562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564710" y="5001967"/>
            <a:ext cx="3500915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825265" y="3280104"/>
            <a:ext cx="3240000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1053029" y="346429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1284142" y="3322019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1520278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1736316" y="331876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1952356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180119" y="332404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2405073" y="346095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2617222" y="331876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2838287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054326" y="331689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4065265" y="709228"/>
            <a:ext cx="0" cy="1699101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4065625" y="3297211"/>
            <a:ext cx="0" cy="1699101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4065321" y="2247862"/>
            <a:ext cx="2623" cy="1332000"/>
          </a:xfrm>
          <a:prstGeom prst="line">
            <a:avLst/>
          </a:prstGeom>
          <a:ln w="63500" cap="rnd">
            <a:solidFill>
              <a:srgbClr val="005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bgerundetes Rechteck 41"/>
          <p:cNvSpPr/>
          <p:nvPr/>
        </p:nvSpPr>
        <p:spPr>
          <a:xfrm>
            <a:off x="3262647" y="835211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3" name="Gerade Verbindung 42"/>
          <p:cNvCxnSpPr/>
          <p:nvPr/>
        </p:nvCxnSpPr>
        <p:spPr>
          <a:xfrm>
            <a:off x="3203848" y="777932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3939171" y="953080"/>
            <a:ext cx="0" cy="1330372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3203849" y="2289932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3203849" y="77155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3262647" y="3451411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8" name="Gerade Verbindung 47"/>
          <p:cNvCxnSpPr/>
          <p:nvPr/>
        </p:nvCxnSpPr>
        <p:spPr>
          <a:xfrm>
            <a:off x="3203848" y="3394132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>
            <a:off x="3939171" y="3391480"/>
            <a:ext cx="3954" cy="1399837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flipH="1">
            <a:off x="3203849" y="338775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 flipH="1">
            <a:off x="3186798" y="4906348"/>
            <a:ext cx="3528000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 flipH="1">
            <a:off x="3923928" y="4803998"/>
            <a:ext cx="2808000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Wolke 70"/>
          <p:cNvSpPr/>
          <p:nvPr/>
        </p:nvSpPr>
        <p:spPr bwMode="auto">
          <a:xfrm>
            <a:off x="704500" y="699542"/>
            <a:ext cx="195092" cy="166366"/>
          </a:xfrm>
          <a:prstGeom prst="cloud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208" y="782725"/>
            <a:ext cx="3960440" cy="254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itel 1"/>
          <p:cNvSpPr txBox="1">
            <a:spLocks/>
          </p:cNvSpPr>
          <p:nvPr/>
        </p:nvSpPr>
        <p:spPr bwMode="auto">
          <a:xfrm>
            <a:off x="0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0" name="Gerade Verbindung 69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hteck 71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Gerade Verbindung 72"/>
          <p:cNvCxnSpPr/>
          <p:nvPr/>
        </p:nvCxnSpPr>
        <p:spPr>
          <a:xfrm>
            <a:off x="564710" y="677512"/>
            <a:ext cx="3500915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26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7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hteck 217"/>
          <p:cNvSpPr/>
          <p:nvPr/>
        </p:nvSpPr>
        <p:spPr>
          <a:xfrm>
            <a:off x="251520" y="555526"/>
            <a:ext cx="4017216" cy="4584176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562877" y="677512"/>
            <a:ext cx="0" cy="1728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10193" y="88770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564710" y="677512"/>
            <a:ext cx="3500915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825265" y="2408329"/>
            <a:ext cx="3240000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053029" y="70524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1284142" y="870204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1520278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1736316" y="85963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1952356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80119" y="8649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2405073" y="70922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2617222" y="85963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2838287" y="71581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054326" y="86507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560254" y="2217246"/>
            <a:ext cx="2623" cy="1332000"/>
          </a:xfrm>
          <a:prstGeom prst="line">
            <a:avLst/>
          </a:prstGeom>
          <a:ln w="63500" cap="rnd">
            <a:solidFill>
              <a:srgbClr val="005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562877" y="3268312"/>
            <a:ext cx="0" cy="1728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810193" y="3295626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564710" y="5001967"/>
            <a:ext cx="3500915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825265" y="3280104"/>
            <a:ext cx="3240000" cy="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1053029" y="346429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1284142" y="3322019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1520278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1736316" y="331876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1952356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180119" y="332404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2405073" y="3460958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2617222" y="3318762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2838287" y="3460233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054326" y="3316891"/>
            <a:ext cx="0" cy="1512000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4065265" y="709228"/>
            <a:ext cx="0" cy="1699101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itel 1"/>
          <p:cNvSpPr txBox="1">
            <a:spLocks/>
          </p:cNvSpPr>
          <p:nvPr/>
        </p:nvSpPr>
        <p:spPr bwMode="auto">
          <a:xfrm>
            <a:off x="35496" y="0"/>
            <a:ext cx="5220072" cy="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61" name="Gerade Verbindung 16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Gerade Verbindung 38"/>
          <p:cNvCxnSpPr/>
          <p:nvPr/>
        </p:nvCxnSpPr>
        <p:spPr>
          <a:xfrm>
            <a:off x="4065625" y="3297211"/>
            <a:ext cx="0" cy="1699101"/>
          </a:xfrm>
          <a:prstGeom prst="line">
            <a:avLst/>
          </a:prstGeom>
          <a:ln w="63500" cap="rnd">
            <a:solidFill>
              <a:srgbClr val="005C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4065321" y="2247862"/>
            <a:ext cx="2623" cy="1332000"/>
          </a:xfrm>
          <a:prstGeom prst="line">
            <a:avLst/>
          </a:prstGeom>
          <a:ln w="63500" cap="rnd">
            <a:solidFill>
              <a:srgbClr val="005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bgerundetes Rechteck 41"/>
          <p:cNvSpPr/>
          <p:nvPr/>
        </p:nvSpPr>
        <p:spPr>
          <a:xfrm>
            <a:off x="3262647" y="835211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3" name="Gerade Verbindung 42"/>
          <p:cNvCxnSpPr/>
          <p:nvPr/>
        </p:nvCxnSpPr>
        <p:spPr>
          <a:xfrm>
            <a:off x="3203848" y="777932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3939171" y="953080"/>
            <a:ext cx="0" cy="1330372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3203849" y="2289932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3203849" y="77155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3262647" y="3451411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8" name="Gerade Verbindung 47"/>
          <p:cNvCxnSpPr/>
          <p:nvPr/>
        </p:nvCxnSpPr>
        <p:spPr>
          <a:xfrm>
            <a:off x="3203848" y="3394132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>
            <a:off x="3939171" y="3391480"/>
            <a:ext cx="3954" cy="1399837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flipH="1">
            <a:off x="3203849" y="338775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 flipH="1">
            <a:off x="3186798" y="4906348"/>
            <a:ext cx="3528000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 flipH="1">
            <a:off x="3923928" y="4803998"/>
            <a:ext cx="2808000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/>
          <p:nvPr/>
        </p:nvCxnSpPr>
        <p:spPr>
          <a:xfrm flipH="1">
            <a:off x="395536" y="3147814"/>
            <a:ext cx="6471662" cy="0"/>
          </a:xfrm>
          <a:prstGeom prst="line">
            <a:avLst/>
          </a:prstGeom>
          <a:ln w="762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/>
          <p:nvPr/>
        </p:nvCxnSpPr>
        <p:spPr>
          <a:xfrm flipH="1">
            <a:off x="395536" y="5092030"/>
            <a:ext cx="6471662" cy="0"/>
          </a:xfrm>
          <a:prstGeom prst="line">
            <a:avLst/>
          </a:prstGeom>
          <a:ln w="762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/>
          <p:nvPr/>
        </p:nvCxnSpPr>
        <p:spPr>
          <a:xfrm flipV="1">
            <a:off x="395536" y="3147814"/>
            <a:ext cx="0" cy="1944216"/>
          </a:xfrm>
          <a:prstGeom prst="line">
            <a:avLst/>
          </a:prstGeom>
          <a:ln w="762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Wolke 70"/>
          <p:cNvSpPr/>
          <p:nvPr/>
        </p:nvSpPr>
        <p:spPr bwMode="auto">
          <a:xfrm>
            <a:off x="704500" y="699542"/>
            <a:ext cx="195092" cy="166366"/>
          </a:xfrm>
          <a:prstGeom prst="cloud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55526"/>
            <a:ext cx="4680520" cy="237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Rechteck 72"/>
          <p:cNvSpPr/>
          <p:nvPr/>
        </p:nvSpPr>
        <p:spPr>
          <a:xfrm>
            <a:off x="4427984" y="3219822"/>
            <a:ext cx="45365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AC: 3 kHz 25 V </a:t>
            </a:r>
          </a:p>
          <a:p>
            <a:endParaRPr lang="de-DE" sz="2000" dirty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ShortCut</a:t>
            </a:r>
            <a:r>
              <a:rPr lang="de-DE" sz="2000" dirty="0" smtClean="0">
                <a:solidFill>
                  <a:schemeClr val="bg1"/>
                </a:solidFill>
              </a:rPr>
              <a:t>:  8 A =&gt; 16 A at </a:t>
            </a:r>
            <a:r>
              <a:rPr lang="de-DE" sz="2000" dirty="0" err="1" smtClean="0">
                <a:solidFill>
                  <a:schemeClr val="bg1"/>
                </a:solidFill>
              </a:rPr>
              <a:t>meander</a:t>
            </a:r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Free:               2 A</a:t>
            </a:r>
          </a:p>
          <a:p>
            <a:endParaRPr lang="de-DE" sz="2000" dirty="0" smtClean="0">
              <a:solidFill>
                <a:schemeClr val="bg1"/>
              </a:solidFill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6955605" y="42759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0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7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12290" name="Picture 2" descr="C:\CCC\Bilder\IMG_0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75606"/>
            <a:ext cx="3925824" cy="29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CCC\Bilder\IMG_02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15566"/>
            <a:ext cx="4972710" cy="372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tern mit 4 Zacken 1"/>
          <p:cNvSpPr/>
          <p:nvPr/>
        </p:nvSpPr>
        <p:spPr bwMode="auto">
          <a:xfrm>
            <a:off x="6307533" y="3795886"/>
            <a:ext cx="288032" cy="288032"/>
          </a:xfrm>
          <a:prstGeom prst="star4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156176" y="4019919"/>
            <a:ext cx="1909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16 A @ 3 kHz</a:t>
            </a:r>
            <a:endParaRPr lang="en-GB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7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278797"/>
              </p:ext>
            </p:extLst>
          </p:nvPr>
        </p:nvGraphicFramePr>
        <p:xfrm>
          <a:off x="251520" y="915566"/>
          <a:ext cx="5616624" cy="3924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616624" cy="39247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940152" y="915566"/>
            <a:ext cx="2832827" cy="2492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 temperature</a:t>
            </a:r>
          </a:p>
          <a:p>
            <a:endParaRPr lang="en-GB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10V</a:t>
            </a:r>
            <a:r>
              <a:rPr lang="en-GB" sz="24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</a:t>
            </a: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PickUp</a:t>
            </a:r>
            <a:endParaRPr lang="en-GB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</a:t>
            </a:r>
            <a:r>
              <a:rPr lang="en-GB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</a:t>
            </a: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coil</a:t>
            </a:r>
          </a:p>
          <a:p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:         OK</a:t>
            </a:r>
          </a:p>
          <a:p>
            <a: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Black:       Short Cut</a:t>
            </a:r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5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7654"/>
            <a:ext cx="571723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7258445" y="42759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Anodize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67544" y="2204159"/>
            <a:ext cx="6335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6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15899" y="2355726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endParaRPr lang="en-GB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588224" y="1851670"/>
            <a:ext cx="20986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2,4 nm / V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55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740" y="975196"/>
            <a:ext cx="1639740" cy="37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E:\Bilder\107___01\IMG_02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42" y="987574"/>
            <a:ext cx="4987529" cy="374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6372200" y="843558"/>
            <a:ext cx="873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262825" y="1131590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290331" y="1410911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300192" y="1770951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300192" y="2202999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6262825" y="2787774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6300192" y="3859183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923928" y="2571750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2483768" y="1131590"/>
            <a:ext cx="1899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V short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278315" y="1770951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539552" y="2776364"/>
            <a:ext cx="1045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V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7258445" y="42759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Anodize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20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2" descr="C:\Bilder\WP_20170120_13_27_47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5566"/>
            <a:ext cx="691276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7164288" y="1007894"/>
            <a:ext cx="1824538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“pickling”</a:t>
            </a:r>
          </a:p>
          <a:p>
            <a:endParaRPr lang="en-GB" sz="3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0,2 % </a:t>
            </a:r>
            <a:r>
              <a:rPr lang="en-GB" sz="28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endParaRPr lang="en-GB" sz="2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+ 60 V</a:t>
            </a:r>
          </a:p>
          <a:p>
            <a:endParaRPr lang="en-GB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 h</a:t>
            </a:r>
            <a:endParaRPr lang="en-GB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627784" y="639728"/>
            <a:ext cx="4844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203848" y="1707654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endParaRPr lang="en-GB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7258445" y="42759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Anodize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3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2" y="740949"/>
            <a:ext cx="8853034" cy="4063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607900" y="42759"/>
            <a:ext cx="1428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3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hteck 1"/>
          <p:cNvSpPr/>
          <p:nvPr/>
        </p:nvSpPr>
        <p:spPr>
          <a:xfrm>
            <a:off x="3356277" y="699542"/>
            <a:ext cx="5032147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US" b="1" dirty="0" smtClean="0"/>
              <a:t>  BMBF-decision:         “with  minor priority”</a:t>
            </a:r>
            <a:r>
              <a:rPr lang="de-DE" b="1" dirty="0" smtClean="0"/>
              <a:t> 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55755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15566"/>
            <a:ext cx="3204356" cy="182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41214"/>
            <a:ext cx="4842538" cy="2300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7258445" y="42759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Anodize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7164288" y="1007894"/>
            <a:ext cx="1824538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“pickling”</a:t>
            </a:r>
          </a:p>
          <a:p>
            <a:endParaRPr lang="en-GB" sz="3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0,2 % </a:t>
            </a:r>
            <a:r>
              <a:rPr lang="en-GB" sz="28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endParaRPr lang="en-GB" sz="2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+ 60 V</a:t>
            </a:r>
          </a:p>
          <a:p>
            <a:endParaRPr lang="en-GB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 h</a:t>
            </a:r>
            <a:endParaRPr lang="en-GB" sz="2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3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064510"/>
              </p:ext>
            </p:extLst>
          </p:nvPr>
        </p:nvGraphicFramePr>
        <p:xfrm>
          <a:off x="251520" y="915566"/>
          <a:ext cx="5616624" cy="39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6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5566"/>
                        <a:ext cx="5616624" cy="3912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6955605" y="42759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660232" y="1419622"/>
            <a:ext cx="10502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b="1" dirty="0" smtClean="0">
                <a:solidFill>
                  <a:schemeClr val="accent2"/>
                </a:solidFill>
                <a:sym typeface="Wingdings"/>
              </a:rPr>
              <a:t></a:t>
            </a:r>
            <a:endParaRPr lang="de-DE" sz="8000" b="1" dirty="0">
              <a:solidFill>
                <a:schemeClr val="accent2"/>
              </a:solidFill>
            </a:endParaRPr>
          </a:p>
        </p:txBody>
      </p:sp>
      <p:pic>
        <p:nvPicPr>
          <p:cNvPr id="16441" name="Picture 5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507854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85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Meander Shielding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684224"/>
              </p:ext>
            </p:extLst>
          </p:nvPr>
        </p:nvGraphicFramePr>
        <p:xfrm>
          <a:off x="251520" y="919336"/>
          <a:ext cx="5616624" cy="39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9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919336"/>
                        <a:ext cx="5616624" cy="3912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6955605" y="42759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940152" y="915566"/>
            <a:ext cx="31683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Hardware-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Simulation: </a:t>
            </a:r>
            <a:r>
              <a:rPr lang="de-DE" sz="2000" dirty="0" err="1" smtClean="0">
                <a:solidFill>
                  <a:schemeClr val="accent2"/>
                </a:solidFill>
              </a:rPr>
              <a:t>Inductance</a:t>
            </a:r>
            <a:endParaRPr lang="de-DE" sz="2000" dirty="0" smtClean="0">
              <a:solidFill>
                <a:schemeClr val="accent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1600" dirty="0" err="1" smtClean="0">
                <a:solidFill>
                  <a:schemeClr val="bg1"/>
                </a:solidFill>
              </a:rPr>
              <a:t>Similar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inductance</a:t>
            </a:r>
            <a:endParaRPr lang="de-DE" sz="160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1600" dirty="0" smtClean="0">
                <a:solidFill>
                  <a:schemeClr val="bg1"/>
                </a:solidFill>
              </a:rPr>
              <a:t>Additional  turn </a:t>
            </a:r>
            <a:r>
              <a:rPr lang="de-DE" sz="1600" dirty="0" err="1" smtClean="0">
                <a:solidFill>
                  <a:schemeClr val="bg1"/>
                </a:solidFill>
              </a:rPr>
              <a:t>with</a:t>
            </a:r>
            <a:endParaRPr lang="de-DE" sz="1600" dirty="0" smtClean="0">
              <a:solidFill>
                <a:schemeClr val="bg1"/>
              </a:solidFill>
            </a:endParaRPr>
          </a:p>
          <a:p>
            <a:r>
              <a:rPr lang="de-DE" sz="1600" dirty="0">
                <a:solidFill>
                  <a:schemeClr val="accent2"/>
                </a:solidFill>
              </a:rPr>
              <a:t> </a:t>
            </a:r>
            <a:r>
              <a:rPr lang="de-DE" sz="1600" dirty="0" smtClean="0">
                <a:solidFill>
                  <a:schemeClr val="accent2"/>
                </a:solidFill>
              </a:rPr>
              <a:t>     </a:t>
            </a:r>
            <a:r>
              <a:rPr lang="de-DE" sz="1600" dirty="0" err="1" smtClean="0">
                <a:solidFill>
                  <a:schemeClr val="accent2"/>
                </a:solidFill>
              </a:rPr>
              <a:t>capacity</a:t>
            </a:r>
            <a:r>
              <a:rPr lang="de-DE" sz="1600" dirty="0" smtClean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0304" name="Picture 6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71750"/>
            <a:ext cx="2511959" cy="223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7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Transformer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804248" y="42759"/>
            <a:ext cx="2209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Matching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251520" y="1405734"/>
            <a:ext cx="6826102" cy="2030112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21" name="Gerade Verbindung 20"/>
          <p:cNvCxnSpPr/>
          <p:nvPr/>
        </p:nvCxnSpPr>
        <p:spPr>
          <a:xfrm flipV="1">
            <a:off x="4807271" y="2512792"/>
            <a:ext cx="57692" cy="36000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418872" y="2021678"/>
            <a:ext cx="330708" cy="114753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flipH="1" flipV="1">
            <a:off x="4569156" y="1823582"/>
            <a:ext cx="295806" cy="261856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H="1" flipV="1">
            <a:off x="4864961" y="1761656"/>
            <a:ext cx="103244" cy="356775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4336526" y="2214107"/>
            <a:ext cx="340475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 flipV="1">
            <a:off x="5033153" y="1836082"/>
            <a:ext cx="112024" cy="37119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4418872" y="1886772"/>
            <a:ext cx="841248" cy="870508"/>
          </a:xfrm>
          <a:prstGeom prst="ellipse">
            <a:avLst/>
          </a:prstGeom>
          <a:solidFill>
            <a:srgbClr val="6699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4551407" y="2021678"/>
            <a:ext cx="588874" cy="609356"/>
          </a:xfrm>
          <a:prstGeom prst="ellipse">
            <a:avLst/>
          </a:prstGeom>
          <a:solidFill>
            <a:srgbClr val="FFEEB7"/>
          </a:solidFill>
          <a:ln>
            <a:solidFill>
              <a:srgbClr val="FFEE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34" name="Gerade Verbindung 33"/>
          <p:cNvCxnSpPr/>
          <p:nvPr/>
        </p:nvCxnSpPr>
        <p:spPr>
          <a:xfrm>
            <a:off x="562877" y="1527720"/>
            <a:ext cx="0" cy="1728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10193" y="1737909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564710" y="1527720"/>
            <a:ext cx="3500915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825265" y="3258537"/>
            <a:ext cx="3240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1053029" y="155545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1284142" y="1720412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1520278" y="156602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1736316" y="1709840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1952356" y="156602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>
            <a:off x="2180119" y="171512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2405073" y="155943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2617222" y="1709840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2838287" y="1566026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>
            <a:off x="3054326" y="1715284"/>
            <a:ext cx="0" cy="151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4062642" y="1898671"/>
            <a:ext cx="2623" cy="133200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bgerundetes Rechteck 49"/>
          <p:cNvSpPr/>
          <p:nvPr/>
        </p:nvSpPr>
        <p:spPr>
          <a:xfrm>
            <a:off x="3284575" y="1692999"/>
            <a:ext cx="589009" cy="1397727"/>
          </a:xfrm>
          <a:prstGeom prst="roundRect">
            <a:avLst/>
          </a:prstGeom>
          <a:pattFill prst="dkHorz">
            <a:fgClr>
              <a:srgbClr val="0000FF"/>
            </a:fgClr>
            <a:bgClr>
              <a:schemeClr val="bg1"/>
            </a:bgClr>
          </a:patt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51" name="Gerade Verbindung 50"/>
          <p:cNvCxnSpPr/>
          <p:nvPr/>
        </p:nvCxnSpPr>
        <p:spPr>
          <a:xfrm>
            <a:off x="3225776" y="1635720"/>
            <a:ext cx="0" cy="151200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3961099" y="1810868"/>
            <a:ext cx="0" cy="1330372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 flipH="1">
            <a:off x="3225777" y="3147720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 flipH="1">
            <a:off x="3225777" y="1629338"/>
            <a:ext cx="730249" cy="1010"/>
          </a:xfrm>
          <a:prstGeom prst="line">
            <a:avLst/>
          </a:prstGeom>
          <a:ln w="38100" cap="rnd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 flipH="1">
            <a:off x="3971402" y="1629338"/>
            <a:ext cx="1288718" cy="101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 flipH="1">
            <a:off x="3965053" y="1757348"/>
            <a:ext cx="371473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/>
          <p:nvPr/>
        </p:nvCxnSpPr>
        <p:spPr>
          <a:xfrm flipH="1">
            <a:off x="5260120" y="1635720"/>
            <a:ext cx="704" cy="42180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>
          <a:xfrm flipH="1">
            <a:off x="5029531" y="2057521"/>
            <a:ext cx="231293" cy="16611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V="1">
            <a:off x="4960846" y="1846620"/>
            <a:ext cx="175311" cy="280453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/>
          <p:nvPr/>
        </p:nvCxnSpPr>
        <p:spPr>
          <a:xfrm>
            <a:off x="4864961" y="1761656"/>
            <a:ext cx="0" cy="32378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/>
          <p:nvPr/>
        </p:nvCxnSpPr>
        <p:spPr>
          <a:xfrm flipH="1" flipV="1">
            <a:off x="4569156" y="1823582"/>
            <a:ext cx="180424" cy="298352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 flipV="1">
            <a:off x="4418872" y="2021678"/>
            <a:ext cx="258129" cy="18357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 flipH="1">
            <a:off x="4336526" y="1757348"/>
            <a:ext cx="4628" cy="44790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/>
          <p:cNvCxnSpPr/>
          <p:nvPr/>
        </p:nvCxnSpPr>
        <p:spPr>
          <a:xfrm flipV="1">
            <a:off x="4864962" y="2595645"/>
            <a:ext cx="1" cy="21600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 flipH="1">
            <a:off x="4570456" y="2214107"/>
            <a:ext cx="108000" cy="1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>
            <a:off x="4104559" y="3263035"/>
            <a:ext cx="2700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/>
          <p:nvPr/>
        </p:nvCxnSpPr>
        <p:spPr>
          <a:xfrm>
            <a:off x="4065625" y="1527720"/>
            <a:ext cx="2736000" cy="0"/>
          </a:xfrm>
          <a:prstGeom prst="line">
            <a:avLst/>
          </a:prstGeom>
          <a:ln w="635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Bogen 106"/>
          <p:cNvSpPr/>
          <p:nvPr/>
        </p:nvSpPr>
        <p:spPr>
          <a:xfrm rot="16200000">
            <a:off x="5860783" y="2720042"/>
            <a:ext cx="277353" cy="283589"/>
          </a:xfrm>
          <a:prstGeom prst="arc">
            <a:avLst>
              <a:gd name="adj1" fmla="val 17490908"/>
              <a:gd name="adj2" fmla="val 15466339"/>
            </a:avLst>
          </a:prstGeom>
          <a:ln w="38100" cap="rnd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11" name="Gerade Verbindung 110"/>
          <p:cNvCxnSpPr/>
          <p:nvPr/>
        </p:nvCxnSpPr>
        <p:spPr>
          <a:xfrm flipH="1">
            <a:off x="4802508" y="2890325"/>
            <a:ext cx="1055206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111"/>
          <p:cNvCxnSpPr/>
          <p:nvPr/>
        </p:nvCxnSpPr>
        <p:spPr>
          <a:xfrm flipH="1">
            <a:off x="4864963" y="2816303"/>
            <a:ext cx="998334" cy="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 Verbindung 151"/>
          <p:cNvCxnSpPr/>
          <p:nvPr/>
        </p:nvCxnSpPr>
        <p:spPr>
          <a:xfrm flipV="1">
            <a:off x="5033153" y="2142035"/>
            <a:ext cx="39600" cy="8424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 Verbindung 152"/>
          <p:cNvCxnSpPr/>
          <p:nvPr/>
        </p:nvCxnSpPr>
        <p:spPr>
          <a:xfrm rot="-600000" flipV="1">
            <a:off x="4952720" y="2043054"/>
            <a:ext cx="0" cy="7888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/>
          <p:cNvCxnSpPr/>
          <p:nvPr/>
        </p:nvCxnSpPr>
        <p:spPr>
          <a:xfrm rot="-2460000" flipV="1">
            <a:off x="4833863" y="2016681"/>
            <a:ext cx="0" cy="7888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154"/>
          <p:cNvCxnSpPr/>
          <p:nvPr/>
        </p:nvCxnSpPr>
        <p:spPr>
          <a:xfrm rot="6360000" flipV="1">
            <a:off x="4699963" y="2067056"/>
            <a:ext cx="0" cy="78880"/>
          </a:xfrm>
          <a:prstGeom prst="line">
            <a:avLst/>
          </a:prstGeom>
          <a:ln w="38100" cap="rnd">
            <a:solidFill>
              <a:srgbClr val="00008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/>
          <p:cNvSpPr/>
          <p:nvPr/>
        </p:nvSpPr>
        <p:spPr>
          <a:xfrm>
            <a:off x="3194736" y="3507854"/>
            <a:ext cx="38828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µH             1 µH</a:t>
            </a:r>
          </a:p>
        </p:txBody>
      </p:sp>
    </p:spTree>
    <p:extLst>
      <p:ext uri="{BB962C8B-B14F-4D97-AF65-F5344CB8AC3E}">
        <p14:creationId xmlns:p14="http://schemas.microsoft.com/office/powerpoint/2010/main" val="219973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843558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5566"/>
            <a:ext cx="5385448" cy="2235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43" y="3795886"/>
            <a:ext cx="5365624" cy="1007423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</p:pic>
      <p:sp>
        <p:nvSpPr>
          <p:cNvPr id="12" name="Rechteck 11"/>
          <p:cNvSpPr/>
          <p:nvPr/>
        </p:nvSpPr>
        <p:spPr>
          <a:xfrm>
            <a:off x="460507" y="2706197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81µH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468619" y="2715766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81µH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2342587" y="2715766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81µH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134675" y="2715766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1µH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070779" y="2715766"/>
            <a:ext cx="612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1µH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1207380" y="3715167"/>
            <a:ext cx="412292" cy="58477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207380" y="4155926"/>
            <a:ext cx="412292" cy="58477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3079588" y="3723878"/>
            <a:ext cx="412292" cy="58477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079588" y="415592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2411760" y="4155926"/>
            <a:ext cx="412292" cy="58477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4644008" y="4083918"/>
            <a:ext cx="646331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81·1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4572000" y="4434666"/>
            <a:ext cx="1120820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( 2 )   ·81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5796136" y="3795886"/>
                <a:ext cx="2689391" cy="108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=9</m:t>
                      </m:r>
                      <m:r>
                        <a:rPr lang="de-DE" sz="24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de-DE" sz="24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de-DE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de-DE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de-DE" sz="2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de-DE" sz="24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9</m:t>
                          </m:r>
                        </m:num>
                        <m:den>
                          <m:r>
                            <a:rPr lang="de-DE" sz="2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de-DE" sz="24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endParaRPr lang="de-DE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795886"/>
                <a:ext cx="2689391" cy="10817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feld 32"/>
          <p:cNvSpPr txBox="1"/>
          <p:nvPr/>
        </p:nvSpPr>
        <p:spPr>
          <a:xfrm>
            <a:off x="1213943" y="3219822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1:1</a:t>
            </a:r>
            <a:endParaRPr lang="en-GB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663061" y="3219822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:1</a:t>
            </a:r>
            <a:endParaRPr lang="en-GB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785452" y="3345835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 </a:t>
            </a:r>
            <a:r>
              <a:rPr lang="de-DE" dirty="0">
                <a:solidFill>
                  <a:schemeClr val="bg1"/>
                </a:solidFill>
              </a:rPr>
              <a:t>(3.26)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67544" y="42906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A</a:t>
            </a:r>
          </a:p>
        </p:txBody>
      </p:sp>
      <p:sp>
        <p:nvSpPr>
          <p:cNvPr id="28" name="Rechteck 27"/>
          <p:cNvSpPr/>
          <p:nvPr/>
        </p:nvSpPr>
        <p:spPr>
          <a:xfrm>
            <a:off x="6650970" y="125219"/>
            <a:ext cx="2313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</a:rPr>
              <a:t>Dissertation</a:t>
            </a:r>
          </a:p>
          <a:p>
            <a:r>
              <a:rPr lang="de-DE" dirty="0" smtClean="0">
                <a:solidFill>
                  <a:srgbClr val="FFFF00"/>
                </a:solidFill>
              </a:rPr>
              <a:t>René </a:t>
            </a:r>
            <a:r>
              <a:rPr lang="de-DE" dirty="0" err="1" smtClean="0">
                <a:solidFill>
                  <a:srgbClr val="FFFF00"/>
                </a:solidFill>
              </a:rPr>
              <a:t>Geithner</a:t>
            </a:r>
            <a:r>
              <a:rPr lang="de-DE" dirty="0" smtClean="0">
                <a:solidFill>
                  <a:srgbClr val="FFFF00"/>
                </a:solidFill>
              </a:rPr>
              <a:t>, 2013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724128" y="945536"/>
            <a:ext cx="33123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„Um </a:t>
            </a:r>
            <a:r>
              <a:rPr lang="de-DE" sz="1400" dirty="0">
                <a:solidFill>
                  <a:schemeClr val="bg1"/>
                </a:solidFill>
              </a:rPr>
              <a:t>eine </a:t>
            </a:r>
            <a:r>
              <a:rPr lang="de-DE" sz="1400" dirty="0" err="1">
                <a:solidFill>
                  <a:schemeClr val="bg1"/>
                </a:solidFill>
              </a:rPr>
              <a:t>Impedanzanpassung</a:t>
            </a:r>
            <a:r>
              <a:rPr lang="de-DE" sz="1400" dirty="0">
                <a:solidFill>
                  <a:schemeClr val="bg1"/>
                </a:solidFill>
              </a:rPr>
              <a:t> zu gewährleisten, muss die Induktivität der Sekundärseite des </a:t>
            </a:r>
            <a:r>
              <a:rPr lang="de-DE" sz="1400" dirty="0" err="1" smtClean="0">
                <a:solidFill>
                  <a:schemeClr val="bg1"/>
                </a:solidFill>
              </a:rPr>
              <a:t>Anpass</a:t>
            </a:r>
            <a:r>
              <a:rPr lang="de-DE" sz="1400" dirty="0" smtClean="0">
                <a:solidFill>
                  <a:schemeClr val="bg1"/>
                </a:solidFill>
              </a:rPr>
              <a:t>-transformators </a:t>
            </a:r>
            <a:r>
              <a:rPr lang="de-DE" sz="1400" dirty="0">
                <a:solidFill>
                  <a:schemeClr val="bg1"/>
                </a:solidFill>
              </a:rPr>
              <a:t>an die Induktivität der </a:t>
            </a:r>
            <a:r>
              <a:rPr lang="de-DE" sz="1400" dirty="0" err="1">
                <a:solidFill>
                  <a:schemeClr val="bg1"/>
                </a:solidFill>
              </a:rPr>
              <a:t>Einkoppelspule</a:t>
            </a:r>
            <a:r>
              <a:rPr lang="de-DE" sz="1400" dirty="0">
                <a:solidFill>
                  <a:schemeClr val="bg1"/>
                </a:solidFill>
              </a:rPr>
              <a:t> angepasst werden (L</a:t>
            </a:r>
            <a:r>
              <a:rPr lang="de-DE" sz="1400" baseline="-25000" dirty="0">
                <a:solidFill>
                  <a:schemeClr val="bg1"/>
                </a:solidFill>
              </a:rPr>
              <a:t>T2</a:t>
            </a:r>
            <a:r>
              <a:rPr lang="de-DE" sz="1400" dirty="0">
                <a:solidFill>
                  <a:schemeClr val="bg1"/>
                </a:solidFill>
              </a:rPr>
              <a:t> = L</a:t>
            </a:r>
            <a:r>
              <a:rPr lang="de-DE" sz="1400" baseline="-25000" dirty="0">
                <a:solidFill>
                  <a:schemeClr val="bg1"/>
                </a:solidFill>
              </a:rPr>
              <a:t>I</a:t>
            </a:r>
            <a:r>
              <a:rPr lang="de-DE" sz="1400" dirty="0">
                <a:solidFill>
                  <a:schemeClr val="bg1"/>
                </a:solidFill>
              </a:rPr>
              <a:t>) und andererseits wird die Induktivität der Primarseite des </a:t>
            </a:r>
            <a:r>
              <a:rPr lang="de-DE" sz="1400" dirty="0" err="1">
                <a:solidFill>
                  <a:schemeClr val="bg1"/>
                </a:solidFill>
              </a:rPr>
              <a:t>Anpasstransformators</a:t>
            </a:r>
            <a:r>
              <a:rPr lang="de-DE" sz="1400" dirty="0">
                <a:solidFill>
                  <a:schemeClr val="bg1"/>
                </a:solidFill>
              </a:rPr>
              <a:t> an die Induktivität der Pick-up-Spule angepasst (L</a:t>
            </a:r>
            <a:r>
              <a:rPr lang="de-DE" sz="1400" baseline="-25000" dirty="0">
                <a:solidFill>
                  <a:schemeClr val="bg1"/>
                </a:solidFill>
              </a:rPr>
              <a:t>P</a:t>
            </a:r>
            <a:r>
              <a:rPr lang="de-DE" sz="1400" dirty="0">
                <a:solidFill>
                  <a:schemeClr val="bg1"/>
                </a:solidFill>
              </a:rPr>
              <a:t> = L</a:t>
            </a:r>
            <a:r>
              <a:rPr lang="de-DE" sz="1400" baseline="-25000" dirty="0">
                <a:solidFill>
                  <a:schemeClr val="bg1"/>
                </a:solidFill>
              </a:rPr>
              <a:t>T1</a:t>
            </a:r>
            <a:r>
              <a:rPr lang="de-DE" sz="1400" dirty="0" smtClean="0">
                <a:solidFill>
                  <a:schemeClr val="bg1"/>
                </a:solidFill>
              </a:rPr>
              <a:t>).“ 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9" name="Titel 1"/>
          <p:cNvSpPr txBox="1">
            <a:spLocks/>
          </p:cNvSpPr>
          <p:nvPr/>
        </p:nvSpPr>
        <p:spPr bwMode="auto">
          <a:xfrm>
            <a:off x="0" y="100013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Transformer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377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7" grpId="0"/>
      <p:bldP spid="19" grpId="0"/>
      <p:bldP spid="20" grpId="0" animBg="1"/>
      <p:bldP spid="22" grpId="0" animBg="1"/>
      <p:bldP spid="23" grpId="0" animBg="1"/>
      <p:bldP spid="25" grpId="0"/>
      <p:bldP spid="26" grpId="0" animBg="1"/>
      <p:bldP spid="27" grpId="0" animBg="1"/>
      <p:bldP spid="32" grpId="0" animBg="1"/>
      <p:bldP spid="2" grpId="0"/>
      <p:bldP spid="33" grpId="0"/>
      <p:bldP spid="34" grpId="0"/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/>
              <p:cNvSpPr txBox="1"/>
              <p:nvPr/>
            </p:nvSpPr>
            <p:spPr>
              <a:xfrm>
                <a:off x="7020272" y="1995686"/>
                <a:ext cx="1390061" cy="1094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3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feld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1995686"/>
                <a:ext cx="1390061" cy="10948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13" y="1489082"/>
            <a:ext cx="6568135" cy="237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1892200" y="906855"/>
                <a:ext cx="8796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i="1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200" y="906855"/>
                <a:ext cx="87960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3212593" y="915566"/>
                <a:ext cx="164743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,667 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593" y="915566"/>
                <a:ext cx="1647439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5492600" y="915566"/>
                <a:ext cx="8796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2600" y="915566"/>
                <a:ext cx="87960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Interaktive Schaltfläche: Nächste(r) oder Weiter 26">
            <a:hlinkClick r:id="rId7" action="ppaction://program" highlightClick="1"/>
          </p:cNvPr>
          <p:cNvSpPr/>
          <p:nvPr/>
        </p:nvSpPr>
        <p:spPr bwMode="auto">
          <a:xfrm>
            <a:off x="7699573" y="4299942"/>
            <a:ext cx="1192907" cy="432048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955605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35496" y="-4340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Transformer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652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3" grpId="0"/>
      <p:bldP spid="25" grpId="0"/>
      <p:bldP spid="2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/>
              <p:cNvSpPr txBox="1"/>
              <p:nvPr/>
            </p:nvSpPr>
            <p:spPr>
              <a:xfrm>
                <a:off x="7020272" y="1995686"/>
                <a:ext cx="1702646" cy="1094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3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3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=3,2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feld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1995686"/>
                <a:ext cx="1702646" cy="10948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1892200" y="906855"/>
                <a:ext cx="8796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i="1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200" y="906855"/>
                <a:ext cx="879600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3212593" y="915566"/>
                <a:ext cx="11921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,5 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593" y="915566"/>
                <a:ext cx="119218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5492600" y="915566"/>
                <a:ext cx="11921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,2 </m:t>
                      </m:r>
                      <m:r>
                        <a:rPr lang="de-DE" sz="3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de-DE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2600" y="915566"/>
                <a:ext cx="119218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Interaktive Schaltfläche: Nächste(r) oder Weiter 26">
            <a:hlinkClick r:id="rId6" action="ppaction://program" highlightClick="1"/>
          </p:cNvPr>
          <p:cNvSpPr/>
          <p:nvPr/>
        </p:nvSpPr>
        <p:spPr bwMode="auto">
          <a:xfrm>
            <a:off x="7699573" y="4299942"/>
            <a:ext cx="1192907" cy="432048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91630"/>
            <a:ext cx="655848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55605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35496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Transformer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433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3" grpId="0"/>
      <p:bldP spid="25" grpId="0"/>
      <p:bldP spid="2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01" y="935013"/>
            <a:ext cx="5523804" cy="38689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Interaktive Schaltfläche: Nächste(r) oder Weiter 26">
            <a:hlinkClick r:id="rId3" action="ppaction://program" highlightClick="1"/>
          </p:cNvPr>
          <p:cNvSpPr/>
          <p:nvPr/>
        </p:nvSpPr>
        <p:spPr bwMode="auto">
          <a:xfrm>
            <a:off x="7699573" y="4299942"/>
            <a:ext cx="1192907" cy="432048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1763688" y="2787774"/>
            <a:ext cx="108000" cy="108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16" y="915566"/>
            <a:ext cx="3231136" cy="162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Ellipse 14"/>
          <p:cNvSpPr/>
          <p:nvPr/>
        </p:nvSpPr>
        <p:spPr bwMode="auto">
          <a:xfrm>
            <a:off x="2591792" y="2535758"/>
            <a:ext cx="108000" cy="108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2987824" y="2139702"/>
            <a:ext cx="108000" cy="108000"/>
          </a:xfrm>
          <a:prstGeom prst="ellipse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3383880" y="1887686"/>
            <a:ext cx="108000" cy="108000"/>
          </a:xfrm>
          <a:prstGeom prst="ellipse">
            <a:avLst/>
          </a:prstGeom>
          <a:solidFill>
            <a:srgbClr val="FF33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4896048" y="1455638"/>
            <a:ext cx="108000" cy="108000"/>
          </a:xfrm>
          <a:prstGeom prst="ellipse">
            <a:avLst/>
          </a:prstGeom>
          <a:solidFill>
            <a:srgbClr val="6699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21" name="Ellipse 20"/>
          <p:cNvSpPr/>
          <p:nvPr/>
        </p:nvSpPr>
        <p:spPr bwMode="auto">
          <a:xfrm>
            <a:off x="4896048" y="1383630"/>
            <a:ext cx="108000" cy="108000"/>
          </a:xfrm>
          <a:prstGeom prst="ellipse">
            <a:avLst/>
          </a:prstGeom>
          <a:solidFill>
            <a:srgbClr val="005C9D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0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Transformer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177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5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1388"/>
            <a:ext cx="5581848" cy="39096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Interaktive Schaltfläche: Nächste(r) oder Weiter 26">
            <a:hlinkClick r:id="rId3" action="ppaction://program" highlightClick="1"/>
          </p:cNvPr>
          <p:cNvSpPr/>
          <p:nvPr/>
        </p:nvSpPr>
        <p:spPr bwMode="auto">
          <a:xfrm>
            <a:off x="7699573" y="4299942"/>
            <a:ext cx="1192907" cy="432048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1979712" y="2823790"/>
            <a:ext cx="108000" cy="108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15566"/>
            <a:ext cx="3158899" cy="158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Ellipse 10"/>
          <p:cNvSpPr/>
          <p:nvPr/>
        </p:nvSpPr>
        <p:spPr bwMode="auto">
          <a:xfrm>
            <a:off x="2591792" y="2571750"/>
            <a:ext cx="108000" cy="108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2447776" y="2175718"/>
            <a:ext cx="108000" cy="108000"/>
          </a:xfrm>
          <a:prstGeom prst="ellipse">
            <a:avLst/>
          </a:prstGeom>
          <a:solidFill>
            <a:srgbClr val="0000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4031952" y="1923678"/>
            <a:ext cx="108000" cy="108000"/>
          </a:xfrm>
          <a:prstGeom prst="ellipse">
            <a:avLst/>
          </a:prstGeom>
          <a:solidFill>
            <a:srgbClr val="FF33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3707904" y="1440000"/>
            <a:ext cx="108000" cy="108000"/>
          </a:xfrm>
          <a:prstGeom prst="ellipse">
            <a:avLst/>
          </a:prstGeom>
          <a:solidFill>
            <a:srgbClr val="6699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4968056" y="1383630"/>
            <a:ext cx="108000" cy="108000"/>
          </a:xfrm>
          <a:prstGeom prst="ellipse">
            <a:avLst/>
          </a:prstGeom>
          <a:solidFill>
            <a:srgbClr val="005C9D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4968056" y="1887686"/>
            <a:ext cx="108000" cy="108000"/>
          </a:xfrm>
          <a:prstGeom prst="ellipse">
            <a:avLst/>
          </a:prstGeom>
          <a:solidFill>
            <a:srgbClr val="005C9D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788024" y="1554927"/>
            <a:ext cx="1096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measured</a:t>
            </a:r>
            <a:endParaRPr lang="de-DE" sz="1600" dirty="0" smtClean="0"/>
          </a:p>
          <a:p>
            <a:r>
              <a:rPr lang="de-DE" sz="1600" dirty="0"/>
              <a:t> </a:t>
            </a:r>
            <a:r>
              <a:rPr lang="de-DE" sz="1600" dirty="0" smtClean="0"/>
              <a:t>    3,7</a:t>
            </a:r>
            <a:endParaRPr lang="de-DE" sz="1600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979712" y="3075806"/>
            <a:ext cx="108000" cy="1080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979712" y="2787774"/>
            <a:ext cx="1354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measured</a:t>
            </a:r>
            <a:endParaRPr lang="de-DE" sz="1600" dirty="0" smtClean="0"/>
          </a:p>
          <a:p>
            <a:pPr algn="ctr"/>
            <a:r>
              <a:rPr lang="de-DE" sz="1600" dirty="0"/>
              <a:t> </a:t>
            </a:r>
            <a:r>
              <a:rPr lang="de-DE" sz="1600" dirty="0" smtClean="0"/>
              <a:t>    CCC-XD</a:t>
            </a:r>
            <a:endParaRPr lang="de-DE" sz="1600" dirty="0"/>
          </a:p>
        </p:txBody>
      </p:sp>
      <p:sp>
        <p:nvSpPr>
          <p:cNvPr id="23" name="Rechteck 22"/>
          <p:cNvSpPr/>
          <p:nvPr/>
        </p:nvSpPr>
        <p:spPr>
          <a:xfrm>
            <a:off x="6948264" y="5147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CCC-XD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itel 1"/>
          <p:cNvSpPr txBox="1">
            <a:spLocks/>
          </p:cNvSpPr>
          <p:nvPr/>
        </p:nvSpPr>
        <p:spPr bwMode="auto">
          <a:xfrm>
            <a:off x="35496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Transformer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733" y="2576413"/>
            <a:ext cx="2623747" cy="1603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34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  <p:bldP spid="20" grpId="0"/>
      <p:bldP spid="21" grpId="0" animBg="1"/>
      <p:bldP spid="2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sz="quarter" idx="1"/>
          </p:nvPr>
        </p:nvSpPr>
        <p:spPr>
          <a:xfrm>
            <a:off x="251520" y="1192175"/>
            <a:ext cx="424428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Increased number of meander from 7 auf 12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Transvers</a:t>
            </a:r>
            <a:r>
              <a:rPr lang="en-US" dirty="0" smtClean="0">
                <a:solidFill>
                  <a:srgbClr val="FF0000"/>
                </a:solidFill>
              </a:rPr>
              <a:t> fields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(perpendicular to beam)</a:t>
            </a:r>
          </a:p>
          <a:p>
            <a:pPr lvl="1"/>
            <a:r>
              <a:rPr lang="en-US" dirty="0" smtClean="0"/>
              <a:t>187 dB, (DESY-CCC:167 dB)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Longitudinal fields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/>
              <a:t>(parallel to beam)</a:t>
            </a:r>
          </a:p>
          <a:p>
            <a:pPr lvl="1"/>
            <a:r>
              <a:rPr lang="en-US" dirty="0" smtClean="0"/>
              <a:t>199 dB, (DESY-CCC: 187 dB) </a:t>
            </a:r>
          </a:p>
          <a:p>
            <a:endParaRPr lang="en-US" dirty="0"/>
          </a:p>
        </p:txBody>
      </p:sp>
      <p:pic>
        <p:nvPicPr>
          <p:cNvPr id="7" name="Inhaltsplatzhalter 9" descr="B-Feld Messung Vortrag bu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45050" y="1203598"/>
            <a:ext cx="3886200" cy="367240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71450"/>
            <a:ext cx="4439906" cy="742950"/>
          </a:xfrm>
        </p:spPr>
        <p:txBody>
          <a:bodyPr/>
          <a:lstStyle/>
          <a:p>
            <a:r>
              <a:rPr lang="en-US" dirty="0" smtClean="0"/>
              <a:t>Attenuation Factor</a:t>
            </a:r>
            <a:br>
              <a:rPr lang="en-US" dirty="0" smtClean="0"/>
            </a:br>
            <a:r>
              <a:rPr lang="en-US" dirty="0" smtClean="0"/>
              <a:t>FAIR-CCC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54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hteck 1"/>
          <p:cNvSpPr/>
          <p:nvPr/>
        </p:nvSpPr>
        <p:spPr>
          <a:xfrm>
            <a:off x="5796136" y="845299"/>
            <a:ext cx="3095719" cy="1477328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US" b="1" dirty="0" smtClean="0"/>
              <a:t>PhD –thesis</a:t>
            </a:r>
          </a:p>
          <a:p>
            <a:endParaRPr lang="en-US" b="1" dirty="0" smtClean="0"/>
          </a:p>
          <a:p>
            <a:r>
              <a:rPr lang="en-GB" b="1" dirty="0" err="1" smtClean="0"/>
              <a:t>Defense</a:t>
            </a:r>
            <a:r>
              <a:rPr lang="en-GB" b="1" dirty="0" smtClean="0"/>
              <a:t>: 23rd </a:t>
            </a:r>
            <a:r>
              <a:rPr lang="en-GB" b="1" dirty="0"/>
              <a:t>March 2016 </a:t>
            </a:r>
            <a:endParaRPr lang="en-GB" b="1" dirty="0" smtClean="0"/>
          </a:p>
          <a:p>
            <a:endParaRPr lang="de-DE" b="1" dirty="0" smtClean="0"/>
          </a:p>
          <a:p>
            <a:r>
              <a:rPr lang="de-DE" b="1" dirty="0" smtClean="0"/>
              <a:t>Dr</a:t>
            </a:r>
            <a:r>
              <a:rPr lang="de-DE" b="1" dirty="0"/>
              <a:t>. </a:t>
            </a:r>
            <a:r>
              <a:rPr lang="de-DE" dirty="0" err="1"/>
              <a:t>Febin</a:t>
            </a:r>
            <a:r>
              <a:rPr lang="de-DE" dirty="0"/>
              <a:t> </a:t>
            </a:r>
            <a:r>
              <a:rPr lang="de-DE" dirty="0" err="1" smtClean="0"/>
              <a:t>Kurian</a:t>
            </a:r>
            <a:endParaRPr lang="de-DE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6" y="771550"/>
            <a:ext cx="2935522" cy="398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6" y="771550"/>
            <a:ext cx="5210175" cy="263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47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538"/>
            <a:ext cx="9144000" cy="516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86763"/>
            <a:ext cx="3456000" cy="1742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cxnSp>
        <p:nvCxnSpPr>
          <p:cNvPr id="2" name="Gerade Verbindung 1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Gerade Verbindung 2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5967"/>
            <a:ext cx="3456000" cy="224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86007"/>
            <a:ext cx="4176464" cy="225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hteck 14"/>
          <p:cNvSpPr/>
          <p:nvPr/>
        </p:nvSpPr>
        <p:spPr>
          <a:xfrm>
            <a:off x="179512" y="4515966"/>
            <a:ext cx="3549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dirty="0" smtClean="0">
                <a:solidFill>
                  <a:srgbClr val="FFFFFF"/>
                </a:solidFill>
              </a:rPr>
              <a:t>[IBIC2016 </a:t>
            </a:r>
            <a:r>
              <a:rPr lang="da-DK" sz="1600" dirty="0">
                <a:solidFill>
                  <a:srgbClr val="FFFFFF"/>
                </a:solidFill>
              </a:rPr>
              <a:t>T. Sieber, F. Kurian et. </a:t>
            </a:r>
            <a:r>
              <a:rPr lang="da-DK" sz="1600" dirty="0" smtClean="0">
                <a:solidFill>
                  <a:srgbClr val="FFFFFF"/>
                </a:solidFill>
              </a:rPr>
              <a:t>al.] </a:t>
            </a:r>
            <a:endParaRPr lang="de-DE" sz="1600" dirty="0">
              <a:solidFill>
                <a:srgbClr val="FFFFFF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427985" y="4535303"/>
            <a:ext cx="3973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dirty="0" smtClean="0">
                <a:solidFill>
                  <a:srgbClr val="FFFFFF"/>
                </a:solidFill>
              </a:rPr>
              <a:t>[CAARI2016 F</a:t>
            </a:r>
            <a:r>
              <a:rPr lang="da-DK" sz="1600" dirty="0">
                <a:solidFill>
                  <a:srgbClr val="FFFFFF"/>
                </a:solidFill>
              </a:rPr>
              <a:t>. </a:t>
            </a:r>
            <a:r>
              <a:rPr lang="da-DK" sz="1600" dirty="0" smtClean="0">
                <a:solidFill>
                  <a:srgbClr val="FFFFFF"/>
                </a:solidFill>
              </a:rPr>
              <a:t>Kurian, R. Neubert et</a:t>
            </a:r>
            <a:r>
              <a:rPr lang="da-DK" sz="1600" dirty="0">
                <a:solidFill>
                  <a:srgbClr val="FFFFFF"/>
                </a:solidFill>
              </a:rPr>
              <a:t>. </a:t>
            </a:r>
            <a:r>
              <a:rPr lang="da-DK" sz="1600" dirty="0" smtClean="0">
                <a:solidFill>
                  <a:srgbClr val="FFFFFF"/>
                </a:solidFill>
              </a:rPr>
              <a:t>al.] </a:t>
            </a:r>
            <a:endParaRPr lang="de-DE" sz="1600" dirty="0">
              <a:solidFill>
                <a:srgbClr val="FFFFFF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375124"/>
            <a:ext cx="3203729" cy="10700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71" y="3697145"/>
            <a:ext cx="338357" cy="251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36466"/>
            <a:ext cx="342930" cy="24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22" y="4157059"/>
            <a:ext cx="342930" cy="251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el 1"/>
          <p:cNvSpPr txBox="1">
            <a:spLocks/>
          </p:cNvSpPr>
          <p:nvPr/>
        </p:nvSpPr>
        <p:spPr bwMode="auto">
          <a:xfrm>
            <a:off x="0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Next challenges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4999044" y="51470"/>
            <a:ext cx="4037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Attenuation Factor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4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erade Verbindung 17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999044" y="51470"/>
            <a:ext cx="4037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Attenuation Factor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0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Next challenges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9539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2735"/>
            <a:ext cx="1976686" cy="95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2246884" y="3697211"/>
            <a:ext cx="1749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10 </a:t>
            </a:r>
            <a:r>
              <a:rPr lang="de-DE" dirty="0" err="1" smtClean="0">
                <a:solidFill>
                  <a:schemeClr val="bg1"/>
                </a:solidFill>
              </a:rPr>
              <a:t>V</a:t>
            </a:r>
            <a:r>
              <a:rPr lang="de-DE" baseline="-25000" dirty="0" err="1" smtClean="0">
                <a:solidFill>
                  <a:schemeClr val="bg1"/>
                </a:solidFill>
              </a:rPr>
              <a:t>pp</a:t>
            </a:r>
            <a:r>
              <a:rPr lang="de-DE" dirty="0" smtClean="0">
                <a:solidFill>
                  <a:schemeClr val="bg1"/>
                </a:solidFill>
              </a:rPr>
              <a:t> @ 1 Hz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± 170 mA</a:t>
            </a:r>
          </a:p>
        </p:txBody>
      </p:sp>
      <p:sp>
        <p:nvSpPr>
          <p:cNvPr id="2" name="Freihandform 1"/>
          <p:cNvSpPr/>
          <p:nvPr/>
        </p:nvSpPr>
        <p:spPr bwMode="auto">
          <a:xfrm>
            <a:off x="1837184" y="3338954"/>
            <a:ext cx="647700" cy="981075"/>
          </a:xfrm>
          <a:custGeom>
            <a:avLst/>
            <a:gdLst>
              <a:gd name="connsiteX0" fmla="*/ 0 w 647700"/>
              <a:gd name="connsiteY0" fmla="*/ 981075 h 981075"/>
              <a:gd name="connsiteX1" fmla="*/ 76200 w 647700"/>
              <a:gd name="connsiteY1" fmla="*/ 933450 h 981075"/>
              <a:gd name="connsiteX2" fmla="*/ 114300 w 647700"/>
              <a:gd name="connsiteY2" fmla="*/ 904875 h 981075"/>
              <a:gd name="connsiteX3" fmla="*/ 142875 w 647700"/>
              <a:gd name="connsiteY3" fmla="*/ 885825 h 981075"/>
              <a:gd name="connsiteX4" fmla="*/ 200025 w 647700"/>
              <a:gd name="connsiteY4" fmla="*/ 838200 h 981075"/>
              <a:gd name="connsiteX5" fmla="*/ 219075 w 647700"/>
              <a:gd name="connsiteY5" fmla="*/ 809625 h 981075"/>
              <a:gd name="connsiteX6" fmla="*/ 247650 w 647700"/>
              <a:gd name="connsiteY6" fmla="*/ 790575 h 981075"/>
              <a:gd name="connsiteX7" fmla="*/ 285750 w 647700"/>
              <a:gd name="connsiteY7" fmla="*/ 742950 h 981075"/>
              <a:gd name="connsiteX8" fmla="*/ 323850 w 647700"/>
              <a:gd name="connsiteY8" fmla="*/ 685800 h 981075"/>
              <a:gd name="connsiteX9" fmla="*/ 390525 w 647700"/>
              <a:gd name="connsiteY9" fmla="*/ 600075 h 981075"/>
              <a:gd name="connsiteX10" fmla="*/ 419100 w 647700"/>
              <a:gd name="connsiteY10" fmla="*/ 542925 h 981075"/>
              <a:gd name="connsiteX11" fmla="*/ 447675 w 647700"/>
              <a:gd name="connsiteY11" fmla="*/ 514350 h 981075"/>
              <a:gd name="connsiteX12" fmla="*/ 466725 w 647700"/>
              <a:gd name="connsiteY12" fmla="*/ 485775 h 981075"/>
              <a:gd name="connsiteX13" fmla="*/ 495300 w 647700"/>
              <a:gd name="connsiteY13" fmla="*/ 457200 h 981075"/>
              <a:gd name="connsiteX14" fmla="*/ 514350 w 647700"/>
              <a:gd name="connsiteY14" fmla="*/ 428625 h 981075"/>
              <a:gd name="connsiteX15" fmla="*/ 542925 w 647700"/>
              <a:gd name="connsiteY15" fmla="*/ 409575 h 981075"/>
              <a:gd name="connsiteX16" fmla="*/ 561975 w 647700"/>
              <a:gd name="connsiteY16" fmla="*/ 352425 h 981075"/>
              <a:gd name="connsiteX17" fmla="*/ 571500 w 647700"/>
              <a:gd name="connsiteY17" fmla="*/ 323850 h 981075"/>
              <a:gd name="connsiteX18" fmla="*/ 609600 w 647700"/>
              <a:gd name="connsiteY18" fmla="*/ 266700 h 981075"/>
              <a:gd name="connsiteX19" fmla="*/ 638175 w 647700"/>
              <a:gd name="connsiteY19" fmla="*/ 180975 h 981075"/>
              <a:gd name="connsiteX20" fmla="*/ 647700 w 647700"/>
              <a:gd name="connsiteY20" fmla="*/ 152400 h 981075"/>
              <a:gd name="connsiteX21" fmla="*/ 638175 w 647700"/>
              <a:gd name="connsiteY21" fmla="*/ 28575 h 981075"/>
              <a:gd name="connsiteX22" fmla="*/ 628650 w 647700"/>
              <a:gd name="connsiteY22" fmla="*/ 0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47700" h="981075">
                <a:moveTo>
                  <a:pt x="0" y="981075"/>
                </a:moveTo>
                <a:cubicBezTo>
                  <a:pt x="27806" y="964391"/>
                  <a:pt x="50546" y="951775"/>
                  <a:pt x="76200" y="933450"/>
                </a:cubicBezTo>
                <a:cubicBezTo>
                  <a:pt x="89118" y="924223"/>
                  <a:pt x="101382" y="914102"/>
                  <a:pt x="114300" y="904875"/>
                </a:cubicBezTo>
                <a:cubicBezTo>
                  <a:pt x="123615" y="898221"/>
                  <a:pt x="134081" y="893154"/>
                  <a:pt x="142875" y="885825"/>
                </a:cubicBezTo>
                <a:cubicBezTo>
                  <a:pt x="216214" y="824709"/>
                  <a:pt x="129079" y="885498"/>
                  <a:pt x="200025" y="838200"/>
                </a:cubicBezTo>
                <a:cubicBezTo>
                  <a:pt x="206375" y="828675"/>
                  <a:pt x="210980" y="817720"/>
                  <a:pt x="219075" y="809625"/>
                </a:cubicBezTo>
                <a:cubicBezTo>
                  <a:pt x="227170" y="801530"/>
                  <a:pt x="240499" y="799514"/>
                  <a:pt x="247650" y="790575"/>
                </a:cubicBezTo>
                <a:cubicBezTo>
                  <a:pt x="300230" y="724850"/>
                  <a:pt x="203858" y="797545"/>
                  <a:pt x="285750" y="742950"/>
                </a:cubicBezTo>
                <a:cubicBezTo>
                  <a:pt x="298450" y="723900"/>
                  <a:pt x="307661" y="701989"/>
                  <a:pt x="323850" y="685800"/>
                </a:cubicBezTo>
                <a:cubicBezTo>
                  <a:pt x="348505" y="661145"/>
                  <a:pt x="379132" y="634254"/>
                  <a:pt x="390525" y="600075"/>
                </a:cubicBezTo>
                <a:cubicBezTo>
                  <a:pt x="400071" y="571436"/>
                  <a:pt x="398584" y="567544"/>
                  <a:pt x="419100" y="542925"/>
                </a:cubicBezTo>
                <a:cubicBezTo>
                  <a:pt x="427724" y="532577"/>
                  <a:pt x="439051" y="524698"/>
                  <a:pt x="447675" y="514350"/>
                </a:cubicBezTo>
                <a:cubicBezTo>
                  <a:pt x="455004" y="505556"/>
                  <a:pt x="459396" y="494569"/>
                  <a:pt x="466725" y="485775"/>
                </a:cubicBezTo>
                <a:cubicBezTo>
                  <a:pt x="475349" y="475427"/>
                  <a:pt x="486676" y="467548"/>
                  <a:pt x="495300" y="457200"/>
                </a:cubicBezTo>
                <a:cubicBezTo>
                  <a:pt x="502629" y="448406"/>
                  <a:pt x="506255" y="436720"/>
                  <a:pt x="514350" y="428625"/>
                </a:cubicBezTo>
                <a:cubicBezTo>
                  <a:pt x="522445" y="420530"/>
                  <a:pt x="533400" y="415925"/>
                  <a:pt x="542925" y="409575"/>
                </a:cubicBezTo>
                <a:lnTo>
                  <a:pt x="561975" y="352425"/>
                </a:lnTo>
                <a:cubicBezTo>
                  <a:pt x="565150" y="342900"/>
                  <a:pt x="565931" y="332204"/>
                  <a:pt x="571500" y="323850"/>
                </a:cubicBezTo>
                <a:cubicBezTo>
                  <a:pt x="584200" y="304800"/>
                  <a:pt x="602360" y="288420"/>
                  <a:pt x="609600" y="266700"/>
                </a:cubicBezTo>
                <a:lnTo>
                  <a:pt x="638175" y="180975"/>
                </a:lnTo>
                <a:lnTo>
                  <a:pt x="647700" y="152400"/>
                </a:lnTo>
                <a:cubicBezTo>
                  <a:pt x="644525" y="111125"/>
                  <a:pt x="643310" y="69652"/>
                  <a:pt x="638175" y="28575"/>
                </a:cubicBezTo>
                <a:cubicBezTo>
                  <a:pt x="636930" y="18612"/>
                  <a:pt x="628650" y="0"/>
                  <a:pt x="62865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5" name="Freihandform 4"/>
          <p:cNvSpPr/>
          <p:nvPr/>
        </p:nvSpPr>
        <p:spPr bwMode="auto">
          <a:xfrm>
            <a:off x="551309" y="3338954"/>
            <a:ext cx="1257300" cy="971550"/>
          </a:xfrm>
          <a:custGeom>
            <a:avLst/>
            <a:gdLst>
              <a:gd name="connsiteX0" fmla="*/ 1257300 w 1257300"/>
              <a:gd name="connsiteY0" fmla="*/ 971550 h 971550"/>
              <a:gd name="connsiteX1" fmla="*/ 1009650 w 1257300"/>
              <a:gd name="connsiteY1" fmla="*/ 952500 h 971550"/>
              <a:gd name="connsiteX2" fmla="*/ 933450 w 1257300"/>
              <a:gd name="connsiteY2" fmla="*/ 933450 h 971550"/>
              <a:gd name="connsiteX3" fmla="*/ 895350 w 1257300"/>
              <a:gd name="connsiteY3" fmla="*/ 923925 h 971550"/>
              <a:gd name="connsiteX4" fmla="*/ 866775 w 1257300"/>
              <a:gd name="connsiteY4" fmla="*/ 914400 h 971550"/>
              <a:gd name="connsiteX5" fmla="*/ 819150 w 1257300"/>
              <a:gd name="connsiteY5" fmla="*/ 904875 h 971550"/>
              <a:gd name="connsiteX6" fmla="*/ 790575 w 1257300"/>
              <a:gd name="connsiteY6" fmla="*/ 895350 h 971550"/>
              <a:gd name="connsiteX7" fmla="*/ 752475 w 1257300"/>
              <a:gd name="connsiteY7" fmla="*/ 885825 h 971550"/>
              <a:gd name="connsiteX8" fmla="*/ 723900 w 1257300"/>
              <a:gd name="connsiteY8" fmla="*/ 876300 h 971550"/>
              <a:gd name="connsiteX9" fmla="*/ 609600 w 1257300"/>
              <a:gd name="connsiteY9" fmla="*/ 847725 h 971550"/>
              <a:gd name="connsiteX10" fmla="*/ 552450 w 1257300"/>
              <a:gd name="connsiteY10" fmla="*/ 819150 h 971550"/>
              <a:gd name="connsiteX11" fmla="*/ 495300 w 1257300"/>
              <a:gd name="connsiteY11" fmla="*/ 781050 h 971550"/>
              <a:gd name="connsiteX12" fmla="*/ 428625 w 1257300"/>
              <a:gd name="connsiteY12" fmla="*/ 752475 h 971550"/>
              <a:gd name="connsiteX13" fmla="*/ 400050 w 1257300"/>
              <a:gd name="connsiteY13" fmla="*/ 733425 h 971550"/>
              <a:gd name="connsiteX14" fmla="*/ 371475 w 1257300"/>
              <a:gd name="connsiteY14" fmla="*/ 723900 h 971550"/>
              <a:gd name="connsiteX15" fmla="*/ 333375 w 1257300"/>
              <a:gd name="connsiteY15" fmla="*/ 704850 h 971550"/>
              <a:gd name="connsiteX16" fmla="*/ 276225 w 1257300"/>
              <a:gd name="connsiteY16" fmla="*/ 685800 h 971550"/>
              <a:gd name="connsiteX17" fmla="*/ 247650 w 1257300"/>
              <a:gd name="connsiteY17" fmla="*/ 676275 h 971550"/>
              <a:gd name="connsiteX18" fmla="*/ 219075 w 1257300"/>
              <a:gd name="connsiteY18" fmla="*/ 657225 h 971550"/>
              <a:gd name="connsiteX19" fmla="*/ 152400 w 1257300"/>
              <a:gd name="connsiteY19" fmla="*/ 638175 h 971550"/>
              <a:gd name="connsiteX20" fmla="*/ 95250 w 1257300"/>
              <a:gd name="connsiteY20" fmla="*/ 609600 h 971550"/>
              <a:gd name="connsiteX21" fmla="*/ 66675 w 1257300"/>
              <a:gd name="connsiteY21" fmla="*/ 590550 h 971550"/>
              <a:gd name="connsiteX22" fmla="*/ 47625 w 1257300"/>
              <a:gd name="connsiteY22" fmla="*/ 561975 h 971550"/>
              <a:gd name="connsiteX23" fmla="*/ 28575 w 1257300"/>
              <a:gd name="connsiteY23" fmla="*/ 504825 h 971550"/>
              <a:gd name="connsiteX24" fmla="*/ 9525 w 1257300"/>
              <a:gd name="connsiteY24" fmla="*/ 476250 h 971550"/>
              <a:gd name="connsiteX25" fmla="*/ 0 w 1257300"/>
              <a:gd name="connsiteY25" fmla="*/ 428625 h 971550"/>
              <a:gd name="connsiteX26" fmla="*/ 9525 w 1257300"/>
              <a:gd name="connsiteY26" fmla="*/ 342900 h 971550"/>
              <a:gd name="connsiteX27" fmla="*/ 19050 w 1257300"/>
              <a:gd name="connsiteY27" fmla="*/ 314325 h 971550"/>
              <a:gd name="connsiteX28" fmla="*/ 28575 w 1257300"/>
              <a:gd name="connsiteY28" fmla="*/ 276225 h 971550"/>
              <a:gd name="connsiteX29" fmla="*/ 38100 w 1257300"/>
              <a:gd name="connsiteY29" fmla="*/ 219075 h 971550"/>
              <a:gd name="connsiteX30" fmla="*/ 28575 w 1257300"/>
              <a:gd name="connsiteY30" fmla="*/ 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57300" h="971550">
                <a:moveTo>
                  <a:pt x="1257300" y="971550"/>
                </a:moveTo>
                <a:cubicBezTo>
                  <a:pt x="1161889" y="966779"/>
                  <a:pt x="1094771" y="970740"/>
                  <a:pt x="1009650" y="952500"/>
                </a:cubicBezTo>
                <a:cubicBezTo>
                  <a:pt x="984049" y="947014"/>
                  <a:pt x="958850" y="939800"/>
                  <a:pt x="933450" y="933450"/>
                </a:cubicBezTo>
                <a:cubicBezTo>
                  <a:pt x="920750" y="930275"/>
                  <a:pt x="907769" y="928065"/>
                  <a:pt x="895350" y="923925"/>
                </a:cubicBezTo>
                <a:cubicBezTo>
                  <a:pt x="885825" y="920750"/>
                  <a:pt x="876515" y="916835"/>
                  <a:pt x="866775" y="914400"/>
                </a:cubicBezTo>
                <a:cubicBezTo>
                  <a:pt x="851069" y="910473"/>
                  <a:pt x="834856" y="908802"/>
                  <a:pt x="819150" y="904875"/>
                </a:cubicBezTo>
                <a:cubicBezTo>
                  <a:pt x="809410" y="902440"/>
                  <a:pt x="800229" y="898108"/>
                  <a:pt x="790575" y="895350"/>
                </a:cubicBezTo>
                <a:cubicBezTo>
                  <a:pt x="777988" y="891754"/>
                  <a:pt x="765062" y="889421"/>
                  <a:pt x="752475" y="885825"/>
                </a:cubicBezTo>
                <a:cubicBezTo>
                  <a:pt x="742821" y="883067"/>
                  <a:pt x="733701" y="878478"/>
                  <a:pt x="723900" y="876300"/>
                </a:cubicBezTo>
                <a:cubicBezTo>
                  <a:pt x="691763" y="869158"/>
                  <a:pt x="638470" y="866972"/>
                  <a:pt x="609600" y="847725"/>
                </a:cubicBezTo>
                <a:cubicBezTo>
                  <a:pt x="482745" y="763155"/>
                  <a:pt x="670756" y="884875"/>
                  <a:pt x="552450" y="819150"/>
                </a:cubicBezTo>
                <a:cubicBezTo>
                  <a:pt x="532436" y="808031"/>
                  <a:pt x="517020" y="788290"/>
                  <a:pt x="495300" y="781050"/>
                </a:cubicBezTo>
                <a:cubicBezTo>
                  <a:pt x="463242" y="770364"/>
                  <a:pt x="461581" y="771307"/>
                  <a:pt x="428625" y="752475"/>
                </a:cubicBezTo>
                <a:cubicBezTo>
                  <a:pt x="418686" y="746795"/>
                  <a:pt x="410289" y="738545"/>
                  <a:pt x="400050" y="733425"/>
                </a:cubicBezTo>
                <a:cubicBezTo>
                  <a:pt x="391070" y="728935"/>
                  <a:pt x="380703" y="727855"/>
                  <a:pt x="371475" y="723900"/>
                </a:cubicBezTo>
                <a:cubicBezTo>
                  <a:pt x="358424" y="718307"/>
                  <a:pt x="346558" y="710123"/>
                  <a:pt x="333375" y="704850"/>
                </a:cubicBezTo>
                <a:cubicBezTo>
                  <a:pt x="314731" y="697392"/>
                  <a:pt x="295275" y="692150"/>
                  <a:pt x="276225" y="685800"/>
                </a:cubicBezTo>
                <a:cubicBezTo>
                  <a:pt x="266700" y="682625"/>
                  <a:pt x="256004" y="681844"/>
                  <a:pt x="247650" y="676275"/>
                </a:cubicBezTo>
                <a:cubicBezTo>
                  <a:pt x="238125" y="669925"/>
                  <a:pt x="229314" y="662345"/>
                  <a:pt x="219075" y="657225"/>
                </a:cubicBezTo>
                <a:cubicBezTo>
                  <a:pt x="205410" y="650393"/>
                  <a:pt x="164607" y="641227"/>
                  <a:pt x="152400" y="638175"/>
                </a:cubicBezTo>
                <a:cubicBezTo>
                  <a:pt x="70508" y="583580"/>
                  <a:pt x="174120" y="649035"/>
                  <a:pt x="95250" y="609600"/>
                </a:cubicBezTo>
                <a:cubicBezTo>
                  <a:pt x="85011" y="604480"/>
                  <a:pt x="76200" y="596900"/>
                  <a:pt x="66675" y="590550"/>
                </a:cubicBezTo>
                <a:cubicBezTo>
                  <a:pt x="60325" y="581025"/>
                  <a:pt x="52274" y="572436"/>
                  <a:pt x="47625" y="561975"/>
                </a:cubicBezTo>
                <a:cubicBezTo>
                  <a:pt x="39470" y="543625"/>
                  <a:pt x="39714" y="521533"/>
                  <a:pt x="28575" y="504825"/>
                </a:cubicBezTo>
                <a:lnTo>
                  <a:pt x="9525" y="476250"/>
                </a:lnTo>
                <a:cubicBezTo>
                  <a:pt x="6350" y="460375"/>
                  <a:pt x="0" y="444814"/>
                  <a:pt x="0" y="428625"/>
                </a:cubicBezTo>
                <a:cubicBezTo>
                  <a:pt x="0" y="399874"/>
                  <a:pt x="4798" y="371260"/>
                  <a:pt x="9525" y="342900"/>
                </a:cubicBezTo>
                <a:cubicBezTo>
                  <a:pt x="11176" y="332996"/>
                  <a:pt x="16292" y="323979"/>
                  <a:pt x="19050" y="314325"/>
                </a:cubicBezTo>
                <a:cubicBezTo>
                  <a:pt x="22646" y="301738"/>
                  <a:pt x="26008" y="289062"/>
                  <a:pt x="28575" y="276225"/>
                </a:cubicBezTo>
                <a:cubicBezTo>
                  <a:pt x="32363" y="257287"/>
                  <a:pt x="34925" y="238125"/>
                  <a:pt x="38100" y="219075"/>
                </a:cubicBezTo>
                <a:cubicBezTo>
                  <a:pt x="27908" y="25418"/>
                  <a:pt x="28575" y="98508"/>
                  <a:pt x="28575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320008" y="1269539"/>
            <a:ext cx="1667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± 4 µT </a:t>
            </a:r>
          </a:p>
          <a:p>
            <a:r>
              <a:rPr lang="de-DE" dirty="0" smtClean="0"/>
              <a:t>B= 2,8 µT</a:t>
            </a:r>
            <a:r>
              <a:rPr lang="de-DE" baseline="-25000" dirty="0" smtClean="0"/>
              <a:t>RMS</a:t>
            </a:r>
          </a:p>
        </p:txBody>
      </p:sp>
      <p:sp>
        <p:nvSpPr>
          <p:cNvPr id="15" name="Rechteck 14"/>
          <p:cNvSpPr/>
          <p:nvPr/>
        </p:nvSpPr>
        <p:spPr>
          <a:xfrm>
            <a:off x="251520" y="852686"/>
            <a:ext cx="28475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Helmholtz-Coil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099098" y="843558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accent2"/>
                </a:solidFill>
              </a:rPr>
              <a:t>Φ</a:t>
            </a:r>
            <a:r>
              <a:rPr lang="de-DE" sz="2000" baseline="-25000" dirty="0" smtClean="0">
                <a:solidFill>
                  <a:schemeClr val="accent2"/>
                </a:solidFill>
              </a:rPr>
              <a:t>0</a:t>
            </a:r>
            <a:r>
              <a:rPr lang="de-DE" sz="2000" dirty="0" smtClean="0">
                <a:solidFill>
                  <a:schemeClr val="accent2"/>
                </a:solidFill>
              </a:rPr>
              <a:t> ≈ 2∙10</a:t>
            </a:r>
            <a:r>
              <a:rPr lang="de-DE" sz="2000" baseline="30000" dirty="0" smtClean="0">
                <a:solidFill>
                  <a:schemeClr val="accent2"/>
                </a:solidFill>
              </a:rPr>
              <a:t>-15</a:t>
            </a:r>
            <a:r>
              <a:rPr lang="de-DE" sz="2000" dirty="0" smtClean="0">
                <a:solidFill>
                  <a:schemeClr val="accent2"/>
                </a:solidFill>
              </a:rPr>
              <a:t> T m</a:t>
            </a:r>
            <a:r>
              <a:rPr lang="de-DE" sz="2000" baseline="30000" dirty="0" smtClean="0">
                <a:solidFill>
                  <a:schemeClr val="accent2"/>
                </a:solidFill>
              </a:rPr>
              <a:t>2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110481" y="2113349"/>
            <a:ext cx="1170591" cy="70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18"/>
          <p:cNvSpPr/>
          <p:nvPr/>
        </p:nvSpPr>
        <p:spPr>
          <a:xfrm>
            <a:off x="3059832" y="1181368"/>
            <a:ext cx="2952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R</a:t>
            </a:r>
            <a:r>
              <a:rPr lang="de-DE" baseline="-25000" dirty="0" err="1" smtClean="0">
                <a:solidFill>
                  <a:schemeClr val="bg1"/>
                </a:solidFill>
              </a:rPr>
              <a:t>i</a:t>
            </a:r>
            <a:r>
              <a:rPr lang="de-DE" dirty="0" smtClean="0">
                <a:solidFill>
                  <a:schemeClr val="bg1"/>
                </a:solidFill>
              </a:rPr>
              <a:t> = 142,5 mm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A = R</a:t>
            </a:r>
            <a:r>
              <a:rPr lang="de-DE" baseline="-25000" dirty="0" smtClean="0">
                <a:solidFill>
                  <a:schemeClr val="bg1"/>
                </a:solidFill>
              </a:rPr>
              <a:t>i</a:t>
            </a:r>
            <a:r>
              <a:rPr lang="de-DE" baseline="30000" dirty="0" smtClean="0">
                <a:solidFill>
                  <a:schemeClr val="bg1"/>
                </a:solidFill>
              </a:rPr>
              <a:t>2</a:t>
            </a:r>
            <a:r>
              <a:rPr lang="de-DE" dirty="0" smtClean="0">
                <a:solidFill>
                  <a:schemeClr val="bg1"/>
                </a:solidFill>
              </a:rPr>
              <a:t> ∙ </a:t>
            </a:r>
            <a:r>
              <a:rPr lang="el-GR" dirty="0" smtClean="0">
                <a:solidFill>
                  <a:schemeClr val="bg1"/>
                </a:solidFill>
              </a:rPr>
              <a:t>π</a:t>
            </a:r>
            <a:r>
              <a:rPr lang="de-DE" dirty="0" smtClean="0">
                <a:solidFill>
                  <a:schemeClr val="bg1"/>
                </a:solidFill>
              </a:rPr>
              <a:t>  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A= 0,064 mm</a:t>
            </a:r>
            <a:r>
              <a:rPr lang="de-DE" baseline="30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HH</a:t>
            </a:r>
            <a:r>
              <a:rPr lang="de-DE" dirty="0" smtClean="0">
                <a:solidFill>
                  <a:schemeClr val="bg1"/>
                </a:solidFill>
              </a:rPr>
              <a:t> =  B∙A = 0,18 µTm</a:t>
            </a:r>
            <a:r>
              <a:rPr lang="de-DE" baseline="30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0,9 ∙10</a:t>
            </a:r>
            <a:r>
              <a:rPr lang="de-DE" baseline="30000" dirty="0" smtClean="0">
                <a:solidFill>
                  <a:schemeClr val="bg1"/>
                </a:solidFill>
              </a:rPr>
              <a:t>8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0RMS</a:t>
            </a:r>
          </a:p>
        </p:txBody>
      </p:sp>
      <p:sp>
        <p:nvSpPr>
          <p:cNvPr id="20" name="Rechteck 19"/>
          <p:cNvSpPr/>
          <p:nvPr/>
        </p:nvSpPr>
        <p:spPr>
          <a:xfrm>
            <a:off x="7017770" y="853266"/>
            <a:ext cx="17306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CCC-XD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868144" y="1181368"/>
            <a:ext cx="327585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Peak: 3,3 </a:t>
            </a:r>
            <a:r>
              <a:rPr lang="de-DE" dirty="0" err="1" smtClean="0">
                <a:solidFill>
                  <a:schemeClr val="bg1"/>
                </a:solidFill>
              </a:rPr>
              <a:t>mV</a:t>
            </a:r>
            <a:r>
              <a:rPr lang="de-DE" baseline="-25000" dirty="0" err="1" smtClean="0">
                <a:solidFill>
                  <a:schemeClr val="bg1"/>
                </a:solidFill>
              </a:rPr>
              <a:t>RMS</a:t>
            </a:r>
            <a:r>
              <a:rPr lang="de-DE" dirty="0" smtClean="0">
                <a:solidFill>
                  <a:schemeClr val="bg1"/>
                </a:solidFill>
              </a:rPr>
              <a:t>/√Hz      Bereich: 25 Hz / 800 Linien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Fenster: Flat Top (</a:t>
            </a:r>
            <a:r>
              <a:rPr lang="de-DE" dirty="0" err="1" smtClean="0">
                <a:solidFill>
                  <a:schemeClr val="bg1"/>
                </a:solidFill>
              </a:rPr>
              <a:t>exp</a:t>
            </a:r>
            <a:r>
              <a:rPr lang="de-DE" dirty="0" smtClean="0">
                <a:solidFill>
                  <a:schemeClr val="bg1"/>
                </a:solidFill>
              </a:rPr>
              <a:t>: 2x)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Umrechnung in V</a:t>
            </a:r>
            <a:r>
              <a:rPr lang="de-DE" baseline="-25000" dirty="0" smtClean="0">
                <a:solidFill>
                  <a:schemeClr val="bg1"/>
                </a:solidFill>
              </a:rPr>
              <a:t>RMS </a:t>
            </a:r>
            <a:r>
              <a:rPr lang="de-DE" dirty="0" smtClean="0">
                <a:solidFill>
                  <a:schemeClr val="bg1"/>
                </a:solidFill>
              </a:rPr>
              <a:t>= </a:t>
            </a:r>
          </a:p>
          <a:p>
            <a:r>
              <a:rPr lang="de-DE" sz="1600" dirty="0" smtClean="0">
                <a:solidFill>
                  <a:schemeClr val="bg1"/>
                </a:solidFill>
              </a:rPr>
              <a:t>2∙18 </a:t>
            </a:r>
            <a:r>
              <a:rPr lang="de-DE" sz="1600" dirty="0" err="1" smtClean="0">
                <a:solidFill>
                  <a:schemeClr val="bg1"/>
                </a:solidFill>
              </a:rPr>
              <a:t>mV</a:t>
            </a:r>
            <a:r>
              <a:rPr lang="de-DE" sz="1600" baseline="-25000" dirty="0" err="1" smtClean="0">
                <a:solidFill>
                  <a:schemeClr val="bg1"/>
                </a:solidFill>
              </a:rPr>
              <a:t>RMS</a:t>
            </a:r>
            <a:r>
              <a:rPr lang="de-DE" sz="1600" dirty="0" smtClean="0">
                <a:solidFill>
                  <a:schemeClr val="bg1"/>
                </a:solidFill>
              </a:rPr>
              <a:t>/√Hz ∙√(25 Hz / 800)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V</a:t>
            </a:r>
            <a:r>
              <a:rPr lang="de-DE" baseline="-25000" dirty="0" smtClean="0">
                <a:solidFill>
                  <a:schemeClr val="bg1"/>
                </a:solidFill>
              </a:rPr>
              <a:t>RMS</a:t>
            </a:r>
            <a:r>
              <a:rPr lang="de-DE" dirty="0" smtClean="0">
                <a:solidFill>
                  <a:schemeClr val="bg1"/>
                </a:solidFill>
              </a:rPr>
              <a:t>  ≈ 6,4 </a:t>
            </a:r>
            <a:r>
              <a:rPr lang="de-DE" dirty="0" err="1" smtClean="0">
                <a:solidFill>
                  <a:schemeClr val="bg1"/>
                </a:solidFill>
              </a:rPr>
              <a:t>mV</a:t>
            </a:r>
            <a:r>
              <a:rPr lang="de-DE" baseline="-25000" dirty="0" err="1" smtClean="0">
                <a:solidFill>
                  <a:schemeClr val="bg1"/>
                </a:solidFill>
              </a:rPr>
              <a:t>RMS</a:t>
            </a:r>
            <a:r>
              <a:rPr lang="de-DE" baseline="-25000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SQUID </a:t>
            </a:r>
            <a:r>
              <a:rPr lang="de-DE" dirty="0" err="1" smtClean="0">
                <a:solidFill>
                  <a:schemeClr val="bg1"/>
                </a:solidFill>
              </a:rPr>
              <a:t>feedback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sensitivity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45 µA/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</a:t>
            </a:r>
            <a:r>
              <a:rPr lang="de-DE" dirty="0" smtClean="0">
                <a:solidFill>
                  <a:schemeClr val="bg1"/>
                </a:solidFill>
              </a:rPr>
              <a:t> ∙10 k</a:t>
            </a:r>
            <a:r>
              <a:rPr lang="el-GR" dirty="0" smtClean="0">
                <a:solidFill>
                  <a:schemeClr val="bg1"/>
                </a:solidFill>
              </a:rPr>
              <a:t>Ω</a:t>
            </a:r>
            <a:r>
              <a:rPr lang="de-DE" dirty="0" smtClean="0">
                <a:solidFill>
                  <a:schemeClr val="bg1"/>
                </a:solidFill>
              </a:rPr>
              <a:t> = 450 mV/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SQUID </a:t>
            </a:r>
            <a:r>
              <a:rPr lang="de-DE" dirty="0" smtClean="0">
                <a:solidFill>
                  <a:schemeClr val="bg1"/>
                </a:solidFill>
              </a:rPr>
              <a:t>= 0,014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0RMS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CCC     </a:t>
            </a:r>
            <a:r>
              <a:rPr lang="de-DE" dirty="0" smtClean="0">
                <a:solidFill>
                  <a:schemeClr val="bg1"/>
                </a:solidFill>
              </a:rPr>
              <a:t>=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SQUID</a:t>
            </a:r>
            <a:r>
              <a:rPr lang="de-DE" dirty="0" smtClean="0">
                <a:solidFill>
                  <a:schemeClr val="bg1"/>
                </a:solidFill>
              </a:rPr>
              <a:t> / </a:t>
            </a:r>
            <a:r>
              <a:rPr lang="de-DE" dirty="0">
                <a:solidFill>
                  <a:schemeClr val="bg1"/>
                </a:solidFill>
              </a:rPr>
              <a:t>2,8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CCC</a:t>
            </a:r>
            <a:r>
              <a:rPr lang="de-DE" dirty="0" smtClean="0">
                <a:solidFill>
                  <a:schemeClr val="bg1"/>
                </a:solidFill>
              </a:rPr>
              <a:t>/</a:t>
            </a:r>
            <a:r>
              <a:rPr lang="el-GR" dirty="0" smtClean="0">
                <a:solidFill>
                  <a:schemeClr val="bg1"/>
                </a:solidFill>
              </a:rPr>
              <a:t> Φ</a:t>
            </a:r>
            <a:r>
              <a:rPr lang="de-DE" baseline="-25000" dirty="0" smtClean="0">
                <a:solidFill>
                  <a:schemeClr val="bg1"/>
                </a:solidFill>
              </a:rPr>
              <a:t>HH </a:t>
            </a:r>
            <a:r>
              <a:rPr lang="de-DE" dirty="0" smtClean="0">
                <a:solidFill>
                  <a:schemeClr val="bg1"/>
                </a:solidFill>
              </a:rPr>
              <a:t>= 0,005 / (0,9 ∙10</a:t>
            </a:r>
            <a:r>
              <a:rPr lang="de-DE" baseline="30000" dirty="0" smtClean="0">
                <a:solidFill>
                  <a:schemeClr val="bg1"/>
                </a:solidFill>
              </a:rPr>
              <a:t>8</a:t>
            </a:r>
            <a:r>
              <a:rPr lang="de-DE" dirty="0" smtClean="0">
                <a:solidFill>
                  <a:schemeClr val="bg1"/>
                </a:solidFill>
              </a:rPr>
              <a:t>)</a:t>
            </a:r>
          </a:p>
          <a:p>
            <a:r>
              <a:rPr lang="de-DE" b="1" dirty="0">
                <a:solidFill>
                  <a:schemeClr val="accent2"/>
                </a:solidFill>
              </a:rPr>
              <a:t>S</a:t>
            </a:r>
            <a:r>
              <a:rPr lang="de-DE" b="1" baseline="-25000" dirty="0" smtClean="0">
                <a:solidFill>
                  <a:schemeClr val="accent2"/>
                </a:solidFill>
              </a:rPr>
              <a:t>CCC</a:t>
            </a:r>
            <a:r>
              <a:rPr lang="de-DE" b="1" dirty="0" smtClean="0">
                <a:solidFill>
                  <a:schemeClr val="accent2"/>
                </a:solidFill>
              </a:rPr>
              <a:t>≈ 5,5 ∙10</a:t>
            </a:r>
            <a:r>
              <a:rPr lang="de-DE" b="1" baseline="30000" dirty="0" smtClean="0">
                <a:solidFill>
                  <a:schemeClr val="accent2"/>
                </a:solidFill>
              </a:rPr>
              <a:t>-11        </a:t>
            </a:r>
            <a:r>
              <a:rPr lang="de-DE" dirty="0" smtClean="0">
                <a:solidFill>
                  <a:schemeClr val="accent2"/>
                </a:solidFill>
              </a:rPr>
              <a:t>( -205 dB )</a:t>
            </a:r>
            <a:endParaRPr lang="de-DE" baseline="300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1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  <p:bldP spid="5" grpId="0" animBg="1"/>
      <p:bldP spid="14" grpId="0"/>
      <p:bldP spid="16" grpId="0"/>
      <p:bldP spid="2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700527"/>
              </p:ext>
            </p:extLst>
          </p:nvPr>
        </p:nvGraphicFramePr>
        <p:xfrm>
          <a:off x="251520" y="915373"/>
          <a:ext cx="5616798" cy="3913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2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915373"/>
                        <a:ext cx="5616798" cy="391347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Gerade Verbindung 3"/>
          <p:cNvCxnSpPr/>
          <p:nvPr/>
        </p:nvCxnSpPr>
        <p:spPr bwMode="auto">
          <a:xfrm>
            <a:off x="2952000" y="1347614"/>
            <a:ext cx="0" cy="27363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Pfeil nach rechts 4"/>
          <p:cNvSpPr/>
          <p:nvPr/>
        </p:nvSpPr>
        <p:spPr bwMode="auto">
          <a:xfrm>
            <a:off x="3131840" y="3744273"/>
            <a:ext cx="1584176" cy="36004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987824" y="3395776"/>
            <a:ext cx="15376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NL-</a:t>
            </a:r>
            <a:r>
              <a:rPr lang="de-DE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Kryostat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feil nach rechts 11"/>
          <p:cNvSpPr/>
          <p:nvPr/>
        </p:nvSpPr>
        <p:spPr bwMode="auto">
          <a:xfrm flipH="1">
            <a:off x="1331639" y="3744273"/>
            <a:ext cx="1497681" cy="360040"/>
          </a:xfrm>
          <a:prstGeom prst="rightArrow">
            <a:avLst/>
          </a:prstGeom>
          <a:solidFill>
            <a:srgbClr val="00008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331640" y="3395776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SL-Mäander</a:t>
            </a:r>
            <a:endParaRPr lang="en-GB" sz="20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nhaltsplatzhalter 9" descr="B-Feld Messung Vortrag bu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915566"/>
            <a:ext cx="2879082" cy="272069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012160" y="3927454"/>
            <a:ext cx="2879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chemeClr val="accent2"/>
                </a:solidFill>
              </a:rPr>
              <a:t>b</a:t>
            </a:r>
            <a:r>
              <a:rPr lang="de-DE" sz="2000" b="1" dirty="0" smtClean="0">
                <a:solidFill>
                  <a:schemeClr val="accent2"/>
                </a:solidFill>
              </a:rPr>
              <a:t>esser </a:t>
            </a:r>
          </a:p>
          <a:p>
            <a:r>
              <a:rPr lang="de-DE" sz="2000" b="1" dirty="0" smtClean="0">
                <a:solidFill>
                  <a:schemeClr val="accent2"/>
                </a:solidFill>
              </a:rPr>
              <a:t>-200  dB ???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518" y="4011910"/>
            <a:ext cx="759962" cy="75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Gerade Verbindung 18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hteck 19"/>
          <p:cNvSpPr/>
          <p:nvPr/>
        </p:nvSpPr>
        <p:spPr>
          <a:xfrm>
            <a:off x="4999044" y="51470"/>
            <a:ext cx="4037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Attenuation Factor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el 1"/>
          <p:cNvSpPr txBox="1">
            <a:spLocks/>
          </p:cNvSpPr>
          <p:nvPr/>
        </p:nvSpPr>
        <p:spPr bwMode="auto">
          <a:xfrm>
            <a:off x="0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Next challenges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642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14" grpId="0"/>
      <p:bldP spid="1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9539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2735"/>
            <a:ext cx="1976686" cy="95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2246884" y="3697211"/>
            <a:ext cx="1749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10 </a:t>
            </a:r>
            <a:r>
              <a:rPr lang="de-DE" dirty="0" err="1" smtClean="0">
                <a:solidFill>
                  <a:schemeClr val="bg1"/>
                </a:solidFill>
              </a:rPr>
              <a:t>V</a:t>
            </a:r>
            <a:r>
              <a:rPr lang="de-DE" baseline="-25000" dirty="0" err="1" smtClean="0">
                <a:solidFill>
                  <a:schemeClr val="bg1"/>
                </a:solidFill>
              </a:rPr>
              <a:t>pp</a:t>
            </a:r>
            <a:r>
              <a:rPr lang="de-DE" dirty="0" smtClean="0">
                <a:solidFill>
                  <a:schemeClr val="bg1"/>
                </a:solidFill>
              </a:rPr>
              <a:t> @ 1 Hz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± 170 mA</a:t>
            </a:r>
          </a:p>
        </p:txBody>
      </p:sp>
      <p:sp>
        <p:nvSpPr>
          <p:cNvPr id="2" name="Freihandform 1"/>
          <p:cNvSpPr/>
          <p:nvPr/>
        </p:nvSpPr>
        <p:spPr bwMode="auto">
          <a:xfrm>
            <a:off x="1837184" y="3338954"/>
            <a:ext cx="647700" cy="981075"/>
          </a:xfrm>
          <a:custGeom>
            <a:avLst/>
            <a:gdLst>
              <a:gd name="connsiteX0" fmla="*/ 0 w 647700"/>
              <a:gd name="connsiteY0" fmla="*/ 981075 h 981075"/>
              <a:gd name="connsiteX1" fmla="*/ 76200 w 647700"/>
              <a:gd name="connsiteY1" fmla="*/ 933450 h 981075"/>
              <a:gd name="connsiteX2" fmla="*/ 114300 w 647700"/>
              <a:gd name="connsiteY2" fmla="*/ 904875 h 981075"/>
              <a:gd name="connsiteX3" fmla="*/ 142875 w 647700"/>
              <a:gd name="connsiteY3" fmla="*/ 885825 h 981075"/>
              <a:gd name="connsiteX4" fmla="*/ 200025 w 647700"/>
              <a:gd name="connsiteY4" fmla="*/ 838200 h 981075"/>
              <a:gd name="connsiteX5" fmla="*/ 219075 w 647700"/>
              <a:gd name="connsiteY5" fmla="*/ 809625 h 981075"/>
              <a:gd name="connsiteX6" fmla="*/ 247650 w 647700"/>
              <a:gd name="connsiteY6" fmla="*/ 790575 h 981075"/>
              <a:gd name="connsiteX7" fmla="*/ 285750 w 647700"/>
              <a:gd name="connsiteY7" fmla="*/ 742950 h 981075"/>
              <a:gd name="connsiteX8" fmla="*/ 323850 w 647700"/>
              <a:gd name="connsiteY8" fmla="*/ 685800 h 981075"/>
              <a:gd name="connsiteX9" fmla="*/ 390525 w 647700"/>
              <a:gd name="connsiteY9" fmla="*/ 600075 h 981075"/>
              <a:gd name="connsiteX10" fmla="*/ 419100 w 647700"/>
              <a:gd name="connsiteY10" fmla="*/ 542925 h 981075"/>
              <a:gd name="connsiteX11" fmla="*/ 447675 w 647700"/>
              <a:gd name="connsiteY11" fmla="*/ 514350 h 981075"/>
              <a:gd name="connsiteX12" fmla="*/ 466725 w 647700"/>
              <a:gd name="connsiteY12" fmla="*/ 485775 h 981075"/>
              <a:gd name="connsiteX13" fmla="*/ 495300 w 647700"/>
              <a:gd name="connsiteY13" fmla="*/ 457200 h 981075"/>
              <a:gd name="connsiteX14" fmla="*/ 514350 w 647700"/>
              <a:gd name="connsiteY14" fmla="*/ 428625 h 981075"/>
              <a:gd name="connsiteX15" fmla="*/ 542925 w 647700"/>
              <a:gd name="connsiteY15" fmla="*/ 409575 h 981075"/>
              <a:gd name="connsiteX16" fmla="*/ 561975 w 647700"/>
              <a:gd name="connsiteY16" fmla="*/ 352425 h 981075"/>
              <a:gd name="connsiteX17" fmla="*/ 571500 w 647700"/>
              <a:gd name="connsiteY17" fmla="*/ 323850 h 981075"/>
              <a:gd name="connsiteX18" fmla="*/ 609600 w 647700"/>
              <a:gd name="connsiteY18" fmla="*/ 266700 h 981075"/>
              <a:gd name="connsiteX19" fmla="*/ 638175 w 647700"/>
              <a:gd name="connsiteY19" fmla="*/ 180975 h 981075"/>
              <a:gd name="connsiteX20" fmla="*/ 647700 w 647700"/>
              <a:gd name="connsiteY20" fmla="*/ 152400 h 981075"/>
              <a:gd name="connsiteX21" fmla="*/ 638175 w 647700"/>
              <a:gd name="connsiteY21" fmla="*/ 28575 h 981075"/>
              <a:gd name="connsiteX22" fmla="*/ 628650 w 647700"/>
              <a:gd name="connsiteY22" fmla="*/ 0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47700" h="981075">
                <a:moveTo>
                  <a:pt x="0" y="981075"/>
                </a:moveTo>
                <a:cubicBezTo>
                  <a:pt x="27806" y="964391"/>
                  <a:pt x="50546" y="951775"/>
                  <a:pt x="76200" y="933450"/>
                </a:cubicBezTo>
                <a:cubicBezTo>
                  <a:pt x="89118" y="924223"/>
                  <a:pt x="101382" y="914102"/>
                  <a:pt x="114300" y="904875"/>
                </a:cubicBezTo>
                <a:cubicBezTo>
                  <a:pt x="123615" y="898221"/>
                  <a:pt x="134081" y="893154"/>
                  <a:pt x="142875" y="885825"/>
                </a:cubicBezTo>
                <a:cubicBezTo>
                  <a:pt x="216214" y="824709"/>
                  <a:pt x="129079" y="885498"/>
                  <a:pt x="200025" y="838200"/>
                </a:cubicBezTo>
                <a:cubicBezTo>
                  <a:pt x="206375" y="828675"/>
                  <a:pt x="210980" y="817720"/>
                  <a:pt x="219075" y="809625"/>
                </a:cubicBezTo>
                <a:cubicBezTo>
                  <a:pt x="227170" y="801530"/>
                  <a:pt x="240499" y="799514"/>
                  <a:pt x="247650" y="790575"/>
                </a:cubicBezTo>
                <a:cubicBezTo>
                  <a:pt x="300230" y="724850"/>
                  <a:pt x="203858" y="797545"/>
                  <a:pt x="285750" y="742950"/>
                </a:cubicBezTo>
                <a:cubicBezTo>
                  <a:pt x="298450" y="723900"/>
                  <a:pt x="307661" y="701989"/>
                  <a:pt x="323850" y="685800"/>
                </a:cubicBezTo>
                <a:cubicBezTo>
                  <a:pt x="348505" y="661145"/>
                  <a:pt x="379132" y="634254"/>
                  <a:pt x="390525" y="600075"/>
                </a:cubicBezTo>
                <a:cubicBezTo>
                  <a:pt x="400071" y="571436"/>
                  <a:pt x="398584" y="567544"/>
                  <a:pt x="419100" y="542925"/>
                </a:cubicBezTo>
                <a:cubicBezTo>
                  <a:pt x="427724" y="532577"/>
                  <a:pt x="439051" y="524698"/>
                  <a:pt x="447675" y="514350"/>
                </a:cubicBezTo>
                <a:cubicBezTo>
                  <a:pt x="455004" y="505556"/>
                  <a:pt x="459396" y="494569"/>
                  <a:pt x="466725" y="485775"/>
                </a:cubicBezTo>
                <a:cubicBezTo>
                  <a:pt x="475349" y="475427"/>
                  <a:pt x="486676" y="467548"/>
                  <a:pt x="495300" y="457200"/>
                </a:cubicBezTo>
                <a:cubicBezTo>
                  <a:pt x="502629" y="448406"/>
                  <a:pt x="506255" y="436720"/>
                  <a:pt x="514350" y="428625"/>
                </a:cubicBezTo>
                <a:cubicBezTo>
                  <a:pt x="522445" y="420530"/>
                  <a:pt x="533400" y="415925"/>
                  <a:pt x="542925" y="409575"/>
                </a:cubicBezTo>
                <a:lnTo>
                  <a:pt x="561975" y="352425"/>
                </a:lnTo>
                <a:cubicBezTo>
                  <a:pt x="565150" y="342900"/>
                  <a:pt x="565931" y="332204"/>
                  <a:pt x="571500" y="323850"/>
                </a:cubicBezTo>
                <a:cubicBezTo>
                  <a:pt x="584200" y="304800"/>
                  <a:pt x="602360" y="288420"/>
                  <a:pt x="609600" y="266700"/>
                </a:cubicBezTo>
                <a:lnTo>
                  <a:pt x="638175" y="180975"/>
                </a:lnTo>
                <a:lnTo>
                  <a:pt x="647700" y="152400"/>
                </a:lnTo>
                <a:cubicBezTo>
                  <a:pt x="644525" y="111125"/>
                  <a:pt x="643310" y="69652"/>
                  <a:pt x="638175" y="28575"/>
                </a:cubicBezTo>
                <a:cubicBezTo>
                  <a:pt x="636930" y="18612"/>
                  <a:pt x="628650" y="0"/>
                  <a:pt x="62865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5" name="Freihandform 4"/>
          <p:cNvSpPr/>
          <p:nvPr/>
        </p:nvSpPr>
        <p:spPr bwMode="auto">
          <a:xfrm>
            <a:off x="551309" y="3338954"/>
            <a:ext cx="1257300" cy="971550"/>
          </a:xfrm>
          <a:custGeom>
            <a:avLst/>
            <a:gdLst>
              <a:gd name="connsiteX0" fmla="*/ 1257300 w 1257300"/>
              <a:gd name="connsiteY0" fmla="*/ 971550 h 971550"/>
              <a:gd name="connsiteX1" fmla="*/ 1009650 w 1257300"/>
              <a:gd name="connsiteY1" fmla="*/ 952500 h 971550"/>
              <a:gd name="connsiteX2" fmla="*/ 933450 w 1257300"/>
              <a:gd name="connsiteY2" fmla="*/ 933450 h 971550"/>
              <a:gd name="connsiteX3" fmla="*/ 895350 w 1257300"/>
              <a:gd name="connsiteY3" fmla="*/ 923925 h 971550"/>
              <a:gd name="connsiteX4" fmla="*/ 866775 w 1257300"/>
              <a:gd name="connsiteY4" fmla="*/ 914400 h 971550"/>
              <a:gd name="connsiteX5" fmla="*/ 819150 w 1257300"/>
              <a:gd name="connsiteY5" fmla="*/ 904875 h 971550"/>
              <a:gd name="connsiteX6" fmla="*/ 790575 w 1257300"/>
              <a:gd name="connsiteY6" fmla="*/ 895350 h 971550"/>
              <a:gd name="connsiteX7" fmla="*/ 752475 w 1257300"/>
              <a:gd name="connsiteY7" fmla="*/ 885825 h 971550"/>
              <a:gd name="connsiteX8" fmla="*/ 723900 w 1257300"/>
              <a:gd name="connsiteY8" fmla="*/ 876300 h 971550"/>
              <a:gd name="connsiteX9" fmla="*/ 609600 w 1257300"/>
              <a:gd name="connsiteY9" fmla="*/ 847725 h 971550"/>
              <a:gd name="connsiteX10" fmla="*/ 552450 w 1257300"/>
              <a:gd name="connsiteY10" fmla="*/ 819150 h 971550"/>
              <a:gd name="connsiteX11" fmla="*/ 495300 w 1257300"/>
              <a:gd name="connsiteY11" fmla="*/ 781050 h 971550"/>
              <a:gd name="connsiteX12" fmla="*/ 428625 w 1257300"/>
              <a:gd name="connsiteY12" fmla="*/ 752475 h 971550"/>
              <a:gd name="connsiteX13" fmla="*/ 400050 w 1257300"/>
              <a:gd name="connsiteY13" fmla="*/ 733425 h 971550"/>
              <a:gd name="connsiteX14" fmla="*/ 371475 w 1257300"/>
              <a:gd name="connsiteY14" fmla="*/ 723900 h 971550"/>
              <a:gd name="connsiteX15" fmla="*/ 333375 w 1257300"/>
              <a:gd name="connsiteY15" fmla="*/ 704850 h 971550"/>
              <a:gd name="connsiteX16" fmla="*/ 276225 w 1257300"/>
              <a:gd name="connsiteY16" fmla="*/ 685800 h 971550"/>
              <a:gd name="connsiteX17" fmla="*/ 247650 w 1257300"/>
              <a:gd name="connsiteY17" fmla="*/ 676275 h 971550"/>
              <a:gd name="connsiteX18" fmla="*/ 219075 w 1257300"/>
              <a:gd name="connsiteY18" fmla="*/ 657225 h 971550"/>
              <a:gd name="connsiteX19" fmla="*/ 152400 w 1257300"/>
              <a:gd name="connsiteY19" fmla="*/ 638175 h 971550"/>
              <a:gd name="connsiteX20" fmla="*/ 95250 w 1257300"/>
              <a:gd name="connsiteY20" fmla="*/ 609600 h 971550"/>
              <a:gd name="connsiteX21" fmla="*/ 66675 w 1257300"/>
              <a:gd name="connsiteY21" fmla="*/ 590550 h 971550"/>
              <a:gd name="connsiteX22" fmla="*/ 47625 w 1257300"/>
              <a:gd name="connsiteY22" fmla="*/ 561975 h 971550"/>
              <a:gd name="connsiteX23" fmla="*/ 28575 w 1257300"/>
              <a:gd name="connsiteY23" fmla="*/ 504825 h 971550"/>
              <a:gd name="connsiteX24" fmla="*/ 9525 w 1257300"/>
              <a:gd name="connsiteY24" fmla="*/ 476250 h 971550"/>
              <a:gd name="connsiteX25" fmla="*/ 0 w 1257300"/>
              <a:gd name="connsiteY25" fmla="*/ 428625 h 971550"/>
              <a:gd name="connsiteX26" fmla="*/ 9525 w 1257300"/>
              <a:gd name="connsiteY26" fmla="*/ 342900 h 971550"/>
              <a:gd name="connsiteX27" fmla="*/ 19050 w 1257300"/>
              <a:gd name="connsiteY27" fmla="*/ 314325 h 971550"/>
              <a:gd name="connsiteX28" fmla="*/ 28575 w 1257300"/>
              <a:gd name="connsiteY28" fmla="*/ 276225 h 971550"/>
              <a:gd name="connsiteX29" fmla="*/ 38100 w 1257300"/>
              <a:gd name="connsiteY29" fmla="*/ 219075 h 971550"/>
              <a:gd name="connsiteX30" fmla="*/ 28575 w 1257300"/>
              <a:gd name="connsiteY30" fmla="*/ 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57300" h="971550">
                <a:moveTo>
                  <a:pt x="1257300" y="971550"/>
                </a:moveTo>
                <a:cubicBezTo>
                  <a:pt x="1161889" y="966779"/>
                  <a:pt x="1094771" y="970740"/>
                  <a:pt x="1009650" y="952500"/>
                </a:cubicBezTo>
                <a:cubicBezTo>
                  <a:pt x="984049" y="947014"/>
                  <a:pt x="958850" y="939800"/>
                  <a:pt x="933450" y="933450"/>
                </a:cubicBezTo>
                <a:cubicBezTo>
                  <a:pt x="920750" y="930275"/>
                  <a:pt x="907769" y="928065"/>
                  <a:pt x="895350" y="923925"/>
                </a:cubicBezTo>
                <a:cubicBezTo>
                  <a:pt x="885825" y="920750"/>
                  <a:pt x="876515" y="916835"/>
                  <a:pt x="866775" y="914400"/>
                </a:cubicBezTo>
                <a:cubicBezTo>
                  <a:pt x="851069" y="910473"/>
                  <a:pt x="834856" y="908802"/>
                  <a:pt x="819150" y="904875"/>
                </a:cubicBezTo>
                <a:cubicBezTo>
                  <a:pt x="809410" y="902440"/>
                  <a:pt x="800229" y="898108"/>
                  <a:pt x="790575" y="895350"/>
                </a:cubicBezTo>
                <a:cubicBezTo>
                  <a:pt x="777988" y="891754"/>
                  <a:pt x="765062" y="889421"/>
                  <a:pt x="752475" y="885825"/>
                </a:cubicBezTo>
                <a:cubicBezTo>
                  <a:pt x="742821" y="883067"/>
                  <a:pt x="733701" y="878478"/>
                  <a:pt x="723900" y="876300"/>
                </a:cubicBezTo>
                <a:cubicBezTo>
                  <a:pt x="691763" y="869158"/>
                  <a:pt x="638470" y="866972"/>
                  <a:pt x="609600" y="847725"/>
                </a:cubicBezTo>
                <a:cubicBezTo>
                  <a:pt x="482745" y="763155"/>
                  <a:pt x="670756" y="884875"/>
                  <a:pt x="552450" y="819150"/>
                </a:cubicBezTo>
                <a:cubicBezTo>
                  <a:pt x="532436" y="808031"/>
                  <a:pt x="517020" y="788290"/>
                  <a:pt x="495300" y="781050"/>
                </a:cubicBezTo>
                <a:cubicBezTo>
                  <a:pt x="463242" y="770364"/>
                  <a:pt x="461581" y="771307"/>
                  <a:pt x="428625" y="752475"/>
                </a:cubicBezTo>
                <a:cubicBezTo>
                  <a:pt x="418686" y="746795"/>
                  <a:pt x="410289" y="738545"/>
                  <a:pt x="400050" y="733425"/>
                </a:cubicBezTo>
                <a:cubicBezTo>
                  <a:pt x="391070" y="728935"/>
                  <a:pt x="380703" y="727855"/>
                  <a:pt x="371475" y="723900"/>
                </a:cubicBezTo>
                <a:cubicBezTo>
                  <a:pt x="358424" y="718307"/>
                  <a:pt x="346558" y="710123"/>
                  <a:pt x="333375" y="704850"/>
                </a:cubicBezTo>
                <a:cubicBezTo>
                  <a:pt x="314731" y="697392"/>
                  <a:pt x="295275" y="692150"/>
                  <a:pt x="276225" y="685800"/>
                </a:cubicBezTo>
                <a:cubicBezTo>
                  <a:pt x="266700" y="682625"/>
                  <a:pt x="256004" y="681844"/>
                  <a:pt x="247650" y="676275"/>
                </a:cubicBezTo>
                <a:cubicBezTo>
                  <a:pt x="238125" y="669925"/>
                  <a:pt x="229314" y="662345"/>
                  <a:pt x="219075" y="657225"/>
                </a:cubicBezTo>
                <a:cubicBezTo>
                  <a:pt x="205410" y="650393"/>
                  <a:pt x="164607" y="641227"/>
                  <a:pt x="152400" y="638175"/>
                </a:cubicBezTo>
                <a:cubicBezTo>
                  <a:pt x="70508" y="583580"/>
                  <a:pt x="174120" y="649035"/>
                  <a:pt x="95250" y="609600"/>
                </a:cubicBezTo>
                <a:cubicBezTo>
                  <a:pt x="85011" y="604480"/>
                  <a:pt x="76200" y="596900"/>
                  <a:pt x="66675" y="590550"/>
                </a:cubicBezTo>
                <a:cubicBezTo>
                  <a:pt x="60325" y="581025"/>
                  <a:pt x="52274" y="572436"/>
                  <a:pt x="47625" y="561975"/>
                </a:cubicBezTo>
                <a:cubicBezTo>
                  <a:pt x="39470" y="543625"/>
                  <a:pt x="39714" y="521533"/>
                  <a:pt x="28575" y="504825"/>
                </a:cubicBezTo>
                <a:lnTo>
                  <a:pt x="9525" y="476250"/>
                </a:lnTo>
                <a:cubicBezTo>
                  <a:pt x="6350" y="460375"/>
                  <a:pt x="0" y="444814"/>
                  <a:pt x="0" y="428625"/>
                </a:cubicBezTo>
                <a:cubicBezTo>
                  <a:pt x="0" y="399874"/>
                  <a:pt x="4798" y="371260"/>
                  <a:pt x="9525" y="342900"/>
                </a:cubicBezTo>
                <a:cubicBezTo>
                  <a:pt x="11176" y="332996"/>
                  <a:pt x="16292" y="323979"/>
                  <a:pt x="19050" y="314325"/>
                </a:cubicBezTo>
                <a:cubicBezTo>
                  <a:pt x="22646" y="301738"/>
                  <a:pt x="26008" y="289062"/>
                  <a:pt x="28575" y="276225"/>
                </a:cubicBezTo>
                <a:cubicBezTo>
                  <a:pt x="32363" y="257287"/>
                  <a:pt x="34925" y="238125"/>
                  <a:pt x="38100" y="219075"/>
                </a:cubicBezTo>
                <a:cubicBezTo>
                  <a:pt x="27908" y="25418"/>
                  <a:pt x="28575" y="98508"/>
                  <a:pt x="28575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320008" y="1269539"/>
            <a:ext cx="1667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± 4 µT </a:t>
            </a:r>
          </a:p>
          <a:p>
            <a:r>
              <a:rPr lang="de-DE" dirty="0" smtClean="0"/>
              <a:t>B= 2,8 µT</a:t>
            </a:r>
            <a:r>
              <a:rPr lang="de-DE" baseline="-25000" dirty="0" smtClean="0"/>
              <a:t>RMS</a:t>
            </a:r>
          </a:p>
        </p:txBody>
      </p:sp>
      <p:sp>
        <p:nvSpPr>
          <p:cNvPr id="15" name="Rechteck 14"/>
          <p:cNvSpPr/>
          <p:nvPr/>
        </p:nvSpPr>
        <p:spPr>
          <a:xfrm>
            <a:off x="251520" y="852686"/>
            <a:ext cx="28475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Helmholtz-Coil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099098" y="843558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accent2"/>
                </a:solidFill>
              </a:rPr>
              <a:t>Φ</a:t>
            </a:r>
            <a:r>
              <a:rPr lang="de-DE" sz="2000" baseline="-25000" dirty="0" smtClean="0">
                <a:solidFill>
                  <a:schemeClr val="accent2"/>
                </a:solidFill>
              </a:rPr>
              <a:t>0</a:t>
            </a:r>
            <a:r>
              <a:rPr lang="de-DE" sz="2000" dirty="0" smtClean="0">
                <a:solidFill>
                  <a:schemeClr val="accent2"/>
                </a:solidFill>
              </a:rPr>
              <a:t> ≈ 2∙10</a:t>
            </a:r>
            <a:r>
              <a:rPr lang="de-DE" sz="2000" baseline="30000" dirty="0" smtClean="0">
                <a:solidFill>
                  <a:schemeClr val="accent2"/>
                </a:solidFill>
              </a:rPr>
              <a:t>-15</a:t>
            </a:r>
            <a:r>
              <a:rPr lang="de-DE" sz="2000" dirty="0" smtClean="0">
                <a:solidFill>
                  <a:schemeClr val="accent2"/>
                </a:solidFill>
              </a:rPr>
              <a:t> T m</a:t>
            </a:r>
            <a:r>
              <a:rPr lang="de-DE" sz="2000" baseline="30000" dirty="0" smtClean="0">
                <a:solidFill>
                  <a:schemeClr val="accent2"/>
                </a:solidFill>
              </a:rPr>
              <a:t>2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110481" y="2113349"/>
            <a:ext cx="1170591" cy="70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18"/>
          <p:cNvSpPr/>
          <p:nvPr/>
        </p:nvSpPr>
        <p:spPr>
          <a:xfrm>
            <a:off x="3059832" y="1181368"/>
            <a:ext cx="2952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R</a:t>
            </a:r>
            <a:r>
              <a:rPr lang="de-DE" baseline="-25000" dirty="0" err="1" smtClean="0">
                <a:solidFill>
                  <a:srgbClr val="FF0000"/>
                </a:solidFill>
              </a:rPr>
              <a:t>i</a:t>
            </a:r>
            <a:r>
              <a:rPr lang="de-DE" dirty="0" smtClean="0">
                <a:solidFill>
                  <a:srgbClr val="FF0000"/>
                </a:solidFill>
              </a:rPr>
              <a:t> = 142,5 mm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A = R</a:t>
            </a:r>
            <a:r>
              <a:rPr lang="de-DE" baseline="-25000" dirty="0" smtClean="0">
                <a:solidFill>
                  <a:srgbClr val="FF0000"/>
                </a:solidFill>
              </a:rPr>
              <a:t>i</a:t>
            </a:r>
            <a:r>
              <a:rPr lang="de-DE" baseline="30000" dirty="0" smtClean="0">
                <a:solidFill>
                  <a:srgbClr val="FF0000"/>
                </a:solidFill>
              </a:rPr>
              <a:t>2</a:t>
            </a:r>
            <a:r>
              <a:rPr lang="de-DE" dirty="0" smtClean="0">
                <a:solidFill>
                  <a:srgbClr val="FF0000"/>
                </a:solidFill>
              </a:rPr>
              <a:t> ∙ </a:t>
            </a:r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de-DE" dirty="0" smtClean="0">
                <a:solidFill>
                  <a:srgbClr val="FF0000"/>
                </a:solidFill>
              </a:rPr>
              <a:t> 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=&gt; A= 0,064 mm</a:t>
            </a:r>
            <a:r>
              <a:rPr lang="de-DE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=&gt;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de-DE" baseline="-25000" dirty="0" smtClean="0">
                <a:solidFill>
                  <a:srgbClr val="FF0000"/>
                </a:solidFill>
              </a:rPr>
              <a:t>HH</a:t>
            </a:r>
            <a:r>
              <a:rPr lang="de-DE" dirty="0" smtClean="0">
                <a:solidFill>
                  <a:srgbClr val="FF0000"/>
                </a:solidFill>
              </a:rPr>
              <a:t> =  B∙A = 0,18 µTm</a:t>
            </a:r>
            <a:r>
              <a:rPr lang="de-DE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=&gt; 0,9 ∙10</a:t>
            </a:r>
            <a:r>
              <a:rPr lang="de-DE" baseline="30000" dirty="0" smtClean="0">
                <a:solidFill>
                  <a:srgbClr val="FF0000"/>
                </a:solidFill>
              </a:rPr>
              <a:t>8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de-DE" baseline="-25000" dirty="0" smtClean="0">
                <a:solidFill>
                  <a:srgbClr val="FF0000"/>
                </a:solidFill>
              </a:rPr>
              <a:t>0RMS</a:t>
            </a:r>
          </a:p>
        </p:txBody>
      </p:sp>
      <p:sp>
        <p:nvSpPr>
          <p:cNvPr id="20" name="Rechteck 19"/>
          <p:cNvSpPr/>
          <p:nvPr/>
        </p:nvSpPr>
        <p:spPr>
          <a:xfrm>
            <a:off x="7017770" y="853266"/>
            <a:ext cx="17306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CCC-XD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868144" y="1181368"/>
            <a:ext cx="327585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Peak: 3,3 </a:t>
            </a:r>
            <a:r>
              <a:rPr lang="de-DE" dirty="0" err="1" smtClean="0">
                <a:solidFill>
                  <a:schemeClr val="bg1"/>
                </a:solidFill>
              </a:rPr>
              <a:t>mV</a:t>
            </a:r>
            <a:r>
              <a:rPr lang="de-DE" baseline="-25000" dirty="0" err="1" smtClean="0">
                <a:solidFill>
                  <a:schemeClr val="bg1"/>
                </a:solidFill>
              </a:rPr>
              <a:t>RMS</a:t>
            </a:r>
            <a:r>
              <a:rPr lang="de-DE" dirty="0" smtClean="0">
                <a:solidFill>
                  <a:schemeClr val="bg1"/>
                </a:solidFill>
              </a:rPr>
              <a:t>/√Hz      Bereich: 25 Hz / 800 Linien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Fenster: Flat Top (</a:t>
            </a:r>
            <a:r>
              <a:rPr lang="de-DE" dirty="0" err="1" smtClean="0">
                <a:solidFill>
                  <a:schemeClr val="bg1"/>
                </a:solidFill>
              </a:rPr>
              <a:t>exp</a:t>
            </a:r>
            <a:r>
              <a:rPr lang="de-DE" dirty="0" smtClean="0">
                <a:solidFill>
                  <a:schemeClr val="bg1"/>
                </a:solidFill>
              </a:rPr>
              <a:t>: 2x)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Umrechnung in V</a:t>
            </a:r>
            <a:r>
              <a:rPr lang="de-DE" baseline="-25000" dirty="0" smtClean="0">
                <a:solidFill>
                  <a:schemeClr val="bg1"/>
                </a:solidFill>
              </a:rPr>
              <a:t>RMS </a:t>
            </a:r>
            <a:r>
              <a:rPr lang="de-DE" dirty="0" smtClean="0">
                <a:solidFill>
                  <a:schemeClr val="bg1"/>
                </a:solidFill>
              </a:rPr>
              <a:t>= </a:t>
            </a:r>
          </a:p>
          <a:p>
            <a:r>
              <a:rPr lang="de-DE" sz="1600" dirty="0" smtClean="0">
                <a:solidFill>
                  <a:schemeClr val="bg1"/>
                </a:solidFill>
              </a:rPr>
              <a:t>2∙18 </a:t>
            </a:r>
            <a:r>
              <a:rPr lang="de-DE" sz="1600" dirty="0" err="1" smtClean="0">
                <a:solidFill>
                  <a:schemeClr val="bg1"/>
                </a:solidFill>
              </a:rPr>
              <a:t>mV</a:t>
            </a:r>
            <a:r>
              <a:rPr lang="de-DE" sz="1600" baseline="-25000" dirty="0" err="1" smtClean="0">
                <a:solidFill>
                  <a:schemeClr val="bg1"/>
                </a:solidFill>
              </a:rPr>
              <a:t>RMS</a:t>
            </a:r>
            <a:r>
              <a:rPr lang="de-DE" sz="1600" dirty="0" smtClean="0">
                <a:solidFill>
                  <a:schemeClr val="bg1"/>
                </a:solidFill>
              </a:rPr>
              <a:t>/√Hz ∙√(25 Hz / 800)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V</a:t>
            </a:r>
            <a:r>
              <a:rPr lang="de-DE" baseline="-25000" dirty="0" smtClean="0">
                <a:solidFill>
                  <a:schemeClr val="bg1"/>
                </a:solidFill>
              </a:rPr>
              <a:t>RMS</a:t>
            </a:r>
            <a:r>
              <a:rPr lang="de-DE" dirty="0" smtClean="0">
                <a:solidFill>
                  <a:schemeClr val="bg1"/>
                </a:solidFill>
              </a:rPr>
              <a:t>  ≈ 6,4 </a:t>
            </a:r>
            <a:r>
              <a:rPr lang="de-DE" dirty="0" err="1" smtClean="0">
                <a:solidFill>
                  <a:schemeClr val="bg1"/>
                </a:solidFill>
              </a:rPr>
              <a:t>mV</a:t>
            </a:r>
            <a:r>
              <a:rPr lang="de-DE" baseline="-25000" dirty="0" err="1" smtClean="0">
                <a:solidFill>
                  <a:schemeClr val="bg1"/>
                </a:solidFill>
              </a:rPr>
              <a:t>RMS</a:t>
            </a:r>
            <a:r>
              <a:rPr lang="de-DE" baseline="-25000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SQUID </a:t>
            </a:r>
            <a:r>
              <a:rPr lang="de-DE" dirty="0" err="1" smtClean="0">
                <a:solidFill>
                  <a:schemeClr val="bg1"/>
                </a:solidFill>
              </a:rPr>
              <a:t>feedback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sensitivity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45 µA/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</a:t>
            </a:r>
            <a:r>
              <a:rPr lang="de-DE" dirty="0" smtClean="0">
                <a:solidFill>
                  <a:schemeClr val="bg1"/>
                </a:solidFill>
              </a:rPr>
              <a:t> ∙10 k</a:t>
            </a:r>
            <a:r>
              <a:rPr lang="el-GR" dirty="0" smtClean="0">
                <a:solidFill>
                  <a:schemeClr val="bg1"/>
                </a:solidFill>
              </a:rPr>
              <a:t>Ω</a:t>
            </a:r>
            <a:r>
              <a:rPr lang="de-DE" dirty="0" smtClean="0">
                <a:solidFill>
                  <a:schemeClr val="bg1"/>
                </a:solidFill>
              </a:rPr>
              <a:t> = 450 mV/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SQUID </a:t>
            </a:r>
            <a:r>
              <a:rPr lang="de-DE" dirty="0" smtClean="0">
                <a:solidFill>
                  <a:schemeClr val="bg1"/>
                </a:solidFill>
              </a:rPr>
              <a:t>= 0,014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0RMS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CCC     </a:t>
            </a:r>
            <a:r>
              <a:rPr lang="de-DE" dirty="0" smtClean="0">
                <a:solidFill>
                  <a:schemeClr val="bg1"/>
                </a:solidFill>
              </a:rPr>
              <a:t>= </a:t>
            </a:r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SQUID</a:t>
            </a:r>
            <a:r>
              <a:rPr lang="de-DE" dirty="0" smtClean="0">
                <a:solidFill>
                  <a:schemeClr val="bg1"/>
                </a:solidFill>
              </a:rPr>
              <a:t> / </a:t>
            </a:r>
            <a:r>
              <a:rPr lang="de-DE" dirty="0">
                <a:solidFill>
                  <a:schemeClr val="bg1"/>
                </a:solidFill>
              </a:rPr>
              <a:t>2,8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</a:t>
            </a:r>
            <a:r>
              <a:rPr lang="de-DE" baseline="-25000" dirty="0" smtClean="0">
                <a:solidFill>
                  <a:schemeClr val="bg1"/>
                </a:solidFill>
              </a:rPr>
              <a:t>CCC</a:t>
            </a:r>
            <a:r>
              <a:rPr lang="de-DE" dirty="0" smtClean="0">
                <a:solidFill>
                  <a:schemeClr val="bg1"/>
                </a:solidFill>
              </a:rPr>
              <a:t>/</a:t>
            </a:r>
            <a:r>
              <a:rPr lang="el-GR" dirty="0" smtClean="0">
                <a:solidFill>
                  <a:schemeClr val="bg1"/>
                </a:solidFill>
              </a:rPr>
              <a:t> Φ</a:t>
            </a:r>
            <a:r>
              <a:rPr lang="de-DE" baseline="-25000" dirty="0" smtClean="0">
                <a:solidFill>
                  <a:schemeClr val="bg1"/>
                </a:solidFill>
              </a:rPr>
              <a:t>HH </a:t>
            </a:r>
            <a:r>
              <a:rPr lang="de-DE" dirty="0" smtClean="0">
                <a:solidFill>
                  <a:schemeClr val="bg1"/>
                </a:solidFill>
              </a:rPr>
              <a:t>= 0,005 / (0,9 ∙10</a:t>
            </a:r>
            <a:r>
              <a:rPr lang="de-DE" baseline="30000" dirty="0" smtClean="0">
                <a:solidFill>
                  <a:schemeClr val="bg1"/>
                </a:solidFill>
              </a:rPr>
              <a:t>8</a:t>
            </a:r>
            <a:r>
              <a:rPr lang="de-DE" dirty="0" smtClean="0">
                <a:solidFill>
                  <a:schemeClr val="bg1"/>
                </a:solidFill>
              </a:rPr>
              <a:t>)</a:t>
            </a:r>
          </a:p>
          <a:p>
            <a:r>
              <a:rPr lang="de-DE" b="1" dirty="0" smtClean="0">
                <a:solidFill>
                  <a:schemeClr val="accent2"/>
                </a:solidFill>
              </a:rPr>
              <a:t>S</a:t>
            </a:r>
            <a:r>
              <a:rPr lang="de-DE" b="1" baseline="-25000" dirty="0" smtClean="0">
                <a:solidFill>
                  <a:schemeClr val="accent2"/>
                </a:solidFill>
              </a:rPr>
              <a:t>CCC</a:t>
            </a:r>
            <a:r>
              <a:rPr lang="de-DE" b="1" dirty="0" smtClean="0">
                <a:solidFill>
                  <a:schemeClr val="accent2"/>
                </a:solidFill>
              </a:rPr>
              <a:t>≈ 5,5 ∙10</a:t>
            </a:r>
            <a:r>
              <a:rPr lang="de-DE" b="1" baseline="30000" dirty="0" smtClean="0">
                <a:solidFill>
                  <a:schemeClr val="accent2"/>
                </a:solidFill>
              </a:rPr>
              <a:t>-11        </a:t>
            </a:r>
            <a:r>
              <a:rPr lang="de-DE" dirty="0" smtClean="0">
                <a:solidFill>
                  <a:schemeClr val="accent2"/>
                </a:solidFill>
              </a:rPr>
              <a:t>( -205 dB )</a:t>
            </a:r>
            <a:endParaRPr lang="de-DE" baseline="30000" dirty="0" smtClean="0">
              <a:solidFill>
                <a:schemeClr val="accent2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Rechteck 22"/>
          <p:cNvSpPr/>
          <p:nvPr/>
        </p:nvSpPr>
        <p:spPr>
          <a:xfrm>
            <a:off x="4999044" y="51470"/>
            <a:ext cx="4037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Attenuation Factor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itel 1"/>
          <p:cNvSpPr txBox="1">
            <a:spLocks/>
          </p:cNvSpPr>
          <p:nvPr/>
        </p:nvSpPr>
        <p:spPr bwMode="auto">
          <a:xfrm>
            <a:off x="0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Next challenges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494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9539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2735"/>
            <a:ext cx="1976686" cy="95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2246884" y="3697211"/>
            <a:ext cx="1749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10 </a:t>
            </a:r>
            <a:r>
              <a:rPr lang="de-DE" dirty="0" err="1" smtClean="0">
                <a:solidFill>
                  <a:schemeClr val="bg1"/>
                </a:solidFill>
              </a:rPr>
              <a:t>V</a:t>
            </a:r>
            <a:r>
              <a:rPr lang="de-DE" baseline="-25000" dirty="0" err="1" smtClean="0">
                <a:solidFill>
                  <a:schemeClr val="bg1"/>
                </a:solidFill>
              </a:rPr>
              <a:t>pp</a:t>
            </a:r>
            <a:r>
              <a:rPr lang="de-DE" dirty="0" smtClean="0">
                <a:solidFill>
                  <a:schemeClr val="bg1"/>
                </a:solidFill>
              </a:rPr>
              <a:t> @ 1 Hz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=&gt; ± 170 mA</a:t>
            </a:r>
          </a:p>
        </p:txBody>
      </p:sp>
      <p:sp>
        <p:nvSpPr>
          <p:cNvPr id="2" name="Freihandform 1"/>
          <p:cNvSpPr/>
          <p:nvPr/>
        </p:nvSpPr>
        <p:spPr bwMode="auto">
          <a:xfrm>
            <a:off x="1837184" y="3338954"/>
            <a:ext cx="647700" cy="981075"/>
          </a:xfrm>
          <a:custGeom>
            <a:avLst/>
            <a:gdLst>
              <a:gd name="connsiteX0" fmla="*/ 0 w 647700"/>
              <a:gd name="connsiteY0" fmla="*/ 981075 h 981075"/>
              <a:gd name="connsiteX1" fmla="*/ 76200 w 647700"/>
              <a:gd name="connsiteY1" fmla="*/ 933450 h 981075"/>
              <a:gd name="connsiteX2" fmla="*/ 114300 w 647700"/>
              <a:gd name="connsiteY2" fmla="*/ 904875 h 981075"/>
              <a:gd name="connsiteX3" fmla="*/ 142875 w 647700"/>
              <a:gd name="connsiteY3" fmla="*/ 885825 h 981075"/>
              <a:gd name="connsiteX4" fmla="*/ 200025 w 647700"/>
              <a:gd name="connsiteY4" fmla="*/ 838200 h 981075"/>
              <a:gd name="connsiteX5" fmla="*/ 219075 w 647700"/>
              <a:gd name="connsiteY5" fmla="*/ 809625 h 981075"/>
              <a:gd name="connsiteX6" fmla="*/ 247650 w 647700"/>
              <a:gd name="connsiteY6" fmla="*/ 790575 h 981075"/>
              <a:gd name="connsiteX7" fmla="*/ 285750 w 647700"/>
              <a:gd name="connsiteY7" fmla="*/ 742950 h 981075"/>
              <a:gd name="connsiteX8" fmla="*/ 323850 w 647700"/>
              <a:gd name="connsiteY8" fmla="*/ 685800 h 981075"/>
              <a:gd name="connsiteX9" fmla="*/ 390525 w 647700"/>
              <a:gd name="connsiteY9" fmla="*/ 600075 h 981075"/>
              <a:gd name="connsiteX10" fmla="*/ 419100 w 647700"/>
              <a:gd name="connsiteY10" fmla="*/ 542925 h 981075"/>
              <a:gd name="connsiteX11" fmla="*/ 447675 w 647700"/>
              <a:gd name="connsiteY11" fmla="*/ 514350 h 981075"/>
              <a:gd name="connsiteX12" fmla="*/ 466725 w 647700"/>
              <a:gd name="connsiteY12" fmla="*/ 485775 h 981075"/>
              <a:gd name="connsiteX13" fmla="*/ 495300 w 647700"/>
              <a:gd name="connsiteY13" fmla="*/ 457200 h 981075"/>
              <a:gd name="connsiteX14" fmla="*/ 514350 w 647700"/>
              <a:gd name="connsiteY14" fmla="*/ 428625 h 981075"/>
              <a:gd name="connsiteX15" fmla="*/ 542925 w 647700"/>
              <a:gd name="connsiteY15" fmla="*/ 409575 h 981075"/>
              <a:gd name="connsiteX16" fmla="*/ 561975 w 647700"/>
              <a:gd name="connsiteY16" fmla="*/ 352425 h 981075"/>
              <a:gd name="connsiteX17" fmla="*/ 571500 w 647700"/>
              <a:gd name="connsiteY17" fmla="*/ 323850 h 981075"/>
              <a:gd name="connsiteX18" fmla="*/ 609600 w 647700"/>
              <a:gd name="connsiteY18" fmla="*/ 266700 h 981075"/>
              <a:gd name="connsiteX19" fmla="*/ 638175 w 647700"/>
              <a:gd name="connsiteY19" fmla="*/ 180975 h 981075"/>
              <a:gd name="connsiteX20" fmla="*/ 647700 w 647700"/>
              <a:gd name="connsiteY20" fmla="*/ 152400 h 981075"/>
              <a:gd name="connsiteX21" fmla="*/ 638175 w 647700"/>
              <a:gd name="connsiteY21" fmla="*/ 28575 h 981075"/>
              <a:gd name="connsiteX22" fmla="*/ 628650 w 647700"/>
              <a:gd name="connsiteY22" fmla="*/ 0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47700" h="981075">
                <a:moveTo>
                  <a:pt x="0" y="981075"/>
                </a:moveTo>
                <a:cubicBezTo>
                  <a:pt x="27806" y="964391"/>
                  <a:pt x="50546" y="951775"/>
                  <a:pt x="76200" y="933450"/>
                </a:cubicBezTo>
                <a:cubicBezTo>
                  <a:pt x="89118" y="924223"/>
                  <a:pt x="101382" y="914102"/>
                  <a:pt x="114300" y="904875"/>
                </a:cubicBezTo>
                <a:cubicBezTo>
                  <a:pt x="123615" y="898221"/>
                  <a:pt x="134081" y="893154"/>
                  <a:pt x="142875" y="885825"/>
                </a:cubicBezTo>
                <a:cubicBezTo>
                  <a:pt x="216214" y="824709"/>
                  <a:pt x="129079" y="885498"/>
                  <a:pt x="200025" y="838200"/>
                </a:cubicBezTo>
                <a:cubicBezTo>
                  <a:pt x="206375" y="828675"/>
                  <a:pt x="210980" y="817720"/>
                  <a:pt x="219075" y="809625"/>
                </a:cubicBezTo>
                <a:cubicBezTo>
                  <a:pt x="227170" y="801530"/>
                  <a:pt x="240499" y="799514"/>
                  <a:pt x="247650" y="790575"/>
                </a:cubicBezTo>
                <a:cubicBezTo>
                  <a:pt x="300230" y="724850"/>
                  <a:pt x="203858" y="797545"/>
                  <a:pt x="285750" y="742950"/>
                </a:cubicBezTo>
                <a:cubicBezTo>
                  <a:pt x="298450" y="723900"/>
                  <a:pt x="307661" y="701989"/>
                  <a:pt x="323850" y="685800"/>
                </a:cubicBezTo>
                <a:cubicBezTo>
                  <a:pt x="348505" y="661145"/>
                  <a:pt x="379132" y="634254"/>
                  <a:pt x="390525" y="600075"/>
                </a:cubicBezTo>
                <a:cubicBezTo>
                  <a:pt x="400071" y="571436"/>
                  <a:pt x="398584" y="567544"/>
                  <a:pt x="419100" y="542925"/>
                </a:cubicBezTo>
                <a:cubicBezTo>
                  <a:pt x="427724" y="532577"/>
                  <a:pt x="439051" y="524698"/>
                  <a:pt x="447675" y="514350"/>
                </a:cubicBezTo>
                <a:cubicBezTo>
                  <a:pt x="455004" y="505556"/>
                  <a:pt x="459396" y="494569"/>
                  <a:pt x="466725" y="485775"/>
                </a:cubicBezTo>
                <a:cubicBezTo>
                  <a:pt x="475349" y="475427"/>
                  <a:pt x="486676" y="467548"/>
                  <a:pt x="495300" y="457200"/>
                </a:cubicBezTo>
                <a:cubicBezTo>
                  <a:pt x="502629" y="448406"/>
                  <a:pt x="506255" y="436720"/>
                  <a:pt x="514350" y="428625"/>
                </a:cubicBezTo>
                <a:cubicBezTo>
                  <a:pt x="522445" y="420530"/>
                  <a:pt x="533400" y="415925"/>
                  <a:pt x="542925" y="409575"/>
                </a:cubicBezTo>
                <a:lnTo>
                  <a:pt x="561975" y="352425"/>
                </a:lnTo>
                <a:cubicBezTo>
                  <a:pt x="565150" y="342900"/>
                  <a:pt x="565931" y="332204"/>
                  <a:pt x="571500" y="323850"/>
                </a:cubicBezTo>
                <a:cubicBezTo>
                  <a:pt x="584200" y="304800"/>
                  <a:pt x="602360" y="288420"/>
                  <a:pt x="609600" y="266700"/>
                </a:cubicBezTo>
                <a:lnTo>
                  <a:pt x="638175" y="180975"/>
                </a:lnTo>
                <a:lnTo>
                  <a:pt x="647700" y="152400"/>
                </a:lnTo>
                <a:cubicBezTo>
                  <a:pt x="644525" y="111125"/>
                  <a:pt x="643310" y="69652"/>
                  <a:pt x="638175" y="28575"/>
                </a:cubicBezTo>
                <a:cubicBezTo>
                  <a:pt x="636930" y="18612"/>
                  <a:pt x="628650" y="0"/>
                  <a:pt x="62865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5" name="Freihandform 4"/>
          <p:cNvSpPr/>
          <p:nvPr/>
        </p:nvSpPr>
        <p:spPr bwMode="auto">
          <a:xfrm>
            <a:off x="551309" y="3338954"/>
            <a:ext cx="1257300" cy="971550"/>
          </a:xfrm>
          <a:custGeom>
            <a:avLst/>
            <a:gdLst>
              <a:gd name="connsiteX0" fmla="*/ 1257300 w 1257300"/>
              <a:gd name="connsiteY0" fmla="*/ 971550 h 971550"/>
              <a:gd name="connsiteX1" fmla="*/ 1009650 w 1257300"/>
              <a:gd name="connsiteY1" fmla="*/ 952500 h 971550"/>
              <a:gd name="connsiteX2" fmla="*/ 933450 w 1257300"/>
              <a:gd name="connsiteY2" fmla="*/ 933450 h 971550"/>
              <a:gd name="connsiteX3" fmla="*/ 895350 w 1257300"/>
              <a:gd name="connsiteY3" fmla="*/ 923925 h 971550"/>
              <a:gd name="connsiteX4" fmla="*/ 866775 w 1257300"/>
              <a:gd name="connsiteY4" fmla="*/ 914400 h 971550"/>
              <a:gd name="connsiteX5" fmla="*/ 819150 w 1257300"/>
              <a:gd name="connsiteY5" fmla="*/ 904875 h 971550"/>
              <a:gd name="connsiteX6" fmla="*/ 790575 w 1257300"/>
              <a:gd name="connsiteY6" fmla="*/ 895350 h 971550"/>
              <a:gd name="connsiteX7" fmla="*/ 752475 w 1257300"/>
              <a:gd name="connsiteY7" fmla="*/ 885825 h 971550"/>
              <a:gd name="connsiteX8" fmla="*/ 723900 w 1257300"/>
              <a:gd name="connsiteY8" fmla="*/ 876300 h 971550"/>
              <a:gd name="connsiteX9" fmla="*/ 609600 w 1257300"/>
              <a:gd name="connsiteY9" fmla="*/ 847725 h 971550"/>
              <a:gd name="connsiteX10" fmla="*/ 552450 w 1257300"/>
              <a:gd name="connsiteY10" fmla="*/ 819150 h 971550"/>
              <a:gd name="connsiteX11" fmla="*/ 495300 w 1257300"/>
              <a:gd name="connsiteY11" fmla="*/ 781050 h 971550"/>
              <a:gd name="connsiteX12" fmla="*/ 428625 w 1257300"/>
              <a:gd name="connsiteY12" fmla="*/ 752475 h 971550"/>
              <a:gd name="connsiteX13" fmla="*/ 400050 w 1257300"/>
              <a:gd name="connsiteY13" fmla="*/ 733425 h 971550"/>
              <a:gd name="connsiteX14" fmla="*/ 371475 w 1257300"/>
              <a:gd name="connsiteY14" fmla="*/ 723900 h 971550"/>
              <a:gd name="connsiteX15" fmla="*/ 333375 w 1257300"/>
              <a:gd name="connsiteY15" fmla="*/ 704850 h 971550"/>
              <a:gd name="connsiteX16" fmla="*/ 276225 w 1257300"/>
              <a:gd name="connsiteY16" fmla="*/ 685800 h 971550"/>
              <a:gd name="connsiteX17" fmla="*/ 247650 w 1257300"/>
              <a:gd name="connsiteY17" fmla="*/ 676275 h 971550"/>
              <a:gd name="connsiteX18" fmla="*/ 219075 w 1257300"/>
              <a:gd name="connsiteY18" fmla="*/ 657225 h 971550"/>
              <a:gd name="connsiteX19" fmla="*/ 152400 w 1257300"/>
              <a:gd name="connsiteY19" fmla="*/ 638175 h 971550"/>
              <a:gd name="connsiteX20" fmla="*/ 95250 w 1257300"/>
              <a:gd name="connsiteY20" fmla="*/ 609600 h 971550"/>
              <a:gd name="connsiteX21" fmla="*/ 66675 w 1257300"/>
              <a:gd name="connsiteY21" fmla="*/ 590550 h 971550"/>
              <a:gd name="connsiteX22" fmla="*/ 47625 w 1257300"/>
              <a:gd name="connsiteY22" fmla="*/ 561975 h 971550"/>
              <a:gd name="connsiteX23" fmla="*/ 28575 w 1257300"/>
              <a:gd name="connsiteY23" fmla="*/ 504825 h 971550"/>
              <a:gd name="connsiteX24" fmla="*/ 9525 w 1257300"/>
              <a:gd name="connsiteY24" fmla="*/ 476250 h 971550"/>
              <a:gd name="connsiteX25" fmla="*/ 0 w 1257300"/>
              <a:gd name="connsiteY25" fmla="*/ 428625 h 971550"/>
              <a:gd name="connsiteX26" fmla="*/ 9525 w 1257300"/>
              <a:gd name="connsiteY26" fmla="*/ 342900 h 971550"/>
              <a:gd name="connsiteX27" fmla="*/ 19050 w 1257300"/>
              <a:gd name="connsiteY27" fmla="*/ 314325 h 971550"/>
              <a:gd name="connsiteX28" fmla="*/ 28575 w 1257300"/>
              <a:gd name="connsiteY28" fmla="*/ 276225 h 971550"/>
              <a:gd name="connsiteX29" fmla="*/ 38100 w 1257300"/>
              <a:gd name="connsiteY29" fmla="*/ 219075 h 971550"/>
              <a:gd name="connsiteX30" fmla="*/ 28575 w 1257300"/>
              <a:gd name="connsiteY30" fmla="*/ 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57300" h="971550">
                <a:moveTo>
                  <a:pt x="1257300" y="971550"/>
                </a:moveTo>
                <a:cubicBezTo>
                  <a:pt x="1161889" y="966779"/>
                  <a:pt x="1094771" y="970740"/>
                  <a:pt x="1009650" y="952500"/>
                </a:cubicBezTo>
                <a:cubicBezTo>
                  <a:pt x="984049" y="947014"/>
                  <a:pt x="958850" y="939800"/>
                  <a:pt x="933450" y="933450"/>
                </a:cubicBezTo>
                <a:cubicBezTo>
                  <a:pt x="920750" y="930275"/>
                  <a:pt x="907769" y="928065"/>
                  <a:pt x="895350" y="923925"/>
                </a:cubicBezTo>
                <a:cubicBezTo>
                  <a:pt x="885825" y="920750"/>
                  <a:pt x="876515" y="916835"/>
                  <a:pt x="866775" y="914400"/>
                </a:cubicBezTo>
                <a:cubicBezTo>
                  <a:pt x="851069" y="910473"/>
                  <a:pt x="834856" y="908802"/>
                  <a:pt x="819150" y="904875"/>
                </a:cubicBezTo>
                <a:cubicBezTo>
                  <a:pt x="809410" y="902440"/>
                  <a:pt x="800229" y="898108"/>
                  <a:pt x="790575" y="895350"/>
                </a:cubicBezTo>
                <a:cubicBezTo>
                  <a:pt x="777988" y="891754"/>
                  <a:pt x="765062" y="889421"/>
                  <a:pt x="752475" y="885825"/>
                </a:cubicBezTo>
                <a:cubicBezTo>
                  <a:pt x="742821" y="883067"/>
                  <a:pt x="733701" y="878478"/>
                  <a:pt x="723900" y="876300"/>
                </a:cubicBezTo>
                <a:cubicBezTo>
                  <a:pt x="691763" y="869158"/>
                  <a:pt x="638470" y="866972"/>
                  <a:pt x="609600" y="847725"/>
                </a:cubicBezTo>
                <a:cubicBezTo>
                  <a:pt x="482745" y="763155"/>
                  <a:pt x="670756" y="884875"/>
                  <a:pt x="552450" y="819150"/>
                </a:cubicBezTo>
                <a:cubicBezTo>
                  <a:pt x="532436" y="808031"/>
                  <a:pt x="517020" y="788290"/>
                  <a:pt x="495300" y="781050"/>
                </a:cubicBezTo>
                <a:cubicBezTo>
                  <a:pt x="463242" y="770364"/>
                  <a:pt x="461581" y="771307"/>
                  <a:pt x="428625" y="752475"/>
                </a:cubicBezTo>
                <a:cubicBezTo>
                  <a:pt x="418686" y="746795"/>
                  <a:pt x="410289" y="738545"/>
                  <a:pt x="400050" y="733425"/>
                </a:cubicBezTo>
                <a:cubicBezTo>
                  <a:pt x="391070" y="728935"/>
                  <a:pt x="380703" y="727855"/>
                  <a:pt x="371475" y="723900"/>
                </a:cubicBezTo>
                <a:cubicBezTo>
                  <a:pt x="358424" y="718307"/>
                  <a:pt x="346558" y="710123"/>
                  <a:pt x="333375" y="704850"/>
                </a:cubicBezTo>
                <a:cubicBezTo>
                  <a:pt x="314731" y="697392"/>
                  <a:pt x="295275" y="692150"/>
                  <a:pt x="276225" y="685800"/>
                </a:cubicBezTo>
                <a:cubicBezTo>
                  <a:pt x="266700" y="682625"/>
                  <a:pt x="256004" y="681844"/>
                  <a:pt x="247650" y="676275"/>
                </a:cubicBezTo>
                <a:cubicBezTo>
                  <a:pt x="238125" y="669925"/>
                  <a:pt x="229314" y="662345"/>
                  <a:pt x="219075" y="657225"/>
                </a:cubicBezTo>
                <a:cubicBezTo>
                  <a:pt x="205410" y="650393"/>
                  <a:pt x="164607" y="641227"/>
                  <a:pt x="152400" y="638175"/>
                </a:cubicBezTo>
                <a:cubicBezTo>
                  <a:pt x="70508" y="583580"/>
                  <a:pt x="174120" y="649035"/>
                  <a:pt x="95250" y="609600"/>
                </a:cubicBezTo>
                <a:cubicBezTo>
                  <a:pt x="85011" y="604480"/>
                  <a:pt x="76200" y="596900"/>
                  <a:pt x="66675" y="590550"/>
                </a:cubicBezTo>
                <a:cubicBezTo>
                  <a:pt x="60325" y="581025"/>
                  <a:pt x="52274" y="572436"/>
                  <a:pt x="47625" y="561975"/>
                </a:cubicBezTo>
                <a:cubicBezTo>
                  <a:pt x="39470" y="543625"/>
                  <a:pt x="39714" y="521533"/>
                  <a:pt x="28575" y="504825"/>
                </a:cubicBezTo>
                <a:lnTo>
                  <a:pt x="9525" y="476250"/>
                </a:lnTo>
                <a:cubicBezTo>
                  <a:pt x="6350" y="460375"/>
                  <a:pt x="0" y="444814"/>
                  <a:pt x="0" y="428625"/>
                </a:cubicBezTo>
                <a:cubicBezTo>
                  <a:pt x="0" y="399874"/>
                  <a:pt x="4798" y="371260"/>
                  <a:pt x="9525" y="342900"/>
                </a:cubicBezTo>
                <a:cubicBezTo>
                  <a:pt x="11176" y="332996"/>
                  <a:pt x="16292" y="323979"/>
                  <a:pt x="19050" y="314325"/>
                </a:cubicBezTo>
                <a:cubicBezTo>
                  <a:pt x="22646" y="301738"/>
                  <a:pt x="26008" y="289062"/>
                  <a:pt x="28575" y="276225"/>
                </a:cubicBezTo>
                <a:cubicBezTo>
                  <a:pt x="32363" y="257287"/>
                  <a:pt x="34925" y="238125"/>
                  <a:pt x="38100" y="219075"/>
                </a:cubicBezTo>
                <a:cubicBezTo>
                  <a:pt x="27908" y="25418"/>
                  <a:pt x="28575" y="98508"/>
                  <a:pt x="28575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320008" y="1269539"/>
            <a:ext cx="1667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± 4 µT </a:t>
            </a:r>
          </a:p>
          <a:p>
            <a:r>
              <a:rPr lang="de-DE" dirty="0" smtClean="0"/>
              <a:t>B= 2,8 µT</a:t>
            </a:r>
            <a:r>
              <a:rPr lang="de-DE" baseline="-25000" dirty="0" smtClean="0"/>
              <a:t>RMS</a:t>
            </a:r>
          </a:p>
        </p:txBody>
      </p:sp>
      <p:sp>
        <p:nvSpPr>
          <p:cNvPr id="15" name="Rechteck 14"/>
          <p:cNvSpPr/>
          <p:nvPr/>
        </p:nvSpPr>
        <p:spPr>
          <a:xfrm>
            <a:off x="251520" y="852686"/>
            <a:ext cx="28475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Helmholtz-Coil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099098" y="843558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accent2"/>
                </a:solidFill>
              </a:rPr>
              <a:t>Φ</a:t>
            </a:r>
            <a:r>
              <a:rPr lang="de-DE" sz="2000" baseline="-25000" dirty="0" smtClean="0">
                <a:solidFill>
                  <a:schemeClr val="accent2"/>
                </a:solidFill>
              </a:rPr>
              <a:t>0</a:t>
            </a:r>
            <a:r>
              <a:rPr lang="de-DE" sz="2000" dirty="0" smtClean="0">
                <a:solidFill>
                  <a:schemeClr val="accent2"/>
                </a:solidFill>
              </a:rPr>
              <a:t> ≈ 2∙10</a:t>
            </a:r>
            <a:r>
              <a:rPr lang="de-DE" sz="2000" baseline="30000" dirty="0" smtClean="0">
                <a:solidFill>
                  <a:schemeClr val="accent2"/>
                </a:solidFill>
              </a:rPr>
              <a:t>-15</a:t>
            </a:r>
            <a:r>
              <a:rPr lang="de-DE" sz="2000" dirty="0" smtClean="0">
                <a:solidFill>
                  <a:schemeClr val="accent2"/>
                </a:solidFill>
              </a:rPr>
              <a:t> T m</a:t>
            </a:r>
            <a:r>
              <a:rPr lang="de-DE" sz="2000" baseline="30000" dirty="0" smtClean="0">
                <a:solidFill>
                  <a:schemeClr val="accent2"/>
                </a:solidFill>
              </a:rPr>
              <a:t>2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110481" y="2113349"/>
            <a:ext cx="1170591" cy="70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18"/>
          <p:cNvSpPr/>
          <p:nvPr/>
        </p:nvSpPr>
        <p:spPr>
          <a:xfrm>
            <a:off x="3059832" y="1181368"/>
            <a:ext cx="2952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R</a:t>
            </a:r>
            <a:r>
              <a:rPr lang="de-DE" baseline="-25000" dirty="0" err="1" smtClean="0">
                <a:solidFill>
                  <a:srgbClr val="FF0000"/>
                </a:solidFill>
              </a:rPr>
              <a:t>i</a:t>
            </a:r>
            <a:r>
              <a:rPr lang="de-DE" dirty="0" smtClean="0">
                <a:solidFill>
                  <a:srgbClr val="FF0000"/>
                </a:solidFill>
              </a:rPr>
              <a:t> = 142,5 mm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A = R</a:t>
            </a:r>
            <a:r>
              <a:rPr lang="de-DE" baseline="-25000" dirty="0" smtClean="0">
                <a:solidFill>
                  <a:srgbClr val="FF0000"/>
                </a:solidFill>
              </a:rPr>
              <a:t>i</a:t>
            </a:r>
            <a:r>
              <a:rPr lang="de-DE" baseline="30000" dirty="0" smtClean="0">
                <a:solidFill>
                  <a:srgbClr val="FF0000"/>
                </a:solidFill>
              </a:rPr>
              <a:t>2</a:t>
            </a:r>
            <a:r>
              <a:rPr lang="de-DE" dirty="0" smtClean="0">
                <a:solidFill>
                  <a:srgbClr val="FF0000"/>
                </a:solidFill>
              </a:rPr>
              <a:t> ∙ </a:t>
            </a:r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de-DE" dirty="0" smtClean="0">
                <a:solidFill>
                  <a:srgbClr val="FF0000"/>
                </a:solidFill>
              </a:rPr>
              <a:t> 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=&gt; A= 0,064 mm</a:t>
            </a:r>
            <a:r>
              <a:rPr lang="de-DE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=&gt;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de-DE" baseline="-25000" dirty="0" smtClean="0">
                <a:solidFill>
                  <a:srgbClr val="FF0000"/>
                </a:solidFill>
              </a:rPr>
              <a:t>HH</a:t>
            </a:r>
            <a:r>
              <a:rPr lang="de-DE" dirty="0" smtClean="0">
                <a:solidFill>
                  <a:srgbClr val="FF0000"/>
                </a:solidFill>
              </a:rPr>
              <a:t> =  B∙A = 0,18 µTm</a:t>
            </a:r>
            <a:r>
              <a:rPr lang="de-DE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=&gt; 0,9 ∙10</a:t>
            </a:r>
            <a:r>
              <a:rPr lang="de-DE" baseline="30000" dirty="0" smtClean="0">
                <a:solidFill>
                  <a:srgbClr val="FF0000"/>
                </a:solidFill>
              </a:rPr>
              <a:t>8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de-DE" baseline="-25000" dirty="0" smtClean="0">
                <a:solidFill>
                  <a:srgbClr val="FF0000"/>
                </a:solidFill>
              </a:rPr>
              <a:t>0RMS</a:t>
            </a:r>
          </a:p>
        </p:txBody>
      </p:sp>
      <p:sp>
        <p:nvSpPr>
          <p:cNvPr id="20" name="Rechteck 19"/>
          <p:cNvSpPr/>
          <p:nvPr/>
        </p:nvSpPr>
        <p:spPr>
          <a:xfrm>
            <a:off x="7017770" y="853266"/>
            <a:ext cx="17306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CCC-XD</a:t>
            </a:r>
            <a:endParaRPr lang="de-DE" sz="2000" b="1" baseline="-25000" dirty="0" smtClean="0">
              <a:solidFill>
                <a:schemeClr val="accent2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6084168" y="1181368"/>
            <a:ext cx="30243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de-DE" baseline="-25000" dirty="0" smtClean="0">
                <a:solidFill>
                  <a:schemeClr val="bg1"/>
                </a:solidFill>
              </a:rPr>
              <a:t>CCC     </a:t>
            </a:r>
            <a:r>
              <a:rPr lang="de-DE" dirty="0" smtClean="0">
                <a:solidFill>
                  <a:schemeClr val="bg1"/>
                </a:solidFill>
              </a:rPr>
              <a:t>= </a:t>
            </a:r>
            <a:r>
              <a:rPr lang="de-DE" dirty="0" err="1" smtClean="0">
                <a:solidFill>
                  <a:schemeClr val="bg1"/>
                </a:solidFill>
              </a:rPr>
              <a:t>S</a:t>
            </a:r>
            <a:r>
              <a:rPr lang="de-DE" baseline="-25000" dirty="0" err="1" smtClean="0">
                <a:solidFill>
                  <a:schemeClr val="bg1"/>
                </a:solidFill>
              </a:rPr>
              <a:t>Mäander</a:t>
            </a:r>
            <a:r>
              <a:rPr lang="de-DE" baseline="-25000" dirty="0" smtClean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∙ </a:t>
            </a:r>
            <a:r>
              <a:rPr lang="de-DE" dirty="0" err="1" smtClean="0">
                <a:solidFill>
                  <a:schemeClr val="bg1"/>
                </a:solidFill>
              </a:rPr>
              <a:t>S</a:t>
            </a:r>
            <a:r>
              <a:rPr lang="de-DE" baseline="-25000" dirty="0" err="1" smtClean="0">
                <a:solidFill>
                  <a:schemeClr val="bg1"/>
                </a:solidFill>
              </a:rPr>
              <a:t>PickUp</a:t>
            </a:r>
            <a:endParaRPr lang="de-DE" baseline="-25000" dirty="0" smtClean="0">
              <a:solidFill>
                <a:schemeClr val="bg1"/>
              </a:solidFill>
            </a:endParaRPr>
          </a:p>
          <a:p>
            <a:endParaRPr lang="de-DE" baseline="-25000" dirty="0">
              <a:solidFill>
                <a:schemeClr val="bg1"/>
              </a:solidFill>
            </a:endParaRPr>
          </a:p>
          <a:p>
            <a:r>
              <a:rPr lang="de-DE" dirty="0" err="1" smtClean="0">
                <a:solidFill>
                  <a:srgbClr val="FFFF00"/>
                </a:solidFill>
              </a:rPr>
              <a:t>S</a:t>
            </a:r>
            <a:r>
              <a:rPr lang="de-DE" baseline="-25000" dirty="0" err="1" smtClean="0">
                <a:solidFill>
                  <a:srgbClr val="FFFF00"/>
                </a:solidFill>
              </a:rPr>
              <a:t>PickUp</a:t>
            </a:r>
            <a:r>
              <a:rPr lang="de-DE" dirty="0" smtClean="0">
                <a:solidFill>
                  <a:srgbClr val="FFFF00"/>
                </a:solidFill>
              </a:rPr>
              <a:t> – </a:t>
            </a:r>
            <a:r>
              <a:rPr lang="de-DE" dirty="0" err="1" smtClean="0">
                <a:solidFill>
                  <a:srgbClr val="FFFF00"/>
                </a:solidFill>
              </a:rPr>
              <a:t>to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measure</a:t>
            </a:r>
            <a:r>
              <a:rPr lang="de-DE" dirty="0" smtClean="0">
                <a:solidFill>
                  <a:srgbClr val="FFFF00"/>
                </a:solidFill>
              </a:rPr>
              <a:t>!</a:t>
            </a:r>
          </a:p>
          <a:p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             Setup </a:t>
            </a:r>
          </a:p>
          <a:p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             Pick-Up-Coil </a:t>
            </a:r>
            <a:r>
              <a:rPr lang="de-DE" dirty="0" err="1" smtClean="0">
                <a:solidFill>
                  <a:schemeClr val="bg1"/>
                </a:solidFill>
              </a:rPr>
              <a:t>only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5220072" y="2536014"/>
            <a:ext cx="3881042" cy="2412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ZapfHumnst Dm BT" charset="0"/>
            </a:endParaRPr>
          </a:p>
        </p:txBody>
      </p:sp>
      <p:sp>
        <p:nvSpPr>
          <p:cNvPr id="25" name="Bogen 24"/>
          <p:cNvSpPr/>
          <p:nvPr/>
        </p:nvSpPr>
        <p:spPr>
          <a:xfrm>
            <a:off x="6363486" y="3319962"/>
            <a:ext cx="994787" cy="1421841"/>
          </a:xfrm>
          <a:prstGeom prst="arc">
            <a:avLst>
              <a:gd name="adj1" fmla="val 16200000"/>
              <a:gd name="adj2" fmla="val 14586828"/>
            </a:avLst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Pfeil nach rechts 25"/>
          <p:cNvSpPr/>
          <p:nvPr/>
        </p:nvSpPr>
        <p:spPr>
          <a:xfrm>
            <a:off x="7737467" y="3843446"/>
            <a:ext cx="793476" cy="288032"/>
          </a:xfrm>
          <a:prstGeom prst="rightArrow">
            <a:avLst/>
          </a:prstGeom>
          <a:solidFill>
            <a:srgbClr val="00008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ihandform 27"/>
          <p:cNvSpPr/>
          <p:nvPr/>
        </p:nvSpPr>
        <p:spPr>
          <a:xfrm>
            <a:off x="6467832" y="3476184"/>
            <a:ext cx="453911" cy="1098596"/>
          </a:xfrm>
          <a:custGeom>
            <a:avLst/>
            <a:gdLst>
              <a:gd name="connsiteX0" fmla="*/ 453911 w 453911"/>
              <a:gd name="connsiteY0" fmla="*/ 3289 h 1098596"/>
              <a:gd name="connsiteX1" fmla="*/ 338789 w 453911"/>
              <a:gd name="connsiteY1" fmla="*/ 0 h 1098596"/>
              <a:gd name="connsiteX2" fmla="*/ 249980 w 453911"/>
              <a:gd name="connsiteY2" fmla="*/ 29603 h 1098596"/>
              <a:gd name="connsiteX3" fmla="*/ 164461 w 453911"/>
              <a:gd name="connsiteY3" fmla="*/ 98677 h 1098596"/>
              <a:gd name="connsiteX4" fmla="*/ 92098 w 453911"/>
              <a:gd name="connsiteY4" fmla="*/ 190774 h 1098596"/>
              <a:gd name="connsiteX5" fmla="*/ 36181 w 453911"/>
              <a:gd name="connsiteY5" fmla="*/ 309186 h 1098596"/>
              <a:gd name="connsiteX6" fmla="*/ 9868 w 453911"/>
              <a:gd name="connsiteY6" fmla="*/ 397994 h 1098596"/>
              <a:gd name="connsiteX7" fmla="*/ 0 w 453911"/>
              <a:gd name="connsiteY7" fmla="*/ 496671 h 1098596"/>
              <a:gd name="connsiteX8" fmla="*/ 0 w 453911"/>
              <a:gd name="connsiteY8" fmla="*/ 601925 h 1098596"/>
              <a:gd name="connsiteX9" fmla="*/ 19735 w 453911"/>
              <a:gd name="connsiteY9" fmla="*/ 723626 h 1098596"/>
              <a:gd name="connsiteX10" fmla="*/ 69074 w 453911"/>
              <a:gd name="connsiteY10" fmla="*/ 865062 h 1098596"/>
              <a:gd name="connsiteX11" fmla="*/ 144725 w 453911"/>
              <a:gd name="connsiteY11" fmla="*/ 976895 h 1098596"/>
              <a:gd name="connsiteX12" fmla="*/ 220377 w 453911"/>
              <a:gd name="connsiteY12" fmla="*/ 1039390 h 1098596"/>
              <a:gd name="connsiteX13" fmla="*/ 289450 w 453911"/>
              <a:gd name="connsiteY13" fmla="*/ 1078861 h 1098596"/>
              <a:gd name="connsiteX14" fmla="*/ 374970 w 453911"/>
              <a:gd name="connsiteY14" fmla="*/ 1098596 h 1098596"/>
              <a:gd name="connsiteX15" fmla="*/ 424308 w 453911"/>
              <a:gd name="connsiteY15" fmla="*/ 1098596 h 1098596"/>
              <a:gd name="connsiteX16" fmla="*/ 450622 w 453911"/>
              <a:gd name="connsiteY16" fmla="*/ 1088728 h 1098596"/>
              <a:gd name="connsiteX17" fmla="*/ 394705 w 453911"/>
              <a:gd name="connsiteY17" fmla="*/ 1059125 h 1098596"/>
              <a:gd name="connsiteX18" fmla="*/ 296029 w 453911"/>
              <a:gd name="connsiteY18" fmla="*/ 983474 h 1098596"/>
              <a:gd name="connsiteX19" fmla="*/ 207220 w 453911"/>
              <a:gd name="connsiteY19" fmla="*/ 838748 h 1098596"/>
              <a:gd name="connsiteX20" fmla="*/ 167750 w 453911"/>
              <a:gd name="connsiteY20" fmla="*/ 723626 h 1098596"/>
              <a:gd name="connsiteX21" fmla="*/ 144725 w 453911"/>
              <a:gd name="connsiteY21" fmla="*/ 601925 h 1098596"/>
              <a:gd name="connsiteX22" fmla="*/ 151304 w 453911"/>
              <a:gd name="connsiteY22" fmla="*/ 473646 h 1098596"/>
              <a:gd name="connsiteX23" fmla="*/ 164461 w 453911"/>
              <a:gd name="connsiteY23" fmla="*/ 368392 h 1098596"/>
              <a:gd name="connsiteX24" fmla="*/ 194063 w 453911"/>
              <a:gd name="connsiteY24" fmla="*/ 282872 h 1098596"/>
              <a:gd name="connsiteX25" fmla="*/ 249980 w 453911"/>
              <a:gd name="connsiteY25" fmla="*/ 184196 h 1098596"/>
              <a:gd name="connsiteX26" fmla="*/ 315764 w 453911"/>
              <a:gd name="connsiteY26" fmla="*/ 105255 h 1098596"/>
              <a:gd name="connsiteX27" fmla="*/ 358524 w 453911"/>
              <a:gd name="connsiteY27" fmla="*/ 59206 h 1098596"/>
              <a:gd name="connsiteX28" fmla="*/ 411151 w 453911"/>
              <a:gd name="connsiteY28" fmla="*/ 29603 h 1098596"/>
              <a:gd name="connsiteX29" fmla="*/ 453911 w 453911"/>
              <a:gd name="connsiteY29" fmla="*/ 3289 h 109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3911" h="1098596">
                <a:moveTo>
                  <a:pt x="453911" y="3289"/>
                </a:moveTo>
                <a:lnTo>
                  <a:pt x="338789" y="0"/>
                </a:lnTo>
                <a:lnTo>
                  <a:pt x="249980" y="29603"/>
                </a:lnTo>
                <a:lnTo>
                  <a:pt x="164461" y="98677"/>
                </a:lnTo>
                <a:lnTo>
                  <a:pt x="92098" y="190774"/>
                </a:lnTo>
                <a:lnTo>
                  <a:pt x="36181" y="309186"/>
                </a:lnTo>
                <a:lnTo>
                  <a:pt x="9868" y="397994"/>
                </a:lnTo>
                <a:lnTo>
                  <a:pt x="0" y="496671"/>
                </a:lnTo>
                <a:lnTo>
                  <a:pt x="0" y="601925"/>
                </a:lnTo>
                <a:lnTo>
                  <a:pt x="19735" y="723626"/>
                </a:lnTo>
                <a:lnTo>
                  <a:pt x="69074" y="865062"/>
                </a:lnTo>
                <a:lnTo>
                  <a:pt x="144725" y="976895"/>
                </a:lnTo>
                <a:lnTo>
                  <a:pt x="220377" y="1039390"/>
                </a:lnTo>
                <a:lnTo>
                  <a:pt x="289450" y="1078861"/>
                </a:lnTo>
                <a:lnTo>
                  <a:pt x="374970" y="1098596"/>
                </a:lnTo>
                <a:lnTo>
                  <a:pt x="424308" y="1098596"/>
                </a:lnTo>
                <a:lnTo>
                  <a:pt x="450622" y="1088728"/>
                </a:lnTo>
                <a:lnTo>
                  <a:pt x="394705" y="1059125"/>
                </a:lnTo>
                <a:lnTo>
                  <a:pt x="296029" y="983474"/>
                </a:lnTo>
                <a:lnTo>
                  <a:pt x="207220" y="838748"/>
                </a:lnTo>
                <a:lnTo>
                  <a:pt x="167750" y="723626"/>
                </a:lnTo>
                <a:lnTo>
                  <a:pt x="144725" y="601925"/>
                </a:lnTo>
                <a:lnTo>
                  <a:pt x="151304" y="473646"/>
                </a:lnTo>
                <a:lnTo>
                  <a:pt x="164461" y="368392"/>
                </a:lnTo>
                <a:lnTo>
                  <a:pt x="194063" y="282872"/>
                </a:lnTo>
                <a:lnTo>
                  <a:pt x="249980" y="184196"/>
                </a:lnTo>
                <a:lnTo>
                  <a:pt x="315764" y="105255"/>
                </a:lnTo>
                <a:lnTo>
                  <a:pt x="358524" y="59206"/>
                </a:lnTo>
                <a:lnTo>
                  <a:pt x="411151" y="29603"/>
                </a:lnTo>
                <a:lnTo>
                  <a:pt x="453911" y="3289"/>
                </a:lnTo>
                <a:close/>
              </a:path>
            </a:pathLst>
          </a:custGeom>
          <a:solidFill>
            <a:srgbClr val="0000FF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Bogen 28"/>
          <p:cNvSpPr/>
          <p:nvPr/>
        </p:nvSpPr>
        <p:spPr>
          <a:xfrm rot="10800000">
            <a:off x="6609413" y="3215287"/>
            <a:ext cx="1125416" cy="1637881"/>
          </a:xfrm>
          <a:prstGeom prst="arc">
            <a:avLst>
              <a:gd name="adj1" fmla="val 5362764"/>
              <a:gd name="adj2" fmla="val 16251772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Bogen 29"/>
          <p:cNvSpPr/>
          <p:nvPr/>
        </p:nvSpPr>
        <p:spPr>
          <a:xfrm rot="10800000">
            <a:off x="6237624" y="3211942"/>
            <a:ext cx="1232613" cy="1637881"/>
          </a:xfrm>
          <a:prstGeom prst="arc">
            <a:avLst>
              <a:gd name="adj1" fmla="val 5362764"/>
              <a:gd name="adj2" fmla="val 5348253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Bogen 30"/>
          <p:cNvSpPr/>
          <p:nvPr/>
        </p:nvSpPr>
        <p:spPr>
          <a:xfrm rot="10800000">
            <a:off x="6463711" y="3476546"/>
            <a:ext cx="783772" cy="1095270"/>
          </a:xfrm>
          <a:prstGeom prst="arc">
            <a:avLst>
              <a:gd name="adj1" fmla="val 5362764"/>
              <a:gd name="adj2" fmla="val 5348253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Bogen 31"/>
          <p:cNvSpPr/>
          <p:nvPr/>
        </p:nvSpPr>
        <p:spPr>
          <a:xfrm rot="10800000">
            <a:off x="6616111" y="3478226"/>
            <a:ext cx="783772" cy="1095270"/>
          </a:xfrm>
          <a:prstGeom prst="arc">
            <a:avLst>
              <a:gd name="adj1" fmla="val 16716268"/>
              <a:gd name="adj2" fmla="val 4838165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Gerade Verbindung 32"/>
          <p:cNvCxnSpPr/>
          <p:nvPr/>
        </p:nvCxnSpPr>
        <p:spPr>
          <a:xfrm>
            <a:off x="6838483" y="3212027"/>
            <a:ext cx="327060" cy="326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6840509" y="4849853"/>
            <a:ext cx="327060" cy="326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ihandform 34"/>
          <p:cNvSpPr/>
          <p:nvPr/>
        </p:nvSpPr>
        <p:spPr>
          <a:xfrm>
            <a:off x="6980949" y="3219626"/>
            <a:ext cx="756518" cy="1628158"/>
          </a:xfrm>
          <a:custGeom>
            <a:avLst/>
            <a:gdLst>
              <a:gd name="connsiteX0" fmla="*/ 32892 w 756518"/>
              <a:gd name="connsiteY0" fmla="*/ 0 h 1628158"/>
              <a:gd name="connsiteX1" fmla="*/ 233533 w 756518"/>
              <a:gd name="connsiteY1" fmla="*/ 3289 h 1628158"/>
              <a:gd name="connsiteX2" fmla="*/ 335499 w 756518"/>
              <a:gd name="connsiteY2" fmla="*/ 23024 h 1628158"/>
              <a:gd name="connsiteX3" fmla="*/ 463778 w 756518"/>
              <a:gd name="connsiteY3" fmla="*/ 98676 h 1628158"/>
              <a:gd name="connsiteX4" fmla="*/ 546008 w 756518"/>
              <a:gd name="connsiteY4" fmla="*/ 187485 h 1628158"/>
              <a:gd name="connsiteX5" fmla="*/ 670998 w 756518"/>
              <a:gd name="connsiteY5" fmla="*/ 397994 h 1628158"/>
              <a:gd name="connsiteX6" fmla="*/ 736782 w 756518"/>
              <a:gd name="connsiteY6" fmla="*/ 634817 h 1628158"/>
              <a:gd name="connsiteX7" fmla="*/ 756518 w 756518"/>
              <a:gd name="connsiteY7" fmla="*/ 858483 h 1628158"/>
              <a:gd name="connsiteX8" fmla="*/ 730204 w 756518"/>
              <a:gd name="connsiteY8" fmla="*/ 1078860 h 1628158"/>
              <a:gd name="connsiteX9" fmla="*/ 618371 w 756518"/>
              <a:gd name="connsiteY9" fmla="*/ 1345286 h 1628158"/>
              <a:gd name="connsiteX10" fmla="*/ 522984 w 756518"/>
              <a:gd name="connsiteY10" fmla="*/ 1476855 h 1628158"/>
              <a:gd name="connsiteX11" fmla="*/ 397994 w 756518"/>
              <a:gd name="connsiteY11" fmla="*/ 1572242 h 1628158"/>
              <a:gd name="connsiteX12" fmla="*/ 312474 w 756518"/>
              <a:gd name="connsiteY12" fmla="*/ 1618291 h 1628158"/>
              <a:gd name="connsiteX13" fmla="*/ 240112 w 756518"/>
              <a:gd name="connsiteY13" fmla="*/ 1628158 h 1628158"/>
              <a:gd name="connsiteX14" fmla="*/ 0 w 756518"/>
              <a:gd name="connsiteY14" fmla="*/ 1628158 h 1628158"/>
              <a:gd name="connsiteX15" fmla="*/ 180906 w 756518"/>
              <a:gd name="connsiteY15" fmla="*/ 1522904 h 1628158"/>
              <a:gd name="connsiteX16" fmla="*/ 282872 w 756518"/>
              <a:gd name="connsiteY16" fmla="*/ 1434095 h 1628158"/>
              <a:gd name="connsiteX17" fmla="*/ 381548 w 756518"/>
              <a:gd name="connsiteY17" fmla="*/ 1276213 h 1628158"/>
              <a:gd name="connsiteX18" fmla="*/ 450621 w 756518"/>
              <a:gd name="connsiteY18" fmla="*/ 1131488 h 1628158"/>
              <a:gd name="connsiteX19" fmla="*/ 483513 w 756518"/>
              <a:gd name="connsiteY19" fmla="*/ 957160 h 1628158"/>
              <a:gd name="connsiteX20" fmla="*/ 499959 w 756518"/>
              <a:gd name="connsiteY20" fmla="*/ 763096 h 1628158"/>
              <a:gd name="connsiteX21" fmla="*/ 483513 w 756518"/>
              <a:gd name="connsiteY21" fmla="*/ 611793 h 1628158"/>
              <a:gd name="connsiteX22" fmla="*/ 430886 w 756518"/>
              <a:gd name="connsiteY22" fmla="*/ 440754 h 1628158"/>
              <a:gd name="connsiteX23" fmla="*/ 345367 w 756518"/>
              <a:gd name="connsiteY23" fmla="*/ 269715 h 1628158"/>
              <a:gd name="connsiteX24" fmla="*/ 177617 w 756518"/>
              <a:gd name="connsiteY24" fmla="*/ 95387 h 1628158"/>
              <a:gd name="connsiteX25" fmla="*/ 32892 w 756518"/>
              <a:gd name="connsiteY25" fmla="*/ 0 h 162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56518" h="1628158">
                <a:moveTo>
                  <a:pt x="32892" y="0"/>
                </a:moveTo>
                <a:lnTo>
                  <a:pt x="233533" y="3289"/>
                </a:lnTo>
                <a:lnTo>
                  <a:pt x="335499" y="23024"/>
                </a:lnTo>
                <a:lnTo>
                  <a:pt x="463778" y="98676"/>
                </a:lnTo>
                <a:lnTo>
                  <a:pt x="546008" y="187485"/>
                </a:lnTo>
                <a:lnTo>
                  <a:pt x="670998" y="397994"/>
                </a:lnTo>
                <a:lnTo>
                  <a:pt x="736782" y="634817"/>
                </a:lnTo>
                <a:lnTo>
                  <a:pt x="756518" y="858483"/>
                </a:lnTo>
                <a:lnTo>
                  <a:pt x="730204" y="1078860"/>
                </a:lnTo>
                <a:lnTo>
                  <a:pt x="618371" y="1345286"/>
                </a:lnTo>
                <a:lnTo>
                  <a:pt x="522984" y="1476855"/>
                </a:lnTo>
                <a:lnTo>
                  <a:pt x="397994" y="1572242"/>
                </a:lnTo>
                <a:lnTo>
                  <a:pt x="312474" y="1618291"/>
                </a:lnTo>
                <a:lnTo>
                  <a:pt x="240112" y="1628158"/>
                </a:lnTo>
                <a:lnTo>
                  <a:pt x="0" y="1628158"/>
                </a:lnTo>
                <a:lnTo>
                  <a:pt x="180906" y="1522904"/>
                </a:lnTo>
                <a:lnTo>
                  <a:pt x="282872" y="1434095"/>
                </a:lnTo>
                <a:lnTo>
                  <a:pt x="381548" y="1276213"/>
                </a:lnTo>
                <a:lnTo>
                  <a:pt x="450621" y="1131488"/>
                </a:lnTo>
                <a:lnTo>
                  <a:pt x="483513" y="957160"/>
                </a:lnTo>
                <a:lnTo>
                  <a:pt x="499959" y="763096"/>
                </a:lnTo>
                <a:lnTo>
                  <a:pt x="483513" y="611793"/>
                </a:lnTo>
                <a:lnTo>
                  <a:pt x="430886" y="440754"/>
                </a:lnTo>
                <a:lnTo>
                  <a:pt x="345367" y="269715"/>
                </a:lnTo>
                <a:lnTo>
                  <a:pt x="177617" y="95387"/>
                </a:lnTo>
                <a:lnTo>
                  <a:pt x="32892" y="0"/>
                </a:lnTo>
                <a:close/>
              </a:path>
            </a:pathLst>
          </a:custGeom>
          <a:solidFill>
            <a:srgbClr val="0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ihandform 35"/>
          <p:cNvSpPr/>
          <p:nvPr/>
        </p:nvSpPr>
        <p:spPr>
          <a:xfrm>
            <a:off x="6693433" y="2608022"/>
            <a:ext cx="644485" cy="923790"/>
          </a:xfrm>
          <a:custGeom>
            <a:avLst/>
            <a:gdLst>
              <a:gd name="connsiteX0" fmla="*/ 343035 w 644485"/>
              <a:gd name="connsiteY0" fmla="*/ 587170 h 923790"/>
              <a:gd name="connsiteX1" fmla="*/ 272696 w 644485"/>
              <a:gd name="connsiteY1" fmla="*/ 546976 h 923790"/>
              <a:gd name="connsiteX2" fmla="*/ 237527 w 644485"/>
              <a:gd name="connsiteY2" fmla="*/ 486686 h 923790"/>
              <a:gd name="connsiteX3" fmla="*/ 237527 w 644485"/>
              <a:gd name="connsiteY3" fmla="*/ 300792 h 923790"/>
              <a:gd name="connsiteX4" fmla="*/ 307865 w 644485"/>
              <a:gd name="connsiteY4" fmla="*/ 200308 h 923790"/>
              <a:gd name="connsiteX5" fmla="*/ 538977 w 644485"/>
              <a:gd name="connsiteY5" fmla="*/ 190260 h 923790"/>
              <a:gd name="connsiteX6" fmla="*/ 644485 w 644485"/>
              <a:gd name="connsiteY6" fmla="*/ 79728 h 923790"/>
              <a:gd name="connsiteX7" fmla="*/ 538977 w 644485"/>
              <a:gd name="connsiteY7" fmla="*/ 19438 h 923790"/>
              <a:gd name="connsiteX8" fmla="*/ 272696 w 644485"/>
              <a:gd name="connsiteY8" fmla="*/ 4365 h 923790"/>
              <a:gd name="connsiteX9" fmla="*/ 217430 w 644485"/>
              <a:gd name="connsiteY9" fmla="*/ 89776 h 923790"/>
              <a:gd name="connsiteX10" fmla="*/ 192309 w 644485"/>
              <a:gd name="connsiteY10" fmla="*/ 330937 h 923790"/>
              <a:gd name="connsiteX11" fmla="*/ 177237 w 644485"/>
              <a:gd name="connsiteY11" fmla="*/ 481662 h 923790"/>
              <a:gd name="connsiteX12" fmla="*/ 142068 w 644485"/>
              <a:gd name="connsiteY12" fmla="*/ 536928 h 923790"/>
              <a:gd name="connsiteX13" fmla="*/ 71729 w 644485"/>
              <a:gd name="connsiteY13" fmla="*/ 557025 h 923790"/>
              <a:gd name="connsiteX14" fmla="*/ 6415 w 644485"/>
              <a:gd name="connsiteY14" fmla="*/ 607267 h 923790"/>
              <a:gd name="connsiteX15" fmla="*/ 6415 w 644485"/>
              <a:gd name="connsiteY15" fmla="*/ 773064 h 923790"/>
              <a:gd name="connsiteX16" fmla="*/ 41584 w 644485"/>
              <a:gd name="connsiteY16" fmla="*/ 878572 h 923790"/>
              <a:gd name="connsiteX17" fmla="*/ 66705 w 644485"/>
              <a:gd name="connsiteY17" fmla="*/ 898669 h 923790"/>
              <a:gd name="connsiteX18" fmla="*/ 172213 w 644485"/>
              <a:gd name="connsiteY18" fmla="*/ 923790 h 92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4485" h="923790">
                <a:moveTo>
                  <a:pt x="343035" y="587170"/>
                </a:moveTo>
                <a:cubicBezTo>
                  <a:pt x="316658" y="575446"/>
                  <a:pt x="290281" y="563723"/>
                  <a:pt x="272696" y="546976"/>
                </a:cubicBezTo>
                <a:cubicBezTo>
                  <a:pt x="255111" y="530229"/>
                  <a:pt x="243388" y="527717"/>
                  <a:pt x="237527" y="486686"/>
                </a:cubicBezTo>
                <a:cubicBezTo>
                  <a:pt x="231666" y="445655"/>
                  <a:pt x="225804" y="348522"/>
                  <a:pt x="237527" y="300792"/>
                </a:cubicBezTo>
                <a:cubicBezTo>
                  <a:pt x="249250" y="253062"/>
                  <a:pt x="257623" y="218730"/>
                  <a:pt x="307865" y="200308"/>
                </a:cubicBezTo>
                <a:cubicBezTo>
                  <a:pt x="358107" y="181886"/>
                  <a:pt x="482874" y="210357"/>
                  <a:pt x="538977" y="190260"/>
                </a:cubicBezTo>
                <a:cubicBezTo>
                  <a:pt x="595080" y="170163"/>
                  <a:pt x="644485" y="108198"/>
                  <a:pt x="644485" y="79728"/>
                </a:cubicBezTo>
                <a:cubicBezTo>
                  <a:pt x="644485" y="51258"/>
                  <a:pt x="600942" y="31998"/>
                  <a:pt x="538977" y="19438"/>
                </a:cubicBezTo>
                <a:cubicBezTo>
                  <a:pt x="477012" y="6878"/>
                  <a:pt x="326287" y="-7358"/>
                  <a:pt x="272696" y="4365"/>
                </a:cubicBezTo>
                <a:cubicBezTo>
                  <a:pt x="219105" y="16088"/>
                  <a:pt x="230828" y="35347"/>
                  <a:pt x="217430" y="89776"/>
                </a:cubicBezTo>
                <a:cubicBezTo>
                  <a:pt x="204032" y="144205"/>
                  <a:pt x="199008" y="265623"/>
                  <a:pt x="192309" y="330937"/>
                </a:cubicBezTo>
                <a:cubicBezTo>
                  <a:pt x="185610" y="396251"/>
                  <a:pt x="185610" y="447330"/>
                  <a:pt x="177237" y="481662"/>
                </a:cubicBezTo>
                <a:cubicBezTo>
                  <a:pt x="168863" y="515994"/>
                  <a:pt x="159653" y="524368"/>
                  <a:pt x="142068" y="536928"/>
                </a:cubicBezTo>
                <a:cubicBezTo>
                  <a:pt x="124483" y="549488"/>
                  <a:pt x="94338" y="545302"/>
                  <a:pt x="71729" y="557025"/>
                </a:cubicBezTo>
                <a:cubicBezTo>
                  <a:pt x="49120" y="568748"/>
                  <a:pt x="17301" y="571261"/>
                  <a:pt x="6415" y="607267"/>
                </a:cubicBezTo>
                <a:cubicBezTo>
                  <a:pt x="-4471" y="643273"/>
                  <a:pt x="554" y="727847"/>
                  <a:pt x="6415" y="773064"/>
                </a:cubicBezTo>
                <a:cubicBezTo>
                  <a:pt x="12276" y="818281"/>
                  <a:pt x="31536" y="857638"/>
                  <a:pt x="41584" y="878572"/>
                </a:cubicBezTo>
                <a:cubicBezTo>
                  <a:pt x="51632" y="899506"/>
                  <a:pt x="44933" y="891133"/>
                  <a:pt x="66705" y="898669"/>
                </a:cubicBezTo>
                <a:cubicBezTo>
                  <a:pt x="88477" y="906205"/>
                  <a:pt x="130345" y="914997"/>
                  <a:pt x="172213" y="923790"/>
                </a:cubicBezTo>
              </a:path>
            </a:pathLst>
          </a:custGeom>
          <a:noFill/>
          <a:ln cap="rnd">
            <a:solidFill>
              <a:srgbClr val="000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feld 46"/>
          <p:cNvSpPr txBox="1"/>
          <p:nvPr/>
        </p:nvSpPr>
        <p:spPr>
          <a:xfrm>
            <a:off x="7092280" y="2859782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B</a:t>
            </a:r>
            <a:r>
              <a:rPr lang="de-DE" b="1" baseline="-25000" dirty="0" err="1" smtClean="0">
                <a:solidFill>
                  <a:srgbClr val="FF0000"/>
                </a:solidFill>
              </a:rPr>
              <a:t>PickUp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5292080" y="3916904"/>
            <a:ext cx="1955403" cy="133944"/>
          </a:xfrm>
          <a:prstGeom prst="rect">
            <a:avLst/>
          </a:prstGeom>
          <a:solidFill>
            <a:srgbClr val="00008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hteck 57"/>
          <p:cNvSpPr/>
          <p:nvPr/>
        </p:nvSpPr>
        <p:spPr>
          <a:xfrm>
            <a:off x="5220767" y="3512545"/>
            <a:ext cx="1367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000080"/>
                </a:solidFill>
              </a:rPr>
              <a:t>B= 2,8 µT</a:t>
            </a:r>
            <a:endParaRPr lang="de-DE" baseline="-25000" dirty="0" smtClean="0">
              <a:solidFill>
                <a:srgbClr val="000080"/>
              </a:solidFill>
            </a:endParaRPr>
          </a:p>
        </p:txBody>
      </p:sp>
      <p:cxnSp>
        <p:nvCxnSpPr>
          <p:cNvPr id="59" name="Gerade Verbindung 58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hteck 59"/>
          <p:cNvSpPr/>
          <p:nvPr/>
        </p:nvSpPr>
        <p:spPr>
          <a:xfrm>
            <a:off x="4999044" y="51470"/>
            <a:ext cx="4037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Attenuation Factor</a:t>
            </a:r>
            <a:endParaRPr lang="en-GB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itel 1"/>
          <p:cNvSpPr txBox="1">
            <a:spLocks/>
          </p:cNvSpPr>
          <p:nvPr/>
        </p:nvSpPr>
        <p:spPr bwMode="auto">
          <a:xfrm>
            <a:off x="0" y="-20538"/>
            <a:ext cx="52200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Next challenges</a:t>
            </a:r>
            <a:endParaRPr lang="en-GB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695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5" grpId="0" animBg="1"/>
      <p:bldP spid="36" grpId="0" animBg="1"/>
      <p:bldP spid="47" grpId="0"/>
      <p:bldP spid="54" grpId="0" animBg="1"/>
      <p:bldP spid="5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 Verbindung 23"/>
          <p:cNvCxnSpPr/>
          <p:nvPr/>
        </p:nvCxnSpPr>
        <p:spPr bwMode="auto">
          <a:xfrm>
            <a:off x="0" y="843558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Freihandform 3"/>
          <p:cNvSpPr/>
          <p:nvPr/>
        </p:nvSpPr>
        <p:spPr>
          <a:xfrm>
            <a:off x="6639207" y="3470728"/>
            <a:ext cx="2418176" cy="648000"/>
          </a:xfrm>
          <a:custGeom>
            <a:avLst/>
            <a:gdLst>
              <a:gd name="connsiteX0" fmla="*/ 0 w 2418176"/>
              <a:gd name="connsiteY0" fmla="*/ 502704 h 641381"/>
              <a:gd name="connsiteX1" fmla="*/ 117008 w 2418176"/>
              <a:gd name="connsiteY1" fmla="*/ 281688 h 641381"/>
              <a:gd name="connsiteX2" fmla="*/ 1932807 w 2418176"/>
              <a:gd name="connsiteY2" fmla="*/ 208016 h 641381"/>
              <a:gd name="connsiteX3" fmla="*/ 1820133 w 2418176"/>
              <a:gd name="connsiteY3" fmla="*/ 117009 h 641381"/>
              <a:gd name="connsiteX4" fmla="*/ 1685789 w 2418176"/>
              <a:gd name="connsiteY4" fmla="*/ 60672 h 641381"/>
              <a:gd name="connsiteX5" fmla="*/ 1815799 w 2418176"/>
              <a:gd name="connsiteY5" fmla="*/ 0 h 641381"/>
              <a:gd name="connsiteX6" fmla="*/ 2010813 w 2418176"/>
              <a:gd name="connsiteY6" fmla="*/ 125676 h 641381"/>
              <a:gd name="connsiteX7" fmla="*/ 2418176 w 2418176"/>
              <a:gd name="connsiteY7" fmla="*/ 294689 h 641381"/>
              <a:gd name="connsiteX8" fmla="*/ 2028148 w 2418176"/>
              <a:gd name="connsiteY8" fmla="*/ 424698 h 641381"/>
              <a:gd name="connsiteX9" fmla="*/ 1707458 w 2418176"/>
              <a:gd name="connsiteY9" fmla="*/ 641381 h 641381"/>
              <a:gd name="connsiteX10" fmla="*/ 1759461 w 2418176"/>
              <a:gd name="connsiteY10" fmla="*/ 476702 h 641381"/>
              <a:gd name="connsiteX11" fmla="*/ 1863469 w 2418176"/>
              <a:gd name="connsiteY11" fmla="*/ 398696 h 641381"/>
              <a:gd name="connsiteX12" fmla="*/ 0 w 2418176"/>
              <a:gd name="connsiteY12" fmla="*/ 502704 h 64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8176" h="641381">
                <a:moveTo>
                  <a:pt x="0" y="502704"/>
                </a:moveTo>
                <a:lnTo>
                  <a:pt x="117008" y="281688"/>
                </a:lnTo>
                <a:lnTo>
                  <a:pt x="1932807" y="208016"/>
                </a:lnTo>
                <a:lnTo>
                  <a:pt x="1820133" y="117009"/>
                </a:lnTo>
                <a:lnTo>
                  <a:pt x="1685789" y="60672"/>
                </a:lnTo>
                <a:lnTo>
                  <a:pt x="1815799" y="0"/>
                </a:lnTo>
                <a:lnTo>
                  <a:pt x="2010813" y="125676"/>
                </a:lnTo>
                <a:lnTo>
                  <a:pt x="2418176" y="294689"/>
                </a:lnTo>
                <a:lnTo>
                  <a:pt x="2028148" y="424698"/>
                </a:lnTo>
                <a:lnTo>
                  <a:pt x="1707458" y="641381"/>
                </a:lnTo>
                <a:lnTo>
                  <a:pt x="1759461" y="476702"/>
                </a:lnTo>
                <a:lnTo>
                  <a:pt x="1863469" y="398696"/>
                </a:lnTo>
                <a:lnTo>
                  <a:pt x="0" y="502704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ihandform 4"/>
          <p:cNvSpPr/>
          <p:nvPr/>
        </p:nvSpPr>
        <p:spPr>
          <a:xfrm>
            <a:off x="5414451" y="569992"/>
            <a:ext cx="3694053" cy="4171936"/>
          </a:xfrm>
          <a:custGeom>
            <a:avLst/>
            <a:gdLst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29217 w 3694053"/>
              <a:gd name="connsiteY191" fmla="*/ 3945024 h 4171936"/>
              <a:gd name="connsiteX192" fmla="*/ 1798228 w 3694053"/>
              <a:gd name="connsiteY192" fmla="*/ 3876013 h 4171936"/>
              <a:gd name="connsiteX193" fmla="*/ 2074274 w 3694053"/>
              <a:gd name="connsiteY193" fmla="*/ 3539583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26364 w 3694053"/>
              <a:gd name="connsiteY215" fmla="*/ 3246285 h 4171936"/>
              <a:gd name="connsiteX216" fmla="*/ 2600485 w 3694053"/>
              <a:gd name="connsiteY216" fmla="*/ 3099636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21170 h 4171936"/>
              <a:gd name="connsiteX192" fmla="*/ 1798228 w 3694053"/>
              <a:gd name="connsiteY192" fmla="*/ 3876013 h 4171936"/>
              <a:gd name="connsiteX193" fmla="*/ 2074274 w 3694053"/>
              <a:gd name="connsiteY193" fmla="*/ 3539583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26364 w 3694053"/>
              <a:gd name="connsiteY215" fmla="*/ 3246285 h 4171936"/>
              <a:gd name="connsiteX216" fmla="*/ 2600485 w 3694053"/>
              <a:gd name="connsiteY216" fmla="*/ 3099636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21170 h 4171936"/>
              <a:gd name="connsiteX192" fmla="*/ 1786301 w 3694053"/>
              <a:gd name="connsiteY192" fmla="*/ 3856135 h 4171936"/>
              <a:gd name="connsiteX193" fmla="*/ 2074274 w 3694053"/>
              <a:gd name="connsiteY193" fmla="*/ 3539583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26364 w 3694053"/>
              <a:gd name="connsiteY215" fmla="*/ 3246285 h 4171936"/>
              <a:gd name="connsiteX216" fmla="*/ 2600485 w 3694053"/>
              <a:gd name="connsiteY216" fmla="*/ 3099636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33097 h 4171936"/>
              <a:gd name="connsiteX192" fmla="*/ 1786301 w 3694053"/>
              <a:gd name="connsiteY192" fmla="*/ 3856135 h 4171936"/>
              <a:gd name="connsiteX193" fmla="*/ 2074274 w 3694053"/>
              <a:gd name="connsiteY193" fmla="*/ 3539583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26364 w 3694053"/>
              <a:gd name="connsiteY215" fmla="*/ 3246285 h 4171936"/>
              <a:gd name="connsiteX216" fmla="*/ 2600485 w 3694053"/>
              <a:gd name="connsiteY216" fmla="*/ 3099636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33097 h 4171936"/>
              <a:gd name="connsiteX192" fmla="*/ 1786301 w 3694053"/>
              <a:gd name="connsiteY192" fmla="*/ 3856135 h 4171936"/>
              <a:gd name="connsiteX193" fmla="*/ 2094153 w 3694053"/>
              <a:gd name="connsiteY193" fmla="*/ 3543559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26364 w 3694053"/>
              <a:gd name="connsiteY215" fmla="*/ 3246285 h 4171936"/>
              <a:gd name="connsiteX216" fmla="*/ 2600485 w 3694053"/>
              <a:gd name="connsiteY216" fmla="*/ 3099636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33097 h 4171936"/>
              <a:gd name="connsiteX192" fmla="*/ 1786301 w 3694053"/>
              <a:gd name="connsiteY192" fmla="*/ 3856135 h 4171936"/>
              <a:gd name="connsiteX193" fmla="*/ 2094153 w 3694053"/>
              <a:gd name="connsiteY193" fmla="*/ 3543559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26364 w 3694053"/>
              <a:gd name="connsiteY215" fmla="*/ 3246285 h 4171936"/>
              <a:gd name="connsiteX216" fmla="*/ 2588558 w 3694053"/>
              <a:gd name="connsiteY216" fmla="*/ 3119515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33097 h 4171936"/>
              <a:gd name="connsiteX192" fmla="*/ 1786301 w 3694053"/>
              <a:gd name="connsiteY192" fmla="*/ 3856135 h 4171936"/>
              <a:gd name="connsiteX193" fmla="*/ 2094153 w 3694053"/>
              <a:gd name="connsiteY193" fmla="*/ 3543559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617738 w 3694053"/>
              <a:gd name="connsiteY214" fmla="*/ 3341175 h 4171936"/>
              <a:gd name="connsiteX215" fmla="*/ 2614437 w 3694053"/>
              <a:gd name="connsiteY215" fmla="*/ 3246285 h 4171936"/>
              <a:gd name="connsiteX216" fmla="*/ 2588558 w 3694053"/>
              <a:gd name="connsiteY216" fmla="*/ 3119515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  <a:gd name="connsiteX0" fmla="*/ 1780976 w 3694053"/>
              <a:gd name="connsiteY0" fmla="*/ 1926443 h 4171936"/>
              <a:gd name="connsiteX1" fmla="*/ 1504930 w 3694053"/>
              <a:gd name="connsiteY1" fmla="*/ 1960949 h 4171936"/>
              <a:gd name="connsiteX2" fmla="*/ 1332402 w 3694053"/>
              <a:gd name="connsiteY2" fmla="*/ 2038587 h 4171936"/>
              <a:gd name="connsiteX3" fmla="*/ 1194379 w 3694053"/>
              <a:gd name="connsiteY3" fmla="*/ 2116224 h 4171936"/>
              <a:gd name="connsiteX4" fmla="*/ 1099489 w 3694053"/>
              <a:gd name="connsiteY4" fmla="*/ 2228368 h 4171936"/>
              <a:gd name="connsiteX5" fmla="*/ 1030478 w 3694053"/>
              <a:gd name="connsiteY5" fmla="*/ 2331885 h 4171936"/>
              <a:gd name="connsiteX6" fmla="*/ 987345 w 3694053"/>
              <a:gd name="connsiteY6" fmla="*/ 2400896 h 4171936"/>
              <a:gd name="connsiteX7" fmla="*/ 806191 w 3694053"/>
              <a:gd name="connsiteY7" fmla="*/ 2426775 h 4171936"/>
              <a:gd name="connsiteX8" fmla="*/ 538772 w 3694053"/>
              <a:gd name="connsiteY8" fmla="*/ 2366390 h 4171936"/>
              <a:gd name="connsiteX9" fmla="*/ 366244 w 3694053"/>
              <a:gd name="connsiteY9" fmla="*/ 2176609 h 4171936"/>
              <a:gd name="connsiteX10" fmla="*/ 323111 w 3694053"/>
              <a:gd name="connsiteY10" fmla="*/ 1883311 h 4171936"/>
              <a:gd name="connsiteX11" fmla="*/ 538772 w 3694053"/>
              <a:gd name="connsiteY11" fmla="*/ 1503749 h 4171936"/>
              <a:gd name="connsiteX12" fmla="*/ 806191 w 3694053"/>
              <a:gd name="connsiteY12" fmla="*/ 1219077 h 4171936"/>
              <a:gd name="connsiteX13" fmla="*/ 1013225 w 3694053"/>
              <a:gd name="connsiteY13" fmla="*/ 1003417 h 4171936"/>
              <a:gd name="connsiteX14" fmla="*/ 1177127 w 3694053"/>
              <a:gd name="connsiteY14" fmla="*/ 796383 h 4171936"/>
              <a:gd name="connsiteX15" fmla="*/ 1289270 w 3694053"/>
              <a:gd name="connsiteY15" fmla="*/ 580722 h 4171936"/>
              <a:gd name="connsiteX16" fmla="*/ 1358281 w 3694053"/>
              <a:gd name="connsiteY16" fmla="*/ 313303 h 4171936"/>
              <a:gd name="connsiteX17" fmla="*/ 1272017 w 3694053"/>
              <a:gd name="connsiteY17" fmla="*/ 114896 h 4171936"/>
              <a:gd name="connsiteX18" fmla="*/ 1133995 w 3694053"/>
              <a:gd name="connsiteY18" fmla="*/ 71764 h 4171936"/>
              <a:gd name="connsiteX19" fmla="*/ 875202 w 3694053"/>
              <a:gd name="connsiteY19" fmla="*/ 140775 h 4171936"/>
              <a:gd name="connsiteX20" fmla="*/ 806191 w 3694053"/>
              <a:gd name="connsiteY20" fmla="*/ 252919 h 4171936"/>
              <a:gd name="connsiteX21" fmla="*/ 806191 w 3694053"/>
              <a:gd name="connsiteY21" fmla="*/ 373688 h 4171936"/>
              <a:gd name="connsiteX22" fmla="*/ 849323 w 3694053"/>
              <a:gd name="connsiteY22" fmla="*/ 442700 h 4171936"/>
              <a:gd name="connsiteX23" fmla="*/ 944213 w 3694053"/>
              <a:gd name="connsiteY23" fmla="*/ 442700 h 4171936"/>
              <a:gd name="connsiteX24" fmla="*/ 1039104 w 3694053"/>
              <a:gd name="connsiteY24" fmla="*/ 382315 h 4171936"/>
              <a:gd name="connsiteX25" fmla="*/ 1142621 w 3694053"/>
              <a:gd name="connsiteY25" fmla="*/ 270171 h 4171936"/>
              <a:gd name="connsiteX26" fmla="*/ 1168500 w 3694053"/>
              <a:gd name="connsiteY26" fmla="*/ 227039 h 4171936"/>
              <a:gd name="connsiteX27" fmla="*/ 1220259 w 3694053"/>
              <a:gd name="connsiteY27" fmla="*/ 244292 h 4171936"/>
              <a:gd name="connsiteX28" fmla="*/ 1272017 w 3694053"/>
              <a:gd name="connsiteY28" fmla="*/ 339183 h 4171936"/>
              <a:gd name="connsiteX29" fmla="*/ 1272017 w 3694053"/>
              <a:gd name="connsiteY29" fmla="*/ 451326 h 4171936"/>
              <a:gd name="connsiteX30" fmla="*/ 1194379 w 3694053"/>
              <a:gd name="connsiteY30" fmla="*/ 641107 h 4171936"/>
              <a:gd name="connsiteX31" fmla="*/ 995972 w 3694053"/>
              <a:gd name="connsiteY31" fmla="*/ 899900 h 4171936"/>
              <a:gd name="connsiteX32" fmla="*/ 814817 w 3694053"/>
              <a:gd name="connsiteY32" fmla="*/ 1072428 h 4171936"/>
              <a:gd name="connsiteX33" fmla="*/ 590530 w 3694053"/>
              <a:gd name="connsiteY33" fmla="*/ 1313968 h 4171936"/>
              <a:gd name="connsiteX34" fmla="*/ 435255 w 3694053"/>
              <a:gd name="connsiteY34" fmla="*/ 1495122 h 4171936"/>
              <a:gd name="connsiteX35" fmla="*/ 305859 w 3694053"/>
              <a:gd name="connsiteY35" fmla="*/ 1693530 h 4171936"/>
              <a:gd name="connsiteX36" fmla="*/ 245474 w 3694053"/>
              <a:gd name="connsiteY36" fmla="*/ 1891937 h 4171936"/>
              <a:gd name="connsiteX37" fmla="*/ 297232 w 3694053"/>
              <a:gd name="connsiteY37" fmla="*/ 2202488 h 4171936"/>
              <a:gd name="connsiteX38" fmla="*/ 383496 w 3694053"/>
              <a:gd name="connsiteY38" fmla="*/ 2340511 h 4171936"/>
              <a:gd name="connsiteX39" fmla="*/ 556025 w 3694053"/>
              <a:gd name="connsiteY39" fmla="*/ 2435402 h 4171936"/>
              <a:gd name="connsiteX40" fmla="*/ 702674 w 3694053"/>
              <a:gd name="connsiteY40" fmla="*/ 2487160 h 4171936"/>
              <a:gd name="connsiteX41" fmla="*/ 849323 w 3694053"/>
              <a:gd name="connsiteY41" fmla="*/ 2495787 h 4171936"/>
              <a:gd name="connsiteX42" fmla="*/ 918334 w 3694053"/>
              <a:gd name="connsiteY42" fmla="*/ 2487160 h 4171936"/>
              <a:gd name="connsiteX43" fmla="*/ 970093 w 3694053"/>
              <a:gd name="connsiteY43" fmla="*/ 2469907 h 4171936"/>
              <a:gd name="connsiteX44" fmla="*/ 978719 w 3694053"/>
              <a:gd name="connsiteY44" fmla="*/ 2452654 h 4171936"/>
              <a:gd name="connsiteX45" fmla="*/ 978719 w 3694053"/>
              <a:gd name="connsiteY45" fmla="*/ 2469907 h 4171936"/>
              <a:gd name="connsiteX46" fmla="*/ 952840 w 3694053"/>
              <a:gd name="connsiteY46" fmla="*/ 2521666 h 4171936"/>
              <a:gd name="connsiteX47" fmla="*/ 952840 w 3694053"/>
              <a:gd name="connsiteY47" fmla="*/ 2582051 h 4171936"/>
              <a:gd name="connsiteX48" fmla="*/ 918334 w 3694053"/>
              <a:gd name="connsiteY48" fmla="*/ 2625183 h 4171936"/>
              <a:gd name="connsiteX49" fmla="*/ 797564 w 3694053"/>
              <a:gd name="connsiteY49" fmla="*/ 2694194 h 4171936"/>
              <a:gd name="connsiteX50" fmla="*/ 711300 w 3694053"/>
              <a:gd name="connsiteY50" fmla="*/ 2728700 h 4171936"/>
              <a:gd name="connsiteX51" fmla="*/ 556025 w 3694053"/>
              <a:gd name="connsiteY51" fmla="*/ 2780458 h 4171936"/>
              <a:gd name="connsiteX52" fmla="*/ 435255 w 3694053"/>
              <a:gd name="connsiteY52" fmla="*/ 2814964 h 4171936"/>
              <a:gd name="connsiteX53" fmla="*/ 331738 w 3694053"/>
              <a:gd name="connsiteY53" fmla="*/ 2883975 h 4171936"/>
              <a:gd name="connsiteX54" fmla="*/ 262727 w 3694053"/>
              <a:gd name="connsiteY54" fmla="*/ 2935734 h 4171936"/>
              <a:gd name="connsiteX55" fmla="*/ 210968 w 3694053"/>
              <a:gd name="connsiteY55" fmla="*/ 3065130 h 4171936"/>
              <a:gd name="connsiteX56" fmla="*/ 228221 w 3694053"/>
              <a:gd name="connsiteY56" fmla="*/ 3108262 h 4171936"/>
              <a:gd name="connsiteX57" fmla="*/ 288606 w 3694053"/>
              <a:gd name="connsiteY57" fmla="*/ 3125515 h 4171936"/>
              <a:gd name="connsiteX58" fmla="*/ 348991 w 3694053"/>
              <a:gd name="connsiteY58" fmla="*/ 3073756 h 4171936"/>
              <a:gd name="connsiteX59" fmla="*/ 400749 w 3694053"/>
              <a:gd name="connsiteY59" fmla="*/ 3004745 h 4171936"/>
              <a:gd name="connsiteX60" fmla="*/ 547398 w 3694053"/>
              <a:gd name="connsiteY60" fmla="*/ 2952987 h 4171936"/>
              <a:gd name="connsiteX61" fmla="*/ 633662 w 3694053"/>
              <a:gd name="connsiteY61" fmla="*/ 2927107 h 4171936"/>
              <a:gd name="connsiteX62" fmla="*/ 754432 w 3694053"/>
              <a:gd name="connsiteY62" fmla="*/ 2875349 h 4171936"/>
              <a:gd name="connsiteX63" fmla="*/ 866576 w 3694053"/>
              <a:gd name="connsiteY63" fmla="*/ 2806337 h 4171936"/>
              <a:gd name="connsiteX64" fmla="*/ 814817 w 3694053"/>
              <a:gd name="connsiteY64" fmla="*/ 2866722 h 4171936"/>
              <a:gd name="connsiteX65" fmla="*/ 702674 w 3694053"/>
              <a:gd name="connsiteY65" fmla="*/ 2944360 h 4171936"/>
              <a:gd name="connsiteX66" fmla="*/ 599157 w 3694053"/>
              <a:gd name="connsiteY66" fmla="*/ 3004745 h 4171936"/>
              <a:gd name="connsiteX67" fmla="*/ 512893 w 3694053"/>
              <a:gd name="connsiteY67" fmla="*/ 3065130 h 4171936"/>
              <a:gd name="connsiteX68" fmla="*/ 435255 w 3694053"/>
              <a:gd name="connsiteY68" fmla="*/ 3125515 h 4171936"/>
              <a:gd name="connsiteX69" fmla="*/ 366244 w 3694053"/>
              <a:gd name="connsiteY69" fmla="*/ 3168647 h 4171936"/>
              <a:gd name="connsiteX70" fmla="*/ 254100 w 3694053"/>
              <a:gd name="connsiteY70" fmla="*/ 3272164 h 4171936"/>
              <a:gd name="connsiteX71" fmla="*/ 167836 w 3694053"/>
              <a:gd name="connsiteY71" fmla="*/ 3410187 h 4171936"/>
              <a:gd name="connsiteX72" fmla="*/ 98825 w 3694053"/>
              <a:gd name="connsiteY72" fmla="*/ 3548209 h 4171936"/>
              <a:gd name="connsiteX73" fmla="*/ 47066 w 3694053"/>
              <a:gd name="connsiteY73" fmla="*/ 3668979 h 4171936"/>
              <a:gd name="connsiteX74" fmla="*/ 3934 w 3694053"/>
              <a:gd name="connsiteY74" fmla="*/ 3858760 h 4171936"/>
              <a:gd name="connsiteX75" fmla="*/ 3934 w 3694053"/>
              <a:gd name="connsiteY75" fmla="*/ 3979530 h 4171936"/>
              <a:gd name="connsiteX76" fmla="*/ 21187 w 3694053"/>
              <a:gd name="connsiteY76" fmla="*/ 4057168 h 4171936"/>
              <a:gd name="connsiteX77" fmla="*/ 98825 w 3694053"/>
              <a:gd name="connsiteY77" fmla="*/ 4074420 h 4171936"/>
              <a:gd name="connsiteX78" fmla="*/ 167836 w 3694053"/>
              <a:gd name="connsiteY78" fmla="*/ 4074420 h 4171936"/>
              <a:gd name="connsiteX79" fmla="*/ 193715 w 3694053"/>
              <a:gd name="connsiteY79" fmla="*/ 4031288 h 4171936"/>
              <a:gd name="connsiteX80" fmla="*/ 202342 w 3694053"/>
              <a:gd name="connsiteY80" fmla="*/ 3945024 h 4171936"/>
              <a:gd name="connsiteX81" fmla="*/ 236847 w 3694053"/>
              <a:gd name="connsiteY81" fmla="*/ 3746617 h 4171936"/>
              <a:gd name="connsiteX82" fmla="*/ 297232 w 3694053"/>
              <a:gd name="connsiteY82" fmla="*/ 3591341 h 4171936"/>
              <a:gd name="connsiteX83" fmla="*/ 357617 w 3694053"/>
              <a:gd name="connsiteY83" fmla="*/ 3436066 h 4171936"/>
              <a:gd name="connsiteX84" fmla="*/ 409376 w 3694053"/>
              <a:gd name="connsiteY84" fmla="*/ 3323922 h 4171936"/>
              <a:gd name="connsiteX85" fmla="*/ 512893 w 3694053"/>
              <a:gd name="connsiteY85" fmla="*/ 3211779 h 4171936"/>
              <a:gd name="connsiteX86" fmla="*/ 676795 w 3694053"/>
              <a:gd name="connsiteY86" fmla="*/ 3134141 h 4171936"/>
              <a:gd name="connsiteX87" fmla="*/ 814817 w 3694053"/>
              <a:gd name="connsiteY87" fmla="*/ 3056503 h 4171936"/>
              <a:gd name="connsiteX88" fmla="*/ 961466 w 3694053"/>
              <a:gd name="connsiteY88" fmla="*/ 2961613 h 4171936"/>
              <a:gd name="connsiteX89" fmla="*/ 1047730 w 3694053"/>
              <a:gd name="connsiteY89" fmla="*/ 2944360 h 4171936"/>
              <a:gd name="connsiteX90" fmla="*/ 1064983 w 3694053"/>
              <a:gd name="connsiteY90" fmla="*/ 2866722 h 4171936"/>
              <a:gd name="connsiteX91" fmla="*/ 1064983 w 3694053"/>
              <a:gd name="connsiteY91" fmla="*/ 2918481 h 4171936"/>
              <a:gd name="connsiteX92" fmla="*/ 1064983 w 3694053"/>
              <a:gd name="connsiteY92" fmla="*/ 2944360 h 4171936"/>
              <a:gd name="connsiteX93" fmla="*/ 1013225 w 3694053"/>
              <a:gd name="connsiteY93" fmla="*/ 2944360 h 4171936"/>
              <a:gd name="connsiteX94" fmla="*/ 926961 w 3694053"/>
              <a:gd name="connsiteY94" fmla="*/ 2996119 h 4171936"/>
              <a:gd name="connsiteX95" fmla="*/ 814817 w 3694053"/>
              <a:gd name="connsiteY95" fmla="*/ 3065130 h 4171936"/>
              <a:gd name="connsiteX96" fmla="*/ 763059 w 3694053"/>
              <a:gd name="connsiteY96" fmla="*/ 3108262 h 4171936"/>
              <a:gd name="connsiteX97" fmla="*/ 685421 w 3694053"/>
              <a:gd name="connsiteY97" fmla="*/ 3203153 h 4171936"/>
              <a:gd name="connsiteX98" fmla="*/ 642289 w 3694053"/>
              <a:gd name="connsiteY98" fmla="*/ 3289417 h 4171936"/>
              <a:gd name="connsiteX99" fmla="*/ 607783 w 3694053"/>
              <a:gd name="connsiteY99" fmla="*/ 3375681 h 4171936"/>
              <a:gd name="connsiteX100" fmla="*/ 573278 w 3694053"/>
              <a:gd name="connsiteY100" fmla="*/ 3461945 h 4171936"/>
              <a:gd name="connsiteX101" fmla="*/ 573278 w 3694053"/>
              <a:gd name="connsiteY101" fmla="*/ 3574088 h 4171936"/>
              <a:gd name="connsiteX102" fmla="*/ 573278 w 3694053"/>
              <a:gd name="connsiteY102" fmla="*/ 3686232 h 4171936"/>
              <a:gd name="connsiteX103" fmla="*/ 573278 w 3694053"/>
              <a:gd name="connsiteY103" fmla="*/ 3720737 h 4171936"/>
              <a:gd name="connsiteX104" fmla="*/ 573278 w 3694053"/>
              <a:gd name="connsiteY104" fmla="*/ 3763870 h 4171936"/>
              <a:gd name="connsiteX105" fmla="*/ 659542 w 3694053"/>
              <a:gd name="connsiteY105" fmla="*/ 3772496 h 4171936"/>
              <a:gd name="connsiteX106" fmla="*/ 711300 w 3694053"/>
              <a:gd name="connsiteY106" fmla="*/ 3703485 h 4171936"/>
              <a:gd name="connsiteX107" fmla="*/ 728553 w 3694053"/>
              <a:gd name="connsiteY107" fmla="*/ 3582715 h 4171936"/>
              <a:gd name="connsiteX108" fmla="*/ 745806 w 3694053"/>
              <a:gd name="connsiteY108" fmla="*/ 3453319 h 4171936"/>
              <a:gd name="connsiteX109" fmla="*/ 763059 w 3694053"/>
              <a:gd name="connsiteY109" fmla="*/ 3323922 h 4171936"/>
              <a:gd name="connsiteX110" fmla="*/ 840696 w 3694053"/>
              <a:gd name="connsiteY110" fmla="*/ 3211779 h 4171936"/>
              <a:gd name="connsiteX111" fmla="*/ 935587 w 3694053"/>
              <a:gd name="connsiteY111" fmla="*/ 3125515 h 4171936"/>
              <a:gd name="connsiteX112" fmla="*/ 1039104 w 3694053"/>
              <a:gd name="connsiteY112" fmla="*/ 3082383 h 4171936"/>
              <a:gd name="connsiteX113" fmla="*/ 1108115 w 3694053"/>
              <a:gd name="connsiteY113" fmla="*/ 3039251 h 4171936"/>
              <a:gd name="connsiteX114" fmla="*/ 1108115 w 3694053"/>
              <a:gd name="connsiteY114" fmla="*/ 3030624 h 4171936"/>
              <a:gd name="connsiteX115" fmla="*/ 1116742 w 3694053"/>
              <a:gd name="connsiteY115" fmla="*/ 3056503 h 4171936"/>
              <a:gd name="connsiteX116" fmla="*/ 1125368 w 3694053"/>
              <a:gd name="connsiteY116" fmla="*/ 3099636 h 4171936"/>
              <a:gd name="connsiteX117" fmla="*/ 1159874 w 3694053"/>
              <a:gd name="connsiteY117" fmla="*/ 3134141 h 4171936"/>
              <a:gd name="connsiteX118" fmla="*/ 1125368 w 3694053"/>
              <a:gd name="connsiteY118" fmla="*/ 3177273 h 4171936"/>
              <a:gd name="connsiteX119" fmla="*/ 1039104 w 3694053"/>
              <a:gd name="connsiteY119" fmla="*/ 3237658 h 4171936"/>
              <a:gd name="connsiteX120" fmla="*/ 978719 w 3694053"/>
              <a:gd name="connsiteY120" fmla="*/ 3306670 h 4171936"/>
              <a:gd name="connsiteX121" fmla="*/ 935587 w 3694053"/>
              <a:gd name="connsiteY121" fmla="*/ 3392934 h 4171936"/>
              <a:gd name="connsiteX122" fmla="*/ 901081 w 3694053"/>
              <a:gd name="connsiteY122" fmla="*/ 3487824 h 4171936"/>
              <a:gd name="connsiteX123" fmla="*/ 901081 w 3694053"/>
              <a:gd name="connsiteY123" fmla="*/ 3565462 h 4171936"/>
              <a:gd name="connsiteX124" fmla="*/ 901081 w 3694053"/>
              <a:gd name="connsiteY124" fmla="*/ 3599968 h 4171936"/>
              <a:gd name="connsiteX125" fmla="*/ 952840 w 3694053"/>
              <a:gd name="connsiteY125" fmla="*/ 3599968 h 4171936"/>
              <a:gd name="connsiteX126" fmla="*/ 978719 w 3694053"/>
              <a:gd name="connsiteY126" fmla="*/ 3582715 h 4171936"/>
              <a:gd name="connsiteX127" fmla="*/ 995972 w 3694053"/>
              <a:gd name="connsiteY127" fmla="*/ 3487824 h 4171936"/>
              <a:gd name="connsiteX128" fmla="*/ 1125368 w 3694053"/>
              <a:gd name="connsiteY128" fmla="*/ 3375681 h 4171936"/>
              <a:gd name="connsiteX129" fmla="*/ 1142621 w 3694053"/>
              <a:gd name="connsiteY129" fmla="*/ 3306670 h 4171936"/>
              <a:gd name="connsiteX130" fmla="*/ 1203006 w 3694053"/>
              <a:gd name="connsiteY130" fmla="*/ 3220405 h 4171936"/>
              <a:gd name="connsiteX131" fmla="*/ 1254764 w 3694053"/>
              <a:gd name="connsiteY131" fmla="*/ 3185900 h 4171936"/>
              <a:gd name="connsiteX132" fmla="*/ 1272017 w 3694053"/>
              <a:gd name="connsiteY132" fmla="*/ 3160020 h 4171936"/>
              <a:gd name="connsiteX133" fmla="*/ 1315149 w 3694053"/>
              <a:gd name="connsiteY133" fmla="*/ 3116888 h 4171936"/>
              <a:gd name="connsiteX134" fmla="*/ 1332402 w 3694053"/>
              <a:gd name="connsiteY134" fmla="*/ 3091009 h 4171936"/>
              <a:gd name="connsiteX135" fmla="*/ 1410040 w 3694053"/>
              <a:gd name="connsiteY135" fmla="*/ 3160020 h 4171936"/>
              <a:gd name="connsiteX136" fmla="*/ 1461798 w 3694053"/>
              <a:gd name="connsiteY136" fmla="*/ 3168647 h 4171936"/>
              <a:gd name="connsiteX137" fmla="*/ 1513557 w 3694053"/>
              <a:gd name="connsiteY137" fmla="*/ 3168647 h 4171936"/>
              <a:gd name="connsiteX138" fmla="*/ 1461798 w 3694053"/>
              <a:gd name="connsiteY138" fmla="*/ 3237658 h 4171936"/>
              <a:gd name="connsiteX139" fmla="*/ 1349655 w 3694053"/>
              <a:gd name="connsiteY139" fmla="*/ 3384307 h 4171936"/>
              <a:gd name="connsiteX140" fmla="*/ 1237511 w 3694053"/>
              <a:gd name="connsiteY140" fmla="*/ 3522330 h 4171936"/>
              <a:gd name="connsiteX141" fmla="*/ 1125368 w 3694053"/>
              <a:gd name="connsiteY141" fmla="*/ 3599968 h 4171936"/>
              <a:gd name="connsiteX142" fmla="*/ 970093 w 3694053"/>
              <a:gd name="connsiteY142" fmla="*/ 3694858 h 4171936"/>
              <a:gd name="connsiteX143" fmla="*/ 763059 w 3694053"/>
              <a:gd name="connsiteY143" fmla="*/ 3815628 h 4171936"/>
              <a:gd name="connsiteX144" fmla="*/ 538772 w 3694053"/>
              <a:gd name="connsiteY144" fmla="*/ 3893266 h 4171936"/>
              <a:gd name="connsiteX145" fmla="*/ 348991 w 3694053"/>
              <a:gd name="connsiteY145" fmla="*/ 3988156 h 4171936"/>
              <a:gd name="connsiteX146" fmla="*/ 297232 w 3694053"/>
              <a:gd name="connsiteY146" fmla="*/ 4065794 h 4171936"/>
              <a:gd name="connsiteX147" fmla="*/ 297232 w 3694053"/>
              <a:gd name="connsiteY147" fmla="*/ 4117553 h 4171936"/>
              <a:gd name="connsiteX148" fmla="*/ 461134 w 3694053"/>
              <a:gd name="connsiteY148" fmla="*/ 4117553 h 4171936"/>
              <a:gd name="connsiteX149" fmla="*/ 642289 w 3694053"/>
              <a:gd name="connsiteY149" fmla="*/ 4022662 h 4171936"/>
              <a:gd name="connsiteX150" fmla="*/ 892455 w 3694053"/>
              <a:gd name="connsiteY150" fmla="*/ 3910519 h 4171936"/>
              <a:gd name="connsiteX151" fmla="*/ 1125368 w 3694053"/>
              <a:gd name="connsiteY151" fmla="*/ 3798375 h 4171936"/>
              <a:gd name="connsiteX152" fmla="*/ 1237511 w 3694053"/>
              <a:gd name="connsiteY152" fmla="*/ 3686232 h 4171936"/>
              <a:gd name="connsiteX153" fmla="*/ 1366908 w 3694053"/>
              <a:gd name="connsiteY153" fmla="*/ 3565462 h 4171936"/>
              <a:gd name="connsiteX154" fmla="*/ 1453172 w 3694053"/>
              <a:gd name="connsiteY154" fmla="*/ 3461945 h 4171936"/>
              <a:gd name="connsiteX155" fmla="*/ 1548062 w 3694053"/>
              <a:gd name="connsiteY155" fmla="*/ 3349802 h 4171936"/>
              <a:gd name="connsiteX156" fmla="*/ 1591195 w 3694053"/>
              <a:gd name="connsiteY156" fmla="*/ 3254911 h 4171936"/>
              <a:gd name="connsiteX157" fmla="*/ 1617074 w 3694053"/>
              <a:gd name="connsiteY157" fmla="*/ 3194526 h 4171936"/>
              <a:gd name="connsiteX158" fmla="*/ 1642953 w 3694053"/>
              <a:gd name="connsiteY158" fmla="*/ 3151394 h 4171936"/>
              <a:gd name="connsiteX159" fmla="*/ 1642953 w 3694053"/>
              <a:gd name="connsiteY159" fmla="*/ 3177273 h 4171936"/>
              <a:gd name="connsiteX160" fmla="*/ 1634327 w 3694053"/>
              <a:gd name="connsiteY160" fmla="*/ 3298043 h 4171936"/>
              <a:gd name="connsiteX161" fmla="*/ 1539436 w 3694053"/>
              <a:gd name="connsiteY161" fmla="*/ 3436066 h 4171936"/>
              <a:gd name="connsiteX162" fmla="*/ 1392787 w 3694053"/>
              <a:gd name="connsiteY162" fmla="*/ 3565462 h 4171936"/>
              <a:gd name="connsiteX163" fmla="*/ 1289270 w 3694053"/>
              <a:gd name="connsiteY163" fmla="*/ 3625847 h 4171936"/>
              <a:gd name="connsiteX164" fmla="*/ 1220259 w 3694053"/>
              <a:gd name="connsiteY164" fmla="*/ 3686232 h 4171936"/>
              <a:gd name="connsiteX165" fmla="*/ 1177127 w 3694053"/>
              <a:gd name="connsiteY165" fmla="*/ 3781122 h 4171936"/>
              <a:gd name="connsiteX166" fmla="*/ 1203006 w 3694053"/>
              <a:gd name="connsiteY166" fmla="*/ 3824254 h 4171936"/>
              <a:gd name="connsiteX167" fmla="*/ 1349655 w 3694053"/>
              <a:gd name="connsiteY167" fmla="*/ 3781122 h 4171936"/>
              <a:gd name="connsiteX168" fmla="*/ 1470425 w 3694053"/>
              <a:gd name="connsiteY168" fmla="*/ 3694858 h 4171936"/>
              <a:gd name="connsiteX169" fmla="*/ 1582568 w 3694053"/>
              <a:gd name="connsiteY169" fmla="*/ 3617220 h 4171936"/>
              <a:gd name="connsiteX170" fmla="*/ 1686085 w 3694053"/>
              <a:gd name="connsiteY170" fmla="*/ 3487824 h 4171936"/>
              <a:gd name="connsiteX171" fmla="*/ 1763723 w 3694053"/>
              <a:gd name="connsiteY171" fmla="*/ 3367054 h 4171936"/>
              <a:gd name="connsiteX172" fmla="*/ 1798228 w 3694053"/>
              <a:gd name="connsiteY172" fmla="*/ 3254911 h 4171936"/>
              <a:gd name="connsiteX173" fmla="*/ 1824108 w 3694053"/>
              <a:gd name="connsiteY173" fmla="*/ 3160020 h 4171936"/>
              <a:gd name="connsiteX174" fmla="*/ 1910372 w 3694053"/>
              <a:gd name="connsiteY174" fmla="*/ 3134141 h 4171936"/>
              <a:gd name="connsiteX175" fmla="*/ 2039768 w 3694053"/>
              <a:gd name="connsiteY175" fmla="*/ 3108262 h 4171936"/>
              <a:gd name="connsiteX176" fmla="*/ 2091527 w 3694053"/>
              <a:gd name="connsiteY176" fmla="*/ 3091009 h 4171936"/>
              <a:gd name="connsiteX177" fmla="*/ 2057021 w 3694053"/>
              <a:gd name="connsiteY177" fmla="*/ 3229032 h 4171936"/>
              <a:gd name="connsiteX178" fmla="*/ 2013889 w 3694053"/>
              <a:gd name="connsiteY178" fmla="*/ 3418813 h 4171936"/>
              <a:gd name="connsiteX179" fmla="*/ 1858613 w 3694053"/>
              <a:gd name="connsiteY179" fmla="*/ 3599968 h 4171936"/>
              <a:gd name="connsiteX180" fmla="*/ 1720591 w 3694053"/>
              <a:gd name="connsiteY180" fmla="*/ 3720737 h 4171936"/>
              <a:gd name="connsiteX181" fmla="*/ 1573942 w 3694053"/>
              <a:gd name="connsiteY181" fmla="*/ 3807002 h 4171936"/>
              <a:gd name="connsiteX182" fmla="*/ 1332402 w 3694053"/>
              <a:gd name="connsiteY182" fmla="*/ 3910519 h 4171936"/>
              <a:gd name="connsiteX183" fmla="*/ 1056357 w 3694053"/>
              <a:gd name="connsiteY183" fmla="*/ 3996783 h 4171936"/>
              <a:gd name="connsiteX184" fmla="*/ 875202 w 3694053"/>
              <a:gd name="connsiteY184" fmla="*/ 4031288 h 4171936"/>
              <a:gd name="connsiteX185" fmla="*/ 780311 w 3694053"/>
              <a:gd name="connsiteY185" fmla="*/ 4039915 h 4171936"/>
              <a:gd name="connsiteX186" fmla="*/ 737179 w 3694053"/>
              <a:gd name="connsiteY186" fmla="*/ 4074420 h 4171936"/>
              <a:gd name="connsiteX187" fmla="*/ 745806 w 3694053"/>
              <a:gd name="connsiteY187" fmla="*/ 4134805 h 4171936"/>
              <a:gd name="connsiteX188" fmla="*/ 840696 w 3694053"/>
              <a:gd name="connsiteY188" fmla="*/ 4160685 h 4171936"/>
              <a:gd name="connsiteX189" fmla="*/ 1159874 w 3694053"/>
              <a:gd name="connsiteY189" fmla="*/ 4160685 h 4171936"/>
              <a:gd name="connsiteX190" fmla="*/ 1556689 w 3694053"/>
              <a:gd name="connsiteY190" fmla="*/ 4022662 h 4171936"/>
              <a:gd name="connsiteX191" fmla="*/ 1701388 w 3694053"/>
              <a:gd name="connsiteY191" fmla="*/ 3933097 h 4171936"/>
              <a:gd name="connsiteX192" fmla="*/ 1786301 w 3694053"/>
              <a:gd name="connsiteY192" fmla="*/ 3856135 h 4171936"/>
              <a:gd name="connsiteX193" fmla="*/ 2094153 w 3694053"/>
              <a:gd name="connsiteY193" fmla="*/ 3543559 h 4171936"/>
              <a:gd name="connsiteX194" fmla="*/ 2160538 w 3694053"/>
              <a:gd name="connsiteY194" fmla="*/ 3418813 h 4171936"/>
              <a:gd name="connsiteX195" fmla="*/ 2238176 w 3694053"/>
              <a:gd name="connsiteY195" fmla="*/ 3237658 h 4171936"/>
              <a:gd name="connsiteX196" fmla="*/ 2246802 w 3694053"/>
              <a:gd name="connsiteY196" fmla="*/ 3125515 h 4171936"/>
              <a:gd name="connsiteX197" fmla="*/ 2255428 w 3694053"/>
              <a:gd name="connsiteY197" fmla="*/ 3039251 h 4171936"/>
              <a:gd name="connsiteX198" fmla="*/ 2281308 w 3694053"/>
              <a:gd name="connsiteY198" fmla="*/ 2996119 h 4171936"/>
              <a:gd name="connsiteX199" fmla="*/ 2324440 w 3694053"/>
              <a:gd name="connsiteY199" fmla="*/ 2970239 h 4171936"/>
              <a:gd name="connsiteX200" fmla="*/ 2333066 w 3694053"/>
              <a:gd name="connsiteY200" fmla="*/ 2996119 h 4171936"/>
              <a:gd name="connsiteX201" fmla="*/ 2393451 w 3694053"/>
              <a:gd name="connsiteY201" fmla="*/ 3082383 h 4171936"/>
              <a:gd name="connsiteX202" fmla="*/ 2410704 w 3694053"/>
              <a:gd name="connsiteY202" fmla="*/ 3194526 h 4171936"/>
              <a:gd name="connsiteX203" fmla="*/ 2402078 w 3694053"/>
              <a:gd name="connsiteY203" fmla="*/ 3306670 h 4171936"/>
              <a:gd name="connsiteX204" fmla="*/ 2324440 w 3694053"/>
              <a:gd name="connsiteY204" fmla="*/ 3436066 h 4171936"/>
              <a:gd name="connsiteX205" fmla="*/ 2246802 w 3694053"/>
              <a:gd name="connsiteY205" fmla="*/ 3496451 h 4171936"/>
              <a:gd name="connsiteX206" fmla="*/ 2151911 w 3694053"/>
              <a:gd name="connsiteY206" fmla="*/ 3539583 h 4171936"/>
              <a:gd name="connsiteX207" fmla="*/ 2091527 w 3694053"/>
              <a:gd name="connsiteY207" fmla="*/ 3582715 h 4171936"/>
              <a:gd name="connsiteX208" fmla="*/ 1867240 w 3694053"/>
              <a:gd name="connsiteY208" fmla="*/ 3677605 h 4171936"/>
              <a:gd name="connsiteX209" fmla="*/ 1798228 w 3694053"/>
              <a:gd name="connsiteY209" fmla="*/ 3712111 h 4171936"/>
              <a:gd name="connsiteX210" fmla="*/ 1763723 w 3694053"/>
              <a:gd name="connsiteY210" fmla="*/ 3789749 h 4171936"/>
              <a:gd name="connsiteX211" fmla="*/ 1927625 w 3694053"/>
              <a:gd name="connsiteY211" fmla="*/ 3850134 h 4171936"/>
              <a:gd name="connsiteX212" fmla="*/ 2169164 w 3694053"/>
              <a:gd name="connsiteY212" fmla="*/ 3763870 h 4171936"/>
              <a:gd name="connsiteX213" fmla="*/ 2445210 w 3694053"/>
              <a:gd name="connsiteY213" fmla="*/ 3608594 h 4171936"/>
              <a:gd name="connsiteX214" fmla="*/ 2581958 w 3694053"/>
              <a:gd name="connsiteY214" fmla="*/ 3396834 h 4171936"/>
              <a:gd name="connsiteX215" fmla="*/ 2614437 w 3694053"/>
              <a:gd name="connsiteY215" fmla="*/ 3246285 h 4171936"/>
              <a:gd name="connsiteX216" fmla="*/ 2588558 w 3694053"/>
              <a:gd name="connsiteY216" fmla="*/ 3119515 h 4171936"/>
              <a:gd name="connsiteX217" fmla="*/ 2548727 w 3694053"/>
              <a:gd name="connsiteY217" fmla="*/ 3047877 h 4171936"/>
              <a:gd name="connsiteX218" fmla="*/ 2462462 w 3694053"/>
              <a:gd name="connsiteY218" fmla="*/ 2909854 h 4171936"/>
              <a:gd name="connsiteX219" fmla="*/ 2419330 w 3694053"/>
              <a:gd name="connsiteY219" fmla="*/ 2866722 h 4171936"/>
              <a:gd name="connsiteX220" fmla="*/ 2419330 w 3694053"/>
              <a:gd name="connsiteY220" fmla="*/ 2840843 h 4171936"/>
              <a:gd name="connsiteX221" fmla="*/ 2453836 w 3694053"/>
              <a:gd name="connsiteY221" fmla="*/ 2754579 h 4171936"/>
              <a:gd name="connsiteX222" fmla="*/ 2488342 w 3694053"/>
              <a:gd name="connsiteY222" fmla="*/ 2633809 h 4171936"/>
              <a:gd name="connsiteX223" fmla="*/ 2496968 w 3694053"/>
              <a:gd name="connsiteY223" fmla="*/ 2599303 h 4171936"/>
              <a:gd name="connsiteX224" fmla="*/ 2574606 w 3694053"/>
              <a:gd name="connsiteY224" fmla="*/ 2582051 h 4171936"/>
              <a:gd name="connsiteX225" fmla="*/ 2747134 w 3694053"/>
              <a:gd name="connsiteY225" fmla="*/ 2530292 h 4171936"/>
              <a:gd name="connsiteX226" fmla="*/ 2962795 w 3694053"/>
              <a:gd name="connsiteY226" fmla="*/ 2409522 h 4171936"/>
              <a:gd name="connsiteX227" fmla="*/ 3169828 w 3694053"/>
              <a:gd name="connsiteY227" fmla="*/ 2202488 h 4171936"/>
              <a:gd name="connsiteX228" fmla="*/ 3299225 w 3694053"/>
              <a:gd name="connsiteY228" fmla="*/ 1874685 h 4171936"/>
              <a:gd name="connsiteX229" fmla="*/ 3307851 w 3694053"/>
              <a:gd name="connsiteY229" fmla="*/ 1598639 h 4171936"/>
              <a:gd name="connsiteX230" fmla="*/ 3299225 w 3694053"/>
              <a:gd name="connsiteY230" fmla="*/ 1244956 h 4171936"/>
              <a:gd name="connsiteX231" fmla="*/ 3247466 w 3694053"/>
              <a:gd name="connsiteY231" fmla="*/ 1072428 h 4171936"/>
              <a:gd name="connsiteX232" fmla="*/ 3204334 w 3694053"/>
              <a:gd name="connsiteY232" fmla="*/ 796383 h 4171936"/>
              <a:gd name="connsiteX233" fmla="*/ 3195708 w 3694053"/>
              <a:gd name="connsiteY233" fmla="*/ 572096 h 4171936"/>
              <a:gd name="connsiteX234" fmla="*/ 3247466 w 3694053"/>
              <a:gd name="connsiteY234" fmla="*/ 382315 h 4171936"/>
              <a:gd name="connsiteX235" fmla="*/ 3316478 w 3694053"/>
              <a:gd name="connsiteY235" fmla="*/ 227039 h 4171936"/>
              <a:gd name="connsiteX236" fmla="*/ 3428621 w 3694053"/>
              <a:gd name="connsiteY236" fmla="*/ 183907 h 4171936"/>
              <a:gd name="connsiteX237" fmla="*/ 3506259 w 3694053"/>
              <a:gd name="connsiteY237" fmla="*/ 252919 h 4171936"/>
              <a:gd name="connsiteX238" fmla="*/ 3523511 w 3694053"/>
              <a:gd name="connsiteY238" fmla="*/ 287424 h 4171936"/>
              <a:gd name="connsiteX239" fmla="*/ 3592523 w 3694053"/>
              <a:gd name="connsiteY239" fmla="*/ 287424 h 4171936"/>
              <a:gd name="connsiteX240" fmla="*/ 3652908 w 3694053"/>
              <a:gd name="connsiteY240" fmla="*/ 252919 h 4171936"/>
              <a:gd name="connsiteX241" fmla="*/ 3687413 w 3694053"/>
              <a:gd name="connsiteY241" fmla="*/ 235666 h 4171936"/>
              <a:gd name="connsiteX242" fmla="*/ 3687413 w 3694053"/>
              <a:gd name="connsiteY242" fmla="*/ 114896 h 4171936"/>
              <a:gd name="connsiteX243" fmla="*/ 3618402 w 3694053"/>
              <a:gd name="connsiteY243" fmla="*/ 11379 h 4171936"/>
              <a:gd name="connsiteX244" fmla="*/ 3489006 w 3694053"/>
              <a:gd name="connsiteY244" fmla="*/ 11379 h 4171936"/>
              <a:gd name="connsiteX245" fmla="*/ 3325104 w 3694053"/>
              <a:gd name="connsiteY245" fmla="*/ 89017 h 4171936"/>
              <a:gd name="connsiteX246" fmla="*/ 3187081 w 3694053"/>
              <a:gd name="connsiteY246" fmla="*/ 270171 h 4171936"/>
              <a:gd name="connsiteX247" fmla="*/ 3126696 w 3694053"/>
              <a:gd name="connsiteY247" fmla="*/ 537590 h 4171936"/>
              <a:gd name="connsiteX248" fmla="*/ 3126696 w 3694053"/>
              <a:gd name="connsiteY248" fmla="*/ 701492 h 4171936"/>
              <a:gd name="connsiteX249" fmla="*/ 3143949 w 3694053"/>
              <a:gd name="connsiteY249" fmla="*/ 865394 h 4171936"/>
              <a:gd name="connsiteX250" fmla="*/ 3178455 w 3694053"/>
              <a:gd name="connsiteY250" fmla="*/ 1115560 h 4171936"/>
              <a:gd name="connsiteX251" fmla="*/ 3221587 w 3694053"/>
              <a:gd name="connsiteY251" fmla="*/ 1270836 h 4171936"/>
              <a:gd name="connsiteX252" fmla="*/ 3230213 w 3694053"/>
              <a:gd name="connsiteY252" fmla="*/ 1546881 h 4171936"/>
              <a:gd name="connsiteX253" fmla="*/ 3247466 w 3694053"/>
              <a:gd name="connsiteY253" fmla="*/ 1779794 h 4171936"/>
              <a:gd name="connsiteX254" fmla="*/ 3143949 w 3694053"/>
              <a:gd name="connsiteY254" fmla="*/ 2055839 h 4171936"/>
              <a:gd name="connsiteX255" fmla="*/ 2997300 w 3694053"/>
              <a:gd name="connsiteY255" fmla="*/ 2288753 h 4171936"/>
              <a:gd name="connsiteX256" fmla="*/ 2867904 w 3694053"/>
              <a:gd name="connsiteY256" fmla="*/ 2383643 h 4171936"/>
              <a:gd name="connsiteX257" fmla="*/ 2747134 w 3694053"/>
              <a:gd name="connsiteY257" fmla="*/ 2444028 h 4171936"/>
              <a:gd name="connsiteX258" fmla="*/ 2617738 w 3694053"/>
              <a:gd name="connsiteY258" fmla="*/ 2478534 h 4171936"/>
              <a:gd name="connsiteX259" fmla="*/ 2548727 w 3694053"/>
              <a:gd name="connsiteY259" fmla="*/ 2478534 h 4171936"/>
              <a:gd name="connsiteX260" fmla="*/ 2522847 w 3694053"/>
              <a:gd name="connsiteY260" fmla="*/ 2444028 h 4171936"/>
              <a:gd name="connsiteX261" fmla="*/ 2496968 w 3694053"/>
              <a:gd name="connsiteY261" fmla="*/ 2400896 h 4171936"/>
              <a:gd name="connsiteX262" fmla="*/ 2471089 w 3694053"/>
              <a:gd name="connsiteY262" fmla="*/ 2297379 h 4171936"/>
              <a:gd name="connsiteX263" fmla="*/ 2402078 w 3694053"/>
              <a:gd name="connsiteY263" fmla="*/ 2176609 h 4171936"/>
              <a:gd name="connsiteX264" fmla="*/ 2333066 w 3694053"/>
              <a:gd name="connsiteY264" fmla="*/ 2107598 h 4171936"/>
              <a:gd name="connsiteX265" fmla="*/ 2177791 w 3694053"/>
              <a:gd name="connsiteY265" fmla="*/ 1969575 h 4171936"/>
              <a:gd name="connsiteX266" fmla="*/ 2074274 w 3694053"/>
              <a:gd name="connsiteY266" fmla="*/ 1926443 h 4171936"/>
              <a:gd name="connsiteX267" fmla="*/ 1910372 w 3694053"/>
              <a:gd name="connsiteY267" fmla="*/ 1926443 h 4171936"/>
              <a:gd name="connsiteX268" fmla="*/ 1780976 w 3694053"/>
              <a:gd name="connsiteY268" fmla="*/ 1926443 h 4171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</a:cxnLst>
            <a:rect l="l" t="t" r="r" b="b"/>
            <a:pathLst>
              <a:path w="3694053" h="4171936">
                <a:moveTo>
                  <a:pt x="1780976" y="1926443"/>
                </a:moveTo>
                <a:cubicBezTo>
                  <a:pt x="1680334" y="1934350"/>
                  <a:pt x="1579692" y="1942258"/>
                  <a:pt x="1504930" y="1960949"/>
                </a:cubicBezTo>
                <a:cubicBezTo>
                  <a:pt x="1430168" y="1979640"/>
                  <a:pt x="1384160" y="2012708"/>
                  <a:pt x="1332402" y="2038587"/>
                </a:cubicBezTo>
                <a:cubicBezTo>
                  <a:pt x="1280644" y="2064466"/>
                  <a:pt x="1233198" y="2084594"/>
                  <a:pt x="1194379" y="2116224"/>
                </a:cubicBezTo>
                <a:cubicBezTo>
                  <a:pt x="1155560" y="2147854"/>
                  <a:pt x="1126806" y="2192424"/>
                  <a:pt x="1099489" y="2228368"/>
                </a:cubicBezTo>
                <a:cubicBezTo>
                  <a:pt x="1072172" y="2264312"/>
                  <a:pt x="1049169" y="2303130"/>
                  <a:pt x="1030478" y="2331885"/>
                </a:cubicBezTo>
                <a:cubicBezTo>
                  <a:pt x="1011787" y="2360640"/>
                  <a:pt x="1024726" y="2385081"/>
                  <a:pt x="987345" y="2400896"/>
                </a:cubicBezTo>
                <a:cubicBezTo>
                  <a:pt x="949964" y="2416711"/>
                  <a:pt x="880953" y="2432526"/>
                  <a:pt x="806191" y="2426775"/>
                </a:cubicBezTo>
                <a:cubicBezTo>
                  <a:pt x="731429" y="2421024"/>
                  <a:pt x="612096" y="2408084"/>
                  <a:pt x="538772" y="2366390"/>
                </a:cubicBezTo>
                <a:cubicBezTo>
                  <a:pt x="465448" y="2324696"/>
                  <a:pt x="402187" y="2257122"/>
                  <a:pt x="366244" y="2176609"/>
                </a:cubicBezTo>
                <a:cubicBezTo>
                  <a:pt x="330301" y="2096096"/>
                  <a:pt x="294356" y="1995454"/>
                  <a:pt x="323111" y="1883311"/>
                </a:cubicBezTo>
                <a:cubicBezTo>
                  <a:pt x="351866" y="1771168"/>
                  <a:pt x="458259" y="1614455"/>
                  <a:pt x="538772" y="1503749"/>
                </a:cubicBezTo>
                <a:cubicBezTo>
                  <a:pt x="619285" y="1393043"/>
                  <a:pt x="727116" y="1302466"/>
                  <a:pt x="806191" y="1219077"/>
                </a:cubicBezTo>
                <a:cubicBezTo>
                  <a:pt x="885266" y="1135688"/>
                  <a:pt x="951402" y="1073866"/>
                  <a:pt x="1013225" y="1003417"/>
                </a:cubicBezTo>
                <a:cubicBezTo>
                  <a:pt x="1075048" y="932968"/>
                  <a:pt x="1131120" y="866832"/>
                  <a:pt x="1177127" y="796383"/>
                </a:cubicBezTo>
                <a:cubicBezTo>
                  <a:pt x="1223134" y="725934"/>
                  <a:pt x="1259078" y="661235"/>
                  <a:pt x="1289270" y="580722"/>
                </a:cubicBezTo>
                <a:cubicBezTo>
                  <a:pt x="1319462" y="500209"/>
                  <a:pt x="1361156" y="390941"/>
                  <a:pt x="1358281" y="313303"/>
                </a:cubicBezTo>
                <a:cubicBezTo>
                  <a:pt x="1355406" y="235665"/>
                  <a:pt x="1309398" y="155152"/>
                  <a:pt x="1272017" y="114896"/>
                </a:cubicBezTo>
                <a:cubicBezTo>
                  <a:pt x="1234636" y="74640"/>
                  <a:pt x="1200131" y="67451"/>
                  <a:pt x="1133995" y="71764"/>
                </a:cubicBezTo>
                <a:cubicBezTo>
                  <a:pt x="1067859" y="76077"/>
                  <a:pt x="929836" y="110583"/>
                  <a:pt x="875202" y="140775"/>
                </a:cubicBezTo>
                <a:cubicBezTo>
                  <a:pt x="820568" y="170967"/>
                  <a:pt x="817693" y="214100"/>
                  <a:pt x="806191" y="252919"/>
                </a:cubicBezTo>
                <a:cubicBezTo>
                  <a:pt x="794689" y="291738"/>
                  <a:pt x="799002" y="342058"/>
                  <a:pt x="806191" y="373688"/>
                </a:cubicBezTo>
                <a:cubicBezTo>
                  <a:pt x="813380" y="405318"/>
                  <a:pt x="826319" y="431198"/>
                  <a:pt x="849323" y="442700"/>
                </a:cubicBezTo>
                <a:cubicBezTo>
                  <a:pt x="872327" y="454202"/>
                  <a:pt x="912583" y="452764"/>
                  <a:pt x="944213" y="442700"/>
                </a:cubicBezTo>
                <a:cubicBezTo>
                  <a:pt x="975843" y="432636"/>
                  <a:pt x="1006036" y="411070"/>
                  <a:pt x="1039104" y="382315"/>
                </a:cubicBezTo>
                <a:cubicBezTo>
                  <a:pt x="1072172" y="353560"/>
                  <a:pt x="1121055" y="296050"/>
                  <a:pt x="1142621" y="270171"/>
                </a:cubicBezTo>
                <a:cubicBezTo>
                  <a:pt x="1164187" y="244292"/>
                  <a:pt x="1155560" y="231352"/>
                  <a:pt x="1168500" y="227039"/>
                </a:cubicBezTo>
                <a:cubicBezTo>
                  <a:pt x="1181440" y="222726"/>
                  <a:pt x="1203006" y="225601"/>
                  <a:pt x="1220259" y="244292"/>
                </a:cubicBezTo>
                <a:cubicBezTo>
                  <a:pt x="1237512" y="262983"/>
                  <a:pt x="1263391" y="304677"/>
                  <a:pt x="1272017" y="339183"/>
                </a:cubicBezTo>
                <a:cubicBezTo>
                  <a:pt x="1280643" y="373689"/>
                  <a:pt x="1284957" y="401005"/>
                  <a:pt x="1272017" y="451326"/>
                </a:cubicBezTo>
                <a:cubicBezTo>
                  <a:pt x="1259077" y="501647"/>
                  <a:pt x="1240386" y="566345"/>
                  <a:pt x="1194379" y="641107"/>
                </a:cubicBezTo>
                <a:cubicBezTo>
                  <a:pt x="1148372" y="715869"/>
                  <a:pt x="1059232" y="828013"/>
                  <a:pt x="995972" y="899900"/>
                </a:cubicBezTo>
                <a:cubicBezTo>
                  <a:pt x="932712" y="971787"/>
                  <a:pt x="882391" y="1003417"/>
                  <a:pt x="814817" y="1072428"/>
                </a:cubicBezTo>
                <a:cubicBezTo>
                  <a:pt x="747243" y="1141439"/>
                  <a:pt x="653790" y="1243519"/>
                  <a:pt x="590530" y="1313968"/>
                </a:cubicBezTo>
                <a:cubicBezTo>
                  <a:pt x="527270" y="1384417"/>
                  <a:pt x="482700" y="1431862"/>
                  <a:pt x="435255" y="1495122"/>
                </a:cubicBezTo>
                <a:cubicBezTo>
                  <a:pt x="387810" y="1558382"/>
                  <a:pt x="337489" y="1627394"/>
                  <a:pt x="305859" y="1693530"/>
                </a:cubicBezTo>
                <a:cubicBezTo>
                  <a:pt x="274229" y="1759666"/>
                  <a:pt x="246912" y="1807111"/>
                  <a:pt x="245474" y="1891937"/>
                </a:cubicBezTo>
                <a:cubicBezTo>
                  <a:pt x="244036" y="1976763"/>
                  <a:pt x="274228" y="2127726"/>
                  <a:pt x="297232" y="2202488"/>
                </a:cubicBezTo>
                <a:cubicBezTo>
                  <a:pt x="320236" y="2277250"/>
                  <a:pt x="340364" y="2301692"/>
                  <a:pt x="383496" y="2340511"/>
                </a:cubicBezTo>
                <a:cubicBezTo>
                  <a:pt x="426628" y="2379330"/>
                  <a:pt x="502829" y="2410961"/>
                  <a:pt x="556025" y="2435402"/>
                </a:cubicBezTo>
                <a:cubicBezTo>
                  <a:pt x="609221" y="2459843"/>
                  <a:pt x="653791" y="2477096"/>
                  <a:pt x="702674" y="2487160"/>
                </a:cubicBezTo>
                <a:cubicBezTo>
                  <a:pt x="751557" y="2497224"/>
                  <a:pt x="813380" y="2495787"/>
                  <a:pt x="849323" y="2495787"/>
                </a:cubicBezTo>
                <a:cubicBezTo>
                  <a:pt x="885266" y="2495787"/>
                  <a:pt x="898206" y="2491473"/>
                  <a:pt x="918334" y="2487160"/>
                </a:cubicBezTo>
                <a:cubicBezTo>
                  <a:pt x="938462" y="2482847"/>
                  <a:pt x="960029" y="2475658"/>
                  <a:pt x="970093" y="2469907"/>
                </a:cubicBezTo>
                <a:cubicBezTo>
                  <a:pt x="980157" y="2464156"/>
                  <a:pt x="977281" y="2452654"/>
                  <a:pt x="978719" y="2452654"/>
                </a:cubicBezTo>
                <a:cubicBezTo>
                  <a:pt x="980157" y="2452654"/>
                  <a:pt x="983032" y="2458405"/>
                  <a:pt x="978719" y="2469907"/>
                </a:cubicBezTo>
                <a:cubicBezTo>
                  <a:pt x="974406" y="2481409"/>
                  <a:pt x="957153" y="2502975"/>
                  <a:pt x="952840" y="2521666"/>
                </a:cubicBezTo>
                <a:cubicBezTo>
                  <a:pt x="948527" y="2540357"/>
                  <a:pt x="958591" y="2564798"/>
                  <a:pt x="952840" y="2582051"/>
                </a:cubicBezTo>
                <a:cubicBezTo>
                  <a:pt x="947089" y="2599304"/>
                  <a:pt x="944213" y="2606493"/>
                  <a:pt x="918334" y="2625183"/>
                </a:cubicBezTo>
                <a:cubicBezTo>
                  <a:pt x="892455" y="2643874"/>
                  <a:pt x="832070" y="2676941"/>
                  <a:pt x="797564" y="2694194"/>
                </a:cubicBezTo>
                <a:cubicBezTo>
                  <a:pt x="763058" y="2711447"/>
                  <a:pt x="751556" y="2714323"/>
                  <a:pt x="711300" y="2728700"/>
                </a:cubicBezTo>
                <a:cubicBezTo>
                  <a:pt x="671043" y="2743077"/>
                  <a:pt x="602032" y="2766081"/>
                  <a:pt x="556025" y="2780458"/>
                </a:cubicBezTo>
                <a:cubicBezTo>
                  <a:pt x="510018" y="2794835"/>
                  <a:pt x="472636" y="2797711"/>
                  <a:pt x="435255" y="2814964"/>
                </a:cubicBezTo>
                <a:cubicBezTo>
                  <a:pt x="397874" y="2832217"/>
                  <a:pt x="360493" y="2863847"/>
                  <a:pt x="331738" y="2883975"/>
                </a:cubicBezTo>
                <a:cubicBezTo>
                  <a:pt x="302983" y="2904103"/>
                  <a:pt x="282855" y="2905542"/>
                  <a:pt x="262727" y="2935734"/>
                </a:cubicBezTo>
                <a:cubicBezTo>
                  <a:pt x="242599" y="2965926"/>
                  <a:pt x="216719" y="3036375"/>
                  <a:pt x="210968" y="3065130"/>
                </a:cubicBezTo>
                <a:cubicBezTo>
                  <a:pt x="205217" y="3093885"/>
                  <a:pt x="215281" y="3098198"/>
                  <a:pt x="228221" y="3108262"/>
                </a:cubicBezTo>
                <a:cubicBezTo>
                  <a:pt x="241161" y="3118326"/>
                  <a:pt x="268478" y="3131266"/>
                  <a:pt x="288606" y="3125515"/>
                </a:cubicBezTo>
                <a:cubicBezTo>
                  <a:pt x="308734" y="3119764"/>
                  <a:pt x="330301" y="3093884"/>
                  <a:pt x="348991" y="3073756"/>
                </a:cubicBezTo>
                <a:cubicBezTo>
                  <a:pt x="367681" y="3053628"/>
                  <a:pt x="367681" y="3024873"/>
                  <a:pt x="400749" y="3004745"/>
                </a:cubicBezTo>
                <a:cubicBezTo>
                  <a:pt x="433817" y="2984617"/>
                  <a:pt x="508579" y="2965927"/>
                  <a:pt x="547398" y="2952987"/>
                </a:cubicBezTo>
                <a:cubicBezTo>
                  <a:pt x="586217" y="2940047"/>
                  <a:pt x="599156" y="2940047"/>
                  <a:pt x="633662" y="2927107"/>
                </a:cubicBezTo>
                <a:cubicBezTo>
                  <a:pt x="668168" y="2914167"/>
                  <a:pt x="715613" y="2895477"/>
                  <a:pt x="754432" y="2875349"/>
                </a:cubicBezTo>
                <a:cubicBezTo>
                  <a:pt x="793251" y="2855221"/>
                  <a:pt x="856512" y="2807775"/>
                  <a:pt x="866576" y="2806337"/>
                </a:cubicBezTo>
                <a:cubicBezTo>
                  <a:pt x="876640" y="2804899"/>
                  <a:pt x="842134" y="2843718"/>
                  <a:pt x="814817" y="2866722"/>
                </a:cubicBezTo>
                <a:cubicBezTo>
                  <a:pt x="787500" y="2889726"/>
                  <a:pt x="738617" y="2921356"/>
                  <a:pt x="702674" y="2944360"/>
                </a:cubicBezTo>
                <a:cubicBezTo>
                  <a:pt x="666731" y="2967364"/>
                  <a:pt x="630787" y="2984617"/>
                  <a:pt x="599157" y="3004745"/>
                </a:cubicBezTo>
                <a:cubicBezTo>
                  <a:pt x="567527" y="3024873"/>
                  <a:pt x="540210" y="3045002"/>
                  <a:pt x="512893" y="3065130"/>
                </a:cubicBezTo>
                <a:cubicBezTo>
                  <a:pt x="485576" y="3085258"/>
                  <a:pt x="459696" y="3108262"/>
                  <a:pt x="435255" y="3125515"/>
                </a:cubicBezTo>
                <a:cubicBezTo>
                  <a:pt x="410814" y="3142768"/>
                  <a:pt x="396436" y="3144206"/>
                  <a:pt x="366244" y="3168647"/>
                </a:cubicBezTo>
                <a:cubicBezTo>
                  <a:pt x="336052" y="3193088"/>
                  <a:pt x="287168" y="3231907"/>
                  <a:pt x="254100" y="3272164"/>
                </a:cubicBezTo>
                <a:cubicBezTo>
                  <a:pt x="221032" y="3312421"/>
                  <a:pt x="193715" y="3364180"/>
                  <a:pt x="167836" y="3410187"/>
                </a:cubicBezTo>
                <a:cubicBezTo>
                  <a:pt x="141957" y="3456195"/>
                  <a:pt x="118953" y="3505077"/>
                  <a:pt x="98825" y="3548209"/>
                </a:cubicBezTo>
                <a:cubicBezTo>
                  <a:pt x="78697" y="3591341"/>
                  <a:pt x="62881" y="3617221"/>
                  <a:pt x="47066" y="3668979"/>
                </a:cubicBezTo>
                <a:cubicBezTo>
                  <a:pt x="31251" y="3720737"/>
                  <a:pt x="11123" y="3807002"/>
                  <a:pt x="3934" y="3858760"/>
                </a:cubicBezTo>
                <a:cubicBezTo>
                  <a:pt x="-3255" y="3910518"/>
                  <a:pt x="1059" y="3946462"/>
                  <a:pt x="3934" y="3979530"/>
                </a:cubicBezTo>
                <a:cubicBezTo>
                  <a:pt x="6809" y="4012598"/>
                  <a:pt x="5372" y="4041353"/>
                  <a:pt x="21187" y="4057168"/>
                </a:cubicBezTo>
                <a:cubicBezTo>
                  <a:pt x="37002" y="4072983"/>
                  <a:pt x="74383" y="4071545"/>
                  <a:pt x="98825" y="4074420"/>
                </a:cubicBezTo>
                <a:cubicBezTo>
                  <a:pt x="123267" y="4077295"/>
                  <a:pt x="152021" y="4081609"/>
                  <a:pt x="167836" y="4074420"/>
                </a:cubicBezTo>
                <a:cubicBezTo>
                  <a:pt x="183651" y="4067231"/>
                  <a:pt x="187964" y="4052854"/>
                  <a:pt x="193715" y="4031288"/>
                </a:cubicBezTo>
                <a:cubicBezTo>
                  <a:pt x="199466" y="4009722"/>
                  <a:pt x="195153" y="3992469"/>
                  <a:pt x="202342" y="3945024"/>
                </a:cubicBezTo>
                <a:cubicBezTo>
                  <a:pt x="209531" y="3897579"/>
                  <a:pt x="221032" y="3805564"/>
                  <a:pt x="236847" y="3746617"/>
                </a:cubicBezTo>
                <a:cubicBezTo>
                  <a:pt x="252662" y="3687670"/>
                  <a:pt x="297232" y="3591341"/>
                  <a:pt x="297232" y="3591341"/>
                </a:cubicBezTo>
                <a:cubicBezTo>
                  <a:pt x="317360" y="3539583"/>
                  <a:pt x="338926" y="3480636"/>
                  <a:pt x="357617" y="3436066"/>
                </a:cubicBezTo>
                <a:cubicBezTo>
                  <a:pt x="376308" y="3391496"/>
                  <a:pt x="383497" y="3361303"/>
                  <a:pt x="409376" y="3323922"/>
                </a:cubicBezTo>
                <a:cubicBezTo>
                  <a:pt x="435255" y="3286541"/>
                  <a:pt x="468323" y="3243409"/>
                  <a:pt x="512893" y="3211779"/>
                </a:cubicBezTo>
                <a:cubicBezTo>
                  <a:pt x="557463" y="3180149"/>
                  <a:pt x="626474" y="3160020"/>
                  <a:pt x="676795" y="3134141"/>
                </a:cubicBezTo>
                <a:cubicBezTo>
                  <a:pt x="727116" y="3108262"/>
                  <a:pt x="767372" y="3085258"/>
                  <a:pt x="814817" y="3056503"/>
                </a:cubicBezTo>
                <a:cubicBezTo>
                  <a:pt x="862262" y="3027748"/>
                  <a:pt x="922647" y="2980303"/>
                  <a:pt x="961466" y="2961613"/>
                </a:cubicBezTo>
                <a:cubicBezTo>
                  <a:pt x="1000285" y="2942923"/>
                  <a:pt x="1030477" y="2960175"/>
                  <a:pt x="1047730" y="2944360"/>
                </a:cubicBezTo>
                <a:cubicBezTo>
                  <a:pt x="1064983" y="2928545"/>
                  <a:pt x="1062108" y="2871035"/>
                  <a:pt x="1064983" y="2866722"/>
                </a:cubicBezTo>
                <a:cubicBezTo>
                  <a:pt x="1067858" y="2862409"/>
                  <a:pt x="1064983" y="2918481"/>
                  <a:pt x="1064983" y="2918481"/>
                </a:cubicBezTo>
                <a:cubicBezTo>
                  <a:pt x="1064983" y="2931421"/>
                  <a:pt x="1073609" y="2940047"/>
                  <a:pt x="1064983" y="2944360"/>
                </a:cubicBezTo>
                <a:cubicBezTo>
                  <a:pt x="1056357" y="2948673"/>
                  <a:pt x="1036229" y="2935734"/>
                  <a:pt x="1013225" y="2944360"/>
                </a:cubicBezTo>
                <a:cubicBezTo>
                  <a:pt x="990221" y="2952986"/>
                  <a:pt x="926961" y="2996119"/>
                  <a:pt x="926961" y="2996119"/>
                </a:cubicBezTo>
                <a:cubicBezTo>
                  <a:pt x="893893" y="3016247"/>
                  <a:pt x="842134" y="3046439"/>
                  <a:pt x="814817" y="3065130"/>
                </a:cubicBezTo>
                <a:cubicBezTo>
                  <a:pt x="787500" y="3083821"/>
                  <a:pt x="784625" y="3085258"/>
                  <a:pt x="763059" y="3108262"/>
                </a:cubicBezTo>
                <a:cubicBezTo>
                  <a:pt x="741493" y="3131266"/>
                  <a:pt x="705549" y="3172961"/>
                  <a:pt x="685421" y="3203153"/>
                </a:cubicBezTo>
                <a:cubicBezTo>
                  <a:pt x="665293" y="3233345"/>
                  <a:pt x="655229" y="3260662"/>
                  <a:pt x="642289" y="3289417"/>
                </a:cubicBezTo>
                <a:cubicBezTo>
                  <a:pt x="629349" y="3318172"/>
                  <a:pt x="607783" y="3375681"/>
                  <a:pt x="607783" y="3375681"/>
                </a:cubicBezTo>
                <a:cubicBezTo>
                  <a:pt x="596281" y="3404436"/>
                  <a:pt x="579029" y="3428877"/>
                  <a:pt x="573278" y="3461945"/>
                </a:cubicBezTo>
                <a:cubicBezTo>
                  <a:pt x="567527" y="3495013"/>
                  <a:pt x="573278" y="3574088"/>
                  <a:pt x="573278" y="3574088"/>
                </a:cubicBezTo>
                <a:lnTo>
                  <a:pt x="573278" y="3686232"/>
                </a:lnTo>
                <a:lnTo>
                  <a:pt x="573278" y="3720737"/>
                </a:lnTo>
                <a:cubicBezTo>
                  <a:pt x="573278" y="3733677"/>
                  <a:pt x="558901" y="3755244"/>
                  <a:pt x="573278" y="3763870"/>
                </a:cubicBezTo>
                <a:cubicBezTo>
                  <a:pt x="587655" y="3772497"/>
                  <a:pt x="636538" y="3782560"/>
                  <a:pt x="659542" y="3772496"/>
                </a:cubicBezTo>
                <a:cubicBezTo>
                  <a:pt x="682546" y="3762432"/>
                  <a:pt x="699798" y="3735115"/>
                  <a:pt x="711300" y="3703485"/>
                </a:cubicBezTo>
                <a:cubicBezTo>
                  <a:pt x="722802" y="3671855"/>
                  <a:pt x="722802" y="3624409"/>
                  <a:pt x="728553" y="3582715"/>
                </a:cubicBezTo>
                <a:cubicBezTo>
                  <a:pt x="734304" y="3541021"/>
                  <a:pt x="745806" y="3453319"/>
                  <a:pt x="745806" y="3453319"/>
                </a:cubicBezTo>
                <a:cubicBezTo>
                  <a:pt x="751557" y="3410187"/>
                  <a:pt x="747244" y="3364179"/>
                  <a:pt x="763059" y="3323922"/>
                </a:cubicBezTo>
                <a:cubicBezTo>
                  <a:pt x="778874" y="3283665"/>
                  <a:pt x="811941" y="3244847"/>
                  <a:pt x="840696" y="3211779"/>
                </a:cubicBezTo>
                <a:cubicBezTo>
                  <a:pt x="869451" y="3178711"/>
                  <a:pt x="902519" y="3147081"/>
                  <a:pt x="935587" y="3125515"/>
                </a:cubicBezTo>
                <a:cubicBezTo>
                  <a:pt x="968655" y="3103949"/>
                  <a:pt x="1010349" y="3096760"/>
                  <a:pt x="1039104" y="3082383"/>
                </a:cubicBezTo>
                <a:cubicBezTo>
                  <a:pt x="1067859" y="3068006"/>
                  <a:pt x="1096613" y="3047877"/>
                  <a:pt x="1108115" y="3039251"/>
                </a:cubicBezTo>
                <a:cubicBezTo>
                  <a:pt x="1119617" y="3030625"/>
                  <a:pt x="1106677" y="3027749"/>
                  <a:pt x="1108115" y="3030624"/>
                </a:cubicBezTo>
                <a:cubicBezTo>
                  <a:pt x="1109553" y="3033499"/>
                  <a:pt x="1113867" y="3045001"/>
                  <a:pt x="1116742" y="3056503"/>
                </a:cubicBezTo>
                <a:cubicBezTo>
                  <a:pt x="1119617" y="3068005"/>
                  <a:pt x="1118179" y="3086696"/>
                  <a:pt x="1125368" y="3099636"/>
                </a:cubicBezTo>
                <a:cubicBezTo>
                  <a:pt x="1132557" y="3112576"/>
                  <a:pt x="1159874" y="3121202"/>
                  <a:pt x="1159874" y="3134141"/>
                </a:cubicBezTo>
                <a:cubicBezTo>
                  <a:pt x="1159874" y="3147080"/>
                  <a:pt x="1145496" y="3160020"/>
                  <a:pt x="1125368" y="3177273"/>
                </a:cubicBezTo>
                <a:cubicBezTo>
                  <a:pt x="1105240" y="3194526"/>
                  <a:pt x="1063545" y="3216092"/>
                  <a:pt x="1039104" y="3237658"/>
                </a:cubicBezTo>
                <a:cubicBezTo>
                  <a:pt x="1014663" y="3259224"/>
                  <a:pt x="995972" y="3280791"/>
                  <a:pt x="978719" y="3306670"/>
                </a:cubicBezTo>
                <a:cubicBezTo>
                  <a:pt x="961466" y="3332549"/>
                  <a:pt x="948527" y="3362742"/>
                  <a:pt x="935587" y="3392934"/>
                </a:cubicBezTo>
                <a:cubicBezTo>
                  <a:pt x="922647" y="3423126"/>
                  <a:pt x="906832" y="3459069"/>
                  <a:pt x="901081" y="3487824"/>
                </a:cubicBezTo>
                <a:cubicBezTo>
                  <a:pt x="895330" y="3516579"/>
                  <a:pt x="901081" y="3565462"/>
                  <a:pt x="901081" y="3565462"/>
                </a:cubicBezTo>
                <a:cubicBezTo>
                  <a:pt x="901081" y="3584153"/>
                  <a:pt x="892454" y="3594217"/>
                  <a:pt x="901081" y="3599968"/>
                </a:cubicBezTo>
                <a:cubicBezTo>
                  <a:pt x="909707" y="3605719"/>
                  <a:pt x="939900" y="3602843"/>
                  <a:pt x="952840" y="3599968"/>
                </a:cubicBezTo>
                <a:cubicBezTo>
                  <a:pt x="965780" y="3597093"/>
                  <a:pt x="971530" y="3601406"/>
                  <a:pt x="978719" y="3582715"/>
                </a:cubicBezTo>
                <a:cubicBezTo>
                  <a:pt x="985908" y="3564024"/>
                  <a:pt x="971531" y="3522330"/>
                  <a:pt x="995972" y="3487824"/>
                </a:cubicBezTo>
                <a:cubicBezTo>
                  <a:pt x="1020413" y="3453318"/>
                  <a:pt x="1100927" y="3405873"/>
                  <a:pt x="1125368" y="3375681"/>
                </a:cubicBezTo>
                <a:cubicBezTo>
                  <a:pt x="1149809" y="3345489"/>
                  <a:pt x="1129681" y="3332549"/>
                  <a:pt x="1142621" y="3306670"/>
                </a:cubicBezTo>
                <a:cubicBezTo>
                  <a:pt x="1155561" y="3280791"/>
                  <a:pt x="1184316" y="3240533"/>
                  <a:pt x="1203006" y="3220405"/>
                </a:cubicBezTo>
                <a:cubicBezTo>
                  <a:pt x="1221696" y="3200277"/>
                  <a:pt x="1243262" y="3195964"/>
                  <a:pt x="1254764" y="3185900"/>
                </a:cubicBezTo>
                <a:cubicBezTo>
                  <a:pt x="1266266" y="3175836"/>
                  <a:pt x="1261953" y="3171522"/>
                  <a:pt x="1272017" y="3160020"/>
                </a:cubicBezTo>
                <a:cubicBezTo>
                  <a:pt x="1282081" y="3148518"/>
                  <a:pt x="1305085" y="3128390"/>
                  <a:pt x="1315149" y="3116888"/>
                </a:cubicBezTo>
                <a:cubicBezTo>
                  <a:pt x="1325213" y="3105386"/>
                  <a:pt x="1316587" y="3083820"/>
                  <a:pt x="1332402" y="3091009"/>
                </a:cubicBezTo>
                <a:cubicBezTo>
                  <a:pt x="1348217" y="3098198"/>
                  <a:pt x="1388474" y="3147080"/>
                  <a:pt x="1410040" y="3160020"/>
                </a:cubicBezTo>
                <a:cubicBezTo>
                  <a:pt x="1431606" y="3172960"/>
                  <a:pt x="1444545" y="3167209"/>
                  <a:pt x="1461798" y="3168647"/>
                </a:cubicBezTo>
                <a:cubicBezTo>
                  <a:pt x="1479051" y="3170085"/>
                  <a:pt x="1513557" y="3157145"/>
                  <a:pt x="1513557" y="3168647"/>
                </a:cubicBezTo>
                <a:cubicBezTo>
                  <a:pt x="1513557" y="3180149"/>
                  <a:pt x="1461798" y="3237658"/>
                  <a:pt x="1461798" y="3237658"/>
                </a:cubicBezTo>
                <a:cubicBezTo>
                  <a:pt x="1434481" y="3273601"/>
                  <a:pt x="1387036" y="3336862"/>
                  <a:pt x="1349655" y="3384307"/>
                </a:cubicBezTo>
                <a:cubicBezTo>
                  <a:pt x="1312274" y="3431752"/>
                  <a:pt x="1274892" y="3486387"/>
                  <a:pt x="1237511" y="3522330"/>
                </a:cubicBezTo>
                <a:cubicBezTo>
                  <a:pt x="1200130" y="3558273"/>
                  <a:pt x="1169938" y="3571213"/>
                  <a:pt x="1125368" y="3599968"/>
                </a:cubicBezTo>
                <a:cubicBezTo>
                  <a:pt x="1080798" y="3628723"/>
                  <a:pt x="1030478" y="3658915"/>
                  <a:pt x="970093" y="3694858"/>
                </a:cubicBezTo>
                <a:cubicBezTo>
                  <a:pt x="909708" y="3730801"/>
                  <a:pt x="834946" y="3782560"/>
                  <a:pt x="763059" y="3815628"/>
                </a:cubicBezTo>
                <a:cubicBezTo>
                  <a:pt x="691172" y="3848696"/>
                  <a:pt x="607783" y="3864511"/>
                  <a:pt x="538772" y="3893266"/>
                </a:cubicBezTo>
                <a:cubicBezTo>
                  <a:pt x="469761" y="3922021"/>
                  <a:pt x="389248" y="3959401"/>
                  <a:pt x="348991" y="3988156"/>
                </a:cubicBezTo>
                <a:cubicBezTo>
                  <a:pt x="308734" y="4016911"/>
                  <a:pt x="305858" y="4044228"/>
                  <a:pt x="297232" y="4065794"/>
                </a:cubicBezTo>
                <a:cubicBezTo>
                  <a:pt x="288605" y="4087360"/>
                  <a:pt x="269915" y="4108927"/>
                  <a:pt x="297232" y="4117553"/>
                </a:cubicBezTo>
                <a:cubicBezTo>
                  <a:pt x="324549" y="4126180"/>
                  <a:pt x="403625" y="4133368"/>
                  <a:pt x="461134" y="4117553"/>
                </a:cubicBezTo>
                <a:cubicBezTo>
                  <a:pt x="518643" y="4101738"/>
                  <a:pt x="570402" y="4057168"/>
                  <a:pt x="642289" y="4022662"/>
                </a:cubicBezTo>
                <a:cubicBezTo>
                  <a:pt x="714176" y="3988156"/>
                  <a:pt x="811942" y="3947900"/>
                  <a:pt x="892455" y="3910519"/>
                </a:cubicBezTo>
                <a:cubicBezTo>
                  <a:pt x="972968" y="3873138"/>
                  <a:pt x="1067859" y="3835756"/>
                  <a:pt x="1125368" y="3798375"/>
                </a:cubicBezTo>
                <a:cubicBezTo>
                  <a:pt x="1182877" y="3760994"/>
                  <a:pt x="1197254" y="3725051"/>
                  <a:pt x="1237511" y="3686232"/>
                </a:cubicBezTo>
                <a:cubicBezTo>
                  <a:pt x="1277768" y="3647413"/>
                  <a:pt x="1330965" y="3602843"/>
                  <a:pt x="1366908" y="3565462"/>
                </a:cubicBezTo>
                <a:cubicBezTo>
                  <a:pt x="1402851" y="3528081"/>
                  <a:pt x="1453172" y="3461945"/>
                  <a:pt x="1453172" y="3461945"/>
                </a:cubicBezTo>
                <a:cubicBezTo>
                  <a:pt x="1483364" y="3426002"/>
                  <a:pt x="1525058" y="3384308"/>
                  <a:pt x="1548062" y="3349802"/>
                </a:cubicBezTo>
                <a:cubicBezTo>
                  <a:pt x="1571066" y="3315296"/>
                  <a:pt x="1579693" y="3280790"/>
                  <a:pt x="1591195" y="3254911"/>
                </a:cubicBezTo>
                <a:cubicBezTo>
                  <a:pt x="1602697" y="3229032"/>
                  <a:pt x="1608448" y="3211779"/>
                  <a:pt x="1617074" y="3194526"/>
                </a:cubicBezTo>
                <a:cubicBezTo>
                  <a:pt x="1625700" y="3177273"/>
                  <a:pt x="1638640" y="3154269"/>
                  <a:pt x="1642953" y="3151394"/>
                </a:cubicBezTo>
                <a:cubicBezTo>
                  <a:pt x="1647266" y="3148519"/>
                  <a:pt x="1644391" y="3152832"/>
                  <a:pt x="1642953" y="3177273"/>
                </a:cubicBezTo>
                <a:cubicBezTo>
                  <a:pt x="1641515" y="3201714"/>
                  <a:pt x="1651580" y="3254911"/>
                  <a:pt x="1634327" y="3298043"/>
                </a:cubicBezTo>
                <a:cubicBezTo>
                  <a:pt x="1617074" y="3341175"/>
                  <a:pt x="1579693" y="3391496"/>
                  <a:pt x="1539436" y="3436066"/>
                </a:cubicBezTo>
                <a:cubicBezTo>
                  <a:pt x="1499179" y="3480636"/>
                  <a:pt x="1434481" y="3533832"/>
                  <a:pt x="1392787" y="3565462"/>
                </a:cubicBezTo>
                <a:cubicBezTo>
                  <a:pt x="1351093" y="3597092"/>
                  <a:pt x="1318025" y="3605719"/>
                  <a:pt x="1289270" y="3625847"/>
                </a:cubicBezTo>
                <a:cubicBezTo>
                  <a:pt x="1260515" y="3645975"/>
                  <a:pt x="1238949" y="3660353"/>
                  <a:pt x="1220259" y="3686232"/>
                </a:cubicBezTo>
                <a:cubicBezTo>
                  <a:pt x="1201569" y="3712111"/>
                  <a:pt x="1180002" y="3758118"/>
                  <a:pt x="1177127" y="3781122"/>
                </a:cubicBezTo>
                <a:cubicBezTo>
                  <a:pt x="1174251" y="3804126"/>
                  <a:pt x="1174251" y="3824254"/>
                  <a:pt x="1203006" y="3824254"/>
                </a:cubicBezTo>
                <a:cubicBezTo>
                  <a:pt x="1231761" y="3824254"/>
                  <a:pt x="1305085" y="3802688"/>
                  <a:pt x="1349655" y="3781122"/>
                </a:cubicBezTo>
                <a:cubicBezTo>
                  <a:pt x="1394225" y="3759556"/>
                  <a:pt x="1431606" y="3722175"/>
                  <a:pt x="1470425" y="3694858"/>
                </a:cubicBezTo>
                <a:cubicBezTo>
                  <a:pt x="1509244" y="3667541"/>
                  <a:pt x="1546625" y="3651726"/>
                  <a:pt x="1582568" y="3617220"/>
                </a:cubicBezTo>
                <a:cubicBezTo>
                  <a:pt x="1618511" y="3582714"/>
                  <a:pt x="1655892" y="3529518"/>
                  <a:pt x="1686085" y="3487824"/>
                </a:cubicBezTo>
                <a:cubicBezTo>
                  <a:pt x="1716277" y="3446130"/>
                  <a:pt x="1745033" y="3405873"/>
                  <a:pt x="1763723" y="3367054"/>
                </a:cubicBezTo>
                <a:cubicBezTo>
                  <a:pt x="1782413" y="3328235"/>
                  <a:pt x="1788164" y="3289417"/>
                  <a:pt x="1798228" y="3254911"/>
                </a:cubicBezTo>
                <a:cubicBezTo>
                  <a:pt x="1808292" y="3220405"/>
                  <a:pt x="1805417" y="3180148"/>
                  <a:pt x="1824108" y="3160020"/>
                </a:cubicBezTo>
                <a:cubicBezTo>
                  <a:pt x="1842799" y="3139892"/>
                  <a:pt x="1874429" y="3142767"/>
                  <a:pt x="1910372" y="3134141"/>
                </a:cubicBezTo>
                <a:cubicBezTo>
                  <a:pt x="1946315" y="3125515"/>
                  <a:pt x="2009576" y="3115451"/>
                  <a:pt x="2039768" y="3108262"/>
                </a:cubicBezTo>
                <a:cubicBezTo>
                  <a:pt x="2069960" y="3101073"/>
                  <a:pt x="2088652" y="3070881"/>
                  <a:pt x="2091527" y="3091009"/>
                </a:cubicBezTo>
                <a:cubicBezTo>
                  <a:pt x="2094403" y="3111137"/>
                  <a:pt x="2069961" y="3174398"/>
                  <a:pt x="2057021" y="3229032"/>
                </a:cubicBezTo>
                <a:cubicBezTo>
                  <a:pt x="2044081" y="3283666"/>
                  <a:pt x="2046957" y="3356990"/>
                  <a:pt x="2013889" y="3418813"/>
                </a:cubicBezTo>
                <a:cubicBezTo>
                  <a:pt x="1980821" y="3480636"/>
                  <a:pt x="1907496" y="3549647"/>
                  <a:pt x="1858613" y="3599968"/>
                </a:cubicBezTo>
                <a:cubicBezTo>
                  <a:pt x="1809730" y="3650289"/>
                  <a:pt x="1768036" y="3686231"/>
                  <a:pt x="1720591" y="3720737"/>
                </a:cubicBezTo>
                <a:cubicBezTo>
                  <a:pt x="1673146" y="3755243"/>
                  <a:pt x="1638640" y="3775372"/>
                  <a:pt x="1573942" y="3807002"/>
                </a:cubicBezTo>
                <a:cubicBezTo>
                  <a:pt x="1509244" y="3838632"/>
                  <a:pt x="1418666" y="3878889"/>
                  <a:pt x="1332402" y="3910519"/>
                </a:cubicBezTo>
                <a:cubicBezTo>
                  <a:pt x="1246138" y="3942149"/>
                  <a:pt x="1132557" y="3976655"/>
                  <a:pt x="1056357" y="3996783"/>
                </a:cubicBezTo>
                <a:cubicBezTo>
                  <a:pt x="980157" y="4016911"/>
                  <a:pt x="921210" y="4024099"/>
                  <a:pt x="875202" y="4031288"/>
                </a:cubicBezTo>
                <a:cubicBezTo>
                  <a:pt x="829194" y="4038477"/>
                  <a:pt x="803315" y="4032726"/>
                  <a:pt x="780311" y="4039915"/>
                </a:cubicBezTo>
                <a:cubicBezTo>
                  <a:pt x="757307" y="4047104"/>
                  <a:pt x="742930" y="4058605"/>
                  <a:pt x="737179" y="4074420"/>
                </a:cubicBezTo>
                <a:cubicBezTo>
                  <a:pt x="731428" y="4090235"/>
                  <a:pt x="728553" y="4120428"/>
                  <a:pt x="745806" y="4134805"/>
                </a:cubicBezTo>
                <a:cubicBezTo>
                  <a:pt x="763059" y="4149183"/>
                  <a:pt x="771685" y="4156372"/>
                  <a:pt x="840696" y="4160685"/>
                </a:cubicBezTo>
                <a:cubicBezTo>
                  <a:pt x="909707" y="4164998"/>
                  <a:pt x="1040542" y="4183689"/>
                  <a:pt x="1159874" y="4160685"/>
                </a:cubicBezTo>
                <a:cubicBezTo>
                  <a:pt x="1279206" y="4137681"/>
                  <a:pt x="1466437" y="4060593"/>
                  <a:pt x="1556689" y="4022662"/>
                </a:cubicBezTo>
                <a:cubicBezTo>
                  <a:pt x="1646941" y="3984731"/>
                  <a:pt x="1663120" y="3960851"/>
                  <a:pt x="1701388" y="3933097"/>
                </a:cubicBezTo>
                <a:cubicBezTo>
                  <a:pt x="1739656" y="3905343"/>
                  <a:pt x="1720840" y="3921058"/>
                  <a:pt x="1786301" y="3856135"/>
                </a:cubicBezTo>
                <a:cubicBezTo>
                  <a:pt x="1851762" y="3791212"/>
                  <a:pt x="2031780" y="3616446"/>
                  <a:pt x="2094153" y="3543559"/>
                </a:cubicBezTo>
                <a:cubicBezTo>
                  <a:pt x="2156526" y="3470672"/>
                  <a:pt x="2136534" y="3469796"/>
                  <a:pt x="2160538" y="3418813"/>
                </a:cubicBezTo>
                <a:cubicBezTo>
                  <a:pt x="2184542" y="3367830"/>
                  <a:pt x="2223799" y="3286541"/>
                  <a:pt x="2238176" y="3237658"/>
                </a:cubicBezTo>
                <a:cubicBezTo>
                  <a:pt x="2252553" y="3188775"/>
                  <a:pt x="2243927" y="3158583"/>
                  <a:pt x="2246802" y="3125515"/>
                </a:cubicBezTo>
                <a:cubicBezTo>
                  <a:pt x="2249677" y="3092447"/>
                  <a:pt x="2249677" y="3060817"/>
                  <a:pt x="2255428" y="3039251"/>
                </a:cubicBezTo>
                <a:cubicBezTo>
                  <a:pt x="2261179" y="3017685"/>
                  <a:pt x="2269806" y="3007621"/>
                  <a:pt x="2281308" y="2996119"/>
                </a:cubicBezTo>
                <a:cubicBezTo>
                  <a:pt x="2292810" y="2984617"/>
                  <a:pt x="2315814" y="2970239"/>
                  <a:pt x="2324440" y="2970239"/>
                </a:cubicBezTo>
                <a:cubicBezTo>
                  <a:pt x="2333066" y="2970239"/>
                  <a:pt x="2321564" y="2977428"/>
                  <a:pt x="2333066" y="2996119"/>
                </a:cubicBezTo>
                <a:cubicBezTo>
                  <a:pt x="2344568" y="3014810"/>
                  <a:pt x="2380511" y="3049315"/>
                  <a:pt x="2393451" y="3082383"/>
                </a:cubicBezTo>
                <a:cubicBezTo>
                  <a:pt x="2406391" y="3115451"/>
                  <a:pt x="2409266" y="3157145"/>
                  <a:pt x="2410704" y="3194526"/>
                </a:cubicBezTo>
                <a:cubicBezTo>
                  <a:pt x="2412142" y="3231907"/>
                  <a:pt x="2416455" y="3266413"/>
                  <a:pt x="2402078" y="3306670"/>
                </a:cubicBezTo>
                <a:cubicBezTo>
                  <a:pt x="2387701" y="3346927"/>
                  <a:pt x="2350319" y="3404436"/>
                  <a:pt x="2324440" y="3436066"/>
                </a:cubicBezTo>
                <a:cubicBezTo>
                  <a:pt x="2298561" y="3467696"/>
                  <a:pt x="2275557" y="3479198"/>
                  <a:pt x="2246802" y="3496451"/>
                </a:cubicBezTo>
                <a:cubicBezTo>
                  <a:pt x="2218047" y="3513704"/>
                  <a:pt x="2177790" y="3525206"/>
                  <a:pt x="2151911" y="3539583"/>
                </a:cubicBezTo>
                <a:cubicBezTo>
                  <a:pt x="2126032" y="3553960"/>
                  <a:pt x="2138972" y="3559711"/>
                  <a:pt x="2091527" y="3582715"/>
                </a:cubicBezTo>
                <a:cubicBezTo>
                  <a:pt x="2044082" y="3605719"/>
                  <a:pt x="1916123" y="3656039"/>
                  <a:pt x="1867240" y="3677605"/>
                </a:cubicBezTo>
                <a:cubicBezTo>
                  <a:pt x="1818357" y="3699171"/>
                  <a:pt x="1815481" y="3693420"/>
                  <a:pt x="1798228" y="3712111"/>
                </a:cubicBezTo>
                <a:cubicBezTo>
                  <a:pt x="1780975" y="3730802"/>
                  <a:pt x="1742157" y="3766745"/>
                  <a:pt x="1763723" y="3789749"/>
                </a:cubicBezTo>
                <a:cubicBezTo>
                  <a:pt x="1785289" y="3812753"/>
                  <a:pt x="1860051" y="3854447"/>
                  <a:pt x="1927625" y="3850134"/>
                </a:cubicBezTo>
                <a:cubicBezTo>
                  <a:pt x="1995199" y="3845821"/>
                  <a:pt x="2082900" y="3804127"/>
                  <a:pt x="2169164" y="3763870"/>
                </a:cubicBezTo>
                <a:cubicBezTo>
                  <a:pt x="2255428" y="3723613"/>
                  <a:pt x="2376411" y="3669767"/>
                  <a:pt x="2445210" y="3608594"/>
                </a:cubicBezTo>
                <a:cubicBezTo>
                  <a:pt x="2514009" y="3547421"/>
                  <a:pt x="2553754" y="3457219"/>
                  <a:pt x="2581958" y="3396834"/>
                </a:cubicBezTo>
                <a:cubicBezTo>
                  <a:pt x="2610162" y="3336449"/>
                  <a:pt x="2613337" y="3292505"/>
                  <a:pt x="2614437" y="3246285"/>
                </a:cubicBezTo>
                <a:cubicBezTo>
                  <a:pt x="2615537" y="3200065"/>
                  <a:pt x="2599510" y="3152583"/>
                  <a:pt x="2588558" y="3119515"/>
                </a:cubicBezTo>
                <a:cubicBezTo>
                  <a:pt x="2577606" y="3086447"/>
                  <a:pt x="2569743" y="3082820"/>
                  <a:pt x="2548727" y="3047877"/>
                </a:cubicBezTo>
                <a:cubicBezTo>
                  <a:pt x="2527711" y="3012934"/>
                  <a:pt x="2484028" y="2940047"/>
                  <a:pt x="2462462" y="2909854"/>
                </a:cubicBezTo>
                <a:cubicBezTo>
                  <a:pt x="2440896" y="2879662"/>
                  <a:pt x="2426519" y="2878224"/>
                  <a:pt x="2419330" y="2866722"/>
                </a:cubicBezTo>
                <a:cubicBezTo>
                  <a:pt x="2412141" y="2855220"/>
                  <a:pt x="2413579" y="2859534"/>
                  <a:pt x="2419330" y="2840843"/>
                </a:cubicBezTo>
                <a:cubicBezTo>
                  <a:pt x="2425081" y="2822152"/>
                  <a:pt x="2442334" y="2789085"/>
                  <a:pt x="2453836" y="2754579"/>
                </a:cubicBezTo>
                <a:cubicBezTo>
                  <a:pt x="2465338" y="2720073"/>
                  <a:pt x="2481153" y="2659688"/>
                  <a:pt x="2488342" y="2633809"/>
                </a:cubicBezTo>
                <a:cubicBezTo>
                  <a:pt x="2495531" y="2607930"/>
                  <a:pt x="2482591" y="2607929"/>
                  <a:pt x="2496968" y="2599303"/>
                </a:cubicBezTo>
                <a:cubicBezTo>
                  <a:pt x="2511345" y="2590677"/>
                  <a:pt x="2532912" y="2593553"/>
                  <a:pt x="2574606" y="2582051"/>
                </a:cubicBezTo>
                <a:cubicBezTo>
                  <a:pt x="2616300" y="2570549"/>
                  <a:pt x="2682436" y="2559047"/>
                  <a:pt x="2747134" y="2530292"/>
                </a:cubicBezTo>
                <a:cubicBezTo>
                  <a:pt x="2811832" y="2501537"/>
                  <a:pt x="2892346" y="2464156"/>
                  <a:pt x="2962795" y="2409522"/>
                </a:cubicBezTo>
                <a:cubicBezTo>
                  <a:pt x="3033244" y="2354888"/>
                  <a:pt x="3113756" y="2291628"/>
                  <a:pt x="3169828" y="2202488"/>
                </a:cubicBezTo>
                <a:cubicBezTo>
                  <a:pt x="3225900" y="2113349"/>
                  <a:pt x="3276221" y="1975327"/>
                  <a:pt x="3299225" y="1874685"/>
                </a:cubicBezTo>
                <a:cubicBezTo>
                  <a:pt x="3322229" y="1774043"/>
                  <a:pt x="3307851" y="1703594"/>
                  <a:pt x="3307851" y="1598639"/>
                </a:cubicBezTo>
                <a:cubicBezTo>
                  <a:pt x="3307851" y="1493684"/>
                  <a:pt x="3309289" y="1332658"/>
                  <a:pt x="3299225" y="1244956"/>
                </a:cubicBezTo>
                <a:cubicBezTo>
                  <a:pt x="3289161" y="1157254"/>
                  <a:pt x="3263281" y="1147190"/>
                  <a:pt x="3247466" y="1072428"/>
                </a:cubicBezTo>
                <a:cubicBezTo>
                  <a:pt x="3231651" y="997666"/>
                  <a:pt x="3212960" y="879772"/>
                  <a:pt x="3204334" y="796383"/>
                </a:cubicBezTo>
                <a:cubicBezTo>
                  <a:pt x="3195708" y="712994"/>
                  <a:pt x="3188519" y="641107"/>
                  <a:pt x="3195708" y="572096"/>
                </a:cubicBezTo>
                <a:cubicBezTo>
                  <a:pt x="3202897" y="503085"/>
                  <a:pt x="3227338" y="439824"/>
                  <a:pt x="3247466" y="382315"/>
                </a:cubicBezTo>
                <a:cubicBezTo>
                  <a:pt x="3267594" y="324806"/>
                  <a:pt x="3286286" y="260107"/>
                  <a:pt x="3316478" y="227039"/>
                </a:cubicBezTo>
                <a:cubicBezTo>
                  <a:pt x="3346670" y="193971"/>
                  <a:pt x="3396991" y="179594"/>
                  <a:pt x="3428621" y="183907"/>
                </a:cubicBezTo>
                <a:cubicBezTo>
                  <a:pt x="3460251" y="188220"/>
                  <a:pt x="3490444" y="235666"/>
                  <a:pt x="3506259" y="252919"/>
                </a:cubicBezTo>
                <a:cubicBezTo>
                  <a:pt x="3522074" y="270172"/>
                  <a:pt x="3509134" y="281673"/>
                  <a:pt x="3523511" y="287424"/>
                </a:cubicBezTo>
                <a:cubicBezTo>
                  <a:pt x="3537888" y="293175"/>
                  <a:pt x="3570957" y="293175"/>
                  <a:pt x="3592523" y="287424"/>
                </a:cubicBezTo>
                <a:cubicBezTo>
                  <a:pt x="3614089" y="281673"/>
                  <a:pt x="3637093" y="261545"/>
                  <a:pt x="3652908" y="252919"/>
                </a:cubicBezTo>
                <a:cubicBezTo>
                  <a:pt x="3668723" y="244293"/>
                  <a:pt x="3681662" y="258670"/>
                  <a:pt x="3687413" y="235666"/>
                </a:cubicBezTo>
                <a:cubicBezTo>
                  <a:pt x="3693164" y="212662"/>
                  <a:pt x="3698915" y="152277"/>
                  <a:pt x="3687413" y="114896"/>
                </a:cubicBezTo>
                <a:cubicBezTo>
                  <a:pt x="3675911" y="77515"/>
                  <a:pt x="3651470" y="28632"/>
                  <a:pt x="3618402" y="11379"/>
                </a:cubicBezTo>
                <a:cubicBezTo>
                  <a:pt x="3585334" y="-5874"/>
                  <a:pt x="3537889" y="-1561"/>
                  <a:pt x="3489006" y="11379"/>
                </a:cubicBezTo>
                <a:cubicBezTo>
                  <a:pt x="3440123" y="24319"/>
                  <a:pt x="3375425" y="45885"/>
                  <a:pt x="3325104" y="89017"/>
                </a:cubicBezTo>
                <a:cubicBezTo>
                  <a:pt x="3274783" y="132149"/>
                  <a:pt x="3220149" y="195409"/>
                  <a:pt x="3187081" y="270171"/>
                </a:cubicBezTo>
                <a:cubicBezTo>
                  <a:pt x="3154013" y="344933"/>
                  <a:pt x="3136760" y="465703"/>
                  <a:pt x="3126696" y="537590"/>
                </a:cubicBezTo>
                <a:cubicBezTo>
                  <a:pt x="3116632" y="609477"/>
                  <a:pt x="3123821" y="646858"/>
                  <a:pt x="3126696" y="701492"/>
                </a:cubicBezTo>
                <a:cubicBezTo>
                  <a:pt x="3129571" y="756126"/>
                  <a:pt x="3135323" y="796383"/>
                  <a:pt x="3143949" y="865394"/>
                </a:cubicBezTo>
                <a:cubicBezTo>
                  <a:pt x="3152575" y="934405"/>
                  <a:pt x="3165515" y="1047986"/>
                  <a:pt x="3178455" y="1115560"/>
                </a:cubicBezTo>
                <a:cubicBezTo>
                  <a:pt x="3191395" y="1183134"/>
                  <a:pt x="3212961" y="1198949"/>
                  <a:pt x="3221587" y="1270836"/>
                </a:cubicBezTo>
                <a:cubicBezTo>
                  <a:pt x="3230213" y="1342723"/>
                  <a:pt x="3225900" y="1462055"/>
                  <a:pt x="3230213" y="1546881"/>
                </a:cubicBezTo>
                <a:cubicBezTo>
                  <a:pt x="3234526" y="1631707"/>
                  <a:pt x="3261843" y="1694968"/>
                  <a:pt x="3247466" y="1779794"/>
                </a:cubicBezTo>
                <a:cubicBezTo>
                  <a:pt x="3233089" y="1864620"/>
                  <a:pt x="3185643" y="1971013"/>
                  <a:pt x="3143949" y="2055839"/>
                </a:cubicBezTo>
                <a:cubicBezTo>
                  <a:pt x="3102255" y="2140665"/>
                  <a:pt x="3043307" y="2234119"/>
                  <a:pt x="2997300" y="2288753"/>
                </a:cubicBezTo>
                <a:cubicBezTo>
                  <a:pt x="2951293" y="2343387"/>
                  <a:pt x="2909598" y="2357764"/>
                  <a:pt x="2867904" y="2383643"/>
                </a:cubicBezTo>
                <a:cubicBezTo>
                  <a:pt x="2826210" y="2409522"/>
                  <a:pt x="2788828" y="2428213"/>
                  <a:pt x="2747134" y="2444028"/>
                </a:cubicBezTo>
                <a:cubicBezTo>
                  <a:pt x="2705440" y="2459843"/>
                  <a:pt x="2650806" y="2472783"/>
                  <a:pt x="2617738" y="2478534"/>
                </a:cubicBezTo>
                <a:cubicBezTo>
                  <a:pt x="2584670" y="2484285"/>
                  <a:pt x="2564542" y="2484285"/>
                  <a:pt x="2548727" y="2478534"/>
                </a:cubicBezTo>
                <a:cubicBezTo>
                  <a:pt x="2532912" y="2472783"/>
                  <a:pt x="2531473" y="2456968"/>
                  <a:pt x="2522847" y="2444028"/>
                </a:cubicBezTo>
                <a:cubicBezTo>
                  <a:pt x="2514221" y="2431088"/>
                  <a:pt x="2505594" y="2425337"/>
                  <a:pt x="2496968" y="2400896"/>
                </a:cubicBezTo>
                <a:cubicBezTo>
                  <a:pt x="2488342" y="2376455"/>
                  <a:pt x="2486904" y="2334760"/>
                  <a:pt x="2471089" y="2297379"/>
                </a:cubicBezTo>
                <a:cubicBezTo>
                  <a:pt x="2455274" y="2259998"/>
                  <a:pt x="2425082" y="2208239"/>
                  <a:pt x="2402078" y="2176609"/>
                </a:cubicBezTo>
                <a:cubicBezTo>
                  <a:pt x="2379074" y="2144979"/>
                  <a:pt x="2370447" y="2142104"/>
                  <a:pt x="2333066" y="2107598"/>
                </a:cubicBezTo>
                <a:cubicBezTo>
                  <a:pt x="2295685" y="2073092"/>
                  <a:pt x="2220923" y="1999767"/>
                  <a:pt x="2177791" y="1969575"/>
                </a:cubicBezTo>
                <a:cubicBezTo>
                  <a:pt x="2134659" y="1939383"/>
                  <a:pt x="2118844" y="1933632"/>
                  <a:pt x="2074274" y="1926443"/>
                </a:cubicBezTo>
                <a:cubicBezTo>
                  <a:pt x="2029704" y="1919254"/>
                  <a:pt x="1910372" y="1926443"/>
                  <a:pt x="1910372" y="1926443"/>
                </a:cubicBezTo>
                <a:lnTo>
                  <a:pt x="1780976" y="1926443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5"/>
          <p:cNvSpPr>
            <a:spLocks noChangeAspect="1"/>
          </p:cNvSpPr>
          <p:nvPr/>
        </p:nvSpPr>
        <p:spPr>
          <a:xfrm>
            <a:off x="7370588" y="2416879"/>
            <a:ext cx="300063" cy="50297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kkord 6"/>
          <p:cNvSpPr/>
          <p:nvPr/>
        </p:nvSpPr>
        <p:spPr>
          <a:xfrm rot="5400000">
            <a:off x="7273161" y="2844596"/>
            <a:ext cx="477411" cy="198042"/>
          </a:xfrm>
          <a:prstGeom prst="chord">
            <a:avLst>
              <a:gd name="adj1" fmla="val 5076336"/>
              <a:gd name="adj2" fmla="val 1620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/>
          <p:cNvSpPr>
            <a:spLocks/>
          </p:cNvSpPr>
          <p:nvPr/>
        </p:nvSpPr>
        <p:spPr>
          <a:xfrm>
            <a:off x="7316606" y="2416878"/>
            <a:ext cx="390082" cy="57600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>
            <a:off x="6746456" y="2416880"/>
            <a:ext cx="300063" cy="50297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kkord 9"/>
          <p:cNvSpPr/>
          <p:nvPr/>
        </p:nvSpPr>
        <p:spPr>
          <a:xfrm rot="5400000">
            <a:off x="6649029" y="2844597"/>
            <a:ext cx="477411" cy="198042"/>
          </a:xfrm>
          <a:prstGeom prst="chord">
            <a:avLst>
              <a:gd name="adj1" fmla="val 5076336"/>
              <a:gd name="adj2" fmla="val 1620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llipse 10"/>
          <p:cNvSpPr>
            <a:spLocks/>
          </p:cNvSpPr>
          <p:nvPr/>
        </p:nvSpPr>
        <p:spPr>
          <a:xfrm>
            <a:off x="6692474" y="2416879"/>
            <a:ext cx="390082" cy="57600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ihandform 11"/>
          <p:cNvSpPr/>
          <p:nvPr/>
        </p:nvSpPr>
        <p:spPr>
          <a:xfrm>
            <a:off x="6564510" y="51470"/>
            <a:ext cx="1907307" cy="2675015"/>
          </a:xfrm>
          <a:custGeom>
            <a:avLst/>
            <a:gdLst>
              <a:gd name="connsiteX0" fmla="*/ 1345115 w 1907307"/>
              <a:gd name="connsiteY0" fmla="*/ 4656 h 2675015"/>
              <a:gd name="connsiteX1" fmla="*/ 1257332 w 1907307"/>
              <a:gd name="connsiteY1" fmla="*/ 85123 h 2675015"/>
              <a:gd name="connsiteX2" fmla="*/ 1154920 w 1907307"/>
              <a:gd name="connsiteY2" fmla="*/ 165590 h 2675015"/>
              <a:gd name="connsiteX3" fmla="*/ 1045192 w 1907307"/>
              <a:gd name="connsiteY3" fmla="*/ 246057 h 2675015"/>
              <a:gd name="connsiteX4" fmla="*/ 774529 w 1907307"/>
              <a:gd name="connsiteY4" fmla="*/ 406992 h 2675015"/>
              <a:gd name="connsiteX5" fmla="*/ 394139 w 1907307"/>
              <a:gd name="connsiteY5" fmla="*/ 509405 h 2675015"/>
              <a:gd name="connsiteX6" fmla="*/ 394139 w 1907307"/>
              <a:gd name="connsiteY6" fmla="*/ 545981 h 2675015"/>
              <a:gd name="connsiteX7" fmla="*/ 401454 w 1907307"/>
              <a:gd name="connsiteY7" fmla="*/ 619133 h 2675015"/>
              <a:gd name="connsiteX8" fmla="*/ 408769 w 1907307"/>
              <a:gd name="connsiteY8" fmla="*/ 721545 h 2675015"/>
              <a:gd name="connsiteX9" fmla="*/ 430715 w 1907307"/>
              <a:gd name="connsiteY9" fmla="*/ 780067 h 2675015"/>
              <a:gd name="connsiteX10" fmla="*/ 452660 w 1907307"/>
              <a:gd name="connsiteY10" fmla="*/ 780067 h 2675015"/>
              <a:gd name="connsiteX11" fmla="*/ 657486 w 1907307"/>
              <a:gd name="connsiteY11" fmla="*/ 736176 h 2675015"/>
              <a:gd name="connsiteX12" fmla="*/ 789160 w 1907307"/>
              <a:gd name="connsiteY12" fmla="*/ 684969 h 2675015"/>
              <a:gd name="connsiteX13" fmla="*/ 767214 w 1907307"/>
              <a:gd name="connsiteY13" fmla="*/ 728861 h 2675015"/>
              <a:gd name="connsiteX14" fmla="*/ 635540 w 1907307"/>
              <a:gd name="connsiteY14" fmla="*/ 904425 h 2675015"/>
              <a:gd name="connsiteX15" fmla="*/ 328302 w 1907307"/>
              <a:gd name="connsiteY15" fmla="*/ 1197033 h 2675015"/>
              <a:gd name="connsiteX16" fmla="*/ 130792 w 1907307"/>
              <a:gd name="connsiteY16" fmla="*/ 1562793 h 2675015"/>
              <a:gd name="connsiteX17" fmla="*/ 101531 w 1907307"/>
              <a:gd name="connsiteY17" fmla="*/ 1760304 h 2675015"/>
              <a:gd name="connsiteX18" fmla="*/ 94216 w 1907307"/>
              <a:gd name="connsiteY18" fmla="*/ 2118749 h 2675015"/>
              <a:gd name="connsiteX19" fmla="*/ 174683 w 1907307"/>
              <a:gd name="connsiteY19" fmla="*/ 2235792 h 2675015"/>
              <a:gd name="connsiteX20" fmla="*/ 218574 w 1907307"/>
              <a:gd name="connsiteY20" fmla="*/ 2286998 h 2675015"/>
              <a:gd name="connsiteX21" fmla="*/ 189313 w 1907307"/>
              <a:gd name="connsiteY21" fmla="*/ 2308944 h 2675015"/>
              <a:gd name="connsiteX22" fmla="*/ 50324 w 1907307"/>
              <a:gd name="connsiteY22" fmla="*/ 2425987 h 2675015"/>
              <a:gd name="connsiteX23" fmla="*/ 6433 w 1907307"/>
              <a:gd name="connsiteY23" fmla="*/ 2469878 h 2675015"/>
              <a:gd name="connsiteX24" fmla="*/ 6433 w 1907307"/>
              <a:gd name="connsiteY24" fmla="*/ 2491824 h 2675015"/>
              <a:gd name="connsiteX25" fmla="*/ 64955 w 1907307"/>
              <a:gd name="connsiteY25" fmla="*/ 2579606 h 2675015"/>
              <a:gd name="connsiteX26" fmla="*/ 86900 w 1907307"/>
              <a:gd name="connsiteY26" fmla="*/ 2608867 h 2675015"/>
              <a:gd name="connsiteX27" fmla="*/ 174683 w 1907307"/>
              <a:gd name="connsiteY27" fmla="*/ 2557661 h 2675015"/>
              <a:gd name="connsiteX28" fmla="*/ 342932 w 1907307"/>
              <a:gd name="connsiteY28" fmla="*/ 2528400 h 2675015"/>
              <a:gd name="connsiteX29" fmla="*/ 591649 w 1907307"/>
              <a:gd name="connsiteY29" fmla="*/ 2601552 h 2675015"/>
              <a:gd name="connsiteX30" fmla="*/ 694062 w 1907307"/>
              <a:gd name="connsiteY30" fmla="*/ 2674704 h 2675015"/>
              <a:gd name="connsiteX31" fmla="*/ 876942 w 1907307"/>
              <a:gd name="connsiteY31" fmla="*/ 2572291 h 2675015"/>
              <a:gd name="connsiteX32" fmla="*/ 1059822 w 1907307"/>
              <a:gd name="connsiteY32" fmla="*/ 2564976 h 2675015"/>
              <a:gd name="connsiteX33" fmla="*/ 1184180 w 1907307"/>
              <a:gd name="connsiteY33" fmla="*/ 2594237 h 2675015"/>
              <a:gd name="connsiteX34" fmla="*/ 1250017 w 1907307"/>
              <a:gd name="connsiteY34" fmla="*/ 2660073 h 2675015"/>
              <a:gd name="connsiteX35" fmla="*/ 1330484 w 1907307"/>
              <a:gd name="connsiteY35" fmla="*/ 2623497 h 2675015"/>
              <a:gd name="connsiteX36" fmla="*/ 1367060 w 1907307"/>
              <a:gd name="connsiteY36" fmla="*/ 2543030 h 2675015"/>
              <a:gd name="connsiteX37" fmla="*/ 1359745 w 1907307"/>
              <a:gd name="connsiteY37" fmla="*/ 2447933 h 2675015"/>
              <a:gd name="connsiteX38" fmla="*/ 1279278 w 1907307"/>
              <a:gd name="connsiteY38" fmla="*/ 2404041 h 2675015"/>
              <a:gd name="connsiteX39" fmla="*/ 1096398 w 1907307"/>
              <a:gd name="connsiteY39" fmla="*/ 2374781 h 2675015"/>
              <a:gd name="connsiteX40" fmla="*/ 1132974 w 1907307"/>
              <a:gd name="connsiteY40" fmla="*/ 2374781 h 2675015"/>
              <a:gd name="connsiteX41" fmla="*/ 1308539 w 1907307"/>
              <a:gd name="connsiteY41" fmla="*/ 2316259 h 2675015"/>
              <a:gd name="connsiteX42" fmla="*/ 1542625 w 1907307"/>
              <a:gd name="connsiteY42" fmla="*/ 2162640 h 2675015"/>
              <a:gd name="connsiteX43" fmla="*/ 1674299 w 1907307"/>
              <a:gd name="connsiteY43" fmla="*/ 1987075 h 2675015"/>
              <a:gd name="connsiteX44" fmla="*/ 1725505 w 1907307"/>
              <a:gd name="connsiteY44" fmla="*/ 1767619 h 2675015"/>
              <a:gd name="connsiteX45" fmla="*/ 1630408 w 1907307"/>
              <a:gd name="connsiteY45" fmla="*/ 1431120 h 2675015"/>
              <a:gd name="connsiteX46" fmla="*/ 1432897 w 1907307"/>
              <a:gd name="connsiteY46" fmla="*/ 1138512 h 2675015"/>
              <a:gd name="connsiteX47" fmla="*/ 1381691 w 1907307"/>
              <a:gd name="connsiteY47" fmla="*/ 889795 h 2675015"/>
              <a:gd name="connsiteX48" fmla="*/ 1418267 w 1907307"/>
              <a:gd name="connsiteY48" fmla="*/ 780067 h 2675015"/>
              <a:gd name="connsiteX49" fmla="*/ 1447528 w 1907307"/>
              <a:gd name="connsiteY49" fmla="*/ 721545 h 2675015"/>
              <a:gd name="connsiteX50" fmla="*/ 1527995 w 1907307"/>
              <a:gd name="connsiteY50" fmla="*/ 780067 h 2675015"/>
              <a:gd name="connsiteX51" fmla="*/ 1637723 w 1907307"/>
              <a:gd name="connsiteY51" fmla="*/ 845904 h 2675015"/>
              <a:gd name="connsiteX52" fmla="*/ 1747451 w 1907307"/>
              <a:gd name="connsiteY52" fmla="*/ 926371 h 2675015"/>
              <a:gd name="connsiteX53" fmla="*/ 1805972 w 1907307"/>
              <a:gd name="connsiteY53" fmla="*/ 853219 h 2675015"/>
              <a:gd name="connsiteX54" fmla="*/ 1901070 w 1907307"/>
              <a:gd name="connsiteY54" fmla="*/ 743491 h 2675015"/>
              <a:gd name="connsiteX55" fmla="*/ 1871809 w 1907307"/>
              <a:gd name="connsiteY55" fmla="*/ 721545 h 2675015"/>
              <a:gd name="connsiteX56" fmla="*/ 1659668 w 1907307"/>
              <a:gd name="connsiteY56" fmla="*/ 494774 h 2675015"/>
              <a:gd name="connsiteX57" fmla="*/ 1484104 w 1907307"/>
              <a:gd name="connsiteY57" fmla="*/ 231427 h 2675015"/>
              <a:gd name="connsiteX58" fmla="*/ 1345115 w 1907307"/>
              <a:gd name="connsiteY58" fmla="*/ 4656 h 267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907307" h="2675015">
                <a:moveTo>
                  <a:pt x="1345115" y="4656"/>
                </a:moveTo>
                <a:cubicBezTo>
                  <a:pt x="1307320" y="-19728"/>
                  <a:pt x="1289031" y="58301"/>
                  <a:pt x="1257332" y="85123"/>
                </a:cubicBezTo>
                <a:cubicBezTo>
                  <a:pt x="1225633" y="111945"/>
                  <a:pt x="1190277" y="138768"/>
                  <a:pt x="1154920" y="165590"/>
                </a:cubicBezTo>
                <a:cubicBezTo>
                  <a:pt x="1119563" y="192412"/>
                  <a:pt x="1108591" y="205823"/>
                  <a:pt x="1045192" y="246057"/>
                </a:cubicBezTo>
                <a:cubicBezTo>
                  <a:pt x="981793" y="286291"/>
                  <a:pt x="883038" y="363101"/>
                  <a:pt x="774529" y="406992"/>
                </a:cubicBezTo>
                <a:cubicBezTo>
                  <a:pt x="666020" y="450883"/>
                  <a:pt x="457537" y="486240"/>
                  <a:pt x="394139" y="509405"/>
                </a:cubicBezTo>
                <a:cubicBezTo>
                  <a:pt x="330741" y="532570"/>
                  <a:pt x="392920" y="527693"/>
                  <a:pt x="394139" y="545981"/>
                </a:cubicBezTo>
                <a:cubicBezTo>
                  <a:pt x="395358" y="564269"/>
                  <a:pt x="399016" y="589872"/>
                  <a:pt x="401454" y="619133"/>
                </a:cubicBezTo>
                <a:cubicBezTo>
                  <a:pt x="403892" y="648394"/>
                  <a:pt x="403892" y="694723"/>
                  <a:pt x="408769" y="721545"/>
                </a:cubicBezTo>
                <a:cubicBezTo>
                  <a:pt x="413646" y="748367"/>
                  <a:pt x="423400" y="770313"/>
                  <a:pt x="430715" y="780067"/>
                </a:cubicBezTo>
                <a:cubicBezTo>
                  <a:pt x="438030" y="789821"/>
                  <a:pt x="414865" y="787382"/>
                  <a:pt x="452660" y="780067"/>
                </a:cubicBezTo>
                <a:cubicBezTo>
                  <a:pt x="490455" y="772752"/>
                  <a:pt x="601403" y="752026"/>
                  <a:pt x="657486" y="736176"/>
                </a:cubicBezTo>
                <a:cubicBezTo>
                  <a:pt x="713569" y="720326"/>
                  <a:pt x="770872" y="686188"/>
                  <a:pt x="789160" y="684969"/>
                </a:cubicBezTo>
                <a:cubicBezTo>
                  <a:pt x="807448" y="683750"/>
                  <a:pt x="792817" y="692285"/>
                  <a:pt x="767214" y="728861"/>
                </a:cubicBezTo>
                <a:cubicBezTo>
                  <a:pt x="741611" y="765437"/>
                  <a:pt x="708692" y="826396"/>
                  <a:pt x="635540" y="904425"/>
                </a:cubicBezTo>
                <a:cubicBezTo>
                  <a:pt x="562388" y="982454"/>
                  <a:pt x="412427" y="1087305"/>
                  <a:pt x="328302" y="1197033"/>
                </a:cubicBezTo>
                <a:cubicBezTo>
                  <a:pt x="244177" y="1306761"/>
                  <a:pt x="168587" y="1468915"/>
                  <a:pt x="130792" y="1562793"/>
                </a:cubicBezTo>
                <a:cubicBezTo>
                  <a:pt x="92997" y="1656672"/>
                  <a:pt x="107627" y="1667645"/>
                  <a:pt x="101531" y="1760304"/>
                </a:cubicBezTo>
                <a:cubicBezTo>
                  <a:pt x="95435" y="1852963"/>
                  <a:pt x="82024" y="2039501"/>
                  <a:pt x="94216" y="2118749"/>
                </a:cubicBezTo>
                <a:cubicBezTo>
                  <a:pt x="106408" y="2197997"/>
                  <a:pt x="153957" y="2207751"/>
                  <a:pt x="174683" y="2235792"/>
                </a:cubicBezTo>
                <a:cubicBezTo>
                  <a:pt x="195409" y="2263834"/>
                  <a:pt x="216136" y="2274806"/>
                  <a:pt x="218574" y="2286998"/>
                </a:cubicBezTo>
                <a:cubicBezTo>
                  <a:pt x="221012" y="2299190"/>
                  <a:pt x="217355" y="2285779"/>
                  <a:pt x="189313" y="2308944"/>
                </a:cubicBezTo>
                <a:cubicBezTo>
                  <a:pt x="161271" y="2332109"/>
                  <a:pt x="80804" y="2399165"/>
                  <a:pt x="50324" y="2425987"/>
                </a:cubicBezTo>
                <a:cubicBezTo>
                  <a:pt x="19844" y="2452809"/>
                  <a:pt x="13748" y="2458905"/>
                  <a:pt x="6433" y="2469878"/>
                </a:cubicBezTo>
                <a:cubicBezTo>
                  <a:pt x="-882" y="2480851"/>
                  <a:pt x="-3321" y="2473536"/>
                  <a:pt x="6433" y="2491824"/>
                </a:cubicBezTo>
                <a:cubicBezTo>
                  <a:pt x="16187" y="2510112"/>
                  <a:pt x="51544" y="2560099"/>
                  <a:pt x="64955" y="2579606"/>
                </a:cubicBezTo>
                <a:cubicBezTo>
                  <a:pt x="78366" y="2599113"/>
                  <a:pt x="68612" y="2612524"/>
                  <a:pt x="86900" y="2608867"/>
                </a:cubicBezTo>
                <a:cubicBezTo>
                  <a:pt x="105188" y="2605210"/>
                  <a:pt x="132011" y="2571072"/>
                  <a:pt x="174683" y="2557661"/>
                </a:cubicBezTo>
                <a:cubicBezTo>
                  <a:pt x="217355" y="2544250"/>
                  <a:pt x="273438" y="2521085"/>
                  <a:pt x="342932" y="2528400"/>
                </a:cubicBezTo>
                <a:cubicBezTo>
                  <a:pt x="412426" y="2535715"/>
                  <a:pt x="533127" y="2577168"/>
                  <a:pt x="591649" y="2601552"/>
                </a:cubicBezTo>
                <a:cubicBezTo>
                  <a:pt x="650171" y="2625936"/>
                  <a:pt x="646513" y="2679581"/>
                  <a:pt x="694062" y="2674704"/>
                </a:cubicBezTo>
                <a:cubicBezTo>
                  <a:pt x="741611" y="2669827"/>
                  <a:pt x="815982" y="2590579"/>
                  <a:pt x="876942" y="2572291"/>
                </a:cubicBezTo>
                <a:cubicBezTo>
                  <a:pt x="937902" y="2554003"/>
                  <a:pt x="1008616" y="2561318"/>
                  <a:pt x="1059822" y="2564976"/>
                </a:cubicBezTo>
                <a:cubicBezTo>
                  <a:pt x="1111028" y="2568634"/>
                  <a:pt x="1152481" y="2578388"/>
                  <a:pt x="1184180" y="2594237"/>
                </a:cubicBezTo>
                <a:cubicBezTo>
                  <a:pt x="1215879" y="2610086"/>
                  <a:pt x="1225633" y="2655196"/>
                  <a:pt x="1250017" y="2660073"/>
                </a:cubicBezTo>
                <a:cubicBezTo>
                  <a:pt x="1274401" y="2664950"/>
                  <a:pt x="1310977" y="2643004"/>
                  <a:pt x="1330484" y="2623497"/>
                </a:cubicBezTo>
                <a:cubicBezTo>
                  <a:pt x="1349991" y="2603990"/>
                  <a:pt x="1362183" y="2572291"/>
                  <a:pt x="1367060" y="2543030"/>
                </a:cubicBezTo>
                <a:cubicBezTo>
                  <a:pt x="1371937" y="2513769"/>
                  <a:pt x="1374375" y="2471098"/>
                  <a:pt x="1359745" y="2447933"/>
                </a:cubicBezTo>
                <a:cubicBezTo>
                  <a:pt x="1345115" y="2424768"/>
                  <a:pt x="1323169" y="2416233"/>
                  <a:pt x="1279278" y="2404041"/>
                </a:cubicBezTo>
                <a:cubicBezTo>
                  <a:pt x="1235387" y="2391849"/>
                  <a:pt x="1120782" y="2379658"/>
                  <a:pt x="1096398" y="2374781"/>
                </a:cubicBezTo>
                <a:cubicBezTo>
                  <a:pt x="1072014" y="2369904"/>
                  <a:pt x="1097617" y="2384535"/>
                  <a:pt x="1132974" y="2374781"/>
                </a:cubicBezTo>
                <a:cubicBezTo>
                  <a:pt x="1168331" y="2365027"/>
                  <a:pt x="1240264" y="2351616"/>
                  <a:pt x="1308539" y="2316259"/>
                </a:cubicBezTo>
                <a:cubicBezTo>
                  <a:pt x="1376814" y="2280902"/>
                  <a:pt x="1481665" y="2217504"/>
                  <a:pt x="1542625" y="2162640"/>
                </a:cubicBezTo>
                <a:cubicBezTo>
                  <a:pt x="1603585" y="2107776"/>
                  <a:pt x="1643819" y="2052912"/>
                  <a:pt x="1674299" y="1987075"/>
                </a:cubicBezTo>
                <a:cubicBezTo>
                  <a:pt x="1704779" y="1921238"/>
                  <a:pt x="1732820" y="1860278"/>
                  <a:pt x="1725505" y="1767619"/>
                </a:cubicBezTo>
                <a:cubicBezTo>
                  <a:pt x="1718190" y="1674960"/>
                  <a:pt x="1679176" y="1535971"/>
                  <a:pt x="1630408" y="1431120"/>
                </a:cubicBezTo>
                <a:cubicBezTo>
                  <a:pt x="1581640" y="1326269"/>
                  <a:pt x="1474350" y="1228733"/>
                  <a:pt x="1432897" y="1138512"/>
                </a:cubicBezTo>
                <a:cubicBezTo>
                  <a:pt x="1391444" y="1048291"/>
                  <a:pt x="1384129" y="949536"/>
                  <a:pt x="1381691" y="889795"/>
                </a:cubicBezTo>
                <a:cubicBezTo>
                  <a:pt x="1379253" y="830054"/>
                  <a:pt x="1407294" y="808109"/>
                  <a:pt x="1418267" y="780067"/>
                </a:cubicBezTo>
                <a:cubicBezTo>
                  <a:pt x="1429240" y="752025"/>
                  <a:pt x="1429240" y="721545"/>
                  <a:pt x="1447528" y="721545"/>
                </a:cubicBezTo>
                <a:cubicBezTo>
                  <a:pt x="1465816" y="721545"/>
                  <a:pt x="1496296" y="759341"/>
                  <a:pt x="1527995" y="780067"/>
                </a:cubicBezTo>
                <a:cubicBezTo>
                  <a:pt x="1559694" y="800794"/>
                  <a:pt x="1601147" y="821520"/>
                  <a:pt x="1637723" y="845904"/>
                </a:cubicBezTo>
                <a:cubicBezTo>
                  <a:pt x="1674299" y="870288"/>
                  <a:pt x="1719410" y="925152"/>
                  <a:pt x="1747451" y="926371"/>
                </a:cubicBezTo>
                <a:cubicBezTo>
                  <a:pt x="1775492" y="927590"/>
                  <a:pt x="1780369" y="883699"/>
                  <a:pt x="1805972" y="853219"/>
                </a:cubicBezTo>
                <a:cubicBezTo>
                  <a:pt x="1831575" y="822739"/>
                  <a:pt x="1890097" y="765437"/>
                  <a:pt x="1901070" y="743491"/>
                </a:cubicBezTo>
                <a:cubicBezTo>
                  <a:pt x="1912043" y="721545"/>
                  <a:pt x="1912043" y="762998"/>
                  <a:pt x="1871809" y="721545"/>
                </a:cubicBezTo>
                <a:cubicBezTo>
                  <a:pt x="1831575" y="680092"/>
                  <a:pt x="1724285" y="576460"/>
                  <a:pt x="1659668" y="494774"/>
                </a:cubicBezTo>
                <a:cubicBezTo>
                  <a:pt x="1595051" y="413088"/>
                  <a:pt x="1536529" y="309456"/>
                  <a:pt x="1484104" y="231427"/>
                </a:cubicBezTo>
                <a:cubicBezTo>
                  <a:pt x="1431679" y="153398"/>
                  <a:pt x="1382910" y="29040"/>
                  <a:pt x="1345115" y="4656"/>
                </a:cubicBezTo>
                <a:close/>
              </a:path>
            </a:pathLst>
          </a:custGeom>
          <a:gradFill flip="none" rotWithShape="1">
            <a:gsLst>
              <a:gs pos="0">
                <a:srgbClr val="003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0095FA"/>
              </a:gs>
            </a:gsLst>
            <a:lin ang="126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Bogen 12"/>
          <p:cNvSpPr/>
          <p:nvPr/>
        </p:nvSpPr>
        <p:spPr>
          <a:xfrm rot="5400000">
            <a:off x="7066900" y="2804331"/>
            <a:ext cx="256615" cy="746724"/>
          </a:xfrm>
          <a:prstGeom prst="arc">
            <a:avLst>
              <a:gd name="adj1" fmla="val 16200000"/>
              <a:gd name="adj2" fmla="val 5272445"/>
            </a:avLst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ihandform 13"/>
          <p:cNvSpPr/>
          <p:nvPr/>
        </p:nvSpPr>
        <p:spPr>
          <a:xfrm>
            <a:off x="4845076" y="3748083"/>
            <a:ext cx="1932808" cy="260019"/>
          </a:xfrm>
          <a:custGeom>
            <a:avLst/>
            <a:gdLst>
              <a:gd name="connsiteX0" fmla="*/ 1828800 w 1932808"/>
              <a:gd name="connsiteY0" fmla="*/ 229683 h 260019"/>
              <a:gd name="connsiteX1" fmla="*/ 26002 w 1932808"/>
              <a:gd name="connsiteY1" fmla="*/ 260019 h 260019"/>
              <a:gd name="connsiteX2" fmla="*/ 52004 w 1932808"/>
              <a:gd name="connsiteY2" fmla="*/ 177680 h 260019"/>
              <a:gd name="connsiteX3" fmla="*/ 0 w 1932808"/>
              <a:gd name="connsiteY3" fmla="*/ 69338 h 260019"/>
              <a:gd name="connsiteX4" fmla="*/ 1932808 w 1932808"/>
              <a:gd name="connsiteY4" fmla="*/ 0 h 260019"/>
              <a:gd name="connsiteX5" fmla="*/ 1828800 w 1932808"/>
              <a:gd name="connsiteY5" fmla="*/ 229683 h 260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2808" h="260019">
                <a:moveTo>
                  <a:pt x="1828800" y="229683"/>
                </a:moveTo>
                <a:lnTo>
                  <a:pt x="26002" y="260019"/>
                </a:lnTo>
                <a:lnTo>
                  <a:pt x="52004" y="177680"/>
                </a:lnTo>
                <a:lnTo>
                  <a:pt x="0" y="69338"/>
                </a:lnTo>
                <a:lnTo>
                  <a:pt x="1932808" y="0"/>
                </a:lnTo>
                <a:lnTo>
                  <a:pt x="1828800" y="229683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ihandform 14"/>
          <p:cNvSpPr/>
          <p:nvPr/>
        </p:nvSpPr>
        <p:spPr>
          <a:xfrm>
            <a:off x="6592253" y="3773520"/>
            <a:ext cx="254441" cy="180000"/>
          </a:xfrm>
          <a:custGeom>
            <a:avLst/>
            <a:gdLst>
              <a:gd name="connsiteX0" fmla="*/ 3975 w 254441"/>
              <a:gd name="connsiteY0" fmla="*/ 7951 h 186855"/>
              <a:gd name="connsiteX1" fmla="*/ 254441 w 254441"/>
              <a:gd name="connsiteY1" fmla="*/ 0 h 186855"/>
              <a:gd name="connsiteX2" fmla="*/ 127221 w 254441"/>
              <a:gd name="connsiteY2" fmla="*/ 182880 h 186855"/>
              <a:gd name="connsiteX3" fmla="*/ 0 w 254441"/>
              <a:gd name="connsiteY3" fmla="*/ 186855 h 186855"/>
              <a:gd name="connsiteX4" fmla="*/ 3975 w 254441"/>
              <a:gd name="connsiteY4" fmla="*/ 7951 h 186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441" h="186855">
                <a:moveTo>
                  <a:pt x="3975" y="7951"/>
                </a:moveTo>
                <a:lnTo>
                  <a:pt x="254441" y="0"/>
                </a:lnTo>
                <a:lnTo>
                  <a:pt x="127221" y="182880"/>
                </a:lnTo>
                <a:lnTo>
                  <a:pt x="0" y="186855"/>
                </a:lnTo>
                <a:lnTo>
                  <a:pt x="3975" y="7951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Bogen 15"/>
          <p:cNvSpPr/>
          <p:nvPr/>
        </p:nvSpPr>
        <p:spPr>
          <a:xfrm rot="5400000">
            <a:off x="6956492" y="2804331"/>
            <a:ext cx="513516" cy="746724"/>
          </a:xfrm>
          <a:prstGeom prst="arc">
            <a:avLst>
              <a:gd name="adj1" fmla="val 19748636"/>
              <a:gd name="adj2" fmla="val 1764987"/>
            </a:avLst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ihandform 16"/>
          <p:cNvSpPr/>
          <p:nvPr/>
        </p:nvSpPr>
        <p:spPr>
          <a:xfrm>
            <a:off x="7195208" y="4210953"/>
            <a:ext cx="280759" cy="182880"/>
          </a:xfrm>
          <a:custGeom>
            <a:avLst/>
            <a:gdLst>
              <a:gd name="connsiteX0" fmla="*/ 265305 w 280759"/>
              <a:gd name="connsiteY0" fmla="*/ 0 h 182880"/>
              <a:gd name="connsiteX1" fmla="*/ 77273 w 280759"/>
              <a:gd name="connsiteY1" fmla="*/ 59243 h 182880"/>
              <a:gd name="connsiteX2" fmla="*/ 15455 w 280759"/>
              <a:gd name="connsiteY2" fmla="*/ 100456 h 182880"/>
              <a:gd name="connsiteX3" fmla="*/ 0 w 280759"/>
              <a:gd name="connsiteY3" fmla="*/ 126213 h 182880"/>
              <a:gd name="connsiteX4" fmla="*/ 43788 w 280759"/>
              <a:gd name="connsiteY4" fmla="*/ 159698 h 182880"/>
              <a:gd name="connsiteX5" fmla="*/ 103031 w 280759"/>
              <a:gd name="connsiteY5" fmla="*/ 182880 h 182880"/>
              <a:gd name="connsiteX6" fmla="*/ 162274 w 280759"/>
              <a:gd name="connsiteY6" fmla="*/ 182880 h 182880"/>
              <a:gd name="connsiteX7" fmla="*/ 239547 w 280759"/>
              <a:gd name="connsiteY7" fmla="*/ 162274 h 182880"/>
              <a:gd name="connsiteX8" fmla="*/ 280759 w 280759"/>
              <a:gd name="connsiteY8" fmla="*/ 136516 h 182880"/>
              <a:gd name="connsiteX9" fmla="*/ 265305 w 280759"/>
              <a:gd name="connsiteY9" fmla="*/ 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0759" h="182880">
                <a:moveTo>
                  <a:pt x="265305" y="0"/>
                </a:moveTo>
                <a:lnTo>
                  <a:pt x="77273" y="59243"/>
                </a:lnTo>
                <a:lnTo>
                  <a:pt x="15455" y="100456"/>
                </a:lnTo>
                <a:lnTo>
                  <a:pt x="0" y="126213"/>
                </a:lnTo>
                <a:lnTo>
                  <a:pt x="43788" y="159698"/>
                </a:lnTo>
                <a:lnTo>
                  <a:pt x="103031" y="182880"/>
                </a:lnTo>
                <a:lnTo>
                  <a:pt x="162274" y="182880"/>
                </a:lnTo>
                <a:lnTo>
                  <a:pt x="239547" y="162274"/>
                </a:lnTo>
                <a:lnTo>
                  <a:pt x="280759" y="136516"/>
                </a:lnTo>
                <a:lnTo>
                  <a:pt x="265305" y="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feld 17"/>
          <p:cNvSpPr txBox="1"/>
          <p:nvPr/>
        </p:nvSpPr>
        <p:spPr>
          <a:xfrm>
            <a:off x="2905502" y="1783323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 err="1" smtClean="0">
                <a:solidFill>
                  <a:schemeClr val="bg1"/>
                </a:solidFill>
                <a:latin typeface="Brush Script MT" panose="03060802040406070304" pitchFamily="66" charset="0"/>
              </a:rPr>
              <a:t>Squid</a:t>
            </a:r>
            <a:r>
              <a:rPr lang="de-DE" sz="9600" dirty="0" smtClean="0">
                <a:solidFill>
                  <a:schemeClr val="bg1"/>
                </a:solidFill>
                <a:latin typeface="Brush Script MT" panose="03060802040406070304" pitchFamily="66" charset="0"/>
              </a:rPr>
              <a:t> </a:t>
            </a:r>
            <a:r>
              <a:rPr lang="de-DE" sz="9600" dirty="0" err="1" smtClean="0">
                <a:solidFill>
                  <a:schemeClr val="bg1"/>
                </a:solidFill>
                <a:latin typeface="Brush Script MT" panose="03060802040406070304" pitchFamily="66" charset="0"/>
              </a:rPr>
              <a:t>it</a:t>
            </a:r>
            <a:r>
              <a:rPr lang="de-DE" sz="9600" dirty="0" smtClean="0">
                <a:solidFill>
                  <a:schemeClr val="bg1"/>
                </a:solidFill>
                <a:latin typeface="Brush Script MT" panose="03060802040406070304" pitchFamily="66" charset="0"/>
              </a:rPr>
              <a:t> </a:t>
            </a:r>
            <a:r>
              <a:rPr lang="de-DE" sz="9600" dirty="0" smtClean="0">
                <a:latin typeface="Brush Script MT" panose="03060802040406070304" pitchFamily="66" charset="0"/>
              </a:rPr>
              <a:t>! </a:t>
            </a:r>
            <a:endParaRPr lang="de-DE" sz="9600" dirty="0">
              <a:latin typeface="Brush Script MT" panose="03060802040406070304" pitchFamily="66" charset="0"/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3435846"/>
            <a:ext cx="4802188" cy="1584325"/>
          </a:xfrm>
        </p:spPr>
        <p:txBody>
          <a:bodyPr>
            <a:noAutofit/>
          </a:bodyPr>
          <a:lstStyle/>
          <a:p>
            <a:pPr algn="l"/>
            <a:r>
              <a:rPr lang="en-GB" sz="2400" b="1" dirty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+mn-lt"/>
              </a:rPr>
              <a:t>Thank </a:t>
            </a:r>
            <a:r>
              <a:rPr lang="en-GB" sz="2400" b="1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+mn-lt"/>
              </a:rPr>
              <a:t>you for </a:t>
            </a:r>
            <a:br>
              <a:rPr lang="en-GB" sz="2400" b="1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+mn-lt"/>
              </a:rPr>
            </a:br>
            <a:r>
              <a:rPr lang="en-GB" sz="2400" b="1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+mn-lt"/>
              </a:rPr>
              <a:t>your attention.</a:t>
            </a:r>
            <a:endParaRPr lang="en-US" sz="2400" b="1" dirty="0" smtClean="0">
              <a:ln>
                <a:solidFill>
                  <a:srgbClr val="FF0000"/>
                </a:solidFill>
              </a:ln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140735" y="1355100"/>
            <a:ext cx="3177570" cy="71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b="1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+mn-lt"/>
              </a:rPr>
              <a:t>Charged beam:</a:t>
            </a:r>
            <a:endParaRPr lang="en-US" sz="4000" b="1" dirty="0" smtClean="0">
              <a:ln>
                <a:solidFill>
                  <a:srgbClr val="FF0000"/>
                </a:solidFill>
              </a:ln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0" y="51470"/>
            <a:ext cx="890177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81D58"/>
                </a:solidFill>
                <a:latin typeface="ZapfHumnst BT" pitchFamily="34" charset="0"/>
              </a:defRPr>
            </a:lvl9pPr>
          </a:lstStyle>
          <a:p>
            <a:r>
              <a:rPr lang="en-US" i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kern="0" dirty="0">
                <a:solidFill>
                  <a:schemeClr val="bg1"/>
                </a:solidFill>
                <a:latin typeface="+mn-lt"/>
              </a:rPr>
              <a:t>S</a:t>
            </a:r>
            <a:r>
              <a:rPr lang="en-GB" kern="0" dirty="0" smtClean="0">
                <a:solidFill>
                  <a:schemeClr val="bg1"/>
                </a:solidFill>
                <a:latin typeface="+mn-lt"/>
              </a:rPr>
              <a:t>hort summary</a:t>
            </a:r>
            <a:endParaRPr lang="en-GB" i="1" kern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0" y="4876006"/>
            <a:ext cx="8964488" cy="28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61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hteck 1"/>
          <p:cNvSpPr/>
          <p:nvPr/>
        </p:nvSpPr>
        <p:spPr>
          <a:xfrm>
            <a:off x="5397647" y="1129451"/>
            <a:ext cx="3088089" cy="1384995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b="1" dirty="0" smtClean="0"/>
              <a:t>1x Oral + poster + proc.</a:t>
            </a:r>
          </a:p>
          <a:p>
            <a:r>
              <a:rPr lang="en-GB" b="1" dirty="0"/>
              <a:t>V. </a:t>
            </a:r>
            <a:r>
              <a:rPr lang="en-GB" b="1" dirty="0" smtClean="0"/>
              <a:t>Tympel, …,</a:t>
            </a:r>
            <a:endParaRPr lang="en-GB" b="1" i="1" dirty="0" smtClean="0"/>
          </a:p>
          <a:p>
            <a:r>
              <a:rPr lang="en-GB" sz="1600" i="1" dirty="0" smtClean="0"/>
              <a:t>Superconducting </a:t>
            </a:r>
            <a:r>
              <a:rPr lang="en-GB" sz="1600" i="1" dirty="0"/>
              <a:t>Beam </a:t>
            </a:r>
            <a:r>
              <a:rPr lang="en-GB" sz="1600" i="1" dirty="0" smtClean="0"/>
              <a:t>Charge</a:t>
            </a:r>
          </a:p>
          <a:p>
            <a:r>
              <a:rPr lang="en-GB" sz="1600" i="1" dirty="0" smtClean="0"/>
              <a:t>Monitors </a:t>
            </a:r>
            <a:r>
              <a:rPr lang="en-GB" sz="1600" i="1" dirty="0"/>
              <a:t>for Antiproton Storage </a:t>
            </a:r>
            <a:endParaRPr lang="en-GB" sz="1600" i="1" dirty="0" smtClean="0"/>
          </a:p>
          <a:p>
            <a:r>
              <a:rPr lang="en-GB" sz="1600" i="1" dirty="0" smtClean="0"/>
              <a:t>Rings 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650796"/>
              </p:ext>
            </p:extLst>
          </p:nvPr>
        </p:nvGraphicFramePr>
        <p:xfrm>
          <a:off x="251524" y="3219821"/>
          <a:ext cx="8640330" cy="698663"/>
        </p:xfrm>
        <a:graphic>
          <a:graphicData uri="http://schemas.openxmlformats.org/drawingml/2006/table">
            <a:tbl>
              <a:tblPr/>
              <a:tblGrid>
                <a:gridCol w="3660438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</a:tblGrid>
              <a:tr h="192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9264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7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LEAP, Low Energy Antiproton Physics, Japan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107504" y="699542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2000" b="1" dirty="0">
                <a:solidFill>
                  <a:schemeClr val="bg1"/>
                </a:solidFill>
              </a:rPr>
              <a:t>LEAP, Low Energy Antiproton Physics, Japan </a:t>
            </a:r>
            <a:endParaRPr lang="de-DE" sz="2000" b="1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9451"/>
            <a:ext cx="5123113" cy="20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95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617781"/>
              </p:ext>
            </p:extLst>
          </p:nvPr>
        </p:nvGraphicFramePr>
        <p:xfrm>
          <a:off x="251520" y="3218297"/>
          <a:ext cx="8640954" cy="961797"/>
        </p:xfrm>
        <a:graphic>
          <a:graphicData uri="http://schemas.openxmlformats.org/drawingml/2006/table">
            <a:tbl>
              <a:tblPr/>
              <a:tblGrid>
                <a:gridCol w="3660702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  <a:gridCol w="415021"/>
              </a:tblGrid>
              <a:tr h="2043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0435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92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LEAP, Low Energy Antiproton Physics, Japan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971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IBIC, Spanien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hteck 1"/>
          <p:cNvSpPr/>
          <p:nvPr/>
        </p:nvSpPr>
        <p:spPr>
          <a:xfrm>
            <a:off x="5076056" y="1145831"/>
            <a:ext cx="4092787" cy="2185214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sz="1400" b="1" dirty="0" smtClean="0"/>
              <a:t>4x Poster + proc.</a:t>
            </a:r>
          </a:p>
          <a:p>
            <a:pPr marL="228600" indent="-228600">
              <a:buAutoNum type="arabicParenBoth"/>
            </a:pPr>
            <a:r>
              <a:rPr lang="en-GB" sz="1200" b="1" dirty="0" smtClean="0"/>
              <a:t>M. </a:t>
            </a:r>
            <a:r>
              <a:rPr lang="en-GB" sz="1200" b="1" dirty="0" err="1" smtClean="0"/>
              <a:t>Schwickert</a:t>
            </a:r>
            <a:r>
              <a:rPr lang="en-GB" sz="1200" b="1" dirty="0" smtClean="0"/>
              <a:t>, …, </a:t>
            </a:r>
          </a:p>
          <a:p>
            <a:r>
              <a:rPr lang="en-GB" sz="1000" i="1" dirty="0" smtClean="0"/>
              <a:t>Status </a:t>
            </a:r>
            <a:r>
              <a:rPr lang="en-GB" sz="1000" i="1" dirty="0"/>
              <a:t>of beam current transformer developments for FAIR.</a:t>
            </a:r>
          </a:p>
          <a:p>
            <a:pPr marL="228600" indent="-228600">
              <a:buAutoNum type="arabicParenBoth" startAt="2"/>
            </a:pPr>
            <a:r>
              <a:rPr lang="en-GB" sz="1200" b="1" dirty="0" smtClean="0"/>
              <a:t>T. </a:t>
            </a:r>
            <a:r>
              <a:rPr lang="en-GB" sz="1200" b="1" dirty="0" err="1" smtClean="0"/>
              <a:t>Sieber</a:t>
            </a:r>
            <a:r>
              <a:rPr lang="en-GB" sz="1200" b="1" dirty="0" smtClean="0"/>
              <a:t> , ..., </a:t>
            </a:r>
          </a:p>
          <a:p>
            <a:r>
              <a:rPr lang="en-GB" sz="1000" i="1" dirty="0" smtClean="0"/>
              <a:t>Optimization </a:t>
            </a:r>
            <a:r>
              <a:rPr lang="en-GB" sz="1000" i="1" dirty="0"/>
              <a:t>studies for an advances Cryogenic Current </a:t>
            </a:r>
            <a:r>
              <a:rPr lang="en-GB" sz="1000" i="1" dirty="0" smtClean="0"/>
              <a:t>Comparator </a:t>
            </a:r>
          </a:p>
          <a:p>
            <a:r>
              <a:rPr lang="en-GB" sz="1000" i="1" dirty="0" smtClean="0"/>
              <a:t>(</a:t>
            </a:r>
            <a:r>
              <a:rPr lang="en-GB" sz="1000" i="1" dirty="0"/>
              <a:t>CCC) system for FAIR</a:t>
            </a:r>
            <a:r>
              <a:rPr lang="en-GB" sz="1000" b="1" dirty="0"/>
              <a:t>.</a:t>
            </a:r>
          </a:p>
          <a:p>
            <a:pPr marL="228600" indent="-228600">
              <a:buAutoNum type="arabicParenBoth" startAt="3"/>
            </a:pPr>
            <a:r>
              <a:rPr lang="en-GB" sz="1200" b="1" dirty="0" smtClean="0"/>
              <a:t>M. </a:t>
            </a:r>
            <a:r>
              <a:rPr lang="en-GB" sz="1200" b="1" dirty="0" err="1" smtClean="0"/>
              <a:t>Fernandes</a:t>
            </a:r>
            <a:r>
              <a:rPr lang="en-GB" sz="1200" b="1" dirty="0" smtClean="0"/>
              <a:t> </a:t>
            </a:r>
            <a:r>
              <a:rPr lang="en-GB" sz="1200" b="1" dirty="0"/>
              <a:t>(CERN), </a:t>
            </a:r>
            <a:r>
              <a:rPr lang="en-GB" sz="1200" b="1" dirty="0" smtClean="0"/>
              <a:t>..., </a:t>
            </a:r>
          </a:p>
          <a:p>
            <a:r>
              <a:rPr lang="en-GB" sz="1000" i="1" dirty="0" smtClean="0"/>
              <a:t>Optimized </a:t>
            </a:r>
            <a:r>
              <a:rPr lang="en-GB" sz="1000" i="1" dirty="0"/>
              <a:t>Cryogenic Current Comparator for CERN’s low-energy </a:t>
            </a:r>
            <a:endParaRPr lang="en-GB" sz="1000" i="1" dirty="0" smtClean="0"/>
          </a:p>
          <a:p>
            <a:r>
              <a:rPr lang="en-GB" sz="1000" i="1" dirty="0" smtClean="0"/>
              <a:t>antiproton </a:t>
            </a:r>
            <a:r>
              <a:rPr lang="en-GB" sz="1000" i="1" dirty="0"/>
              <a:t>facilities.</a:t>
            </a:r>
          </a:p>
          <a:p>
            <a:pPr marL="228600" indent="-228600">
              <a:buAutoNum type="arabicParenBoth" startAt="4"/>
            </a:pPr>
            <a:r>
              <a:rPr lang="en-GB" sz="1200" b="1" dirty="0" smtClean="0"/>
              <a:t>V. Tympel </a:t>
            </a:r>
            <a:r>
              <a:rPr lang="en-GB" sz="1200" b="1" dirty="0"/>
              <a:t>(FSU), …, </a:t>
            </a:r>
            <a:endParaRPr lang="en-GB" sz="1200" b="1" dirty="0" smtClean="0"/>
          </a:p>
          <a:p>
            <a:r>
              <a:rPr lang="en-GB" sz="1000" i="1" dirty="0" smtClean="0"/>
              <a:t>The </a:t>
            </a:r>
            <a:r>
              <a:rPr lang="en-GB" sz="1000" i="1" dirty="0"/>
              <a:t>next generation of Cryogenic Current Comparators for </a:t>
            </a:r>
            <a:endParaRPr lang="en-GB" sz="1000" i="1" dirty="0" smtClean="0"/>
          </a:p>
          <a:p>
            <a:r>
              <a:rPr lang="en-GB" sz="1000" i="1" dirty="0" smtClean="0"/>
              <a:t>beam </a:t>
            </a:r>
            <a:r>
              <a:rPr lang="en-GB" sz="1000" i="1" dirty="0"/>
              <a:t>monitoring</a:t>
            </a:r>
            <a:r>
              <a:rPr lang="en-GB" sz="1000" i="1" dirty="0" smtClean="0"/>
              <a:t>.</a:t>
            </a:r>
            <a:endParaRPr lang="en-GB" sz="1000" i="1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139460"/>
              </p:ext>
            </p:extLst>
          </p:nvPr>
        </p:nvGraphicFramePr>
        <p:xfrm>
          <a:off x="251524" y="3219821"/>
          <a:ext cx="8640330" cy="698663"/>
        </p:xfrm>
        <a:graphic>
          <a:graphicData uri="http://schemas.openxmlformats.org/drawingml/2006/table">
            <a:tbl>
              <a:tblPr/>
              <a:tblGrid>
                <a:gridCol w="3660438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  <a:gridCol w="414991"/>
              </a:tblGrid>
              <a:tr h="192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9264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78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LEAP, Low Energy Antiproton Physics, Japan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15"/>
          <p:cNvSpPr/>
          <p:nvPr/>
        </p:nvSpPr>
        <p:spPr>
          <a:xfrm>
            <a:off x="35496" y="699542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sz="2000" b="1" dirty="0">
                <a:solidFill>
                  <a:schemeClr val="bg1"/>
                </a:solidFill>
              </a:rPr>
              <a:t>International Beam Instrumentation </a:t>
            </a:r>
            <a:r>
              <a:rPr lang="de-DE" sz="2000" b="1" dirty="0" smtClean="0">
                <a:solidFill>
                  <a:schemeClr val="bg1"/>
                </a:solidFill>
              </a:rPr>
              <a:t>Conference, Barcelona</a:t>
            </a:r>
            <a:endParaRPr lang="de-DE" sz="2000" b="1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23" y="1143431"/>
            <a:ext cx="4670140" cy="206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49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43" y="1073211"/>
            <a:ext cx="4680843" cy="344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el 1"/>
          <p:cNvSpPr>
            <a:spLocks noGrp="1"/>
          </p:cNvSpPr>
          <p:nvPr>
            <p:ph type="title" idx="4294967295"/>
          </p:nvPr>
        </p:nvSpPr>
        <p:spPr>
          <a:xfrm>
            <a:off x="72008" y="-43408"/>
            <a:ext cx="5220072" cy="74295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Interim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report</a:t>
            </a:r>
            <a:r>
              <a:rPr lang="de-DE" dirty="0" smtClean="0">
                <a:solidFill>
                  <a:schemeClr val="bg1"/>
                </a:solidFill>
                <a:latin typeface="+mn-lt"/>
              </a:rPr>
              <a:t> 2016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444208" y="51470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3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ublications</a:t>
            </a:r>
            <a:endParaRPr lang="de-DE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0" y="4876006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4876253"/>
            <a:ext cx="8964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V. Tympel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  (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Helmholtz-Institute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Jena</a:t>
            </a:r>
            <a:r>
              <a:rPr lang="en-GB" sz="1200" dirty="0">
                <a:solidFill>
                  <a:prstClr val="white"/>
                </a:solidFill>
                <a:latin typeface="Arial" charset="0"/>
                <a:cs typeface="Arial" charset="0"/>
              </a:rPr>
              <a:t>)                               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GSI </a:t>
            </a:r>
            <a:r>
              <a:rPr lang="de-DE" sz="1200" dirty="0" err="1" smtClean="0">
                <a:solidFill>
                  <a:prstClr val="white"/>
                </a:solidFill>
                <a:latin typeface="Arial" charset="0"/>
                <a:cs typeface="Arial" charset="0"/>
              </a:rPr>
              <a:t>Helmholtzzentrum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für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Schwerionenforschung</a:t>
            </a:r>
            <a:r>
              <a:rPr lang="en-GB" sz="120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, Darmstadt  Germany </a:t>
            </a:r>
            <a:r>
              <a:rPr lang="en-GB" sz="1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de-DE" sz="120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627534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hteck 1"/>
          <p:cNvSpPr/>
          <p:nvPr/>
        </p:nvSpPr>
        <p:spPr>
          <a:xfrm>
            <a:off x="5076056" y="1145831"/>
            <a:ext cx="3791294" cy="1631216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  <a:r>
              <a:rPr lang="en-GB" b="1" dirty="0" smtClean="0"/>
              <a:t>x Poster</a:t>
            </a:r>
          </a:p>
          <a:p>
            <a:r>
              <a:rPr lang="en-GB" b="1" dirty="0" smtClean="0"/>
              <a:t>F. Kurian, …, </a:t>
            </a:r>
          </a:p>
          <a:p>
            <a:r>
              <a:rPr lang="en-GB" sz="1600" i="1" dirty="0" smtClean="0"/>
              <a:t>The </a:t>
            </a:r>
            <a:r>
              <a:rPr lang="en-GB" sz="1600" i="1" dirty="0"/>
              <a:t>Cryogenic Current Comparator, </a:t>
            </a:r>
            <a:r>
              <a:rPr lang="en-GB" sz="1600" i="1" dirty="0" smtClean="0"/>
              <a:t>a   </a:t>
            </a:r>
          </a:p>
          <a:p>
            <a:r>
              <a:rPr lang="en-GB" sz="1600" i="1" dirty="0" smtClean="0"/>
              <a:t>SQUID </a:t>
            </a:r>
            <a:r>
              <a:rPr lang="en-GB" sz="1600" i="1" dirty="0"/>
              <a:t>based diagnostics for </a:t>
            </a:r>
            <a:r>
              <a:rPr lang="en-GB" sz="1600" i="1" dirty="0" smtClean="0"/>
              <a:t>non-</a:t>
            </a:r>
          </a:p>
          <a:p>
            <a:r>
              <a:rPr lang="en-GB" sz="1600" i="1" dirty="0" smtClean="0"/>
              <a:t>intercepting </a:t>
            </a:r>
            <a:r>
              <a:rPr lang="en-GB" sz="1600" i="1" dirty="0"/>
              <a:t>intensity </a:t>
            </a:r>
            <a:endParaRPr lang="en-GB" sz="1600" i="1" dirty="0" smtClean="0"/>
          </a:p>
          <a:p>
            <a:r>
              <a:rPr lang="en-GB" sz="1600" i="1" dirty="0" smtClean="0"/>
              <a:t>measurements </a:t>
            </a:r>
            <a:r>
              <a:rPr lang="en-GB" sz="1600" i="1" dirty="0"/>
              <a:t>in the </a:t>
            </a:r>
            <a:r>
              <a:rPr lang="en-GB" sz="1600" i="1" dirty="0" err="1"/>
              <a:t>nA</a:t>
            </a:r>
            <a:r>
              <a:rPr lang="en-GB" sz="1600" i="1" dirty="0"/>
              <a:t> </a:t>
            </a:r>
            <a:r>
              <a:rPr lang="en-GB" sz="1600" i="1" dirty="0" smtClean="0"/>
              <a:t>range</a:t>
            </a:r>
            <a:r>
              <a:rPr lang="en-GB" sz="1200" i="1" dirty="0" smtClean="0"/>
              <a:t>.</a:t>
            </a:r>
            <a:endParaRPr lang="en-GB" sz="1000" i="1" dirty="0"/>
          </a:p>
        </p:txBody>
      </p:sp>
      <p:sp>
        <p:nvSpPr>
          <p:cNvPr id="16" name="Rechteck 15"/>
          <p:cNvSpPr/>
          <p:nvPr/>
        </p:nvSpPr>
        <p:spPr>
          <a:xfrm>
            <a:off x="35496" y="690250"/>
            <a:ext cx="910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Conference </a:t>
            </a:r>
            <a:r>
              <a:rPr lang="en-GB" b="1" dirty="0">
                <a:solidFill>
                  <a:schemeClr val="bg1"/>
                </a:solidFill>
              </a:rPr>
              <a:t>on Application of Accelerators in Research and </a:t>
            </a:r>
            <a:r>
              <a:rPr lang="en-GB" b="1" dirty="0" smtClean="0">
                <a:solidFill>
                  <a:schemeClr val="bg1"/>
                </a:solidFill>
              </a:rPr>
              <a:t>Industry, Texas, USA </a:t>
            </a:r>
            <a:endParaRPr lang="en-GB" b="1" dirty="0">
              <a:solidFill>
                <a:schemeClr val="bg1"/>
              </a:solidFill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388686"/>
              </p:ext>
            </p:extLst>
          </p:nvPr>
        </p:nvGraphicFramePr>
        <p:xfrm>
          <a:off x="251520" y="3219823"/>
          <a:ext cx="8600186" cy="1269532"/>
        </p:xfrm>
        <a:graphic>
          <a:graphicData uri="http://schemas.openxmlformats.org/drawingml/2006/table">
            <a:tbl>
              <a:tblPr/>
              <a:tblGrid>
                <a:gridCol w="3643430"/>
                <a:gridCol w="413063"/>
                <a:gridCol w="413063"/>
                <a:gridCol w="413063"/>
                <a:gridCol w="413063"/>
                <a:gridCol w="413063"/>
                <a:gridCol w="413063"/>
                <a:gridCol w="413063"/>
                <a:gridCol w="413063"/>
                <a:gridCol w="413063"/>
                <a:gridCol w="413063"/>
                <a:gridCol w="413063"/>
                <a:gridCol w="413063"/>
              </a:tblGrid>
              <a:tr h="2025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 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Q4/2016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0257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9525" marR="9525" marT="85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9525" marR="9525" marT="8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67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LEAP, Low Energy Antiproton Physics, Japan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1P</a:t>
                      </a:r>
                    </a:p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763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IBIC, Spanien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67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CAARI, 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Conference on Application of</a:t>
                      </a:r>
                    </a:p>
                    <a:p>
                      <a:pPr algn="l" fontAlgn="ctr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Accelerators in Research and Industry, </a:t>
                      </a:r>
                      <a:r>
                        <a:rPr lang="de-DE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en-GB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1P</a:t>
                      </a: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64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athea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a1_kap2_ws02">
  <a:themeElements>
    <a:clrScheme name="">
      <a:dk1>
        <a:srgbClr val="000000"/>
      </a:dk1>
      <a:lt1>
        <a:srgbClr val="FFFFFF"/>
      </a:lt1>
      <a:dk2>
        <a:srgbClr val="FF8000"/>
      </a:dk2>
      <a:lt2>
        <a:srgbClr val="00A000"/>
      </a:lt2>
      <a:accent1>
        <a:srgbClr val="FF0000"/>
      </a:accent1>
      <a:accent2>
        <a:srgbClr val="FAFD00"/>
      </a:accent2>
      <a:accent3>
        <a:srgbClr val="FFFFFF"/>
      </a:accent3>
      <a:accent4>
        <a:srgbClr val="000000"/>
      </a:accent4>
      <a:accent5>
        <a:srgbClr val="FFAAAA"/>
      </a:accent5>
      <a:accent6>
        <a:srgbClr val="E3E500"/>
      </a:accent6>
      <a:hlink>
        <a:srgbClr val="0000FF"/>
      </a:hlink>
      <a:folHlink>
        <a:srgbClr val="40FF40"/>
      </a:folHlink>
    </a:clrScheme>
    <a:fontScheme name="ra1_kap2_ws02">
      <a:majorFont>
        <a:latin typeface="ZapfHumnst BT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0487" tIns="44450" rIns="90487" bIns="4445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ZapfHumnst Dm B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0487" tIns="44450" rIns="90487" bIns="4445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ZapfHumnst Dm BT" charset="0"/>
          </a:defRPr>
        </a:defPPr>
      </a:lstStyle>
    </a:lnDef>
  </a:objectDefaults>
  <a:extraClrSchemeLst>
    <a:extraClrScheme>
      <a:clrScheme name="ra1_kap2_ws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1_kap2_ws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1_kap2_ws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1_kap2_ws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1_kap2_ws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1_kap2_ws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1_kap2_ws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2728</Words>
  <Application>Microsoft Office PowerPoint</Application>
  <PresentationFormat>Bildschirmpräsentation (16:9)</PresentationFormat>
  <Paragraphs>877</Paragraphs>
  <Slides>66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66</vt:i4>
      </vt:variant>
    </vt:vector>
  </HeadingPairs>
  <TitlesOfParts>
    <vt:vector size="84" baseType="lpstr">
      <vt:lpstr>Arial</vt:lpstr>
      <vt:lpstr>ZapfHumnst BT</vt:lpstr>
      <vt:lpstr>Symbol</vt:lpstr>
      <vt:lpstr>Cambria Math</vt:lpstr>
      <vt:lpstr>Calibri</vt:lpstr>
      <vt:lpstr>Tw Cen MT</vt:lpstr>
      <vt:lpstr>ZapfHumnst Dm BT</vt:lpstr>
      <vt:lpstr>Wingdings 2</vt:lpstr>
      <vt:lpstr>Times New Roman</vt:lpstr>
      <vt:lpstr>Brush Script MT</vt:lpstr>
      <vt:lpstr>Wingdings</vt:lpstr>
      <vt:lpstr>Monotype Sorts</vt:lpstr>
      <vt:lpstr>ＭＳ Ｐゴシック</vt:lpstr>
      <vt:lpstr>Galathea</vt:lpstr>
      <vt:lpstr>Larissa</vt:lpstr>
      <vt:lpstr>ra1_kap2_ws02</vt:lpstr>
      <vt:lpstr>Graph</vt:lpstr>
      <vt:lpstr>Arbeitsblatt</vt:lpstr>
      <vt:lpstr>Status of the BMBF project 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Interim report 2016</vt:lpstr>
      <vt:lpstr> I/2017</vt:lpstr>
      <vt:lpstr>PowerPoint-Präsentation</vt:lpstr>
      <vt:lpstr>PowerPoint-Präsentation</vt:lpstr>
      <vt:lpstr>PowerPoint-Präsentation</vt:lpstr>
      <vt:lpstr> 2017</vt:lpstr>
      <vt:lpstr>PowerPoint-Präsentation</vt:lpstr>
      <vt:lpstr>Toroid measurements, FAIR CCC tests, error analysis at CERN + GSI CCC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Attenuation Factor FAIR-CCC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 you for  your attention.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Untersuchungen zur Verbesserung der Auflösung eines kryogenen Stromkomparators für den Einsatz als Strahlmonitor in stark gestörter Umgebung</dc:title>
  <dc:creator>René Geithner</dc:creator>
  <cp:lastModifiedBy>VolkerTympel</cp:lastModifiedBy>
  <cp:revision>640</cp:revision>
  <dcterms:created xsi:type="dcterms:W3CDTF">2012-05-29T11:07:16Z</dcterms:created>
  <dcterms:modified xsi:type="dcterms:W3CDTF">2017-04-27T06:22:09Z</dcterms:modified>
</cp:coreProperties>
</file>