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7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28.xml" ContentType="application/vnd.openxmlformats-officedocument.theme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theme/theme29.xml" ContentType="application/vnd.openxmlformats-officedocument.theme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theme/theme30.xml" ContentType="application/vnd.openxmlformats-officedocument.theme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theme/theme31.xml" ContentType="application/vnd.openxmlformats-officedocument.theme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theme/theme32.xml" ContentType="application/vnd.openxmlformats-officedocument.theme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theme/theme33.xml" ContentType="application/vnd.openxmlformats-officedocument.theme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theme/theme34.xml" ContentType="application/vnd.openxmlformats-officedocument.theme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theme/theme35.xml" ContentType="application/vnd.openxmlformats-officedocument.theme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theme/theme36.xml" ContentType="application/vnd.openxmlformats-officedocument.theme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theme/theme37.xml" ContentType="application/vnd.openxmlformats-officedocument.theme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theme/theme38.xml" ContentType="application/vnd.openxmlformats-officedocument.theme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theme/theme39.xml" ContentType="application/vnd.openxmlformats-officedocument.theme+xml"/>
  <Override PartName="/ppt/slideLayouts/slideLayout430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theme/theme40.xml" ContentType="application/vnd.openxmlformats-officedocument.theme+xml"/>
  <Override PartName="/ppt/slideLayouts/slideLayout441.xml" ContentType="application/vnd.openxmlformats-officedocument.presentationml.slideLayout+xml"/>
  <Override PartName="/ppt/slideLayouts/slideLayout442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44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48.xml" ContentType="application/vnd.openxmlformats-officedocument.presentationml.slideLayout+xml"/>
  <Override PartName="/ppt/slideLayouts/slideLayout449.xml" ContentType="application/vnd.openxmlformats-officedocument.presentationml.slideLayout+xml"/>
  <Override PartName="/ppt/slideLayouts/slideLayout450.xml" ContentType="application/vnd.openxmlformats-officedocument.presentationml.slideLayout+xml"/>
  <Override PartName="/ppt/slideLayouts/slideLayout451.xml" ContentType="application/vnd.openxmlformats-officedocument.presentationml.slideLayout+xml"/>
  <Override PartName="/ppt/theme/theme41.xml" ContentType="application/vnd.openxmlformats-officedocument.theme+xml"/>
  <Override PartName="/ppt/theme/theme4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  <p:sldMasterId id="2147483667" r:id="rId20"/>
    <p:sldMasterId id="2147483668" r:id="rId21"/>
    <p:sldMasterId id="2147483669" r:id="rId22"/>
    <p:sldMasterId id="2147483670" r:id="rId23"/>
    <p:sldMasterId id="2147483671" r:id="rId24"/>
    <p:sldMasterId id="2147483672" r:id="rId25"/>
    <p:sldMasterId id="2147483673" r:id="rId26"/>
    <p:sldMasterId id="2147483674" r:id="rId27"/>
    <p:sldMasterId id="2147483675" r:id="rId28"/>
    <p:sldMasterId id="2147483676" r:id="rId29"/>
    <p:sldMasterId id="2147483677" r:id="rId30"/>
    <p:sldMasterId id="2147483678" r:id="rId31"/>
    <p:sldMasterId id="2147483679" r:id="rId32"/>
    <p:sldMasterId id="2147483680" r:id="rId33"/>
    <p:sldMasterId id="2147483681" r:id="rId34"/>
    <p:sldMasterId id="2147483682" r:id="rId35"/>
    <p:sldMasterId id="2147483683" r:id="rId36"/>
    <p:sldMasterId id="2147483684" r:id="rId37"/>
    <p:sldMasterId id="2147483685" r:id="rId38"/>
    <p:sldMasterId id="2147483686" r:id="rId39"/>
    <p:sldMasterId id="2147483687" r:id="rId40"/>
    <p:sldMasterId id="2147483688" r:id="rId41"/>
  </p:sldMasterIdLst>
  <p:notesMasterIdLst>
    <p:notesMasterId r:id="rId60"/>
  </p:notesMasterIdLst>
  <p:sldIdLst>
    <p:sldId id="256" r:id="rId42"/>
    <p:sldId id="257" r:id="rId43"/>
    <p:sldId id="258" r:id="rId44"/>
    <p:sldId id="259" r:id="rId45"/>
    <p:sldId id="260" r:id="rId46"/>
    <p:sldId id="261" r:id="rId47"/>
    <p:sldId id="262" r:id="rId48"/>
    <p:sldId id="263" r:id="rId49"/>
    <p:sldId id="264" r:id="rId50"/>
    <p:sldId id="265" r:id="rId51"/>
    <p:sldId id="266" r:id="rId52"/>
    <p:sldId id="267" r:id="rId53"/>
    <p:sldId id="268" r:id="rId54"/>
    <p:sldId id="269" r:id="rId55"/>
    <p:sldId id="270" r:id="rId56"/>
    <p:sldId id="273" r:id="rId57"/>
    <p:sldId id="271" r:id="rId58"/>
    <p:sldId id="272" r:id="rId59"/>
  </p:sldIdLst>
  <p:sldSz cx="9144000" cy="6858000" type="screen4x3"/>
  <p:notesSz cx="7099300" cy="102346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Lucida Sans Unicode" charset="0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Master" Target="slideMasters/slideMaster39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1.xml"/><Relationship Id="rId47" Type="http://schemas.openxmlformats.org/officeDocument/2006/relationships/slide" Target="slides/slide6.xml"/><Relationship Id="rId50" Type="http://schemas.openxmlformats.org/officeDocument/2006/relationships/slide" Target="slides/slide9.xml"/><Relationship Id="rId55" Type="http://schemas.openxmlformats.org/officeDocument/2006/relationships/slide" Target="slides/slide14.xml"/><Relationship Id="rId63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Master" Target="slideMasters/slideMaster29.xml"/><Relationship Id="rId41" Type="http://schemas.openxmlformats.org/officeDocument/2006/relationships/slideMaster" Target="slideMasters/slideMaster41.xml"/><Relationship Id="rId54" Type="http://schemas.openxmlformats.org/officeDocument/2006/relationships/slide" Target="slides/slide1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Master" Target="slideMasters/slideMaster40.xml"/><Relationship Id="rId45" Type="http://schemas.openxmlformats.org/officeDocument/2006/relationships/slide" Target="slides/slide4.xml"/><Relationship Id="rId53" Type="http://schemas.openxmlformats.org/officeDocument/2006/relationships/slide" Target="slides/slide12.xml"/><Relationship Id="rId58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" Target="slides/slide8.xml"/><Relationship Id="rId57" Type="http://schemas.openxmlformats.org/officeDocument/2006/relationships/slide" Target="slides/slide16.xml"/><Relationship Id="rId61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3.xml"/><Relationship Id="rId52" Type="http://schemas.openxmlformats.org/officeDocument/2006/relationships/slide" Target="slides/slide11.xml"/><Relationship Id="rId6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2.xml"/><Relationship Id="rId48" Type="http://schemas.openxmlformats.org/officeDocument/2006/relationships/slide" Target="slides/slide7.xml"/><Relationship Id="rId56" Type="http://schemas.openxmlformats.org/officeDocument/2006/relationships/slide" Target="slides/slide15.xml"/><Relationship Id="rId64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" Target="slides/slide5.xml"/><Relationship Id="rId5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AutoShape 1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59395" name="Text Box 2"/>
          <p:cNvSpPr txBox="1">
            <a:spLocks noChangeArrowheads="1"/>
          </p:cNvSpPr>
          <p:nvPr/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021138" y="0"/>
            <a:ext cx="3074987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80" tIns="47520" rIns="94680" bIns="47520" numCol="1" anchor="t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939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0600" y="766763"/>
            <a:ext cx="5116513" cy="3836987"/>
          </a:xfrm>
          <a:prstGeom prst="rect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709613" y="4862513"/>
            <a:ext cx="5678487" cy="460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80" tIns="47520" rIns="94680" bIns="475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de-DE" noProof="0" smtClean="0"/>
          </a:p>
        </p:txBody>
      </p:sp>
      <p:sp>
        <p:nvSpPr>
          <p:cNvPr id="59399" name="Text Box 6"/>
          <p:cNvSpPr txBox="1">
            <a:spLocks noChangeArrowheads="1"/>
          </p:cNvSpPr>
          <p:nvPr/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021138" y="9720263"/>
            <a:ext cx="3074987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80" tIns="47520" rIns="94680" bIns="47520" numCol="1" anchor="b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3FFBC0E7-E61D-4BBD-9BFD-4BCA3417A6A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32525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798374-3DFF-4BCF-AFDB-1B57A96C2D5F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604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873A8E8-EC81-4613-9B5F-7BA5D5832B54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696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41924EB-E15A-438E-9F11-14A98535459F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706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DDD0C2F-0910-4829-AED1-4E966006D205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716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F3F63C6-F06A-43CD-9785-64C5414B3FF7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727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56448F0-D077-4886-923B-FC62F1A9E6F3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737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0F24288-7F20-409B-AC57-B6FB3A63971B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747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0F24288-7F20-409B-AC57-B6FB3A63971B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747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8AEB87C-3709-4EDA-B3B0-0130C574CAAB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757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F7485D2-495B-4986-BDDE-8AA6122F3BDB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768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2CA2498-CE5D-4AED-A5DA-F2D94A567820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614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1E80385-7781-45B3-82BE-07FC12FB7A7A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624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4648D9D-E665-4DC5-8EE9-48E161B94178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634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89D763A-7745-4F53-AF45-955D66FE12C8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645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FF4451C-DDE9-45D1-B2FE-990DD81623F1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655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7148206-43E7-44AD-9299-277BED998160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665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2177474-344E-49CD-9C21-124DEDB2B6C9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11714EC-4BE9-44C6-BC43-351C3AC0DE87}" type="slidenum">
              <a:rPr lang="de-DE" altLang="de-DE" smtClean="0">
                <a:ea typeface="Lucida Sans Unicode" charset="0"/>
                <a:cs typeface="Lucida Sans Unicode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de-DE" altLang="de-DE" smtClean="0">
              <a:ea typeface="Lucida Sans Unicode" charset="0"/>
              <a:cs typeface="Lucida Sans Unicode" charset="0"/>
            </a:endParaRPr>
          </a:p>
        </p:txBody>
      </p:sp>
      <p:sp>
        <p:nvSpPr>
          <p:cNvPr id="686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69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2766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218377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00371024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7478075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58698518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71717759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89819730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6480807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6126478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71124269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9893469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889616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387522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17074974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80266301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8219230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3737177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72792988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13398323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08938990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76290871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70103376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911900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09.+10.11.2016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CCC Collaboration Meeting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26681801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47407566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21207693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32926735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43067572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83359681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98420257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38692119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16887164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90633297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379035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09.+10.11.2016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CCC Collaboration Meeting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14773134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2559603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07323835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19347643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97040391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83890289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06030740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85483218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90769867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52119742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932910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09.+10.11.2016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CCC Collaboration Meeting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18663736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75444806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85906812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06503147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34025877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05158088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05161045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38462343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06097799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69383242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650951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09.+10.11.2016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CCC Collaboration Meeting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19415059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10135679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06081747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21858697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32072023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77935473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51623815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49999694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731621848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819470011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146349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09.+10.11.2016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CCC Collaboration Meeting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23868791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97184813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82824828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398435374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646936230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324999563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61049226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446147594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21286905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776975239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8201876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09.+10.11.2016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CCC Collaboration Meeting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760480847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74284269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0898459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222360123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18087553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40470800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665030066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05597092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917C1-BA06-4D3C-9108-364B00D6914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41379833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3E61E-CB16-4087-8590-2564A38CFC2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7272594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174CA-D5DF-49FA-B636-AA35DC2F64D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7001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09.+10.11.2016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CCC Collaboration Meeting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782870707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0D514-DFC5-4C67-84BE-EA8BE601E09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3514513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03A69-1CB2-4A89-93D4-10FF2D5A362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14585619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8DC5-3864-4EA3-9586-1997080F6FC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48111473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774E7-E01E-4D2C-A7B7-2ACFF6BEB02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8583686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77072-CE28-48EB-B123-27E7E7DB272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31040145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75B55-CFA6-4419-B942-FAF016AD685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0074469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0E53B-6E97-4E49-A994-9D049F0228F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6936433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69F4C-DCD8-4363-96B0-6E9300D652F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4903210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563832725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4098989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09.+10.11.2016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CCC Collaboration Meeting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631563663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951608097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630835816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8999221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090807382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38338240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500457932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828646375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500849030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293617511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212470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57411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09.+10.11.2016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CCC Collaboration Meeting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064885364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137127584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228228326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652105418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56851092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269274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984099619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795166635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196161465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76824214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9859031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09.+10.11.2016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CCC Collaboration Meeting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244928268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382073747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377504215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789503191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288403256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124744716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4753024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30526455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926821888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736942505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7832594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09.+10.11.2016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CCC Collaboration Meeting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399002168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598945404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705821309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067039229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546160299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436146686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31895805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798936149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788763797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841963622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3851963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116108498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062191136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502485517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93448126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674949978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930827393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823826956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710940250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766556649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137652715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6411808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183187383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684337149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670093912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078055435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999307035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498726973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04613703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940829911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609870135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090894107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7027920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635521540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081328405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865356954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791540307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277969000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034194185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65208860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65741261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175419844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379527257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8039459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015484292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661497309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93509052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835053346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010898004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164081702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613208671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204416357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698627938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692141471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7367053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768215963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534175463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089124024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519544906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06974823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015089682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959178027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868064082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556231887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290438160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1595576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98946096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58731404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632758459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855352344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911021094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186047735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020906988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504176664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310345479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274982756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9186444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132569278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762440310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827868490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096222196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711633668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244700037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971610086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371576519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191806346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920955624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282070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950250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62843149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152913753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927743575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950684269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182501134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604571289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4734487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168227686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57554952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013249793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7726511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933344891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212793524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104187647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315983509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557287516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592572588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038658098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723589059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105532740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717969332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2880104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147703841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812772454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561021474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803365575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692203152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489301526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149978911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136880260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044157468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544064652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7836531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729960292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842361053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433779105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068279770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412953457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158926790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935811341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561121105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337684792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33450594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9370936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60057482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034334361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140266122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048357747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16911276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130563247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545439055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428485858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83631160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093969633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2657402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476998453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404109017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838267745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927024767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3A6DA-2ECD-4519-833D-1A5CBBD2E54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95316632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E2BD3-8C8D-479C-BDAC-BB8498F2897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48953221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7F415-C3C6-43C4-9AA8-B28FFC982BB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50637619"/>
      </p:ext>
    </p:extLst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DC958-FEF4-43F3-ACBA-9462FA2FF54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89445264"/>
      </p:ext>
    </p:extLst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AC14D-3227-4D28-B254-8675F664637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74276196"/>
      </p:ext>
    </p:extLst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10BCB-A81C-49B1-99AE-C46C66E979D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58385251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70449-9966-45A4-BD0A-4C8713CD344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085197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099622801"/>
      </p:ext>
    </p:extLst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97ADC-4C48-4F8C-9927-6F1DD60833E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65141402"/>
      </p:ext>
    </p:extLst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DACFF-14A6-4F54-86F3-F375CFADEF6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20185742"/>
      </p:ext>
    </p:extLst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FA19E-6F92-4320-BF2D-D1C0E80676D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01176546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D5565-0769-4D8F-9261-2F39C40F0CE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28603826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77F8F-220A-406E-9252-8437FF82EF6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43104292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8AB83-CCFD-4163-88E5-A213A2B6D6A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70664960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65AB3-5255-47FC-9B55-08AD1AFE62E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42651194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C4426-EE47-4C7F-89EA-CE8E6740E83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20846917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270B3-832C-408B-934B-A4A0E54081C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59787728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49C21-4841-4BEB-BD45-A6EA0E7948D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236170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72042164"/>
      </p:ext>
    </p:extLst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DA578-37BF-47D0-A85B-2259D3A5935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82853959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4649F-00DA-4C7C-AC10-BA137B23D0B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21237606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DD446-24CD-4468-B01D-65F376AA14F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36713066"/>
      </p:ext>
    </p:extLst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C67AB-3E71-4B11-A645-3E58F182751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92689207"/>
      </p:ext>
    </p:extLst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7E128-3221-4139-BB07-5D58C4277CF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49386249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A8E7B-CFC3-4999-AB67-5BA01556B4F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59550117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76EE0-D6C2-4A32-B187-E9CAC828C68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83603905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53608-C5D3-40C5-AAF1-CE593CC856A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24377253"/>
      </p:ext>
    </p:extLst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6451-74D2-49D3-81E2-139DFC6B88C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43863831"/>
      </p:ext>
    </p:extLst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0EE49-B0EF-4F55-BF92-28D758E5AA7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249614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709922053"/>
      </p:ext>
    </p:extLst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2E497-7909-4590-A644-6E4F0765D71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82505458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32EFD-D0A0-40D2-8E0B-04BC278635B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02090489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6ECF6-A7BA-4A7F-8DE6-F096841B862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26926963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AAC58-0BF3-4BEE-93D5-A92BC3706CE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83966187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DCA5D-83F0-4773-A988-899A13BA87D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88282085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2194D-77B4-413C-8228-C163333B748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36910116"/>
      </p:ext>
    </p:extLst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08F47-06E7-42C3-A5B3-1C061AACFD9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63805565"/>
      </p:ext>
    </p:extLst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80258-FB2C-416C-842A-A2D2AF88D1B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63071349"/>
      </p:ext>
    </p:extLst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65B30-F133-4681-BE62-3446ACDA0EE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79836893"/>
      </p:ext>
    </p:extLst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98963-770C-40D5-A860-898014DD442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923615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356267764"/>
      </p:ext>
    </p:extLst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F0439-9BBE-4FDD-BA2C-F0EC864BB2A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0701931"/>
      </p:ext>
    </p:extLst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655A1-DBCC-42E1-BB40-00FCCC87E55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15254838"/>
      </p:ext>
    </p:extLst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75B0F-5865-48FC-9AC5-54CB105C1B3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40206404"/>
      </p:ext>
    </p:extLst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6036E-1A6E-4C23-BD6F-AECB21D5913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00331457"/>
      </p:ext>
    </p:extLst>
  </p:cSld>
  <p:clrMapOvr>
    <a:masterClrMapping/>
  </p:clrMapOvr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05183-DAAC-4B7A-A3A8-52938ECF2BE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55466893"/>
      </p:ext>
    </p:extLst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3706E-E0C1-4488-B199-B3727771E88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12413974"/>
      </p:ext>
    </p:extLst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C144E-867E-4DFA-A67E-A641CF507E7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53328691"/>
      </p:ext>
    </p:extLst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D614D-7645-44B9-A899-1EE227AEA49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28273576"/>
      </p:ext>
    </p:extLst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5B5BF-A8A3-4F0D-8F2D-B2FF71D89BC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98674834"/>
      </p:ext>
    </p:extLst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5E931-04EB-4330-AEE8-37BA05ECAC2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76814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10281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200312000"/>
      </p:ext>
    </p:extLst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2FEAC-3E10-4350-BB09-9462F71C4DB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07514397"/>
      </p:ext>
    </p:extLst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E758F-5C73-4C65-8337-BFCC54E8878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98134496"/>
      </p:ext>
    </p:extLst>
  </p:cSld>
  <p:clrMapOvr>
    <a:masterClrMapping/>
  </p:clrMapOvr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F8312-BD83-4E1A-9C5A-0AA377E6D38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02972780"/>
      </p:ext>
    </p:extLst>
  </p:cSld>
  <p:clrMapOvr>
    <a:masterClrMapping/>
  </p:clrMapOvr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EC793-8402-48BE-88F7-ADC9E20D296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01463785"/>
      </p:ext>
    </p:extLst>
  </p:cSld>
  <p:clrMapOvr>
    <a:masterClrMapping/>
  </p:clrMapOvr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8708B-29C3-46CB-BBA9-E6538B37742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34179852"/>
      </p:ext>
    </p:extLst>
  </p:cSld>
  <p:clrMapOvr>
    <a:masterClrMapping/>
  </p:clrMapOvr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9FC83-2612-43AD-876D-EF3CD462B0D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32785540"/>
      </p:ext>
    </p:extLst>
  </p:cSld>
  <p:clrMapOvr>
    <a:masterClrMapping/>
  </p:clrMapOvr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732C1-98DA-4481-9F1F-0C8D6CC8CC8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57293560"/>
      </p:ext>
    </p:extLst>
  </p:cSld>
  <p:clrMapOvr>
    <a:masterClrMapping/>
  </p:clrMapOvr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A1942-3F81-44C0-9D7C-4616BC08A1C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28707609"/>
      </p:ext>
    </p:extLst>
  </p:cSld>
  <p:clrMapOvr>
    <a:masterClrMapping/>
  </p:clrMapOvr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83264-6697-4287-8E45-4C56A3E92E1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76470248"/>
      </p:ext>
    </p:extLst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40AE6-1E6A-441E-AD89-AFDA6883A6B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825782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011321817"/>
      </p:ext>
    </p:extLst>
  </p:cSld>
  <p:clrMapOvr>
    <a:masterClrMapping/>
  </p:clrMapOvr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232D2-9BCD-4CBB-A395-CB612887B53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57018726"/>
      </p:ext>
    </p:extLst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C51FD-3128-4F09-8A45-489DC7CB047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46411220"/>
      </p:ext>
    </p:extLst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5C106-39FF-4B26-8FF0-3EC695EDC5B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3960367"/>
      </p:ext>
    </p:extLst>
  </p:cSld>
  <p:clrMapOvr>
    <a:masterClrMapping/>
  </p:clrMapOvr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000DD-5E80-483E-BAEE-A2285352D4E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90630082"/>
      </p:ext>
    </p:extLst>
  </p:cSld>
  <p:clrMapOvr>
    <a:masterClrMapping/>
  </p:clrMapOvr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F3F09-9C05-47C9-A7B8-6479D7ECDAA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96495725"/>
      </p:ext>
    </p:extLst>
  </p:cSld>
  <p:clrMapOvr>
    <a:masterClrMapping/>
  </p:clrMapOvr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59F70-DFB7-4415-993B-F9FFE56DCC0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24305833"/>
      </p:ext>
    </p:extLst>
  </p:cSld>
  <p:clrMapOvr>
    <a:masterClrMapping/>
  </p:clrMapOvr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AE4E4-58A3-44E1-B14C-6B6BA8B247A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65478384"/>
      </p:ext>
    </p:extLst>
  </p:cSld>
  <p:clrMapOvr>
    <a:masterClrMapping/>
  </p:clrMapOvr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135C2-AE0C-4FD2-93AB-357834C03AC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69593070"/>
      </p:ext>
    </p:extLst>
  </p:cSld>
  <p:clrMapOvr>
    <a:masterClrMapping/>
  </p:clrMapOvr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4671A-544D-40BC-8E76-DA0750C81F5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89783247"/>
      </p:ext>
    </p:extLst>
  </p:cSld>
  <p:clrMapOvr>
    <a:masterClrMapping/>
  </p:clrMapOvr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CC597-2298-44FD-8061-3BC984398E8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553351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826049126"/>
      </p:ext>
    </p:extLst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5EBE0-0565-4C74-B370-9C09F1A4145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09707943"/>
      </p:ext>
    </p:extLst>
  </p:cSld>
  <p:clrMapOvr>
    <a:masterClrMapping/>
  </p:clrMapOvr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2170E-6B65-4154-B56A-E881137211C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06079082"/>
      </p:ext>
    </p:extLst>
  </p:cSld>
  <p:clrMapOvr>
    <a:masterClrMapping/>
  </p:clrMapOvr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BA0C6-21BB-4704-9107-F409F4D303A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08738165"/>
      </p:ext>
    </p:extLst>
  </p:cSld>
  <p:clrMapOvr>
    <a:masterClrMapping/>
  </p:clrMapOvr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8A045-4FC6-43C0-8025-107D62A5C60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13453917"/>
      </p:ext>
    </p:extLst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E69C5-7385-4CEB-8ACA-DE3B2DBF607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96590408"/>
      </p:ext>
    </p:extLst>
  </p:cSld>
  <p:clrMapOvr>
    <a:masterClrMapping/>
  </p:clrMapOvr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98A39-8321-4CCC-BC8E-00D9A326008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27614433"/>
      </p:ext>
    </p:extLst>
  </p:cSld>
  <p:clrMapOvr>
    <a:masterClrMapping/>
  </p:clrMapOvr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144E5-2F56-4679-A32E-A14DB95FCFC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17916080"/>
      </p:ext>
    </p:extLst>
  </p:cSld>
  <p:clrMapOvr>
    <a:masterClrMapping/>
  </p:clrMapOvr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622B5-C394-4E67-BA9C-D4BF0028779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5989418"/>
      </p:ext>
    </p:extLst>
  </p:cSld>
  <p:clrMapOvr>
    <a:masterClrMapping/>
  </p:clrMapOvr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C5114-E5F3-4F26-B94A-E81972CA31D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77110653"/>
      </p:ext>
    </p:extLst>
  </p:cSld>
  <p:clrMapOvr>
    <a:masterClrMapping/>
  </p:clrMapOvr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F75C4-C9BB-4EA8-981F-24D9F54BCD9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721140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796845899"/>
      </p:ext>
    </p:extLst>
  </p:cSld>
  <p:clrMapOvr>
    <a:masterClrMapping/>
  </p:clrMapOvr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5F9B3-9E24-4141-A064-D74FB661104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03083752"/>
      </p:ext>
    </p:extLst>
  </p:cSld>
  <p:clrMapOvr>
    <a:masterClrMapping/>
  </p:clrMapOvr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FC1E9-6C2A-4363-9BD7-59F1364CD08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67031731"/>
      </p:ext>
    </p:extLst>
  </p:cSld>
  <p:clrMapOvr>
    <a:masterClrMapping/>
  </p:clrMapOvr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80F49-FA7E-45C6-B3D8-E81650D244D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32193529"/>
      </p:ext>
    </p:extLst>
  </p:cSld>
  <p:clrMapOvr>
    <a:masterClrMapping/>
  </p:clrMapOvr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7D267-1AB9-4588-8A10-34D8D03E067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97728862"/>
      </p:ext>
    </p:extLst>
  </p:cSld>
  <p:clrMapOvr>
    <a:masterClrMapping/>
  </p:clrMapOvr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F70E2-E2F6-4ACB-8D2C-9A097D190F5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46313664"/>
      </p:ext>
    </p:extLst>
  </p:cSld>
  <p:clrMapOvr>
    <a:masterClrMapping/>
  </p:clrMapOvr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00BD5-31AD-49FE-A45A-8A2ED035385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65433205"/>
      </p:ext>
    </p:extLst>
  </p:cSld>
  <p:clrMapOvr>
    <a:masterClrMapping/>
  </p:clrMapOvr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86F42-68A6-4E77-8F11-6795995A071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98788718"/>
      </p:ext>
    </p:extLst>
  </p:cSld>
  <p:clrMapOvr>
    <a:masterClrMapping/>
  </p:clrMapOvr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23D0F-01F1-49AA-AEB9-92F4880FA95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83196027"/>
      </p:ext>
    </p:extLst>
  </p:cSld>
  <p:clrMapOvr>
    <a:masterClrMapping/>
  </p:clrMapOvr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B76D5-AB43-4C25-8983-7F18EE05409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10411592"/>
      </p:ext>
    </p:extLst>
  </p:cSld>
  <p:clrMapOvr>
    <a:masterClrMapping/>
  </p:clrMapOvr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E353D-56E7-4DF5-BA56-91F8EF01522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554265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121162092"/>
      </p:ext>
    </p:extLst>
  </p:cSld>
  <p:clrMapOvr>
    <a:masterClrMapping/>
  </p:clrMapOvr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ED62E-6796-4C65-8792-CF2AA1DD613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24697278"/>
      </p:ext>
    </p:extLst>
  </p:cSld>
  <p:clrMapOvr>
    <a:masterClrMapping/>
  </p:clrMapOvr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C5160-6F1F-4FCA-A371-52129A0257D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72330641"/>
      </p:ext>
    </p:extLst>
  </p:cSld>
  <p:clrMapOvr>
    <a:masterClrMapping/>
  </p:clrMapOvr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045DE-87F4-45B6-8DA0-34B37EDFA50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2554920"/>
      </p:ext>
    </p:extLst>
  </p:cSld>
  <p:clrMapOvr>
    <a:masterClrMapping/>
  </p:clrMapOvr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77FA8-B273-4A9F-AB61-244CDE5BED5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48691287"/>
      </p:ext>
    </p:extLst>
  </p:cSld>
  <p:clrMapOvr>
    <a:masterClrMapping/>
  </p:clrMapOvr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2E96C-2FCD-4597-9B1A-2CC523B31CB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00841919"/>
      </p:ext>
    </p:extLst>
  </p:cSld>
  <p:clrMapOvr>
    <a:masterClrMapping/>
  </p:clrMapOvr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54858-58A9-4299-B49A-80E02713F2C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43057690"/>
      </p:ext>
    </p:extLst>
  </p:cSld>
  <p:clrMapOvr>
    <a:masterClrMapping/>
  </p:clrMapOvr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7EA1F-8FCB-404A-9E26-C0AE428982B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42815959"/>
      </p:ext>
    </p:extLst>
  </p:cSld>
  <p:clrMapOvr>
    <a:masterClrMapping/>
  </p:clrMapOvr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687D5-6700-4A38-9693-BC7034B530C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96570841"/>
      </p:ext>
    </p:extLst>
  </p:cSld>
  <p:clrMapOvr>
    <a:masterClrMapping/>
  </p:clrMapOvr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CFA39-6B3A-4278-B534-06A0796011F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61799766"/>
      </p:ext>
    </p:extLst>
  </p:cSld>
  <p:clrMapOvr>
    <a:masterClrMapping/>
  </p:clrMapOvr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37770-2ADB-4538-86C7-8EB1FB50F12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204540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830246314"/>
      </p:ext>
    </p:extLst>
  </p:cSld>
  <p:clrMapOvr>
    <a:masterClrMapping/>
  </p:clrMapOvr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D45EA-A0F2-4FC1-B9AF-920B3E75AAE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94475030"/>
      </p:ext>
    </p:extLst>
  </p:cSld>
  <p:clrMapOvr>
    <a:masterClrMapping/>
  </p:clrMapOvr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C6C4C-BC63-4616-827D-10E00362781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968045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260997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210457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5797961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649542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70429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6708585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8780479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83037618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01632068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20521172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63118696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11839301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1330390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17143156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856264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937128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23448247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69164364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73776057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650135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87834214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97443247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72159454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3367041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90661262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752878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214405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2845676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8155884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93392106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7854719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95856188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08605969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20817204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0808871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49698032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661663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1325061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41854031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55496142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51478942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54539961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7341434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28121000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80726021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3394433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90438779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184794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5828362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32840066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175504395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36746457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45060651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93032086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36108112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66222142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68399303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53862919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762978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2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2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image" Target="../media/image2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2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image" Target="../media/image2.pn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Relationship Id="rId14" Type="http://schemas.openxmlformats.org/officeDocument/2006/relationships/image" Target="../media/image2.pn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Relationship Id="rId14" Type="http://schemas.openxmlformats.org/officeDocument/2006/relationships/image" Target="../media/image2.png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Relationship Id="rId14" Type="http://schemas.openxmlformats.org/officeDocument/2006/relationships/image" Target="../media/image2.png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Relationship Id="rId14" Type="http://schemas.openxmlformats.org/officeDocument/2006/relationships/image" Target="../media/image2.png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Relationship Id="rId14" Type="http://schemas.openxmlformats.org/officeDocument/2006/relationships/image" Target="../media/image2.png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Relationship Id="rId14" Type="http://schemas.openxmlformats.org/officeDocument/2006/relationships/image" Target="../media/image2.png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Relationship Id="rId14" Type="http://schemas.openxmlformats.org/officeDocument/2006/relationships/image" Target="../media/image2.png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Relationship Id="rId14" Type="http://schemas.openxmlformats.org/officeDocument/2006/relationships/image" Target="../media/image2.png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Relationship Id="rId14" Type="http://schemas.openxmlformats.org/officeDocument/2006/relationships/image" Target="../media/image2.png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9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Relationship Id="rId14" Type="http://schemas.openxmlformats.org/officeDocument/2006/relationships/image" Target="../media/image2.png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11.xml"/><Relationship Id="rId7" Type="http://schemas.openxmlformats.org/officeDocument/2006/relationships/slideLayout" Target="../slideLayouts/slideLayout315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310.xml"/><Relationship Id="rId1" Type="http://schemas.openxmlformats.org/officeDocument/2006/relationships/slideLayout" Target="../slideLayouts/slideLayout309.xml"/><Relationship Id="rId6" Type="http://schemas.openxmlformats.org/officeDocument/2006/relationships/slideLayout" Target="../slideLayouts/slideLayout314.xml"/><Relationship Id="rId11" Type="http://schemas.openxmlformats.org/officeDocument/2006/relationships/slideLayout" Target="../slideLayouts/slideLayout319.xml"/><Relationship Id="rId5" Type="http://schemas.openxmlformats.org/officeDocument/2006/relationships/slideLayout" Target="../slideLayouts/slideLayout313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18.xml"/><Relationship Id="rId4" Type="http://schemas.openxmlformats.org/officeDocument/2006/relationships/slideLayout" Target="../slideLayouts/slideLayout312.xml"/><Relationship Id="rId9" Type="http://schemas.openxmlformats.org/officeDocument/2006/relationships/slideLayout" Target="../slideLayouts/slideLayout317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22.xml"/><Relationship Id="rId7" Type="http://schemas.openxmlformats.org/officeDocument/2006/relationships/slideLayout" Target="../slideLayouts/slideLayout326.xml"/><Relationship Id="rId12" Type="http://schemas.openxmlformats.org/officeDocument/2006/relationships/theme" Target="../theme/theme30.xml"/><Relationship Id="rId2" Type="http://schemas.openxmlformats.org/officeDocument/2006/relationships/slideLayout" Target="../slideLayouts/slideLayout321.xml"/><Relationship Id="rId1" Type="http://schemas.openxmlformats.org/officeDocument/2006/relationships/slideLayout" Target="../slideLayouts/slideLayout320.xml"/><Relationship Id="rId6" Type="http://schemas.openxmlformats.org/officeDocument/2006/relationships/slideLayout" Target="../slideLayouts/slideLayout325.xml"/><Relationship Id="rId11" Type="http://schemas.openxmlformats.org/officeDocument/2006/relationships/slideLayout" Target="../slideLayouts/slideLayout330.xml"/><Relationship Id="rId5" Type="http://schemas.openxmlformats.org/officeDocument/2006/relationships/slideLayout" Target="../slideLayouts/slideLayout324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29.xml"/><Relationship Id="rId4" Type="http://schemas.openxmlformats.org/officeDocument/2006/relationships/slideLayout" Target="../slideLayouts/slideLayout323.xml"/><Relationship Id="rId9" Type="http://schemas.openxmlformats.org/officeDocument/2006/relationships/slideLayout" Target="../slideLayouts/slideLayout328.xml"/><Relationship Id="rId14" Type="http://schemas.openxmlformats.org/officeDocument/2006/relationships/image" Target="../media/image2.png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33.xml"/><Relationship Id="rId7" Type="http://schemas.openxmlformats.org/officeDocument/2006/relationships/slideLayout" Target="../slideLayouts/slideLayout337.xml"/><Relationship Id="rId12" Type="http://schemas.openxmlformats.org/officeDocument/2006/relationships/theme" Target="../theme/theme31.xml"/><Relationship Id="rId2" Type="http://schemas.openxmlformats.org/officeDocument/2006/relationships/slideLayout" Target="../slideLayouts/slideLayout332.xml"/><Relationship Id="rId1" Type="http://schemas.openxmlformats.org/officeDocument/2006/relationships/slideLayout" Target="../slideLayouts/slideLayout331.xml"/><Relationship Id="rId6" Type="http://schemas.openxmlformats.org/officeDocument/2006/relationships/slideLayout" Target="../slideLayouts/slideLayout336.xml"/><Relationship Id="rId11" Type="http://schemas.openxmlformats.org/officeDocument/2006/relationships/slideLayout" Target="../slideLayouts/slideLayout341.xml"/><Relationship Id="rId5" Type="http://schemas.openxmlformats.org/officeDocument/2006/relationships/slideLayout" Target="../slideLayouts/slideLayout33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40.xml"/><Relationship Id="rId4" Type="http://schemas.openxmlformats.org/officeDocument/2006/relationships/slideLayout" Target="../slideLayouts/slideLayout334.xml"/><Relationship Id="rId9" Type="http://schemas.openxmlformats.org/officeDocument/2006/relationships/slideLayout" Target="../slideLayouts/slideLayout339.xml"/><Relationship Id="rId14" Type="http://schemas.openxmlformats.org/officeDocument/2006/relationships/image" Target="../media/image2.png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44.xml"/><Relationship Id="rId7" Type="http://schemas.openxmlformats.org/officeDocument/2006/relationships/slideLayout" Target="../slideLayouts/slideLayout348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343.xml"/><Relationship Id="rId1" Type="http://schemas.openxmlformats.org/officeDocument/2006/relationships/slideLayout" Target="../slideLayouts/slideLayout342.xml"/><Relationship Id="rId6" Type="http://schemas.openxmlformats.org/officeDocument/2006/relationships/slideLayout" Target="../slideLayouts/slideLayout347.xml"/><Relationship Id="rId11" Type="http://schemas.openxmlformats.org/officeDocument/2006/relationships/slideLayout" Target="../slideLayouts/slideLayout352.xml"/><Relationship Id="rId5" Type="http://schemas.openxmlformats.org/officeDocument/2006/relationships/slideLayout" Target="../slideLayouts/slideLayout34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51.xml"/><Relationship Id="rId4" Type="http://schemas.openxmlformats.org/officeDocument/2006/relationships/slideLayout" Target="../slideLayouts/slideLayout345.xml"/><Relationship Id="rId9" Type="http://schemas.openxmlformats.org/officeDocument/2006/relationships/slideLayout" Target="../slideLayouts/slideLayout350.xml"/><Relationship Id="rId14" Type="http://schemas.openxmlformats.org/officeDocument/2006/relationships/image" Target="../media/image2.png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0.xml"/><Relationship Id="rId3" Type="http://schemas.openxmlformats.org/officeDocument/2006/relationships/slideLayout" Target="../slideLayouts/slideLayout355.xml"/><Relationship Id="rId7" Type="http://schemas.openxmlformats.org/officeDocument/2006/relationships/slideLayout" Target="../slideLayouts/slideLayout359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354.xml"/><Relationship Id="rId1" Type="http://schemas.openxmlformats.org/officeDocument/2006/relationships/slideLayout" Target="../slideLayouts/slideLayout353.xml"/><Relationship Id="rId6" Type="http://schemas.openxmlformats.org/officeDocument/2006/relationships/slideLayout" Target="../slideLayouts/slideLayout358.xml"/><Relationship Id="rId11" Type="http://schemas.openxmlformats.org/officeDocument/2006/relationships/slideLayout" Target="../slideLayouts/slideLayout363.xml"/><Relationship Id="rId5" Type="http://schemas.openxmlformats.org/officeDocument/2006/relationships/slideLayout" Target="../slideLayouts/slideLayout357.xml"/><Relationship Id="rId10" Type="http://schemas.openxmlformats.org/officeDocument/2006/relationships/slideLayout" Target="../slideLayouts/slideLayout362.xml"/><Relationship Id="rId4" Type="http://schemas.openxmlformats.org/officeDocument/2006/relationships/slideLayout" Target="../slideLayouts/slideLayout356.xml"/><Relationship Id="rId9" Type="http://schemas.openxmlformats.org/officeDocument/2006/relationships/slideLayout" Target="../slideLayouts/slideLayout361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1.xml"/><Relationship Id="rId3" Type="http://schemas.openxmlformats.org/officeDocument/2006/relationships/slideLayout" Target="../slideLayouts/slideLayout366.xml"/><Relationship Id="rId7" Type="http://schemas.openxmlformats.org/officeDocument/2006/relationships/slideLayout" Target="../slideLayouts/slideLayout370.xml"/><Relationship Id="rId12" Type="http://schemas.openxmlformats.org/officeDocument/2006/relationships/theme" Target="../theme/theme34.xml"/><Relationship Id="rId2" Type="http://schemas.openxmlformats.org/officeDocument/2006/relationships/slideLayout" Target="../slideLayouts/slideLayout365.xml"/><Relationship Id="rId1" Type="http://schemas.openxmlformats.org/officeDocument/2006/relationships/slideLayout" Target="../slideLayouts/slideLayout364.xml"/><Relationship Id="rId6" Type="http://schemas.openxmlformats.org/officeDocument/2006/relationships/slideLayout" Target="../slideLayouts/slideLayout369.xml"/><Relationship Id="rId11" Type="http://schemas.openxmlformats.org/officeDocument/2006/relationships/slideLayout" Target="../slideLayouts/slideLayout374.xml"/><Relationship Id="rId5" Type="http://schemas.openxmlformats.org/officeDocument/2006/relationships/slideLayout" Target="../slideLayouts/slideLayout368.xml"/><Relationship Id="rId10" Type="http://schemas.openxmlformats.org/officeDocument/2006/relationships/slideLayout" Target="../slideLayouts/slideLayout373.xml"/><Relationship Id="rId4" Type="http://schemas.openxmlformats.org/officeDocument/2006/relationships/slideLayout" Target="../slideLayouts/slideLayout367.xml"/><Relationship Id="rId9" Type="http://schemas.openxmlformats.org/officeDocument/2006/relationships/slideLayout" Target="../slideLayouts/slideLayout372.xml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2.xml"/><Relationship Id="rId3" Type="http://schemas.openxmlformats.org/officeDocument/2006/relationships/slideLayout" Target="../slideLayouts/slideLayout377.xml"/><Relationship Id="rId7" Type="http://schemas.openxmlformats.org/officeDocument/2006/relationships/slideLayout" Target="../slideLayouts/slideLayout381.xml"/><Relationship Id="rId12" Type="http://schemas.openxmlformats.org/officeDocument/2006/relationships/theme" Target="../theme/theme35.xml"/><Relationship Id="rId2" Type="http://schemas.openxmlformats.org/officeDocument/2006/relationships/slideLayout" Target="../slideLayouts/slideLayout376.xml"/><Relationship Id="rId1" Type="http://schemas.openxmlformats.org/officeDocument/2006/relationships/slideLayout" Target="../slideLayouts/slideLayout375.xml"/><Relationship Id="rId6" Type="http://schemas.openxmlformats.org/officeDocument/2006/relationships/slideLayout" Target="../slideLayouts/slideLayout380.xml"/><Relationship Id="rId11" Type="http://schemas.openxmlformats.org/officeDocument/2006/relationships/slideLayout" Target="../slideLayouts/slideLayout385.xml"/><Relationship Id="rId5" Type="http://schemas.openxmlformats.org/officeDocument/2006/relationships/slideLayout" Target="../slideLayouts/slideLayout379.xml"/><Relationship Id="rId10" Type="http://schemas.openxmlformats.org/officeDocument/2006/relationships/slideLayout" Target="../slideLayouts/slideLayout384.xml"/><Relationship Id="rId4" Type="http://schemas.openxmlformats.org/officeDocument/2006/relationships/slideLayout" Target="../slideLayouts/slideLayout378.xml"/><Relationship Id="rId9" Type="http://schemas.openxmlformats.org/officeDocument/2006/relationships/slideLayout" Target="../slideLayouts/slideLayout383.xml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3.xml"/><Relationship Id="rId3" Type="http://schemas.openxmlformats.org/officeDocument/2006/relationships/slideLayout" Target="../slideLayouts/slideLayout388.xml"/><Relationship Id="rId7" Type="http://schemas.openxmlformats.org/officeDocument/2006/relationships/slideLayout" Target="../slideLayouts/slideLayout392.xml"/><Relationship Id="rId12" Type="http://schemas.openxmlformats.org/officeDocument/2006/relationships/theme" Target="../theme/theme36.xml"/><Relationship Id="rId2" Type="http://schemas.openxmlformats.org/officeDocument/2006/relationships/slideLayout" Target="../slideLayouts/slideLayout387.xml"/><Relationship Id="rId1" Type="http://schemas.openxmlformats.org/officeDocument/2006/relationships/slideLayout" Target="../slideLayouts/slideLayout386.xml"/><Relationship Id="rId6" Type="http://schemas.openxmlformats.org/officeDocument/2006/relationships/slideLayout" Target="../slideLayouts/slideLayout391.xml"/><Relationship Id="rId11" Type="http://schemas.openxmlformats.org/officeDocument/2006/relationships/slideLayout" Target="../slideLayouts/slideLayout396.xml"/><Relationship Id="rId5" Type="http://schemas.openxmlformats.org/officeDocument/2006/relationships/slideLayout" Target="../slideLayouts/slideLayout390.xml"/><Relationship Id="rId10" Type="http://schemas.openxmlformats.org/officeDocument/2006/relationships/slideLayout" Target="../slideLayouts/slideLayout395.xml"/><Relationship Id="rId4" Type="http://schemas.openxmlformats.org/officeDocument/2006/relationships/slideLayout" Target="../slideLayouts/slideLayout389.xml"/><Relationship Id="rId9" Type="http://schemas.openxmlformats.org/officeDocument/2006/relationships/slideLayout" Target="../slideLayouts/slideLayout394.xml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4.xml"/><Relationship Id="rId3" Type="http://schemas.openxmlformats.org/officeDocument/2006/relationships/slideLayout" Target="../slideLayouts/slideLayout399.xml"/><Relationship Id="rId7" Type="http://schemas.openxmlformats.org/officeDocument/2006/relationships/slideLayout" Target="../slideLayouts/slideLayout403.xml"/><Relationship Id="rId12" Type="http://schemas.openxmlformats.org/officeDocument/2006/relationships/theme" Target="../theme/theme37.xml"/><Relationship Id="rId2" Type="http://schemas.openxmlformats.org/officeDocument/2006/relationships/slideLayout" Target="../slideLayouts/slideLayout398.xml"/><Relationship Id="rId1" Type="http://schemas.openxmlformats.org/officeDocument/2006/relationships/slideLayout" Target="../slideLayouts/slideLayout397.xml"/><Relationship Id="rId6" Type="http://schemas.openxmlformats.org/officeDocument/2006/relationships/slideLayout" Target="../slideLayouts/slideLayout402.xml"/><Relationship Id="rId11" Type="http://schemas.openxmlformats.org/officeDocument/2006/relationships/slideLayout" Target="../slideLayouts/slideLayout407.xml"/><Relationship Id="rId5" Type="http://schemas.openxmlformats.org/officeDocument/2006/relationships/slideLayout" Target="../slideLayouts/slideLayout401.xml"/><Relationship Id="rId10" Type="http://schemas.openxmlformats.org/officeDocument/2006/relationships/slideLayout" Target="../slideLayouts/slideLayout406.xml"/><Relationship Id="rId4" Type="http://schemas.openxmlformats.org/officeDocument/2006/relationships/slideLayout" Target="../slideLayouts/slideLayout400.xml"/><Relationship Id="rId9" Type="http://schemas.openxmlformats.org/officeDocument/2006/relationships/slideLayout" Target="../slideLayouts/slideLayout405.xml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5.xml"/><Relationship Id="rId3" Type="http://schemas.openxmlformats.org/officeDocument/2006/relationships/slideLayout" Target="../slideLayouts/slideLayout410.xml"/><Relationship Id="rId7" Type="http://schemas.openxmlformats.org/officeDocument/2006/relationships/slideLayout" Target="../slideLayouts/slideLayout414.xml"/><Relationship Id="rId12" Type="http://schemas.openxmlformats.org/officeDocument/2006/relationships/theme" Target="../theme/theme38.xml"/><Relationship Id="rId2" Type="http://schemas.openxmlformats.org/officeDocument/2006/relationships/slideLayout" Target="../slideLayouts/slideLayout409.xml"/><Relationship Id="rId1" Type="http://schemas.openxmlformats.org/officeDocument/2006/relationships/slideLayout" Target="../slideLayouts/slideLayout408.xml"/><Relationship Id="rId6" Type="http://schemas.openxmlformats.org/officeDocument/2006/relationships/slideLayout" Target="../slideLayouts/slideLayout413.xml"/><Relationship Id="rId11" Type="http://schemas.openxmlformats.org/officeDocument/2006/relationships/slideLayout" Target="../slideLayouts/slideLayout418.xml"/><Relationship Id="rId5" Type="http://schemas.openxmlformats.org/officeDocument/2006/relationships/slideLayout" Target="../slideLayouts/slideLayout412.xml"/><Relationship Id="rId10" Type="http://schemas.openxmlformats.org/officeDocument/2006/relationships/slideLayout" Target="../slideLayouts/slideLayout417.xml"/><Relationship Id="rId4" Type="http://schemas.openxmlformats.org/officeDocument/2006/relationships/slideLayout" Target="../slideLayouts/slideLayout411.xml"/><Relationship Id="rId9" Type="http://schemas.openxmlformats.org/officeDocument/2006/relationships/slideLayout" Target="../slideLayouts/slideLayout416.xml"/></Relationships>
</file>

<file path=ppt/slideMasters/_rels/slideMaster3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6.xml"/><Relationship Id="rId3" Type="http://schemas.openxmlformats.org/officeDocument/2006/relationships/slideLayout" Target="../slideLayouts/slideLayout421.xml"/><Relationship Id="rId7" Type="http://schemas.openxmlformats.org/officeDocument/2006/relationships/slideLayout" Target="../slideLayouts/slideLayout425.xml"/><Relationship Id="rId12" Type="http://schemas.openxmlformats.org/officeDocument/2006/relationships/theme" Target="../theme/theme39.xml"/><Relationship Id="rId2" Type="http://schemas.openxmlformats.org/officeDocument/2006/relationships/slideLayout" Target="../slideLayouts/slideLayout420.xml"/><Relationship Id="rId1" Type="http://schemas.openxmlformats.org/officeDocument/2006/relationships/slideLayout" Target="../slideLayouts/slideLayout419.xml"/><Relationship Id="rId6" Type="http://schemas.openxmlformats.org/officeDocument/2006/relationships/slideLayout" Target="../slideLayouts/slideLayout424.xml"/><Relationship Id="rId11" Type="http://schemas.openxmlformats.org/officeDocument/2006/relationships/slideLayout" Target="../slideLayouts/slideLayout429.xml"/><Relationship Id="rId5" Type="http://schemas.openxmlformats.org/officeDocument/2006/relationships/slideLayout" Target="../slideLayouts/slideLayout423.xml"/><Relationship Id="rId10" Type="http://schemas.openxmlformats.org/officeDocument/2006/relationships/slideLayout" Target="../slideLayouts/slideLayout428.xml"/><Relationship Id="rId4" Type="http://schemas.openxmlformats.org/officeDocument/2006/relationships/slideLayout" Target="../slideLayouts/slideLayout422.xml"/><Relationship Id="rId9" Type="http://schemas.openxmlformats.org/officeDocument/2006/relationships/slideLayout" Target="../slideLayouts/slideLayout4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7.xml"/><Relationship Id="rId3" Type="http://schemas.openxmlformats.org/officeDocument/2006/relationships/slideLayout" Target="../slideLayouts/slideLayout432.xml"/><Relationship Id="rId7" Type="http://schemas.openxmlformats.org/officeDocument/2006/relationships/slideLayout" Target="../slideLayouts/slideLayout436.xml"/><Relationship Id="rId12" Type="http://schemas.openxmlformats.org/officeDocument/2006/relationships/theme" Target="../theme/theme40.xml"/><Relationship Id="rId2" Type="http://schemas.openxmlformats.org/officeDocument/2006/relationships/slideLayout" Target="../slideLayouts/slideLayout431.xml"/><Relationship Id="rId1" Type="http://schemas.openxmlformats.org/officeDocument/2006/relationships/slideLayout" Target="../slideLayouts/slideLayout430.xml"/><Relationship Id="rId6" Type="http://schemas.openxmlformats.org/officeDocument/2006/relationships/slideLayout" Target="../slideLayouts/slideLayout435.xml"/><Relationship Id="rId11" Type="http://schemas.openxmlformats.org/officeDocument/2006/relationships/slideLayout" Target="../slideLayouts/slideLayout440.xml"/><Relationship Id="rId5" Type="http://schemas.openxmlformats.org/officeDocument/2006/relationships/slideLayout" Target="../slideLayouts/slideLayout434.xml"/><Relationship Id="rId10" Type="http://schemas.openxmlformats.org/officeDocument/2006/relationships/slideLayout" Target="../slideLayouts/slideLayout439.xml"/><Relationship Id="rId4" Type="http://schemas.openxmlformats.org/officeDocument/2006/relationships/slideLayout" Target="../slideLayouts/slideLayout433.xml"/><Relationship Id="rId9" Type="http://schemas.openxmlformats.org/officeDocument/2006/relationships/slideLayout" Target="../slideLayouts/slideLayout438.xml"/></Relationships>
</file>

<file path=ppt/slideMasters/_rels/slideMaster4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8.xml"/><Relationship Id="rId3" Type="http://schemas.openxmlformats.org/officeDocument/2006/relationships/slideLayout" Target="../slideLayouts/slideLayout443.xml"/><Relationship Id="rId7" Type="http://schemas.openxmlformats.org/officeDocument/2006/relationships/slideLayout" Target="../slideLayouts/slideLayout447.xml"/><Relationship Id="rId12" Type="http://schemas.openxmlformats.org/officeDocument/2006/relationships/theme" Target="../theme/theme41.xml"/><Relationship Id="rId2" Type="http://schemas.openxmlformats.org/officeDocument/2006/relationships/slideLayout" Target="../slideLayouts/slideLayout442.xml"/><Relationship Id="rId1" Type="http://schemas.openxmlformats.org/officeDocument/2006/relationships/slideLayout" Target="../slideLayouts/slideLayout441.xml"/><Relationship Id="rId6" Type="http://schemas.openxmlformats.org/officeDocument/2006/relationships/slideLayout" Target="../slideLayouts/slideLayout446.xml"/><Relationship Id="rId11" Type="http://schemas.openxmlformats.org/officeDocument/2006/relationships/slideLayout" Target="../slideLayouts/slideLayout451.xml"/><Relationship Id="rId5" Type="http://schemas.openxmlformats.org/officeDocument/2006/relationships/slideLayout" Target="../slideLayouts/slideLayout445.xml"/><Relationship Id="rId10" Type="http://schemas.openxmlformats.org/officeDocument/2006/relationships/slideLayout" Target="../slideLayouts/slideLayout450.xml"/><Relationship Id="rId4" Type="http://schemas.openxmlformats.org/officeDocument/2006/relationships/slideLayout" Target="../slideLayouts/slideLayout444.xml"/><Relationship Id="rId9" Type="http://schemas.openxmlformats.org/officeDocument/2006/relationships/slideLayout" Target="../slideLayouts/slideLayout4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19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220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9223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4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8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3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244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10247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8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72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7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268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11271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2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6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1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292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12295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6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20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5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316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13319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20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4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39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340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14343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4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8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3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5364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15366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15367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8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92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16393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356350"/>
            <a:ext cx="2894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57577321-A66C-41EA-A752-984D5501BCC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1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412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17415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6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40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5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436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18439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40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64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19466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7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28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2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6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09.+10.11.2016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419475" y="6448425"/>
            <a:ext cx="259080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CCC Collaboration Meeting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59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460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19463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4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8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3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484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20487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8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12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21514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7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1508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1510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21511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12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6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2253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1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2532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2534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22535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6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60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23561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23562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55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556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23559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560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84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24585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24586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79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4580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24583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4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08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03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5604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5606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25607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08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32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26633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26634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7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6628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6630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26631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632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656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2765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651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7652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7654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27655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656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680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28682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675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676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8678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28679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80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04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1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52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6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0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699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700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9702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29703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704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8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0729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3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24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30726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30727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28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752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1753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31754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21" r:id="rId3"/>
    <p:sldLayoutId id="2147484022" r:id="rId4"/>
    <p:sldLayoutId id="2147484023" r:id="rId5"/>
    <p:sldLayoutId id="2147484024" r:id="rId6"/>
    <p:sldLayoutId id="2147484025" r:id="rId7"/>
    <p:sldLayoutId id="2147484026" r:id="rId8"/>
    <p:sldLayoutId id="2147484027" r:id="rId9"/>
    <p:sldLayoutId id="2147484028" r:id="rId10"/>
    <p:sldLayoutId id="2147484029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747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748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31751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752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776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3277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356350"/>
            <a:ext cx="2894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0A41D03C-8A69-4107-AE64-E538CC88994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42" r:id="rId2"/>
    <p:sldLayoutId id="2147484043" r:id="rId3"/>
    <p:sldLayoutId id="2147484044" r:id="rId4"/>
    <p:sldLayoutId id="2147484045" r:id="rId5"/>
    <p:sldLayoutId id="2147484046" r:id="rId6"/>
    <p:sldLayoutId id="2147484047" r:id="rId7"/>
    <p:sldLayoutId id="2147484048" r:id="rId8"/>
    <p:sldLayoutId id="2147484049" r:id="rId9"/>
    <p:sldLayoutId id="2147484050" r:id="rId10"/>
    <p:sldLayoutId id="2147484051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356350"/>
            <a:ext cx="2894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EBD367AC-0937-49BE-8623-46769923A98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356350"/>
            <a:ext cx="2894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E5F3CED7-AEA9-4FB1-86ED-C8145A196F8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  <p:sldLayoutId id="2147484067" r:id="rId5"/>
    <p:sldLayoutId id="2147484068" r:id="rId6"/>
    <p:sldLayoutId id="2147484069" r:id="rId7"/>
    <p:sldLayoutId id="2147484070" r:id="rId8"/>
    <p:sldLayoutId id="2147484071" r:id="rId9"/>
    <p:sldLayoutId id="2147484072" r:id="rId10"/>
    <p:sldLayoutId id="2147484073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356350"/>
            <a:ext cx="2894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85C714EB-4843-401B-9023-B1C2059CA87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356350"/>
            <a:ext cx="2894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C39D4564-93FD-40D8-81A8-B00144AF930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5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356350"/>
            <a:ext cx="2894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A8E49804-2CFB-42F2-9660-A109183063C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6" r:id="rId1"/>
    <p:sldLayoutId id="2147484097" r:id="rId2"/>
    <p:sldLayoutId id="2147484098" r:id="rId3"/>
    <p:sldLayoutId id="2147484099" r:id="rId4"/>
    <p:sldLayoutId id="2147484100" r:id="rId5"/>
    <p:sldLayoutId id="2147484101" r:id="rId6"/>
    <p:sldLayoutId id="2147484102" r:id="rId7"/>
    <p:sldLayoutId id="2147484103" r:id="rId8"/>
    <p:sldLayoutId id="2147484104" r:id="rId9"/>
    <p:sldLayoutId id="2147484105" r:id="rId10"/>
    <p:sldLayoutId id="2147484106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356350"/>
            <a:ext cx="2894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AAD5F5E0-922D-4D7B-B233-E308BC3DBAC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0" r:id="rId4"/>
    <p:sldLayoutId id="2147484111" r:id="rId5"/>
    <p:sldLayoutId id="2147484112" r:id="rId6"/>
    <p:sldLayoutId id="2147484113" r:id="rId7"/>
    <p:sldLayoutId id="2147484114" r:id="rId8"/>
    <p:sldLayoutId id="2147484115" r:id="rId9"/>
    <p:sldLayoutId id="2147484116" r:id="rId10"/>
    <p:sldLayoutId id="2147484117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5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6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3079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0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4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356350"/>
            <a:ext cx="2894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95F5B3A0-009D-497E-B65C-A733A803B84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356350"/>
            <a:ext cx="2894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E4C5866C-FAB8-4361-BA9E-8FA13010D01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4103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4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8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3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124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5127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8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7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148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6151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6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1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172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7175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6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200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22.02.2016</a:t>
            </a: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5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196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8199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200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4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32012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23.02.2016</a:t>
            </a: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9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GSI ARD Workshop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"/>
          <p:cNvSpPr txBox="1">
            <a:spLocks noChangeArrowheads="1"/>
          </p:cNvSpPr>
          <p:nvPr/>
        </p:nvSpPr>
        <p:spPr bwMode="auto">
          <a:xfrm>
            <a:off x="323850" y="1412875"/>
            <a:ext cx="8496300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lnSpc>
                <a:spcPct val="150000"/>
              </a:lnSpc>
              <a:buClrTx/>
              <a:buFontTx/>
              <a:buNone/>
            </a:pPr>
            <a:endParaRPr lang="de-DE" altLang="de-DE" sz="20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 sz="2000">
                <a:solidFill>
                  <a:srgbClr val="000000"/>
                </a:solidFill>
              </a:rPr>
              <a:t>Collaboration Meeting </a:t>
            </a:r>
            <a:r>
              <a:rPr lang="de-DE" altLang="de-DE" sz="2000" b="1">
                <a:solidFill>
                  <a:srgbClr val="000000"/>
                </a:solidFill>
              </a:rPr>
              <a:t>Ultra-sensitive Beam Current Measurements for future Accelerator Facilities</a:t>
            </a:r>
          </a:p>
          <a:p>
            <a:pPr eaLnBrk="1" hangingPunct="1">
              <a:buClrTx/>
              <a:buFontTx/>
              <a:buNone/>
            </a:pPr>
            <a:endParaRPr lang="de-DE" altLang="de-DE" sz="4000">
              <a:solidFill>
                <a:srgbClr val="000000"/>
              </a:solidFill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 sz="2000">
                <a:solidFill>
                  <a:srgbClr val="000000"/>
                </a:solidFill>
              </a:rPr>
              <a:t>26. + 27.04.2017, CERN</a:t>
            </a:r>
          </a:p>
          <a:p>
            <a:pPr eaLnBrk="1" hangingPunct="1">
              <a:buClrTx/>
              <a:buFontTx/>
              <a:buNone/>
            </a:pPr>
            <a:endParaRPr lang="de-DE" altLang="de-DE" sz="3200">
              <a:solidFill>
                <a:srgbClr val="000000"/>
              </a:solidFill>
            </a:endParaRPr>
          </a:p>
          <a:p>
            <a:pPr eaLnBrk="1" hangingPunct="1">
              <a:buClrTx/>
              <a:buFontTx/>
              <a:buNone/>
            </a:pPr>
            <a:endParaRPr lang="de-DE" altLang="de-DE" sz="3200">
              <a:solidFill>
                <a:srgbClr val="000000"/>
              </a:solidFill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>
                <a:solidFill>
                  <a:srgbClr val="000000"/>
                </a:solidFill>
              </a:rPr>
              <a:t>T.Sieber</a:t>
            </a:r>
          </a:p>
          <a:p>
            <a:pPr eaLnBrk="1" hangingPunct="1">
              <a:buClrTx/>
              <a:buFontTx/>
              <a:buNone/>
            </a:pPr>
            <a:endParaRPr lang="de-DE" altLang="de-DE" sz="2000">
              <a:solidFill>
                <a:srgbClr val="000000"/>
              </a:solidFill>
            </a:endParaRPr>
          </a:p>
          <a:p>
            <a:pPr eaLnBrk="1" hangingPunct="1">
              <a:buClrTx/>
              <a:buFontTx/>
              <a:buNone/>
            </a:pPr>
            <a:r>
              <a:rPr lang="de-DE" altLang="de-DE" sz="3200">
                <a:solidFill>
                  <a:srgbClr val="000000"/>
                </a:solidFill>
              </a:rPr>
              <a:t>Status of the FAIR CCC and Cryostat</a:t>
            </a:r>
          </a:p>
        </p:txBody>
      </p:sp>
      <p:sp>
        <p:nvSpPr>
          <p:cNvPr id="41987" name="Text Box 2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26.+27.04.2017</a:t>
            </a:r>
          </a:p>
        </p:txBody>
      </p:sp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41989" name="Text Box 4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51203" name="Text Box 2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sp>
        <p:nvSpPr>
          <p:cNvPr id="51204" name="Text Box 3"/>
          <p:cNvSpPr txBox="1">
            <a:spLocks noChangeArrowheads="1"/>
          </p:cNvSpPr>
          <p:nvPr/>
        </p:nvSpPr>
        <p:spPr bwMode="auto">
          <a:xfrm>
            <a:off x="301625" y="1125538"/>
            <a:ext cx="837406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CCC system developed during early 1990’s at GSI (A. Peters, H. Reeg, W. Vodel et al.)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Test device required for new improved sensor components </a:t>
            </a:r>
            <a:r>
              <a:rPr lang="de-DE" altLang="de-DE" sz="1400">
                <a:solidFill>
                  <a:srgbClr val="000000"/>
                </a:solidFill>
                <a:latin typeface="Wingdings" charset="2"/>
              </a:rPr>
              <a:t></a:t>
            </a: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 system was recommissioned 2013 / 2014</a:t>
            </a:r>
          </a:p>
        </p:txBody>
      </p:sp>
      <p:pic>
        <p:nvPicPr>
          <p:cNvPr id="5120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" y="1774825"/>
            <a:ext cx="53736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51206" name="AutoShape 5"/>
          <p:cNvCxnSpPr>
            <a:cxnSpLocks noChangeShapeType="1"/>
          </p:cNvCxnSpPr>
          <p:nvPr/>
        </p:nvCxnSpPr>
        <p:spPr bwMode="auto">
          <a:xfrm flipV="1">
            <a:off x="4025900" y="6021388"/>
            <a:ext cx="1801813" cy="1587"/>
          </a:xfrm>
          <a:prstGeom prst="straightConnector1">
            <a:avLst/>
          </a:prstGeom>
          <a:noFill/>
          <a:ln w="19080" cap="sq">
            <a:solidFill>
              <a:srgbClr val="1F497D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1207" name="Text Box 6"/>
          <p:cNvSpPr txBox="1">
            <a:spLocks noChangeArrowheads="1"/>
          </p:cNvSpPr>
          <p:nvPr/>
        </p:nvSpPr>
        <p:spPr bwMode="auto">
          <a:xfrm>
            <a:off x="4710113" y="4897438"/>
            <a:ext cx="64611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Beam</a:t>
            </a:r>
          </a:p>
        </p:txBody>
      </p:sp>
      <p:cxnSp>
        <p:nvCxnSpPr>
          <p:cNvPr id="51208" name="AutoShape 7"/>
          <p:cNvCxnSpPr>
            <a:cxnSpLocks noChangeShapeType="1"/>
          </p:cNvCxnSpPr>
          <p:nvPr/>
        </p:nvCxnSpPr>
        <p:spPr bwMode="auto">
          <a:xfrm>
            <a:off x="3868738" y="2690813"/>
            <a:ext cx="976312" cy="3175"/>
          </a:xfrm>
          <a:prstGeom prst="straightConnector1">
            <a:avLst/>
          </a:prstGeom>
          <a:noFill/>
          <a:ln w="15840" cap="sq">
            <a:solidFill>
              <a:srgbClr val="1F497D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1209" name="Text Box 8"/>
          <p:cNvSpPr txBox="1">
            <a:spLocks noChangeArrowheads="1"/>
          </p:cNvSpPr>
          <p:nvPr/>
        </p:nvSpPr>
        <p:spPr bwMode="auto">
          <a:xfrm>
            <a:off x="4843463" y="2536825"/>
            <a:ext cx="1906587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Titanium suspensions</a:t>
            </a:r>
          </a:p>
        </p:txBody>
      </p:sp>
      <p:cxnSp>
        <p:nvCxnSpPr>
          <p:cNvPr id="51210" name="AutoShape 9"/>
          <p:cNvCxnSpPr>
            <a:cxnSpLocks noChangeShapeType="1"/>
          </p:cNvCxnSpPr>
          <p:nvPr/>
        </p:nvCxnSpPr>
        <p:spPr bwMode="auto">
          <a:xfrm>
            <a:off x="3963988" y="2986088"/>
            <a:ext cx="871537" cy="1587"/>
          </a:xfrm>
          <a:prstGeom prst="straightConnector1">
            <a:avLst/>
          </a:prstGeom>
          <a:noFill/>
          <a:ln w="15840" cap="sq">
            <a:solidFill>
              <a:srgbClr val="1F497D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1211" name="Text Box 10"/>
          <p:cNvSpPr txBox="1">
            <a:spLocks noChangeArrowheads="1"/>
          </p:cNvSpPr>
          <p:nvPr/>
        </p:nvSpPr>
        <p:spPr bwMode="auto">
          <a:xfrm>
            <a:off x="4872038" y="2840038"/>
            <a:ext cx="31337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40 K Radiation shield covered by MLI</a:t>
            </a:r>
          </a:p>
        </p:txBody>
      </p:sp>
      <p:cxnSp>
        <p:nvCxnSpPr>
          <p:cNvPr id="51212" name="AutoShape 11"/>
          <p:cNvCxnSpPr>
            <a:cxnSpLocks noChangeShapeType="1"/>
          </p:cNvCxnSpPr>
          <p:nvPr/>
        </p:nvCxnSpPr>
        <p:spPr bwMode="auto">
          <a:xfrm>
            <a:off x="3267075" y="3654425"/>
            <a:ext cx="1554163" cy="1588"/>
          </a:xfrm>
          <a:prstGeom prst="straightConnector1">
            <a:avLst/>
          </a:prstGeom>
          <a:noFill/>
          <a:ln w="15840" cap="sq">
            <a:solidFill>
              <a:srgbClr val="1F497D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1213" name="Text Box 12"/>
          <p:cNvSpPr txBox="1">
            <a:spLocks noChangeArrowheads="1"/>
          </p:cNvSpPr>
          <p:nvPr/>
        </p:nvSpPr>
        <p:spPr bwMode="auto">
          <a:xfrm>
            <a:off x="4854575" y="3481388"/>
            <a:ext cx="3300413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30 liter  helium container / bath cryostat</a:t>
            </a:r>
          </a:p>
        </p:txBody>
      </p:sp>
      <p:cxnSp>
        <p:nvCxnSpPr>
          <p:cNvPr id="51214" name="AutoShape 13"/>
          <p:cNvCxnSpPr>
            <a:cxnSpLocks noChangeShapeType="1"/>
          </p:cNvCxnSpPr>
          <p:nvPr/>
        </p:nvCxnSpPr>
        <p:spPr bwMode="auto">
          <a:xfrm>
            <a:off x="3267075" y="3321050"/>
            <a:ext cx="1554163" cy="1588"/>
          </a:xfrm>
          <a:prstGeom prst="straightConnector1">
            <a:avLst/>
          </a:prstGeom>
          <a:noFill/>
          <a:ln w="15840" cap="sq">
            <a:solidFill>
              <a:srgbClr val="1F497D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1215" name="Text Box 14"/>
          <p:cNvSpPr txBox="1">
            <a:spLocks noChangeArrowheads="1"/>
          </p:cNvSpPr>
          <p:nvPr/>
        </p:nvSpPr>
        <p:spPr bwMode="auto">
          <a:xfrm>
            <a:off x="4881563" y="3146425"/>
            <a:ext cx="3222625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Low thermal conductivity feedthroughs</a:t>
            </a:r>
          </a:p>
        </p:txBody>
      </p:sp>
      <p:cxnSp>
        <p:nvCxnSpPr>
          <p:cNvPr id="51216" name="AutoShape 15"/>
          <p:cNvCxnSpPr>
            <a:cxnSpLocks noChangeShapeType="1"/>
          </p:cNvCxnSpPr>
          <p:nvPr/>
        </p:nvCxnSpPr>
        <p:spPr bwMode="auto">
          <a:xfrm>
            <a:off x="4191000" y="3943350"/>
            <a:ext cx="628650" cy="1588"/>
          </a:xfrm>
          <a:prstGeom prst="straightConnector1">
            <a:avLst/>
          </a:prstGeom>
          <a:noFill/>
          <a:ln w="15840" cap="sq">
            <a:solidFill>
              <a:srgbClr val="1F497D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1217" name="Text Box 16"/>
          <p:cNvSpPr txBox="1">
            <a:spLocks noChangeArrowheads="1"/>
          </p:cNvSpPr>
          <p:nvPr/>
        </p:nvSpPr>
        <p:spPr bwMode="auto">
          <a:xfrm>
            <a:off x="4835525" y="3789363"/>
            <a:ext cx="44164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Vacuum vessel; isolation vacuum = beamline vacuum</a:t>
            </a:r>
          </a:p>
        </p:txBody>
      </p:sp>
      <p:cxnSp>
        <p:nvCxnSpPr>
          <p:cNvPr id="51218" name="AutoShape 17"/>
          <p:cNvCxnSpPr>
            <a:cxnSpLocks noChangeShapeType="1"/>
          </p:cNvCxnSpPr>
          <p:nvPr/>
        </p:nvCxnSpPr>
        <p:spPr bwMode="auto">
          <a:xfrm>
            <a:off x="3305175" y="4616450"/>
            <a:ext cx="1554163" cy="1588"/>
          </a:xfrm>
          <a:prstGeom prst="straightConnector1">
            <a:avLst/>
          </a:prstGeom>
          <a:noFill/>
          <a:ln w="15840" cap="sq">
            <a:solidFill>
              <a:srgbClr val="1F497D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1219" name="Text Box 18"/>
          <p:cNvSpPr txBox="1">
            <a:spLocks noChangeArrowheads="1"/>
          </p:cNvSpPr>
          <p:nvPr/>
        </p:nvSpPr>
        <p:spPr bwMode="auto">
          <a:xfrm>
            <a:off x="4868863" y="4427538"/>
            <a:ext cx="401637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Pickup unit (SC shield, pickup coil and ring core)</a:t>
            </a:r>
          </a:p>
        </p:txBody>
      </p:sp>
      <p:cxnSp>
        <p:nvCxnSpPr>
          <p:cNvPr id="51220" name="AutoShape 19"/>
          <p:cNvCxnSpPr>
            <a:cxnSpLocks noChangeShapeType="1"/>
          </p:cNvCxnSpPr>
          <p:nvPr/>
        </p:nvCxnSpPr>
        <p:spPr bwMode="auto">
          <a:xfrm>
            <a:off x="5370513" y="5041900"/>
            <a:ext cx="457200" cy="1588"/>
          </a:xfrm>
          <a:prstGeom prst="straightConnector1">
            <a:avLst/>
          </a:prstGeom>
          <a:noFill/>
          <a:ln w="15840" cap="sq">
            <a:solidFill>
              <a:srgbClr val="1F497D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1221" name="Text Box 20"/>
          <p:cNvSpPr txBox="1">
            <a:spLocks noChangeArrowheads="1"/>
          </p:cNvSpPr>
          <p:nvPr/>
        </p:nvSpPr>
        <p:spPr bwMode="auto">
          <a:xfrm>
            <a:off x="5827713" y="4868863"/>
            <a:ext cx="247491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Warmhole for beam passage</a:t>
            </a:r>
          </a:p>
        </p:txBody>
      </p:sp>
      <p:cxnSp>
        <p:nvCxnSpPr>
          <p:cNvPr id="51222" name="AutoShape 21"/>
          <p:cNvCxnSpPr>
            <a:cxnSpLocks noChangeShapeType="1"/>
          </p:cNvCxnSpPr>
          <p:nvPr/>
        </p:nvCxnSpPr>
        <p:spPr bwMode="auto">
          <a:xfrm>
            <a:off x="3013075" y="5773738"/>
            <a:ext cx="1851025" cy="1587"/>
          </a:xfrm>
          <a:prstGeom prst="straightConnector1">
            <a:avLst/>
          </a:prstGeom>
          <a:noFill/>
          <a:ln w="15840" cap="sq">
            <a:solidFill>
              <a:srgbClr val="1F497D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1223" name="Text Box 22"/>
          <p:cNvSpPr txBox="1">
            <a:spLocks noChangeArrowheads="1"/>
          </p:cNvSpPr>
          <p:nvPr/>
        </p:nvSpPr>
        <p:spPr bwMode="auto">
          <a:xfrm>
            <a:off x="4924425" y="5568950"/>
            <a:ext cx="3673475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GM cryocooler cold head / Enthalpie cooling</a:t>
            </a:r>
          </a:p>
        </p:txBody>
      </p:sp>
      <p:cxnSp>
        <p:nvCxnSpPr>
          <p:cNvPr id="51224" name="AutoShape 23"/>
          <p:cNvCxnSpPr>
            <a:cxnSpLocks noChangeShapeType="1"/>
          </p:cNvCxnSpPr>
          <p:nvPr/>
        </p:nvCxnSpPr>
        <p:spPr bwMode="auto">
          <a:xfrm>
            <a:off x="3563938" y="4292600"/>
            <a:ext cx="1255712" cy="1588"/>
          </a:xfrm>
          <a:prstGeom prst="straightConnector1">
            <a:avLst/>
          </a:prstGeom>
          <a:noFill/>
          <a:ln w="15840" cap="sq">
            <a:solidFill>
              <a:srgbClr val="1F497D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1225" name="Text Box 24"/>
          <p:cNvSpPr txBox="1">
            <a:spLocks noChangeArrowheads="1"/>
          </p:cNvSpPr>
          <p:nvPr/>
        </p:nvSpPr>
        <p:spPr bwMode="auto">
          <a:xfrm>
            <a:off x="4860925" y="4103688"/>
            <a:ext cx="22320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Liquid helium level sensor</a:t>
            </a:r>
          </a:p>
        </p:txBody>
      </p:sp>
      <p:sp>
        <p:nvSpPr>
          <p:cNvPr id="51226" name="Text Box 25"/>
          <p:cNvSpPr txBox="1">
            <a:spLocks noChangeArrowheads="1"/>
          </p:cNvSpPr>
          <p:nvPr/>
        </p:nvSpPr>
        <p:spPr bwMode="auto">
          <a:xfrm>
            <a:off x="301625" y="1125538"/>
            <a:ext cx="837406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CCC system developed during early 1990’s at GSI (A. Peters, H. Reeg, W. Vodel et al.)</a:t>
            </a:r>
          </a:p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Test device required for new improved sensor components </a:t>
            </a:r>
            <a:r>
              <a:rPr lang="de-DE" altLang="de-DE" sz="1400">
                <a:solidFill>
                  <a:srgbClr val="000000"/>
                </a:solidFill>
                <a:latin typeface="Wingdings" charset="2"/>
              </a:rPr>
              <a:t></a:t>
            </a: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 system was recommissioned 2013 / 2014</a:t>
            </a:r>
          </a:p>
        </p:txBody>
      </p:sp>
      <p:cxnSp>
        <p:nvCxnSpPr>
          <p:cNvPr id="51227" name="AutoShape 26"/>
          <p:cNvCxnSpPr>
            <a:cxnSpLocks noChangeShapeType="1"/>
          </p:cNvCxnSpPr>
          <p:nvPr/>
        </p:nvCxnSpPr>
        <p:spPr bwMode="auto">
          <a:xfrm>
            <a:off x="1322388" y="5051425"/>
            <a:ext cx="3382962" cy="1588"/>
          </a:xfrm>
          <a:prstGeom prst="straightConnector1">
            <a:avLst/>
          </a:prstGeom>
          <a:noFill/>
          <a:ln w="19080" cap="sq">
            <a:solidFill>
              <a:srgbClr val="1F497D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51228" name="AutoShape 27"/>
          <p:cNvCxnSpPr>
            <a:cxnSpLocks noChangeShapeType="1"/>
          </p:cNvCxnSpPr>
          <p:nvPr/>
        </p:nvCxnSpPr>
        <p:spPr bwMode="auto">
          <a:xfrm>
            <a:off x="4022725" y="5773738"/>
            <a:ext cx="3175" cy="247650"/>
          </a:xfrm>
          <a:prstGeom prst="straightConnector1">
            <a:avLst/>
          </a:prstGeom>
          <a:noFill/>
          <a:ln w="1908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1229" name="Text Box 28"/>
          <p:cNvSpPr txBox="1">
            <a:spLocks noChangeArrowheads="1"/>
          </p:cNvSpPr>
          <p:nvPr/>
        </p:nvSpPr>
        <p:spPr bwMode="auto">
          <a:xfrm>
            <a:off x="5897563" y="5867400"/>
            <a:ext cx="1112837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Rubber feet</a:t>
            </a:r>
          </a:p>
        </p:txBody>
      </p:sp>
      <p:cxnSp>
        <p:nvCxnSpPr>
          <p:cNvPr id="51230" name="AutoShape 29"/>
          <p:cNvCxnSpPr>
            <a:cxnSpLocks noChangeShapeType="1"/>
          </p:cNvCxnSpPr>
          <p:nvPr/>
        </p:nvCxnSpPr>
        <p:spPr bwMode="auto">
          <a:xfrm flipH="1" flipV="1">
            <a:off x="1614488" y="4614863"/>
            <a:ext cx="1165225" cy="1587"/>
          </a:xfrm>
          <a:prstGeom prst="straightConnector1">
            <a:avLst/>
          </a:prstGeom>
          <a:noFill/>
          <a:ln w="15840" cap="sq">
            <a:solidFill>
              <a:srgbClr val="1F497D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1231" name="Text Box 30"/>
          <p:cNvSpPr txBox="1">
            <a:spLocks noChangeArrowheads="1"/>
          </p:cNvSpPr>
          <p:nvPr/>
        </p:nvSpPr>
        <p:spPr bwMode="auto">
          <a:xfrm>
            <a:off x="798513" y="4418013"/>
            <a:ext cx="744537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SQUID</a:t>
            </a:r>
          </a:p>
        </p:txBody>
      </p:sp>
      <p:sp>
        <p:nvSpPr>
          <p:cNvPr id="51232" name="Text Box 31"/>
          <p:cNvSpPr txBox="1">
            <a:spLocks noChangeArrowheads="1"/>
          </p:cNvSpPr>
          <p:nvPr/>
        </p:nvSpPr>
        <p:spPr bwMode="auto">
          <a:xfrm>
            <a:off x="568325" y="5588000"/>
            <a:ext cx="1190625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Ceramic gap</a:t>
            </a:r>
          </a:p>
        </p:txBody>
      </p:sp>
      <p:sp>
        <p:nvSpPr>
          <p:cNvPr id="51233" name="Rectangle 32"/>
          <p:cNvSpPr>
            <a:spLocks noChangeArrowheads="1"/>
          </p:cNvSpPr>
          <p:nvPr/>
        </p:nvSpPr>
        <p:spPr bwMode="auto">
          <a:xfrm>
            <a:off x="2700338" y="4862513"/>
            <a:ext cx="71437" cy="360362"/>
          </a:xfrm>
          <a:prstGeom prst="rect">
            <a:avLst/>
          </a:prstGeom>
          <a:solidFill>
            <a:srgbClr val="FFFFFF"/>
          </a:solidFill>
          <a:ln w="12600" cap="sq">
            <a:solidFill>
              <a:srgbClr val="7F7F7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cxnSp>
        <p:nvCxnSpPr>
          <p:cNvPr id="51234" name="AutoShape 33"/>
          <p:cNvCxnSpPr>
            <a:cxnSpLocks noChangeShapeType="1"/>
          </p:cNvCxnSpPr>
          <p:nvPr/>
        </p:nvCxnSpPr>
        <p:spPr bwMode="auto">
          <a:xfrm flipH="1">
            <a:off x="1285875" y="5122863"/>
            <a:ext cx="1449388" cy="446087"/>
          </a:xfrm>
          <a:prstGeom prst="straightConnector1">
            <a:avLst/>
          </a:prstGeom>
          <a:noFill/>
          <a:ln w="15840" cap="sq">
            <a:solidFill>
              <a:srgbClr val="1F497D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51235" name="AutoShape 34"/>
          <p:cNvCxnSpPr>
            <a:cxnSpLocks noChangeShapeType="1"/>
          </p:cNvCxnSpPr>
          <p:nvPr/>
        </p:nvCxnSpPr>
        <p:spPr bwMode="auto">
          <a:xfrm flipH="1" flipV="1">
            <a:off x="1606550" y="3001963"/>
            <a:ext cx="1406525" cy="1587"/>
          </a:xfrm>
          <a:prstGeom prst="straightConnector1">
            <a:avLst/>
          </a:prstGeom>
          <a:noFill/>
          <a:ln w="15840" cap="sq">
            <a:solidFill>
              <a:srgbClr val="1F497D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1236" name="Text Box 35"/>
          <p:cNvSpPr txBox="1">
            <a:spLocks noChangeArrowheads="1"/>
          </p:cNvSpPr>
          <p:nvPr/>
        </p:nvSpPr>
        <p:spPr bwMode="auto">
          <a:xfrm>
            <a:off x="255588" y="2833688"/>
            <a:ext cx="131286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  <a:latin typeface="Arial" charset="0"/>
              </a:rPr>
              <a:t>He Gas Outlet</a:t>
            </a:r>
          </a:p>
        </p:txBody>
      </p:sp>
      <p:sp>
        <p:nvSpPr>
          <p:cNvPr id="51237" name="Line 36"/>
          <p:cNvSpPr>
            <a:spLocks noChangeShapeType="1"/>
          </p:cNvSpPr>
          <p:nvPr/>
        </p:nvSpPr>
        <p:spPr bwMode="auto">
          <a:xfrm>
            <a:off x="2011363" y="2781300"/>
            <a:ext cx="1587" cy="2879725"/>
          </a:xfrm>
          <a:prstGeom prst="line">
            <a:avLst/>
          </a:prstGeom>
          <a:noFill/>
          <a:ln w="9360" cap="sq">
            <a:solidFill>
              <a:srgbClr val="4A7EB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1238" name="Rectangle 37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2400" dirty="0">
                <a:solidFill>
                  <a:srgbClr val="FFFFFF"/>
                </a:solidFill>
                <a:latin typeface="Arial" charset="0"/>
              </a:rPr>
              <a:t>The GSI </a:t>
            </a:r>
            <a:r>
              <a:rPr lang="de-DE" altLang="de-DE" sz="2400" dirty="0" smtClean="0">
                <a:solidFill>
                  <a:srgbClr val="FFFFFF"/>
                </a:solidFill>
                <a:latin typeface="Arial" charset="0"/>
              </a:rPr>
              <a:t>prototype</a:t>
            </a:r>
            <a:endParaRPr lang="de-DE" altLang="de-DE" sz="24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1239" name="Text Box 38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26.+27.04.2017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1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52227" name="Text Box 2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sp>
        <p:nvSpPr>
          <p:cNvPr id="52228" name="Rectangle 3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2400" dirty="0">
                <a:solidFill>
                  <a:srgbClr val="FFFFFF"/>
                </a:solidFill>
                <a:latin typeface="Arial" charset="0"/>
              </a:rPr>
              <a:t>The GSI CCC </a:t>
            </a:r>
            <a:r>
              <a:rPr lang="de-DE" altLang="de-DE" sz="2400" dirty="0" smtClean="0">
                <a:solidFill>
                  <a:srgbClr val="FFFFFF"/>
                </a:solidFill>
                <a:latin typeface="Arial" charset="0"/>
              </a:rPr>
              <a:t>prototype</a:t>
            </a:r>
            <a:endParaRPr lang="de-DE" altLang="de-DE" sz="2400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222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1690688"/>
            <a:ext cx="6600825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223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525" y="1690688"/>
            <a:ext cx="2338388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2231" name="Text Box 6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26.+27.04.2017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1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53251" name="Text Box 2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sp>
        <p:nvSpPr>
          <p:cNvPr id="53252" name="Rectangle 3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2400" dirty="0">
                <a:solidFill>
                  <a:srgbClr val="FFFFFF"/>
                </a:solidFill>
                <a:latin typeface="Arial" charset="0"/>
              </a:rPr>
              <a:t>Design </a:t>
            </a:r>
            <a:r>
              <a:rPr lang="de-DE" altLang="de-DE" sz="2400" dirty="0" err="1">
                <a:solidFill>
                  <a:srgbClr val="FFFFFF"/>
                </a:solidFill>
                <a:latin typeface="Arial" charset="0"/>
              </a:rPr>
              <a:t>of</a:t>
            </a:r>
            <a:r>
              <a:rPr lang="de-DE" altLang="de-DE" sz="24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de-DE" altLang="de-DE" sz="2400" dirty="0" err="1">
                <a:solidFill>
                  <a:srgbClr val="FFFFFF"/>
                </a:solidFill>
                <a:latin typeface="Arial" charset="0"/>
              </a:rPr>
              <a:t>the</a:t>
            </a:r>
            <a:r>
              <a:rPr lang="de-DE" altLang="de-DE" sz="2400" dirty="0">
                <a:solidFill>
                  <a:srgbClr val="FFFFFF"/>
                </a:solidFill>
                <a:latin typeface="Arial" charset="0"/>
              </a:rPr>
              <a:t> FAIR </a:t>
            </a:r>
            <a:r>
              <a:rPr lang="de-DE" altLang="de-DE" sz="2400" dirty="0" err="1">
                <a:solidFill>
                  <a:srgbClr val="FFFFFF"/>
                </a:solidFill>
                <a:latin typeface="Arial" charset="0"/>
              </a:rPr>
              <a:t>c</a:t>
            </a:r>
            <a:r>
              <a:rPr lang="de-DE" altLang="de-DE" sz="2400" dirty="0" err="1" smtClean="0">
                <a:solidFill>
                  <a:srgbClr val="FFFFFF"/>
                </a:solidFill>
                <a:latin typeface="Arial" charset="0"/>
              </a:rPr>
              <a:t>ryostat</a:t>
            </a:r>
            <a:endParaRPr lang="de-DE" altLang="de-DE" sz="2400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325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913" y="1052513"/>
            <a:ext cx="6950075" cy="517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3254" name="Text Box 5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26.+27.04.2017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1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54275" name="Text Box 2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2400" dirty="0" err="1">
                <a:solidFill>
                  <a:srgbClr val="FFFFFF"/>
                </a:solidFill>
                <a:latin typeface="Arial" charset="0"/>
              </a:rPr>
              <a:t>Mechanical</a:t>
            </a:r>
            <a:r>
              <a:rPr lang="de-DE" altLang="de-DE" sz="24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de-DE" altLang="de-DE" sz="2400" dirty="0" err="1" smtClean="0">
                <a:solidFill>
                  <a:srgbClr val="FFFFFF"/>
                </a:solidFill>
                <a:latin typeface="Arial" charset="0"/>
              </a:rPr>
              <a:t>layout</a:t>
            </a:r>
            <a:endParaRPr lang="de-DE" altLang="de-DE" sz="2400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427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25525"/>
            <a:ext cx="7416800" cy="521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4278" name="Text Box 5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26.+27.04.2017</a:t>
            </a:r>
          </a:p>
        </p:txBody>
      </p:sp>
      <p:pic>
        <p:nvPicPr>
          <p:cNvPr id="54279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38" y="3527425"/>
            <a:ext cx="2190750" cy="298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4280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050" y="3451225"/>
            <a:ext cx="1895475" cy="321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1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55299" name="Text Box 2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2400" dirty="0" err="1">
                <a:solidFill>
                  <a:srgbClr val="FFFFFF"/>
                </a:solidFill>
                <a:latin typeface="Arial" charset="0"/>
              </a:rPr>
              <a:t>Mechanical</a:t>
            </a:r>
            <a:r>
              <a:rPr lang="de-DE" altLang="de-DE" sz="24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de-DE" altLang="de-DE" sz="2400" dirty="0" err="1" smtClean="0">
                <a:solidFill>
                  <a:srgbClr val="FFFFFF"/>
                </a:solidFill>
                <a:latin typeface="Arial" charset="0"/>
              </a:rPr>
              <a:t>layout</a:t>
            </a:r>
            <a:endParaRPr lang="de-DE" altLang="de-DE" sz="24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5301" name="Text Box 4"/>
          <p:cNvSpPr txBox="1">
            <a:spLocks noChangeArrowheads="1"/>
          </p:cNvSpPr>
          <p:nvPr/>
        </p:nvSpPr>
        <p:spPr bwMode="auto">
          <a:xfrm>
            <a:off x="3416300" y="1052513"/>
            <a:ext cx="22907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Top plate, feedthroughs, He filling</a:t>
            </a:r>
          </a:p>
        </p:txBody>
      </p:sp>
      <p:sp>
        <p:nvSpPr>
          <p:cNvPr id="55302" name="Text Box 5"/>
          <p:cNvSpPr txBox="1">
            <a:spLocks noChangeArrowheads="1"/>
          </p:cNvSpPr>
          <p:nvPr/>
        </p:nvSpPr>
        <p:spPr bwMode="auto">
          <a:xfrm>
            <a:off x="4008438" y="1484313"/>
            <a:ext cx="12954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Vacuum chamber </a:t>
            </a:r>
          </a:p>
        </p:txBody>
      </p:sp>
      <p:sp>
        <p:nvSpPr>
          <p:cNvPr id="55303" name="Text Box 6"/>
          <p:cNvSpPr txBox="1">
            <a:spLocks noChangeArrowheads="1"/>
          </p:cNvSpPr>
          <p:nvPr/>
        </p:nvSpPr>
        <p:spPr bwMode="auto">
          <a:xfrm>
            <a:off x="4100513" y="1916113"/>
            <a:ext cx="11080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Ti Suspensions</a:t>
            </a:r>
          </a:p>
        </p:txBody>
      </p:sp>
      <p:sp>
        <p:nvSpPr>
          <p:cNvPr id="55304" name="Text Box 7"/>
          <p:cNvSpPr txBox="1">
            <a:spLocks noChangeArrowheads="1"/>
          </p:cNvSpPr>
          <p:nvPr/>
        </p:nvSpPr>
        <p:spPr bwMode="auto">
          <a:xfrm>
            <a:off x="4251325" y="2347913"/>
            <a:ext cx="6842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He lines</a:t>
            </a:r>
          </a:p>
        </p:txBody>
      </p:sp>
      <p:sp>
        <p:nvSpPr>
          <p:cNvPr id="55305" name="Text Box 8"/>
          <p:cNvSpPr txBox="1">
            <a:spLocks noChangeArrowheads="1"/>
          </p:cNvSpPr>
          <p:nvPr/>
        </p:nvSpPr>
        <p:spPr bwMode="auto">
          <a:xfrm>
            <a:off x="3883025" y="2779713"/>
            <a:ext cx="13525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Thermal shield, Cu</a:t>
            </a:r>
          </a:p>
        </p:txBody>
      </p:sp>
      <p:sp>
        <p:nvSpPr>
          <p:cNvPr id="55306" name="Text Box 9"/>
          <p:cNvSpPr txBox="1">
            <a:spLocks noChangeArrowheads="1"/>
          </p:cNvSpPr>
          <p:nvPr/>
        </p:nvSpPr>
        <p:spPr bwMode="auto">
          <a:xfrm>
            <a:off x="4367213" y="3211513"/>
            <a:ext cx="4540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MLI</a:t>
            </a:r>
          </a:p>
        </p:txBody>
      </p:sp>
      <p:sp>
        <p:nvSpPr>
          <p:cNvPr id="55307" name="Text Box 10"/>
          <p:cNvSpPr txBox="1">
            <a:spLocks noChangeArrowheads="1"/>
          </p:cNvSpPr>
          <p:nvPr/>
        </p:nvSpPr>
        <p:spPr bwMode="auto">
          <a:xfrm>
            <a:off x="3890963" y="3643313"/>
            <a:ext cx="14033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Liquid He container</a:t>
            </a:r>
          </a:p>
        </p:txBody>
      </p:sp>
      <p:sp>
        <p:nvSpPr>
          <p:cNvPr id="55308" name="Text Box 11"/>
          <p:cNvSpPr txBox="1">
            <a:spLocks noChangeArrowheads="1"/>
          </p:cNvSpPr>
          <p:nvPr/>
        </p:nvSpPr>
        <p:spPr bwMode="auto">
          <a:xfrm>
            <a:off x="3689350" y="5327650"/>
            <a:ext cx="17113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Pickup unit/GFK spacers</a:t>
            </a:r>
          </a:p>
        </p:txBody>
      </p:sp>
      <p:sp>
        <p:nvSpPr>
          <p:cNvPr id="55309" name="Text Box 12"/>
          <p:cNvSpPr txBox="1">
            <a:spLocks noChangeArrowheads="1"/>
          </p:cNvSpPr>
          <p:nvPr/>
        </p:nvSpPr>
        <p:spPr bwMode="auto">
          <a:xfrm>
            <a:off x="3787775" y="4895850"/>
            <a:ext cx="16113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He container inner tube</a:t>
            </a:r>
          </a:p>
        </p:txBody>
      </p:sp>
      <p:sp>
        <p:nvSpPr>
          <p:cNvPr id="55310" name="Text Box 13"/>
          <p:cNvSpPr txBox="1">
            <a:spLocks noChangeArrowheads="1"/>
          </p:cNvSpPr>
          <p:nvPr/>
        </p:nvSpPr>
        <p:spPr bwMode="auto">
          <a:xfrm>
            <a:off x="3941763" y="4043363"/>
            <a:ext cx="13144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150mm beam tube</a:t>
            </a:r>
          </a:p>
        </p:txBody>
      </p:sp>
      <p:sp>
        <p:nvSpPr>
          <p:cNvPr id="55311" name="Text Box 14"/>
          <p:cNvSpPr txBox="1">
            <a:spLocks noChangeArrowheads="1"/>
          </p:cNvSpPr>
          <p:nvPr/>
        </p:nvSpPr>
        <p:spPr bwMode="auto">
          <a:xfrm>
            <a:off x="3929063" y="4475163"/>
            <a:ext cx="1398587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Thermal shield tube</a:t>
            </a:r>
          </a:p>
        </p:txBody>
      </p:sp>
      <p:sp>
        <p:nvSpPr>
          <p:cNvPr id="55312" name="Text Box 15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26.+27.04.2017</a:t>
            </a:r>
          </a:p>
        </p:txBody>
      </p:sp>
      <p:pic>
        <p:nvPicPr>
          <p:cNvPr id="55313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601788"/>
            <a:ext cx="2663825" cy="464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5314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447800"/>
            <a:ext cx="2662237" cy="438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5315" name="Text Box 18"/>
          <p:cNvSpPr txBox="1">
            <a:spLocks noChangeArrowheads="1"/>
          </p:cNvSpPr>
          <p:nvPr/>
        </p:nvSpPr>
        <p:spPr bwMode="auto">
          <a:xfrm>
            <a:off x="679450" y="1071563"/>
            <a:ext cx="869950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2000" b="1">
                <a:solidFill>
                  <a:srgbClr val="000000"/>
                </a:solidFill>
              </a:rPr>
              <a:t>yz -cut</a:t>
            </a:r>
          </a:p>
        </p:txBody>
      </p:sp>
      <p:sp>
        <p:nvSpPr>
          <p:cNvPr id="55316" name="Text Box 19"/>
          <p:cNvSpPr txBox="1">
            <a:spLocks noChangeArrowheads="1"/>
          </p:cNvSpPr>
          <p:nvPr/>
        </p:nvSpPr>
        <p:spPr bwMode="auto">
          <a:xfrm>
            <a:off x="7510463" y="1044575"/>
            <a:ext cx="885825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2000" b="1">
                <a:solidFill>
                  <a:srgbClr val="000000"/>
                </a:solidFill>
              </a:rPr>
              <a:t>xy -cut</a:t>
            </a:r>
          </a:p>
        </p:txBody>
      </p:sp>
      <p:sp>
        <p:nvSpPr>
          <p:cNvPr id="55317" name="Line 20"/>
          <p:cNvSpPr>
            <a:spLocks noChangeShapeType="1"/>
          </p:cNvSpPr>
          <p:nvPr/>
        </p:nvSpPr>
        <p:spPr bwMode="auto">
          <a:xfrm flipV="1">
            <a:off x="2808288" y="1328738"/>
            <a:ext cx="936625" cy="401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18" name="Line 21"/>
          <p:cNvSpPr>
            <a:spLocks noChangeShapeType="1"/>
          </p:cNvSpPr>
          <p:nvPr/>
        </p:nvSpPr>
        <p:spPr bwMode="auto">
          <a:xfrm flipV="1">
            <a:off x="3432175" y="1758950"/>
            <a:ext cx="671513" cy="153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19" name="Line 22"/>
          <p:cNvSpPr>
            <a:spLocks noChangeShapeType="1"/>
          </p:cNvSpPr>
          <p:nvPr/>
        </p:nvSpPr>
        <p:spPr bwMode="auto">
          <a:xfrm flipV="1">
            <a:off x="2879725" y="2085975"/>
            <a:ext cx="1220788" cy="219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20" name="Line 23"/>
          <p:cNvSpPr>
            <a:spLocks noChangeShapeType="1"/>
          </p:cNvSpPr>
          <p:nvPr/>
        </p:nvSpPr>
        <p:spPr bwMode="auto">
          <a:xfrm flipV="1">
            <a:off x="2808288" y="2517775"/>
            <a:ext cx="1443037" cy="219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21" name="Line 24"/>
          <p:cNvSpPr>
            <a:spLocks noChangeShapeType="1"/>
          </p:cNvSpPr>
          <p:nvPr/>
        </p:nvSpPr>
        <p:spPr bwMode="auto">
          <a:xfrm>
            <a:off x="3168650" y="2952750"/>
            <a:ext cx="7143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22" name="Line 25"/>
          <p:cNvSpPr>
            <a:spLocks noChangeShapeType="1"/>
          </p:cNvSpPr>
          <p:nvPr/>
        </p:nvSpPr>
        <p:spPr bwMode="auto">
          <a:xfrm>
            <a:off x="3311525" y="3311525"/>
            <a:ext cx="1054100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23" name="Line 26"/>
          <p:cNvSpPr>
            <a:spLocks noChangeShapeType="1"/>
          </p:cNvSpPr>
          <p:nvPr/>
        </p:nvSpPr>
        <p:spPr bwMode="auto">
          <a:xfrm>
            <a:off x="3024188" y="3816350"/>
            <a:ext cx="8667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24" name="Line 27"/>
          <p:cNvSpPr>
            <a:spLocks noChangeShapeType="1"/>
          </p:cNvSpPr>
          <p:nvPr/>
        </p:nvSpPr>
        <p:spPr bwMode="auto">
          <a:xfrm>
            <a:off x="2952750" y="4200525"/>
            <a:ext cx="98901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25" name="Line 28"/>
          <p:cNvSpPr>
            <a:spLocks noChangeShapeType="1"/>
          </p:cNvSpPr>
          <p:nvPr/>
        </p:nvSpPr>
        <p:spPr bwMode="auto">
          <a:xfrm>
            <a:off x="3168650" y="4535488"/>
            <a:ext cx="792163" cy="71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26" name="Line 29"/>
          <p:cNvSpPr>
            <a:spLocks noChangeShapeType="1"/>
          </p:cNvSpPr>
          <p:nvPr/>
        </p:nvSpPr>
        <p:spPr bwMode="auto">
          <a:xfrm>
            <a:off x="2879725" y="4679950"/>
            <a:ext cx="908050" cy="3603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27" name="Line 30"/>
          <p:cNvSpPr>
            <a:spLocks noChangeShapeType="1"/>
          </p:cNvSpPr>
          <p:nvPr/>
        </p:nvSpPr>
        <p:spPr bwMode="auto">
          <a:xfrm>
            <a:off x="2519363" y="4824413"/>
            <a:ext cx="1290637" cy="5445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28" name="Line 31"/>
          <p:cNvSpPr>
            <a:spLocks noChangeShapeType="1"/>
          </p:cNvSpPr>
          <p:nvPr/>
        </p:nvSpPr>
        <p:spPr bwMode="auto">
          <a:xfrm>
            <a:off x="5256213" y="1295400"/>
            <a:ext cx="1439862" cy="5032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29" name="Line 32"/>
          <p:cNvSpPr>
            <a:spLocks noChangeShapeType="1"/>
          </p:cNvSpPr>
          <p:nvPr/>
        </p:nvSpPr>
        <p:spPr bwMode="auto">
          <a:xfrm>
            <a:off x="5256213" y="1728788"/>
            <a:ext cx="863600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30" name="Line 33"/>
          <p:cNvSpPr>
            <a:spLocks noChangeShapeType="1"/>
          </p:cNvSpPr>
          <p:nvPr/>
        </p:nvSpPr>
        <p:spPr bwMode="auto">
          <a:xfrm>
            <a:off x="5327650" y="2087563"/>
            <a:ext cx="1152525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31" name="Line 34"/>
          <p:cNvSpPr>
            <a:spLocks noChangeShapeType="1"/>
          </p:cNvSpPr>
          <p:nvPr/>
        </p:nvSpPr>
        <p:spPr bwMode="auto">
          <a:xfrm>
            <a:off x="4967288" y="2519363"/>
            <a:ext cx="1800225" cy="1444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32" name="Line 35"/>
          <p:cNvSpPr>
            <a:spLocks noChangeShapeType="1"/>
          </p:cNvSpPr>
          <p:nvPr/>
        </p:nvSpPr>
        <p:spPr bwMode="auto">
          <a:xfrm>
            <a:off x="5399088" y="2952750"/>
            <a:ext cx="1296987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33" name="Line 36"/>
          <p:cNvSpPr>
            <a:spLocks noChangeShapeType="1"/>
          </p:cNvSpPr>
          <p:nvPr/>
        </p:nvSpPr>
        <p:spPr bwMode="auto">
          <a:xfrm>
            <a:off x="4819650" y="3311525"/>
            <a:ext cx="166052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34" name="Line 37"/>
          <p:cNvSpPr>
            <a:spLocks noChangeShapeType="1"/>
          </p:cNvSpPr>
          <p:nvPr/>
        </p:nvSpPr>
        <p:spPr bwMode="auto">
          <a:xfrm>
            <a:off x="5508625" y="3802063"/>
            <a:ext cx="14033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35" name="Line 38"/>
          <p:cNvSpPr>
            <a:spLocks noChangeShapeType="1"/>
          </p:cNvSpPr>
          <p:nvPr/>
        </p:nvSpPr>
        <p:spPr bwMode="auto">
          <a:xfrm>
            <a:off x="5399088" y="4176713"/>
            <a:ext cx="1873250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36" name="Line 39"/>
          <p:cNvSpPr>
            <a:spLocks noChangeShapeType="1"/>
          </p:cNvSpPr>
          <p:nvPr/>
        </p:nvSpPr>
        <p:spPr bwMode="auto">
          <a:xfrm flipV="1">
            <a:off x="5508625" y="4391025"/>
            <a:ext cx="1690688" cy="2222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37" name="Line 40"/>
          <p:cNvSpPr>
            <a:spLocks noChangeShapeType="1"/>
          </p:cNvSpPr>
          <p:nvPr/>
        </p:nvSpPr>
        <p:spPr bwMode="auto">
          <a:xfrm flipV="1">
            <a:off x="5256213" y="4535488"/>
            <a:ext cx="2016125" cy="8667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38" name="Text Box 41"/>
          <p:cNvSpPr txBox="1">
            <a:spLocks noChangeArrowheads="1"/>
          </p:cNvSpPr>
          <p:nvPr/>
        </p:nvSpPr>
        <p:spPr bwMode="auto">
          <a:xfrm>
            <a:off x="717550" y="5724525"/>
            <a:ext cx="1766888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Connection to refrigerator</a:t>
            </a:r>
          </a:p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(strips)</a:t>
            </a:r>
          </a:p>
        </p:txBody>
      </p:sp>
      <p:sp>
        <p:nvSpPr>
          <p:cNvPr id="55339" name="Text Box 42"/>
          <p:cNvSpPr txBox="1">
            <a:spLocks noChangeArrowheads="1"/>
          </p:cNvSpPr>
          <p:nvPr/>
        </p:nvSpPr>
        <p:spPr bwMode="auto">
          <a:xfrm>
            <a:off x="7053263" y="5832475"/>
            <a:ext cx="9382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Turbo pump</a:t>
            </a:r>
          </a:p>
        </p:txBody>
      </p:sp>
      <p:sp>
        <p:nvSpPr>
          <p:cNvPr id="55340" name="Text Box 43"/>
          <p:cNvSpPr txBox="1">
            <a:spLocks noChangeArrowheads="1"/>
          </p:cNvSpPr>
          <p:nvPr/>
        </p:nvSpPr>
        <p:spPr bwMode="auto">
          <a:xfrm>
            <a:off x="4103688" y="5688013"/>
            <a:ext cx="11525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CCC support</a:t>
            </a:r>
          </a:p>
        </p:txBody>
      </p:sp>
      <p:sp>
        <p:nvSpPr>
          <p:cNvPr id="55341" name="Line 44"/>
          <p:cNvSpPr>
            <a:spLocks noChangeShapeType="1"/>
          </p:cNvSpPr>
          <p:nvPr/>
        </p:nvSpPr>
        <p:spPr bwMode="auto">
          <a:xfrm>
            <a:off x="2303463" y="4967288"/>
            <a:ext cx="1800225" cy="863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42" name="Line 45"/>
          <p:cNvSpPr>
            <a:spLocks noChangeShapeType="1"/>
          </p:cNvSpPr>
          <p:nvPr/>
        </p:nvSpPr>
        <p:spPr bwMode="auto">
          <a:xfrm flipV="1">
            <a:off x="5148263" y="4678363"/>
            <a:ext cx="2051050" cy="1155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cxnSp>
        <p:nvCxnSpPr>
          <p:cNvPr id="55343" name="Gerade Verbindung 2"/>
          <p:cNvCxnSpPr>
            <a:cxnSpLocks noChangeShapeType="1"/>
          </p:cNvCxnSpPr>
          <p:nvPr/>
        </p:nvCxnSpPr>
        <p:spPr bwMode="auto">
          <a:xfrm flipV="1">
            <a:off x="5616575" y="4475163"/>
            <a:ext cx="1582738" cy="49371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1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56323" name="Text Box 2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2400" dirty="0" err="1">
                <a:solidFill>
                  <a:srgbClr val="FFFFFF"/>
                </a:solidFill>
                <a:latin typeface="Arial" charset="0"/>
              </a:rPr>
              <a:t>Mechanical</a:t>
            </a:r>
            <a:r>
              <a:rPr lang="de-DE" altLang="de-DE" sz="24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de-DE" altLang="de-DE" sz="2400" dirty="0" err="1" smtClean="0">
                <a:solidFill>
                  <a:srgbClr val="FFFFFF"/>
                </a:solidFill>
                <a:latin typeface="Arial" charset="0"/>
              </a:rPr>
              <a:t>layout</a:t>
            </a:r>
            <a:endParaRPr lang="de-DE" altLang="de-DE" sz="24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6325" name="Text Box 4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26.+27.04.2017</a:t>
            </a:r>
          </a:p>
        </p:txBody>
      </p:sp>
      <p:pic>
        <p:nvPicPr>
          <p:cNvPr id="5632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125538"/>
            <a:ext cx="363220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632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738" y="1450975"/>
            <a:ext cx="4116387" cy="424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6328" name="Text Box 7"/>
          <p:cNvSpPr txBox="1">
            <a:spLocks noChangeArrowheads="1"/>
          </p:cNvSpPr>
          <p:nvPr/>
        </p:nvSpPr>
        <p:spPr bwMode="auto">
          <a:xfrm>
            <a:off x="3684588" y="1484313"/>
            <a:ext cx="12954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Vacuum chamber </a:t>
            </a:r>
          </a:p>
        </p:txBody>
      </p:sp>
      <p:sp>
        <p:nvSpPr>
          <p:cNvPr id="56329" name="Text Box 8"/>
          <p:cNvSpPr txBox="1">
            <a:spLocks noChangeArrowheads="1"/>
          </p:cNvSpPr>
          <p:nvPr/>
        </p:nvSpPr>
        <p:spPr bwMode="auto">
          <a:xfrm>
            <a:off x="3776663" y="1916113"/>
            <a:ext cx="11080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Ti Suspensions</a:t>
            </a:r>
          </a:p>
        </p:txBody>
      </p:sp>
      <p:sp>
        <p:nvSpPr>
          <p:cNvPr id="56330" name="Text Box 9"/>
          <p:cNvSpPr txBox="1">
            <a:spLocks noChangeArrowheads="1"/>
          </p:cNvSpPr>
          <p:nvPr/>
        </p:nvSpPr>
        <p:spPr bwMode="auto">
          <a:xfrm>
            <a:off x="3559175" y="2311400"/>
            <a:ext cx="13525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Thermal shield, Cu</a:t>
            </a:r>
          </a:p>
        </p:txBody>
      </p:sp>
      <p:sp>
        <p:nvSpPr>
          <p:cNvPr id="56331" name="Text Box 10"/>
          <p:cNvSpPr txBox="1">
            <a:spLocks noChangeArrowheads="1"/>
          </p:cNvSpPr>
          <p:nvPr/>
        </p:nvSpPr>
        <p:spPr bwMode="auto">
          <a:xfrm>
            <a:off x="3567113" y="2743200"/>
            <a:ext cx="14033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Liquid He container</a:t>
            </a:r>
          </a:p>
        </p:txBody>
      </p:sp>
      <p:sp>
        <p:nvSpPr>
          <p:cNvPr id="56332" name="Text Box 11"/>
          <p:cNvSpPr txBox="1">
            <a:spLocks noChangeArrowheads="1"/>
          </p:cNvSpPr>
          <p:nvPr/>
        </p:nvSpPr>
        <p:spPr bwMode="auto">
          <a:xfrm>
            <a:off x="3365500" y="4429125"/>
            <a:ext cx="17113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Pickup unit/GFK spacers</a:t>
            </a:r>
          </a:p>
        </p:txBody>
      </p:sp>
      <p:sp>
        <p:nvSpPr>
          <p:cNvPr id="56333" name="Text Box 12"/>
          <p:cNvSpPr txBox="1">
            <a:spLocks noChangeArrowheads="1"/>
          </p:cNvSpPr>
          <p:nvPr/>
        </p:nvSpPr>
        <p:spPr bwMode="auto">
          <a:xfrm>
            <a:off x="3463925" y="3995738"/>
            <a:ext cx="16113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He container inner tube</a:t>
            </a:r>
          </a:p>
        </p:txBody>
      </p:sp>
      <p:sp>
        <p:nvSpPr>
          <p:cNvPr id="56334" name="Text Box 13"/>
          <p:cNvSpPr txBox="1">
            <a:spLocks noChangeArrowheads="1"/>
          </p:cNvSpPr>
          <p:nvPr/>
        </p:nvSpPr>
        <p:spPr bwMode="auto">
          <a:xfrm>
            <a:off x="3617913" y="3143250"/>
            <a:ext cx="13144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150mm beam tube</a:t>
            </a:r>
          </a:p>
        </p:txBody>
      </p:sp>
      <p:sp>
        <p:nvSpPr>
          <p:cNvPr id="56335" name="Text Box 14"/>
          <p:cNvSpPr txBox="1">
            <a:spLocks noChangeArrowheads="1"/>
          </p:cNvSpPr>
          <p:nvPr/>
        </p:nvSpPr>
        <p:spPr bwMode="auto">
          <a:xfrm>
            <a:off x="3605213" y="3576638"/>
            <a:ext cx="1398587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 dirty="0">
                <a:solidFill>
                  <a:srgbClr val="000000"/>
                </a:solidFill>
                <a:latin typeface="Century" charset="0"/>
              </a:rPr>
              <a:t>Thermal </a:t>
            </a:r>
            <a:r>
              <a:rPr lang="de-DE" altLang="de-DE" sz="1200" dirty="0" err="1">
                <a:solidFill>
                  <a:srgbClr val="000000"/>
                </a:solidFill>
                <a:latin typeface="Century" charset="0"/>
              </a:rPr>
              <a:t>shield</a:t>
            </a:r>
            <a:r>
              <a:rPr lang="de-DE" altLang="de-DE" sz="1200" dirty="0">
                <a:solidFill>
                  <a:srgbClr val="000000"/>
                </a:solidFill>
                <a:latin typeface="Century" charset="0"/>
              </a:rPr>
              <a:t> </a:t>
            </a:r>
            <a:r>
              <a:rPr lang="de-DE" altLang="de-DE" sz="1200" dirty="0" err="1">
                <a:solidFill>
                  <a:srgbClr val="000000"/>
                </a:solidFill>
                <a:latin typeface="Century" charset="0"/>
              </a:rPr>
              <a:t>tube</a:t>
            </a:r>
            <a:endParaRPr lang="de-DE" altLang="de-DE" sz="1200" dirty="0">
              <a:solidFill>
                <a:srgbClr val="000000"/>
              </a:solidFill>
              <a:latin typeface="Century" charset="0"/>
            </a:endParaRPr>
          </a:p>
        </p:txBody>
      </p:sp>
      <p:sp>
        <p:nvSpPr>
          <p:cNvPr id="56336" name="Text Box 15"/>
          <p:cNvSpPr txBox="1">
            <a:spLocks noChangeArrowheads="1"/>
          </p:cNvSpPr>
          <p:nvPr/>
        </p:nvSpPr>
        <p:spPr bwMode="auto">
          <a:xfrm>
            <a:off x="3863975" y="4787900"/>
            <a:ext cx="9826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>
                <a:solidFill>
                  <a:srgbClr val="000000"/>
                </a:solidFill>
                <a:latin typeface="Century" charset="0"/>
              </a:rPr>
              <a:t>CCC support</a:t>
            </a:r>
          </a:p>
        </p:txBody>
      </p:sp>
      <p:sp>
        <p:nvSpPr>
          <p:cNvPr id="56337" name="Line 16"/>
          <p:cNvSpPr>
            <a:spLocks noChangeShapeType="1"/>
          </p:cNvSpPr>
          <p:nvPr/>
        </p:nvSpPr>
        <p:spPr bwMode="auto">
          <a:xfrm>
            <a:off x="5086350" y="1655763"/>
            <a:ext cx="1069975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338" name="Line 17"/>
          <p:cNvSpPr>
            <a:spLocks noChangeShapeType="1"/>
          </p:cNvSpPr>
          <p:nvPr/>
        </p:nvSpPr>
        <p:spPr bwMode="auto">
          <a:xfrm flipV="1">
            <a:off x="2859088" y="1654175"/>
            <a:ext cx="823912" cy="153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339" name="Line 18"/>
          <p:cNvSpPr>
            <a:spLocks noChangeShapeType="1"/>
          </p:cNvSpPr>
          <p:nvPr/>
        </p:nvSpPr>
        <p:spPr bwMode="auto">
          <a:xfrm flipV="1">
            <a:off x="2519363" y="2085975"/>
            <a:ext cx="1257300" cy="219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340" name="Line 19"/>
          <p:cNvSpPr>
            <a:spLocks noChangeShapeType="1"/>
          </p:cNvSpPr>
          <p:nvPr/>
        </p:nvSpPr>
        <p:spPr bwMode="auto">
          <a:xfrm>
            <a:off x="4994275" y="2087563"/>
            <a:ext cx="2746375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341" name="Line 20"/>
          <p:cNvSpPr>
            <a:spLocks noChangeShapeType="1"/>
          </p:cNvSpPr>
          <p:nvPr/>
        </p:nvSpPr>
        <p:spPr bwMode="auto">
          <a:xfrm flipV="1">
            <a:off x="2735263" y="2446338"/>
            <a:ext cx="863600" cy="147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342" name="Line 21"/>
          <p:cNvSpPr>
            <a:spLocks noChangeShapeType="1"/>
          </p:cNvSpPr>
          <p:nvPr/>
        </p:nvSpPr>
        <p:spPr bwMode="auto">
          <a:xfrm>
            <a:off x="5091113" y="2447925"/>
            <a:ext cx="1136650" cy="71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343" name="Line 22"/>
          <p:cNvSpPr>
            <a:spLocks noChangeShapeType="1"/>
          </p:cNvSpPr>
          <p:nvPr/>
        </p:nvSpPr>
        <p:spPr bwMode="auto">
          <a:xfrm flipH="1">
            <a:off x="2590800" y="2879725"/>
            <a:ext cx="977900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344" name="Line 23"/>
          <p:cNvSpPr>
            <a:spLocks noChangeShapeType="1"/>
          </p:cNvSpPr>
          <p:nvPr/>
        </p:nvSpPr>
        <p:spPr bwMode="auto">
          <a:xfrm>
            <a:off x="5149850" y="2879725"/>
            <a:ext cx="1217613" cy="71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345" name="Line 24"/>
          <p:cNvSpPr>
            <a:spLocks noChangeShapeType="1"/>
          </p:cNvSpPr>
          <p:nvPr/>
        </p:nvSpPr>
        <p:spPr bwMode="auto">
          <a:xfrm flipH="1">
            <a:off x="2519363" y="3355975"/>
            <a:ext cx="1130300" cy="244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346" name="Line 25"/>
          <p:cNvSpPr>
            <a:spLocks noChangeShapeType="1"/>
          </p:cNvSpPr>
          <p:nvPr/>
        </p:nvSpPr>
        <p:spPr bwMode="auto">
          <a:xfrm>
            <a:off x="5051425" y="3311525"/>
            <a:ext cx="923925" cy="71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347" name="Line 26"/>
          <p:cNvSpPr>
            <a:spLocks noChangeShapeType="1"/>
          </p:cNvSpPr>
          <p:nvPr/>
        </p:nvSpPr>
        <p:spPr bwMode="auto">
          <a:xfrm flipH="1">
            <a:off x="2730500" y="3733800"/>
            <a:ext cx="876300" cy="111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348" name="Line 27"/>
          <p:cNvSpPr>
            <a:spLocks noChangeShapeType="1"/>
          </p:cNvSpPr>
          <p:nvPr/>
        </p:nvSpPr>
        <p:spPr bwMode="auto">
          <a:xfrm>
            <a:off x="2447925" y="3959225"/>
            <a:ext cx="1046163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349" name="Line 28"/>
          <p:cNvSpPr>
            <a:spLocks noChangeShapeType="1"/>
          </p:cNvSpPr>
          <p:nvPr/>
        </p:nvSpPr>
        <p:spPr bwMode="auto">
          <a:xfrm flipH="1" flipV="1">
            <a:off x="1976438" y="4133850"/>
            <a:ext cx="1423987" cy="396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350" name="Line 29"/>
          <p:cNvSpPr>
            <a:spLocks noChangeShapeType="1"/>
          </p:cNvSpPr>
          <p:nvPr/>
        </p:nvSpPr>
        <p:spPr bwMode="auto">
          <a:xfrm flipV="1">
            <a:off x="5292725" y="3500438"/>
            <a:ext cx="1471613" cy="6111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351" name="Line 30"/>
          <p:cNvSpPr>
            <a:spLocks noChangeShapeType="1"/>
          </p:cNvSpPr>
          <p:nvPr/>
        </p:nvSpPr>
        <p:spPr bwMode="auto">
          <a:xfrm flipV="1">
            <a:off x="5292725" y="3454400"/>
            <a:ext cx="1906588" cy="11128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352" name="Line 31"/>
          <p:cNvSpPr>
            <a:spLocks noChangeShapeType="1"/>
          </p:cNvSpPr>
          <p:nvPr/>
        </p:nvSpPr>
        <p:spPr bwMode="auto">
          <a:xfrm flipH="1" flipV="1">
            <a:off x="1582738" y="4318000"/>
            <a:ext cx="2281237" cy="6080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1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56323" name="Text Box 2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1619672" y="188913"/>
            <a:ext cx="5313087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2400" dirty="0" smtClean="0">
                <a:solidFill>
                  <a:srgbClr val="FFFFFF"/>
                </a:solidFill>
                <a:latin typeface="Arial" charset="0"/>
              </a:rPr>
              <a:t>Re-</a:t>
            </a:r>
            <a:r>
              <a:rPr lang="de-DE" altLang="de-DE" sz="2400" dirty="0" err="1">
                <a:solidFill>
                  <a:srgbClr val="FFFFFF"/>
                </a:solidFill>
                <a:latin typeface="Arial" charset="0"/>
              </a:rPr>
              <a:t>L</a:t>
            </a:r>
            <a:r>
              <a:rPr lang="de-DE" altLang="de-DE" sz="2400" dirty="0" err="1" smtClean="0">
                <a:solidFill>
                  <a:srgbClr val="FFFFFF"/>
                </a:solidFill>
                <a:latin typeface="Arial" charset="0"/>
              </a:rPr>
              <a:t>iquefaction</a:t>
            </a:r>
            <a:r>
              <a:rPr lang="de-DE" altLang="de-DE" sz="24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de-DE" altLang="de-DE" sz="2400" dirty="0" err="1">
                <a:solidFill>
                  <a:srgbClr val="FFFFFF"/>
                </a:solidFill>
                <a:latin typeface="Arial" charset="0"/>
              </a:rPr>
              <a:t>s</a:t>
            </a:r>
            <a:r>
              <a:rPr lang="de-DE" altLang="de-DE" sz="2400" dirty="0" err="1" smtClean="0">
                <a:solidFill>
                  <a:srgbClr val="FFFFFF"/>
                </a:solidFill>
                <a:latin typeface="Arial" charset="0"/>
              </a:rPr>
              <a:t>chemes</a:t>
            </a:r>
            <a:r>
              <a:rPr lang="de-DE" altLang="de-DE" sz="2400" dirty="0" smtClean="0">
                <a:solidFill>
                  <a:srgbClr val="FFFFFF"/>
                </a:solidFill>
                <a:latin typeface="Arial" charset="0"/>
              </a:rPr>
              <a:t> (</a:t>
            </a:r>
            <a:r>
              <a:rPr lang="de-DE" altLang="de-DE" sz="2400" dirty="0" err="1" smtClean="0">
                <a:solidFill>
                  <a:srgbClr val="FFFFFF"/>
                </a:solidFill>
                <a:latin typeface="Arial" charset="0"/>
              </a:rPr>
              <a:t>TransMIT</a:t>
            </a:r>
            <a:r>
              <a:rPr lang="de-DE" altLang="de-DE" sz="2400" dirty="0" smtClean="0">
                <a:solidFill>
                  <a:srgbClr val="FFFFFF"/>
                </a:solidFill>
                <a:latin typeface="Arial" charset="0"/>
              </a:rPr>
              <a:t>)</a:t>
            </a:r>
            <a:endParaRPr lang="de-DE" altLang="de-DE" sz="24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6325" name="Text Box 4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26.+27.04.2017</a:t>
            </a:r>
          </a:p>
        </p:txBody>
      </p:sp>
      <p:pic>
        <p:nvPicPr>
          <p:cNvPr id="5294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47078"/>
            <a:ext cx="2154355" cy="396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94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859" y="983203"/>
            <a:ext cx="2487161" cy="3895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94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395" y="1113349"/>
            <a:ext cx="1485813" cy="3765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941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32" y="1109242"/>
            <a:ext cx="1785407" cy="374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278819" y="5588800"/>
            <a:ext cx="6864485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 dirty="0" err="1" smtClean="0">
                <a:solidFill>
                  <a:srgbClr val="000000"/>
                </a:solidFill>
                <a:latin typeface="Century" charset="0"/>
              </a:rPr>
              <a:t>Liquefaction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 rate </a:t>
            </a:r>
            <a:r>
              <a:rPr lang="de-DE" altLang="de-DE" sz="1200" dirty="0" err="1" smtClean="0">
                <a:solidFill>
                  <a:srgbClr val="000000"/>
                </a:solidFill>
                <a:latin typeface="Century" charset="0"/>
              </a:rPr>
              <a:t>with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 </a:t>
            </a:r>
            <a:r>
              <a:rPr lang="de-DE" altLang="de-DE" sz="1200" dirty="0" err="1" smtClean="0">
                <a:solidFill>
                  <a:srgbClr val="000000"/>
                </a:solidFill>
                <a:latin typeface="Century" charset="0"/>
              </a:rPr>
              <a:t>pulsed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 </a:t>
            </a:r>
            <a:r>
              <a:rPr lang="de-DE" altLang="de-DE" sz="1200" dirty="0" err="1" smtClean="0">
                <a:solidFill>
                  <a:srgbClr val="000000"/>
                </a:solidFill>
                <a:latin typeface="Century" charset="0"/>
              </a:rPr>
              <a:t>tube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 cooler (He at </a:t>
            </a:r>
            <a:r>
              <a:rPr lang="de-DE" altLang="de-DE" sz="1200" dirty="0" err="1" smtClean="0">
                <a:solidFill>
                  <a:srgbClr val="000000"/>
                </a:solidFill>
                <a:latin typeface="Century" charset="0"/>
              </a:rPr>
              <a:t>room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 </a:t>
            </a:r>
            <a:r>
              <a:rPr lang="de-DE" altLang="de-DE" sz="1200" dirty="0" err="1" smtClean="0">
                <a:solidFill>
                  <a:srgbClr val="000000"/>
                </a:solidFill>
                <a:latin typeface="Century" charset="0"/>
              </a:rPr>
              <a:t>temperature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): 0.7 l/</a:t>
            </a:r>
            <a:r>
              <a:rPr lang="de-DE" altLang="de-DE" sz="1200" dirty="0" err="1" smtClean="0">
                <a:solidFill>
                  <a:srgbClr val="000000"/>
                </a:solidFill>
                <a:latin typeface="Century" charset="0"/>
              </a:rPr>
              <a:t>hour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.  </a:t>
            </a:r>
            <a:r>
              <a:rPr lang="de-DE" altLang="de-DE" sz="1200" dirty="0" err="1" smtClean="0">
                <a:solidFill>
                  <a:srgbClr val="000000"/>
                </a:solidFill>
                <a:latin typeface="Century" charset="0"/>
              </a:rPr>
              <a:t>Costs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: ~ 50 k€</a:t>
            </a:r>
          </a:p>
          <a:p>
            <a:pPr algn="just" eaLnBrk="1" hangingPunct="1">
              <a:buClrTx/>
              <a:buFontTx/>
              <a:buNone/>
            </a:pPr>
            <a:endParaRPr lang="de-DE" altLang="de-DE" sz="1200" dirty="0">
              <a:solidFill>
                <a:srgbClr val="000000"/>
              </a:solidFill>
              <a:latin typeface="Century" charset="0"/>
            </a:endParaRPr>
          </a:p>
          <a:p>
            <a:pPr algn="just" eaLnBrk="1" hangingPunct="1">
              <a:buClrTx/>
              <a:buFontTx/>
              <a:buNone/>
            </a:pPr>
            <a:r>
              <a:rPr lang="de-DE" altLang="de-DE" sz="1200" dirty="0" err="1" smtClean="0">
                <a:solidFill>
                  <a:srgbClr val="000000"/>
                </a:solidFill>
                <a:latin typeface="Century" charset="0"/>
              </a:rPr>
              <a:t>Displacement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 </a:t>
            </a:r>
            <a:r>
              <a:rPr lang="de-DE" altLang="de-DE" sz="1200" dirty="0" err="1" smtClean="0">
                <a:solidFill>
                  <a:srgbClr val="000000"/>
                </a:solidFill>
                <a:latin typeface="Century" charset="0"/>
              </a:rPr>
              <a:t>measured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 at </a:t>
            </a:r>
            <a:r>
              <a:rPr lang="de-DE" altLang="de-DE" sz="1200" dirty="0" err="1" smtClean="0">
                <a:solidFill>
                  <a:srgbClr val="000000"/>
                </a:solidFill>
                <a:latin typeface="Century" charset="0"/>
              </a:rPr>
              <a:t>the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 cooler: 5 </a:t>
            </a:r>
            <a:r>
              <a:rPr lang="de-DE" altLang="de-DE" sz="1200" dirty="0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m, </a:t>
            </a:r>
            <a:r>
              <a:rPr lang="de-DE" altLang="de-DE" sz="1200" dirty="0" err="1" smtClean="0">
                <a:solidFill>
                  <a:srgbClr val="000000"/>
                </a:solidFill>
                <a:latin typeface="Century" charset="0"/>
              </a:rPr>
              <a:t>damping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 </a:t>
            </a:r>
            <a:r>
              <a:rPr lang="de-DE" altLang="de-DE" sz="1200" dirty="0" err="1" smtClean="0">
                <a:solidFill>
                  <a:srgbClr val="000000"/>
                </a:solidFill>
                <a:latin typeface="Century" charset="0"/>
              </a:rPr>
              <a:t>reduces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 </a:t>
            </a:r>
            <a:r>
              <a:rPr lang="de-DE" altLang="de-DE" sz="1200" dirty="0" err="1" smtClean="0">
                <a:solidFill>
                  <a:srgbClr val="000000"/>
                </a:solidFill>
                <a:latin typeface="Century" charset="0"/>
              </a:rPr>
              <a:t>motion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 </a:t>
            </a:r>
            <a:r>
              <a:rPr lang="de-DE" altLang="de-DE" sz="1200" dirty="0" err="1" smtClean="0">
                <a:solidFill>
                  <a:srgbClr val="000000"/>
                </a:solidFill>
                <a:latin typeface="Century" charset="0"/>
              </a:rPr>
              <a:t>by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 </a:t>
            </a:r>
            <a:r>
              <a:rPr lang="de-DE" altLang="de-DE" sz="1200" dirty="0" err="1" smtClean="0">
                <a:solidFill>
                  <a:srgbClr val="000000"/>
                </a:solidFill>
                <a:latin typeface="Century" charset="0"/>
              </a:rPr>
              <a:t>factor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 ~10</a:t>
            </a:r>
            <a:r>
              <a:rPr lang="de-DE" altLang="de-DE" sz="1200" baseline="30000" dirty="0" smtClean="0">
                <a:solidFill>
                  <a:srgbClr val="000000"/>
                </a:solidFill>
                <a:latin typeface="Century" charset="0"/>
              </a:rPr>
              <a:t>2</a:t>
            </a:r>
            <a:r>
              <a:rPr lang="de-DE" altLang="de-DE" sz="1200" dirty="0" smtClean="0">
                <a:solidFill>
                  <a:srgbClr val="000000"/>
                </a:solidFill>
                <a:latin typeface="Century" charset="0"/>
              </a:rPr>
              <a:t>  </a:t>
            </a:r>
            <a:endParaRPr lang="de-DE" altLang="de-DE" sz="1200" dirty="0">
              <a:solidFill>
                <a:srgbClr val="000000"/>
              </a:solidFill>
              <a:latin typeface="Century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841994" y="1916832"/>
            <a:ext cx="935169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800" dirty="0" err="1" smtClean="0">
                <a:solidFill>
                  <a:srgbClr val="000000"/>
                </a:solidFill>
                <a:latin typeface="Century" charset="0"/>
              </a:rPr>
              <a:t>Inlet</a:t>
            </a:r>
            <a:r>
              <a:rPr lang="de-DE" altLang="de-DE" sz="800" dirty="0" smtClean="0">
                <a:solidFill>
                  <a:srgbClr val="000000"/>
                </a:solidFill>
                <a:latin typeface="Century" charset="0"/>
              </a:rPr>
              <a:t> </a:t>
            </a:r>
            <a:r>
              <a:rPr lang="de-DE" altLang="de-DE" sz="800" dirty="0" err="1" smtClean="0">
                <a:solidFill>
                  <a:srgbClr val="000000"/>
                </a:solidFill>
                <a:latin typeface="Century" charset="0"/>
              </a:rPr>
              <a:t>exhaust</a:t>
            </a:r>
            <a:r>
              <a:rPr lang="de-DE" altLang="de-DE" sz="800" dirty="0" smtClean="0">
                <a:solidFill>
                  <a:srgbClr val="000000"/>
                </a:solidFill>
                <a:latin typeface="Century" charset="0"/>
              </a:rPr>
              <a:t> </a:t>
            </a:r>
          </a:p>
          <a:p>
            <a:pPr algn="just" eaLnBrk="1" hangingPunct="1">
              <a:buClrTx/>
              <a:buFontTx/>
              <a:buNone/>
            </a:pPr>
            <a:r>
              <a:rPr lang="de-DE" altLang="de-DE" sz="800" dirty="0" smtClean="0">
                <a:solidFill>
                  <a:srgbClr val="000000"/>
                </a:solidFill>
                <a:latin typeface="Century" charset="0"/>
              </a:rPr>
              <a:t>gas </a:t>
            </a:r>
            <a:r>
              <a:rPr lang="de-DE" altLang="de-DE" sz="800" dirty="0" err="1" smtClean="0">
                <a:solidFill>
                  <a:srgbClr val="000000"/>
                </a:solidFill>
                <a:latin typeface="Century" charset="0"/>
              </a:rPr>
              <a:t>from</a:t>
            </a:r>
            <a:r>
              <a:rPr lang="de-DE" altLang="de-DE" sz="800" dirty="0" smtClean="0">
                <a:solidFill>
                  <a:srgbClr val="000000"/>
                </a:solidFill>
                <a:latin typeface="Century" charset="0"/>
              </a:rPr>
              <a:t> </a:t>
            </a:r>
            <a:r>
              <a:rPr lang="de-DE" altLang="de-DE" sz="800" dirty="0" err="1" smtClean="0">
                <a:solidFill>
                  <a:srgbClr val="000000"/>
                </a:solidFill>
                <a:latin typeface="Century" charset="0"/>
              </a:rPr>
              <a:t>shield</a:t>
            </a:r>
            <a:r>
              <a:rPr lang="de-DE" altLang="de-DE" sz="800" dirty="0" smtClean="0">
                <a:solidFill>
                  <a:srgbClr val="000000"/>
                </a:solidFill>
                <a:latin typeface="Century" charset="0"/>
              </a:rPr>
              <a:t> </a:t>
            </a:r>
          </a:p>
          <a:p>
            <a:pPr algn="just" eaLnBrk="1" hangingPunct="1">
              <a:buClrTx/>
              <a:buFontTx/>
              <a:buNone/>
            </a:pPr>
            <a:r>
              <a:rPr lang="de-DE" altLang="de-DE" sz="800" dirty="0" smtClean="0">
                <a:solidFill>
                  <a:srgbClr val="000000"/>
                </a:solidFill>
                <a:latin typeface="Century" charset="0"/>
              </a:rPr>
              <a:t>gas </a:t>
            </a:r>
            <a:r>
              <a:rPr lang="de-DE" altLang="de-DE" sz="800" dirty="0" err="1" smtClean="0">
                <a:solidFill>
                  <a:srgbClr val="000000"/>
                </a:solidFill>
                <a:latin typeface="Century" charset="0"/>
              </a:rPr>
              <a:t>cooling</a:t>
            </a:r>
            <a:endParaRPr lang="de-DE" altLang="de-DE" sz="800" dirty="0">
              <a:solidFill>
                <a:srgbClr val="000000"/>
              </a:solidFill>
              <a:latin typeface="Century" charset="0"/>
            </a:endParaRP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6479601" y="1916832"/>
            <a:ext cx="906315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800" dirty="0" err="1" smtClean="0">
                <a:solidFill>
                  <a:srgbClr val="000000"/>
                </a:solidFill>
                <a:latin typeface="Century" charset="0"/>
              </a:rPr>
              <a:t>Inlet</a:t>
            </a:r>
            <a:r>
              <a:rPr lang="de-DE" altLang="de-DE" sz="800" dirty="0" smtClean="0">
                <a:solidFill>
                  <a:srgbClr val="000000"/>
                </a:solidFill>
                <a:latin typeface="Century" charset="0"/>
              </a:rPr>
              <a:t> </a:t>
            </a:r>
            <a:r>
              <a:rPr lang="de-DE" altLang="de-DE" sz="800" dirty="0" err="1" smtClean="0">
                <a:solidFill>
                  <a:srgbClr val="000000"/>
                </a:solidFill>
                <a:latin typeface="Century" charset="0"/>
              </a:rPr>
              <a:t>exhaust</a:t>
            </a:r>
            <a:r>
              <a:rPr lang="de-DE" altLang="de-DE" sz="800" dirty="0" smtClean="0">
                <a:solidFill>
                  <a:srgbClr val="000000"/>
                </a:solidFill>
                <a:latin typeface="Century" charset="0"/>
              </a:rPr>
              <a:t> </a:t>
            </a:r>
          </a:p>
          <a:p>
            <a:pPr algn="just" eaLnBrk="1" hangingPunct="1">
              <a:buClrTx/>
              <a:buFontTx/>
              <a:buNone/>
            </a:pPr>
            <a:r>
              <a:rPr lang="de-DE" altLang="de-DE" sz="800" dirty="0" smtClean="0">
                <a:solidFill>
                  <a:srgbClr val="000000"/>
                </a:solidFill>
                <a:latin typeface="Century" charset="0"/>
              </a:rPr>
              <a:t>gas </a:t>
            </a:r>
            <a:r>
              <a:rPr lang="de-DE" altLang="de-DE" sz="800" dirty="0" err="1" smtClean="0">
                <a:solidFill>
                  <a:srgbClr val="000000"/>
                </a:solidFill>
                <a:latin typeface="Century" charset="0"/>
              </a:rPr>
              <a:t>from</a:t>
            </a:r>
            <a:r>
              <a:rPr lang="de-DE" altLang="de-DE" sz="800" dirty="0" smtClean="0">
                <a:solidFill>
                  <a:srgbClr val="000000"/>
                </a:solidFill>
                <a:latin typeface="Century" charset="0"/>
              </a:rPr>
              <a:t> </a:t>
            </a:r>
            <a:r>
              <a:rPr lang="de-DE" altLang="de-DE" sz="800" dirty="0" err="1" smtClean="0">
                <a:solidFill>
                  <a:srgbClr val="000000"/>
                </a:solidFill>
                <a:latin typeface="Century" charset="0"/>
              </a:rPr>
              <a:t>shield</a:t>
            </a:r>
            <a:endParaRPr lang="de-DE" altLang="de-DE" sz="800" dirty="0" smtClean="0">
              <a:solidFill>
                <a:srgbClr val="000000"/>
              </a:solidFill>
              <a:latin typeface="Century" charset="0"/>
            </a:endParaRPr>
          </a:p>
          <a:p>
            <a:pPr algn="just" eaLnBrk="1" hangingPunct="1">
              <a:buClrTx/>
              <a:buFontTx/>
              <a:buNone/>
            </a:pPr>
            <a:r>
              <a:rPr lang="de-DE" altLang="de-DE" sz="800" dirty="0" smtClean="0">
                <a:solidFill>
                  <a:srgbClr val="000000"/>
                </a:solidFill>
                <a:latin typeface="Century" charset="0"/>
              </a:rPr>
              <a:t>gas </a:t>
            </a:r>
            <a:r>
              <a:rPr lang="de-DE" altLang="de-DE" sz="800" dirty="0" err="1" smtClean="0">
                <a:solidFill>
                  <a:srgbClr val="000000"/>
                </a:solidFill>
                <a:latin typeface="Century" charset="0"/>
              </a:rPr>
              <a:t>cooling</a:t>
            </a:r>
            <a:endParaRPr lang="de-DE" altLang="de-DE" sz="800" dirty="0">
              <a:solidFill>
                <a:srgbClr val="000000"/>
              </a:solidFill>
              <a:latin typeface="Century" charset="0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880072" y="4972582"/>
            <a:ext cx="592127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 dirty="0" err="1" smtClean="0">
                <a:solidFill>
                  <a:schemeClr val="accent2"/>
                </a:solidFill>
                <a:latin typeface="Century" charset="0"/>
              </a:rPr>
              <a:t>direct</a:t>
            </a:r>
            <a:endParaRPr lang="de-DE" altLang="de-DE" sz="1200" dirty="0">
              <a:solidFill>
                <a:schemeClr val="accent2"/>
              </a:solidFill>
              <a:latin typeface="Century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2693210" y="4975803"/>
            <a:ext cx="162446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 dirty="0" err="1" smtClean="0">
                <a:solidFill>
                  <a:schemeClr val="accent2"/>
                </a:solidFill>
                <a:latin typeface="Century" charset="0"/>
              </a:rPr>
              <a:t>direct</a:t>
            </a:r>
            <a:r>
              <a:rPr lang="de-DE" altLang="de-DE" sz="1200" dirty="0" smtClean="0">
                <a:solidFill>
                  <a:schemeClr val="accent2"/>
                </a:solidFill>
                <a:latin typeface="Century" charset="0"/>
              </a:rPr>
              <a:t> </a:t>
            </a:r>
            <a:r>
              <a:rPr lang="de-DE" altLang="de-DE" sz="1200" dirty="0" err="1" smtClean="0">
                <a:solidFill>
                  <a:schemeClr val="accent2"/>
                </a:solidFill>
                <a:latin typeface="Century" charset="0"/>
              </a:rPr>
              <a:t>with</a:t>
            </a:r>
            <a:r>
              <a:rPr lang="de-DE" altLang="de-DE" sz="1200" dirty="0" smtClean="0">
                <a:solidFill>
                  <a:schemeClr val="accent2"/>
                </a:solidFill>
                <a:latin typeface="Century" charset="0"/>
              </a:rPr>
              <a:t> </a:t>
            </a:r>
            <a:r>
              <a:rPr lang="de-DE" altLang="de-DE" sz="1200" dirty="0" err="1" smtClean="0">
                <a:solidFill>
                  <a:schemeClr val="accent2"/>
                </a:solidFill>
                <a:latin typeface="Century" charset="0"/>
              </a:rPr>
              <a:t>damping</a:t>
            </a:r>
            <a:endParaRPr lang="de-DE" altLang="de-DE" sz="1200" dirty="0">
              <a:solidFill>
                <a:schemeClr val="accent2"/>
              </a:solidFill>
              <a:latin typeface="Century" charset="0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4766937" y="4997889"/>
            <a:ext cx="1802394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 dirty="0" smtClean="0">
                <a:solidFill>
                  <a:schemeClr val="accent2"/>
                </a:solidFill>
                <a:latin typeface="Century" charset="0"/>
              </a:rPr>
              <a:t>separate </a:t>
            </a:r>
            <a:r>
              <a:rPr lang="de-DE" altLang="de-DE" sz="1200" dirty="0" err="1" smtClean="0">
                <a:solidFill>
                  <a:schemeClr val="accent2"/>
                </a:solidFill>
                <a:latin typeface="Century" charset="0"/>
              </a:rPr>
              <a:t>shield</a:t>
            </a:r>
            <a:r>
              <a:rPr lang="de-DE" altLang="de-DE" sz="1200" dirty="0" smtClean="0">
                <a:solidFill>
                  <a:schemeClr val="accent2"/>
                </a:solidFill>
                <a:latin typeface="Century" charset="0"/>
              </a:rPr>
              <a:t> </a:t>
            </a:r>
            <a:r>
              <a:rPr lang="de-DE" altLang="de-DE" sz="1200" dirty="0" err="1" smtClean="0">
                <a:solidFill>
                  <a:schemeClr val="accent2"/>
                </a:solidFill>
                <a:latin typeface="Century" charset="0"/>
              </a:rPr>
              <a:t>cooling</a:t>
            </a:r>
            <a:endParaRPr lang="de-DE" altLang="de-DE" sz="1200" dirty="0">
              <a:solidFill>
                <a:schemeClr val="accent2"/>
              </a:solidFill>
              <a:latin typeface="Century" charset="0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6712422" y="4989343"/>
            <a:ext cx="1802394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de-DE" altLang="de-DE" sz="1200" dirty="0" smtClean="0">
                <a:solidFill>
                  <a:schemeClr val="accent2"/>
                </a:solidFill>
                <a:latin typeface="Century" charset="0"/>
              </a:rPr>
              <a:t>separate </a:t>
            </a:r>
            <a:r>
              <a:rPr lang="de-DE" altLang="de-DE" sz="1200" dirty="0" err="1" smtClean="0">
                <a:solidFill>
                  <a:schemeClr val="accent2"/>
                </a:solidFill>
                <a:latin typeface="Century" charset="0"/>
              </a:rPr>
              <a:t>shield</a:t>
            </a:r>
            <a:r>
              <a:rPr lang="de-DE" altLang="de-DE" sz="1200" dirty="0" smtClean="0">
                <a:solidFill>
                  <a:schemeClr val="accent2"/>
                </a:solidFill>
                <a:latin typeface="Century" charset="0"/>
              </a:rPr>
              <a:t> </a:t>
            </a:r>
            <a:r>
              <a:rPr lang="de-DE" altLang="de-DE" sz="1200" dirty="0" err="1" smtClean="0">
                <a:solidFill>
                  <a:schemeClr val="accent2"/>
                </a:solidFill>
                <a:latin typeface="Century" charset="0"/>
              </a:rPr>
              <a:t>cooling</a:t>
            </a:r>
            <a:endParaRPr lang="de-DE" altLang="de-DE" sz="1200" dirty="0" smtClean="0">
              <a:solidFill>
                <a:schemeClr val="accent2"/>
              </a:solidFill>
              <a:latin typeface="Century" charset="0"/>
            </a:endParaRPr>
          </a:p>
          <a:p>
            <a:pPr algn="just" eaLnBrk="1" hangingPunct="1">
              <a:buClrTx/>
              <a:buFontTx/>
              <a:buNone/>
            </a:pPr>
            <a:r>
              <a:rPr lang="de-DE" altLang="de-DE" sz="1200" dirty="0" err="1" smtClean="0">
                <a:solidFill>
                  <a:schemeClr val="accent2"/>
                </a:solidFill>
                <a:latin typeface="Century" charset="0"/>
              </a:rPr>
              <a:t>with</a:t>
            </a:r>
            <a:r>
              <a:rPr lang="de-DE" altLang="de-DE" sz="1200" dirty="0" smtClean="0">
                <a:solidFill>
                  <a:schemeClr val="accent2"/>
                </a:solidFill>
                <a:latin typeface="Century" charset="0"/>
              </a:rPr>
              <a:t> </a:t>
            </a:r>
            <a:r>
              <a:rPr lang="de-DE" altLang="de-DE" sz="1200" dirty="0" err="1" smtClean="0">
                <a:solidFill>
                  <a:schemeClr val="accent2"/>
                </a:solidFill>
                <a:latin typeface="Century" charset="0"/>
              </a:rPr>
              <a:t>damping</a:t>
            </a:r>
            <a:endParaRPr lang="de-DE" altLang="de-DE" sz="1200" dirty="0">
              <a:solidFill>
                <a:schemeClr val="accent2"/>
              </a:solidFill>
              <a:latin typeface="Centur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035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1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57347" name="Text Box 2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sp>
        <p:nvSpPr>
          <p:cNvPr id="57348" name="Rectangle 3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2400">
                <a:solidFill>
                  <a:srgbClr val="FFFFFF"/>
                </a:solidFill>
                <a:latin typeface="Arial" charset="0"/>
              </a:rPr>
              <a:t>Summary / Outlook</a:t>
            </a:r>
          </a:p>
        </p:txBody>
      </p:sp>
      <p:sp>
        <p:nvSpPr>
          <p:cNvPr id="57349" name="Text Box 4"/>
          <p:cNvSpPr txBox="1">
            <a:spLocks noChangeArrowheads="1"/>
          </p:cNvSpPr>
          <p:nvPr/>
        </p:nvSpPr>
        <p:spPr bwMode="auto">
          <a:xfrm>
            <a:off x="287338" y="909638"/>
            <a:ext cx="8713787" cy="5311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4163" indent="-284163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Calibri" pitchFamily="32" charset="0"/>
              <a:buNone/>
            </a:pPr>
            <a:r>
              <a:rPr lang="de-DE" altLang="de-DE" sz="1600" b="1" u="sng" dirty="0">
                <a:solidFill>
                  <a:srgbClr val="000000"/>
                </a:solidFill>
              </a:rPr>
              <a:t>CCC </a:t>
            </a:r>
            <a:r>
              <a:rPr lang="de-DE" altLang="de-DE" sz="1600" b="1" u="sng" dirty="0" err="1">
                <a:solidFill>
                  <a:srgbClr val="000000"/>
                </a:solidFill>
              </a:rPr>
              <a:t>detector</a:t>
            </a:r>
            <a:endParaRPr lang="de-DE" altLang="de-DE" sz="1600" b="1" u="sng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sz="1600" dirty="0" err="1">
                <a:solidFill>
                  <a:srgbClr val="000000"/>
                </a:solidFill>
              </a:rPr>
              <a:t>Some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lessons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learned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from</a:t>
            </a:r>
            <a:r>
              <a:rPr lang="de-DE" altLang="de-DE" sz="1600" dirty="0">
                <a:solidFill>
                  <a:srgbClr val="000000"/>
                </a:solidFill>
              </a:rPr>
              <a:t> 2016 (</a:t>
            </a:r>
            <a:r>
              <a:rPr lang="de-DE" altLang="de-DE" sz="1600" dirty="0" err="1">
                <a:solidFill>
                  <a:srgbClr val="000000"/>
                </a:solidFill>
              </a:rPr>
              <a:t>Nb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cabling</a:t>
            </a:r>
            <a:r>
              <a:rPr lang="de-DE" altLang="de-DE" sz="1600" dirty="0">
                <a:solidFill>
                  <a:srgbClr val="000000"/>
                </a:solidFill>
              </a:rPr>
              <a:t>, thermal </a:t>
            </a:r>
            <a:r>
              <a:rPr lang="de-DE" altLang="de-DE" sz="1600" dirty="0" err="1">
                <a:solidFill>
                  <a:srgbClr val="000000"/>
                </a:solidFill>
              </a:rPr>
              <a:t>drift</a:t>
            </a:r>
            <a:r>
              <a:rPr lang="de-DE" altLang="de-DE" sz="1600" dirty="0">
                <a:solidFill>
                  <a:srgbClr val="000000"/>
                </a:solidFill>
              </a:rPr>
              <a:t>, </a:t>
            </a:r>
            <a:r>
              <a:rPr lang="de-DE" altLang="de-DE" sz="1600" dirty="0" err="1">
                <a:solidFill>
                  <a:srgbClr val="000000"/>
                </a:solidFill>
              </a:rPr>
              <a:t>radiation</a:t>
            </a:r>
            <a:r>
              <a:rPr lang="de-DE" altLang="de-DE" sz="1600" dirty="0">
                <a:solidFill>
                  <a:srgbClr val="000000"/>
                </a:solidFill>
              </a:rPr>
              <a:t>...)</a:t>
            </a:r>
          </a:p>
          <a:p>
            <a:pPr eaLnBrk="1" hangingPunct="1">
              <a:lnSpc>
                <a:spcPct val="150000"/>
              </a:lnSpc>
              <a:buClrTx/>
              <a:buSzTx/>
              <a:buFontTx/>
              <a:buNone/>
            </a:pPr>
            <a:r>
              <a:rPr lang="de-DE" altLang="de-DE" sz="1600" dirty="0">
                <a:solidFill>
                  <a:srgbClr val="000000"/>
                </a:solidFill>
              </a:rPr>
              <a:t>-    Investigation </a:t>
            </a:r>
            <a:r>
              <a:rPr lang="de-DE" altLang="de-DE" sz="1600" dirty="0" err="1">
                <a:solidFill>
                  <a:srgbClr val="000000"/>
                </a:solidFill>
              </a:rPr>
              <a:t>of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temperature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drift</a:t>
            </a:r>
            <a:r>
              <a:rPr lang="de-DE" altLang="de-DE" sz="1600" dirty="0">
                <a:solidFill>
                  <a:srgbClr val="000000"/>
                </a:solidFill>
              </a:rPr>
              <a:t> in Jena / </a:t>
            </a:r>
            <a:r>
              <a:rPr lang="de-DE" altLang="de-DE" sz="1600" dirty="0" err="1">
                <a:solidFill>
                  <a:srgbClr val="000000"/>
                </a:solidFill>
              </a:rPr>
              <a:t>develop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standard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measurement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for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noise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figure</a:t>
            </a:r>
            <a:endParaRPr lang="de-DE" altLang="de-DE" sz="16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ClrTx/>
              <a:buSzTx/>
              <a:buFontTx/>
              <a:buNone/>
            </a:pPr>
            <a:r>
              <a:rPr lang="de-DE" altLang="de-DE" sz="1600" dirty="0">
                <a:solidFill>
                  <a:srgbClr val="000000"/>
                </a:solidFill>
              </a:rPr>
              <a:t>-    Repeat </a:t>
            </a:r>
            <a:r>
              <a:rPr lang="de-DE" altLang="de-DE" sz="1600" dirty="0" err="1">
                <a:solidFill>
                  <a:srgbClr val="000000"/>
                </a:solidFill>
              </a:rPr>
              <a:t>radiation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hardness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test</a:t>
            </a:r>
            <a:r>
              <a:rPr lang="de-DE" altLang="de-DE" sz="1600" dirty="0">
                <a:solidFill>
                  <a:srgbClr val="000000"/>
                </a:solidFill>
              </a:rPr>
              <a:t> at GSI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None/>
            </a:pPr>
            <a:r>
              <a:rPr lang="de-DE" altLang="de-DE" sz="1600" b="1" u="sng" dirty="0" err="1">
                <a:solidFill>
                  <a:srgbClr val="000000"/>
                </a:solidFill>
              </a:rPr>
              <a:t>Cryostat</a:t>
            </a:r>
            <a:endParaRPr lang="de-DE" altLang="de-DE" sz="1600" b="1" u="sng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sz="1600" dirty="0" err="1">
                <a:solidFill>
                  <a:srgbClr val="000000"/>
                </a:solidFill>
              </a:rPr>
              <a:t>Detailed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spec</a:t>
            </a:r>
            <a:r>
              <a:rPr lang="de-DE" altLang="de-DE" sz="1600" dirty="0">
                <a:solidFill>
                  <a:srgbClr val="000000"/>
                </a:solidFill>
              </a:rPr>
              <a:t>: </a:t>
            </a:r>
            <a:r>
              <a:rPr lang="de-DE" altLang="de-DE" sz="1600" dirty="0" err="1">
                <a:solidFill>
                  <a:srgbClr val="000000"/>
                </a:solidFill>
              </a:rPr>
              <a:t>review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process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to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be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finished</a:t>
            </a:r>
            <a:endParaRPr lang="de-DE" altLang="de-DE" sz="16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sz="1600" dirty="0">
                <a:solidFill>
                  <a:srgbClr val="000000"/>
                </a:solidFill>
              </a:rPr>
              <a:t>→ Call </a:t>
            </a:r>
            <a:r>
              <a:rPr lang="de-DE" altLang="de-DE" sz="1600" dirty="0" err="1">
                <a:solidFill>
                  <a:srgbClr val="000000"/>
                </a:solidFill>
              </a:rPr>
              <a:t>for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tender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as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soon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as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budget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is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clarified</a:t>
            </a:r>
            <a:r>
              <a:rPr lang="de-DE" altLang="de-DE" sz="1600" dirty="0">
                <a:solidFill>
                  <a:srgbClr val="000000"/>
                </a:solidFill>
              </a:rPr>
              <a:t> (in </a:t>
            </a:r>
            <a:r>
              <a:rPr lang="de-DE" altLang="de-DE" sz="1600" dirty="0" err="1">
                <a:solidFill>
                  <a:srgbClr val="000000"/>
                </a:solidFill>
              </a:rPr>
              <a:t>the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meantime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intensify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contact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with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industry</a:t>
            </a:r>
            <a:r>
              <a:rPr lang="de-DE" altLang="de-DE" sz="1600" dirty="0">
                <a:solidFill>
                  <a:srgbClr val="000000"/>
                </a:solidFill>
              </a:rPr>
              <a:t>)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sz="1600" dirty="0" err="1">
                <a:solidFill>
                  <a:srgbClr val="000000"/>
                </a:solidFill>
              </a:rPr>
              <a:t>Provide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input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for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mech</a:t>
            </a:r>
            <a:r>
              <a:rPr lang="de-DE" altLang="de-DE" sz="1600" dirty="0">
                <a:solidFill>
                  <a:srgbClr val="000000"/>
                </a:solidFill>
              </a:rPr>
              <a:t>. </a:t>
            </a:r>
            <a:r>
              <a:rPr lang="de-DE" altLang="de-DE" sz="1600" dirty="0" err="1">
                <a:solidFill>
                  <a:srgbClr val="000000"/>
                </a:solidFill>
              </a:rPr>
              <a:t>simulations</a:t>
            </a:r>
            <a:r>
              <a:rPr lang="de-DE" altLang="de-DE" sz="1600" dirty="0">
                <a:solidFill>
                  <a:srgbClr val="000000"/>
                </a:solidFill>
              </a:rPr>
              <a:t> at TU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</a:p>
          <a:p>
            <a:pPr eaLnBrk="1" hangingPunct="1">
              <a:lnSpc>
                <a:spcPct val="150000"/>
              </a:lnSpc>
              <a:buClrTx/>
              <a:buSzTx/>
              <a:buFontTx/>
              <a:buNone/>
            </a:pPr>
            <a:r>
              <a:rPr lang="de-DE" altLang="de-DE" sz="1600" b="1" dirty="0">
                <a:solidFill>
                  <a:srgbClr val="000000"/>
                </a:solidFill>
              </a:rPr>
              <a:t>      </a:t>
            </a:r>
            <a:r>
              <a:rPr lang="de-DE" altLang="de-DE" sz="1600" b="1" u="sng" dirty="0" smtClean="0">
                <a:solidFill>
                  <a:srgbClr val="000000"/>
                </a:solidFill>
              </a:rPr>
              <a:t>New </a:t>
            </a:r>
            <a:r>
              <a:rPr lang="de-DE" altLang="de-DE" sz="1600" b="1" u="sng" dirty="0" err="1">
                <a:solidFill>
                  <a:srgbClr val="000000"/>
                </a:solidFill>
              </a:rPr>
              <a:t>PhD</a:t>
            </a:r>
            <a:r>
              <a:rPr lang="de-DE" altLang="de-DE" sz="1600" b="1" u="sng" dirty="0">
                <a:solidFill>
                  <a:srgbClr val="000000"/>
                </a:solidFill>
              </a:rPr>
              <a:t> </a:t>
            </a:r>
            <a:r>
              <a:rPr lang="de-DE" altLang="de-DE" sz="1600" b="1" u="sng" dirty="0" err="1">
                <a:solidFill>
                  <a:srgbClr val="000000"/>
                </a:solidFill>
              </a:rPr>
              <a:t>student</a:t>
            </a:r>
            <a:r>
              <a:rPr lang="de-DE" altLang="de-DE" sz="1600" b="1" u="sng" dirty="0">
                <a:solidFill>
                  <a:srgbClr val="000000"/>
                </a:solidFill>
              </a:rPr>
              <a:t>, David Haider, </a:t>
            </a:r>
            <a:r>
              <a:rPr lang="de-DE" altLang="de-DE" sz="1600" b="1" u="sng" dirty="0" err="1">
                <a:solidFill>
                  <a:srgbClr val="000000"/>
                </a:solidFill>
              </a:rPr>
              <a:t>starting</a:t>
            </a:r>
            <a:r>
              <a:rPr lang="de-DE" altLang="de-DE" sz="1600" b="1" u="sng" dirty="0">
                <a:solidFill>
                  <a:srgbClr val="000000"/>
                </a:solidFill>
              </a:rPr>
              <a:t> in </a:t>
            </a:r>
            <a:r>
              <a:rPr lang="de-DE" altLang="de-DE" sz="1600" b="1" u="sng" dirty="0" smtClean="0">
                <a:solidFill>
                  <a:srgbClr val="000000"/>
                </a:solidFill>
              </a:rPr>
              <a:t>Nov </a:t>
            </a:r>
            <a:r>
              <a:rPr lang="de-DE" altLang="de-DE" sz="1600" b="1" u="sng" dirty="0" err="1">
                <a:solidFill>
                  <a:srgbClr val="000000"/>
                </a:solidFill>
              </a:rPr>
              <a:t>to</a:t>
            </a:r>
            <a:r>
              <a:rPr lang="de-DE" altLang="de-DE" sz="1600" b="1" u="sng" dirty="0">
                <a:solidFill>
                  <a:srgbClr val="000000"/>
                </a:solidFill>
              </a:rPr>
              <a:t> </a:t>
            </a:r>
            <a:r>
              <a:rPr lang="de-DE" altLang="de-DE" sz="1600" b="1" u="sng" dirty="0" err="1">
                <a:solidFill>
                  <a:srgbClr val="000000"/>
                </a:solidFill>
              </a:rPr>
              <a:t>support</a:t>
            </a:r>
            <a:r>
              <a:rPr lang="de-DE" altLang="de-DE" sz="1600" b="1" u="sng" dirty="0">
                <a:solidFill>
                  <a:srgbClr val="000000"/>
                </a:solidFill>
              </a:rPr>
              <a:t> </a:t>
            </a:r>
            <a:r>
              <a:rPr lang="de-DE" altLang="de-DE" sz="1600" b="1" u="sng" dirty="0" err="1">
                <a:solidFill>
                  <a:srgbClr val="000000"/>
                </a:solidFill>
              </a:rPr>
              <a:t>this</a:t>
            </a:r>
            <a:r>
              <a:rPr lang="de-DE" altLang="de-DE" sz="1600" b="1" u="sng" dirty="0">
                <a:solidFill>
                  <a:srgbClr val="000000"/>
                </a:solidFill>
              </a:rPr>
              <a:t> </a:t>
            </a:r>
            <a:r>
              <a:rPr lang="de-DE" altLang="de-DE" sz="1600" b="1" u="sng" dirty="0" err="1">
                <a:solidFill>
                  <a:srgbClr val="000000"/>
                </a:solidFill>
              </a:rPr>
              <a:t>work</a:t>
            </a:r>
            <a:r>
              <a:rPr lang="de-DE" altLang="de-DE" sz="1600" b="1" u="sng" dirty="0">
                <a:solidFill>
                  <a:srgbClr val="000000"/>
                </a:solidFill>
              </a:rPr>
              <a:t> !!!</a:t>
            </a:r>
          </a:p>
          <a:p>
            <a:pPr eaLnBrk="1" hangingPunct="1">
              <a:lnSpc>
                <a:spcPct val="150000"/>
              </a:lnSpc>
              <a:buClrTx/>
              <a:buSzTx/>
              <a:buFontTx/>
              <a:buNone/>
            </a:pPr>
            <a:r>
              <a:rPr lang="de-DE" altLang="de-DE" sz="1600" dirty="0">
                <a:solidFill>
                  <a:srgbClr val="000000"/>
                </a:solidFill>
              </a:rPr>
              <a:t>      </a:t>
            </a:r>
            <a:endParaRPr lang="de-DE" altLang="de-DE" sz="16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ClrTx/>
              <a:buSzTx/>
              <a:buFontTx/>
              <a:buNone/>
            </a:pPr>
            <a:r>
              <a:rPr lang="de-DE" altLang="de-DE" sz="1600" dirty="0" smtClean="0">
                <a:solidFill>
                  <a:srgbClr val="000000"/>
                </a:solidFill>
              </a:rPr>
              <a:t>      </a:t>
            </a:r>
            <a:r>
              <a:rPr lang="de-DE" altLang="de-DE" sz="1600" b="1" u="sng" dirty="0" smtClean="0">
                <a:solidFill>
                  <a:srgbClr val="000000"/>
                </a:solidFill>
              </a:rPr>
              <a:t>Cryring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sz="1600" dirty="0" err="1" smtClean="0">
                <a:solidFill>
                  <a:srgbClr val="000000"/>
                </a:solidFill>
              </a:rPr>
              <a:t>vacuum</a:t>
            </a:r>
            <a:r>
              <a:rPr lang="de-DE" altLang="de-DE" sz="1600" dirty="0" smtClean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commisioning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ongoing</a:t>
            </a:r>
            <a:endParaRPr lang="de-DE" altLang="de-DE" sz="16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sz="1600" dirty="0" err="1">
                <a:solidFill>
                  <a:srgbClr val="000000"/>
                </a:solidFill>
              </a:rPr>
              <a:t>restart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with</a:t>
            </a:r>
            <a:r>
              <a:rPr lang="de-DE" altLang="de-DE" sz="1600" dirty="0">
                <a:solidFill>
                  <a:srgbClr val="000000"/>
                </a:solidFill>
              </a:rPr>
              <a:t> beam in May 2017 </a:t>
            </a:r>
            <a:r>
              <a:rPr lang="de-DE" altLang="de-DE" sz="1600" dirty="0" err="1">
                <a:solidFill>
                  <a:srgbClr val="000000"/>
                </a:solidFill>
              </a:rPr>
              <a:t>for</a:t>
            </a:r>
            <a:r>
              <a:rPr lang="de-DE" altLang="de-DE" sz="1600" dirty="0">
                <a:solidFill>
                  <a:srgbClr val="000000"/>
                </a:solidFill>
              </a:rPr>
              <a:t> 4 </a:t>
            </a:r>
            <a:r>
              <a:rPr lang="de-DE" altLang="de-DE" sz="1600" dirty="0" err="1">
                <a:solidFill>
                  <a:srgbClr val="000000"/>
                </a:solidFill>
              </a:rPr>
              <a:t>weeks</a:t>
            </a:r>
            <a:endParaRPr lang="de-DE" altLang="de-DE" sz="16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sz="1600" dirty="0">
                <a:solidFill>
                  <a:srgbClr val="000000"/>
                </a:solidFill>
                <a:latin typeface="Wingdings" charset="2"/>
              </a:rPr>
              <a:t>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shutdown</a:t>
            </a:r>
            <a:r>
              <a:rPr lang="de-DE" altLang="de-DE" sz="1600" dirty="0">
                <a:solidFill>
                  <a:srgbClr val="000000"/>
                </a:solidFill>
              </a:rPr>
              <a:t>. Further </a:t>
            </a:r>
            <a:r>
              <a:rPr lang="de-DE" altLang="de-DE" sz="1600" dirty="0" err="1">
                <a:solidFill>
                  <a:srgbClr val="000000"/>
                </a:solidFill>
              </a:rPr>
              <a:t>planning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depending</a:t>
            </a:r>
            <a:r>
              <a:rPr lang="de-DE" altLang="de-DE" sz="1600" dirty="0">
                <a:solidFill>
                  <a:srgbClr val="000000"/>
                </a:solidFill>
              </a:rPr>
              <a:t> on </a:t>
            </a:r>
            <a:r>
              <a:rPr lang="de-DE" altLang="de-DE" sz="1600" dirty="0" err="1">
                <a:solidFill>
                  <a:srgbClr val="000000"/>
                </a:solidFill>
              </a:rPr>
              <a:t>results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57350" name="Text Box 5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26.+27.04.2017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1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58371" name="Text Box 2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sp>
        <p:nvSpPr>
          <p:cNvPr id="58372" name="Text Box 3"/>
          <p:cNvSpPr txBox="1">
            <a:spLocks noChangeArrowheads="1"/>
          </p:cNvSpPr>
          <p:nvPr/>
        </p:nvSpPr>
        <p:spPr bwMode="auto">
          <a:xfrm>
            <a:off x="2376488" y="2624138"/>
            <a:ext cx="482441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4163" indent="-284163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Calibri" pitchFamily="32" charset="0"/>
              <a:buNone/>
            </a:pPr>
            <a:r>
              <a:rPr lang="de-DE" altLang="de-DE" sz="2400" b="1">
                <a:solidFill>
                  <a:srgbClr val="000000"/>
                </a:solidFill>
              </a:rPr>
              <a:t>Thank you for your attention !</a:t>
            </a:r>
          </a:p>
        </p:txBody>
      </p:sp>
      <p:sp>
        <p:nvSpPr>
          <p:cNvPr id="58373" name="Text Box 4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26.+27.04.2017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1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43011" name="Text Box 2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2673350" y="1844675"/>
            <a:ext cx="4481513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lnSpc>
                <a:spcPct val="150000"/>
              </a:lnSpc>
              <a:buClrTx/>
              <a:buFontTx/>
              <a:buNone/>
            </a:pPr>
            <a:r>
              <a:rPr lang="de-DE" altLang="de-DE" sz="2400">
                <a:solidFill>
                  <a:srgbClr val="000000"/>
                </a:solidFill>
              </a:rPr>
              <a:t>  </a:t>
            </a:r>
            <a:r>
              <a:rPr lang="de-DE" altLang="de-DE" sz="2400" u="sng">
                <a:solidFill>
                  <a:srgbClr val="000000"/>
                </a:solidFill>
              </a:rPr>
              <a:t>Contents</a:t>
            </a:r>
          </a:p>
          <a:p>
            <a:pPr eaLnBrk="1" hangingPunct="1">
              <a:lnSpc>
                <a:spcPct val="150000"/>
              </a:lnSpc>
              <a:buClrTx/>
              <a:buFontTx/>
              <a:buNone/>
            </a:pPr>
            <a:r>
              <a:rPr lang="de-DE" altLang="de-DE" sz="2000">
                <a:solidFill>
                  <a:srgbClr val="000000"/>
                </a:solidFill>
              </a:rPr>
              <a:t> 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>
                <a:solidFill>
                  <a:srgbClr val="000000"/>
                </a:solidFill>
              </a:rPr>
              <a:t> CCC status at FAIR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>
                <a:solidFill>
                  <a:srgbClr val="000000"/>
                </a:solidFill>
              </a:rPr>
              <a:t> Design of the CCC cryostat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>
                <a:solidFill>
                  <a:srgbClr val="000000"/>
                </a:solidFill>
              </a:rPr>
              <a:t> Outlook</a:t>
            </a:r>
          </a:p>
        </p:txBody>
      </p:sp>
      <p:sp>
        <p:nvSpPr>
          <p:cNvPr id="43013" name="Text Box 4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26.+27.04.2017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1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1584325" y="188913"/>
            <a:ext cx="5472113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2400">
                <a:solidFill>
                  <a:srgbClr val="FFFFFF"/>
                </a:solidFill>
                <a:latin typeface="Arial" charset="0"/>
              </a:rPr>
              <a:t>CCC application at FAIR / CRYRING</a:t>
            </a:r>
          </a:p>
        </p:txBody>
      </p:sp>
      <p:sp>
        <p:nvSpPr>
          <p:cNvPr id="44037" name="Text Box 4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26.+27.04.2017</a:t>
            </a:r>
          </a:p>
        </p:txBody>
      </p:sp>
      <p:sp>
        <p:nvSpPr>
          <p:cNvPr id="44038" name="Text Box 5"/>
          <p:cNvSpPr txBox="1">
            <a:spLocks noChangeArrowheads="1"/>
          </p:cNvSpPr>
          <p:nvPr/>
        </p:nvSpPr>
        <p:spPr bwMode="auto">
          <a:xfrm>
            <a:off x="1663700" y="1341438"/>
            <a:ext cx="6137275" cy="4714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lnSpc>
                <a:spcPct val="150000"/>
              </a:lnSpc>
              <a:buClrTx/>
              <a:buFontTx/>
              <a:buNone/>
            </a:pPr>
            <a:r>
              <a:rPr lang="de-DE" altLang="de-DE" sz="2000" u="sng" dirty="0">
                <a:solidFill>
                  <a:srgbClr val="000000"/>
                </a:solidFill>
              </a:rPr>
              <a:t>FAIR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dirty="0">
                <a:solidFill>
                  <a:srgbClr val="000000"/>
                </a:solidFill>
              </a:rPr>
              <a:t> Transmission / </a:t>
            </a:r>
            <a:r>
              <a:rPr lang="de-DE" altLang="de-DE" dirty="0" err="1">
                <a:solidFill>
                  <a:srgbClr val="000000"/>
                </a:solidFill>
              </a:rPr>
              <a:t>loss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monitoring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for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slow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extracted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beams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Extraction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efficiency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of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the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synchrotrons</a:t>
            </a:r>
            <a:endParaRPr lang="de-DE" altLang="de-DE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dirty="0">
                <a:solidFill>
                  <a:srgbClr val="000000"/>
                </a:solidFill>
              </a:rPr>
              <a:t> Analysis </a:t>
            </a:r>
            <a:r>
              <a:rPr lang="de-DE" altLang="de-DE" dirty="0" err="1">
                <a:solidFill>
                  <a:srgbClr val="000000"/>
                </a:solidFill>
              </a:rPr>
              <a:t>of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the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spill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structure</a:t>
            </a:r>
            <a:endParaRPr lang="de-DE" altLang="de-DE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dirty="0">
                <a:solidFill>
                  <a:srgbClr val="000000"/>
                </a:solidFill>
              </a:rPr>
              <a:t> Absolute </a:t>
            </a:r>
            <a:r>
              <a:rPr lang="de-DE" altLang="de-DE" dirty="0" err="1">
                <a:solidFill>
                  <a:srgbClr val="000000"/>
                </a:solidFill>
              </a:rPr>
              <a:t>calibration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of</a:t>
            </a:r>
            <a:r>
              <a:rPr lang="de-DE" altLang="de-DE" dirty="0">
                <a:solidFill>
                  <a:srgbClr val="000000"/>
                </a:solidFill>
              </a:rPr>
              <a:t> BI </a:t>
            </a:r>
            <a:r>
              <a:rPr lang="de-DE" altLang="de-DE" dirty="0" err="1">
                <a:solidFill>
                  <a:srgbClr val="000000"/>
                </a:solidFill>
              </a:rPr>
              <a:t>devices</a:t>
            </a:r>
            <a:r>
              <a:rPr lang="de-DE" altLang="de-DE" dirty="0">
                <a:solidFill>
                  <a:srgbClr val="000000"/>
                </a:solidFill>
              </a:rPr>
              <a:t> like SEM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nA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intensity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measurements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for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experiments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reaction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 smtClean="0">
                <a:solidFill>
                  <a:srgbClr val="000000"/>
                </a:solidFill>
              </a:rPr>
              <a:t>rates</a:t>
            </a:r>
            <a:endParaRPr lang="de-DE" altLang="de-DE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smtClean="0">
                <a:solidFill>
                  <a:srgbClr val="000000"/>
                </a:solidFill>
              </a:rPr>
              <a:t>CR</a:t>
            </a:r>
            <a:endParaRPr lang="de-DE" altLang="de-DE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ClrTx/>
              <a:buFontTx/>
              <a:buNone/>
            </a:pPr>
            <a:endParaRPr lang="de-DE" altLang="de-DE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ClrTx/>
              <a:buFontTx/>
              <a:buNone/>
            </a:pPr>
            <a:r>
              <a:rPr lang="de-DE" altLang="de-DE" sz="2000" u="sng" dirty="0">
                <a:solidFill>
                  <a:srgbClr val="000000"/>
                </a:solidFill>
              </a:rPr>
              <a:t>CRYRING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Accurate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tool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for</a:t>
            </a:r>
            <a:r>
              <a:rPr lang="de-DE" altLang="de-DE" dirty="0">
                <a:solidFill>
                  <a:srgbClr val="000000"/>
                </a:solidFill>
              </a:rPr>
              <a:t> ring </a:t>
            </a:r>
            <a:r>
              <a:rPr lang="de-DE" altLang="de-DE" dirty="0" err="1">
                <a:solidFill>
                  <a:srgbClr val="000000"/>
                </a:solidFill>
              </a:rPr>
              <a:t>commissioning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and</a:t>
            </a:r>
            <a:r>
              <a:rPr lang="de-DE" altLang="de-DE" dirty="0">
                <a:solidFill>
                  <a:srgbClr val="000000"/>
                </a:solidFill>
              </a:rPr>
              <a:t> ring </a:t>
            </a:r>
            <a:r>
              <a:rPr lang="de-DE" altLang="de-DE" dirty="0" err="1">
                <a:solidFill>
                  <a:srgbClr val="000000"/>
                </a:solidFill>
              </a:rPr>
              <a:t>operation</a:t>
            </a:r>
            <a:endParaRPr lang="de-DE" altLang="de-DE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nA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intensity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measurements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for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experiments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reaction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rates</a:t>
            </a:r>
            <a:endParaRPr lang="de-DE" alt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45059" name="Text Box 2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grpSp>
        <p:nvGrpSpPr>
          <p:cNvPr id="45060" name="Group 3"/>
          <p:cNvGrpSpPr>
            <a:grpSpLocks/>
          </p:cNvGrpSpPr>
          <p:nvPr/>
        </p:nvGrpSpPr>
        <p:grpSpPr bwMode="auto">
          <a:xfrm>
            <a:off x="1625600" y="1481138"/>
            <a:ext cx="5751513" cy="3894137"/>
            <a:chOff x="1024" y="933"/>
            <a:chExt cx="3623" cy="2453"/>
          </a:xfrm>
        </p:grpSpPr>
        <p:pic>
          <p:nvPicPr>
            <p:cNvPr id="4506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" y="933"/>
              <a:ext cx="3536" cy="24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7109" name="Text Box 5"/>
            <p:cNvSpPr txBox="1">
              <a:spLocks noChangeArrowheads="1"/>
            </p:cNvSpPr>
            <p:nvPr/>
          </p:nvSpPr>
          <p:spPr bwMode="auto">
            <a:xfrm>
              <a:off x="1545" y="2307"/>
              <a:ext cx="444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9pPr>
            </a:lstStyle>
            <a:p>
              <a:pPr>
                <a:buClrTx/>
                <a:buFontTx/>
                <a:buNone/>
                <a:defRPr/>
              </a:pPr>
              <a:r>
                <a:rPr lang="de-DE" altLang="de-DE" sz="2400" b="1" smtClean="0">
                  <a:solidFill>
                    <a:srgbClr val="1E38B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6" charset="0"/>
                  <a:ea typeface="+mn-ea"/>
                  <a:cs typeface="Times New Roman" pitchFamily="16" charset="0"/>
                </a:rPr>
                <a:t>GSI</a:t>
              </a:r>
            </a:p>
          </p:txBody>
        </p:sp>
        <p:sp>
          <p:nvSpPr>
            <p:cNvPr id="47110" name="Text Box 6"/>
            <p:cNvSpPr txBox="1">
              <a:spLocks noChangeArrowheads="1"/>
            </p:cNvSpPr>
            <p:nvPr/>
          </p:nvSpPr>
          <p:spPr bwMode="auto">
            <a:xfrm>
              <a:off x="4056" y="1933"/>
              <a:ext cx="581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itchFamily="32" charset="0"/>
                  <a:cs typeface="Arial" charset="0"/>
                </a:defRPr>
              </a:lvl9pPr>
            </a:lstStyle>
            <a:p>
              <a:pPr>
                <a:buClrTx/>
                <a:buFontTx/>
                <a:buNone/>
                <a:defRPr/>
              </a:pPr>
              <a:r>
                <a:rPr lang="de-DE" altLang="de-DE" sz="2400" b="1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6" charset="0"/>
                  <a:ea typeface="+mn-ea"/>
                  <a:cs typeface="Times New Roman" pitchFamily="16" charset="0"/>
                </a:rPr>
                <a:t>FAIR</a:t>
              </a:r>
            </a:p>
          </p:txBody>
        </p:sp>
        <p:sp>
          <p:nvSpPr>
            <p:cNvPr id="45067" name="Text Box 7"/>
            <p:cNvSpPr txBox="1">
              <a:spLocks noChangeArrowheads="1"/>
            </p:cNvSpPr>
            <p:nvPr/>
          </p:nvSpPr>
          <p:spPr bwMode="auto">
            <a:xfrm>
              <a:off x="3665" y="1331"/>
              <a:ext cx="48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de-DE" altLang="de-DE" sz="1400" b="1" i="1">
                  <a:solidFill>
                    <a:srgbClr val="C00000"/>
                  </a:solidFill>
                  <a:latin typeface="Arial" charset="0"/>
                </a:rPr>
                <a:t>SIS100</a:t>
              </a:r>
            </a:p>
          </p:txBody>
        </p:sp>
        <p:sp>
          <p:nvSpPr>
            <p:cNvPr id="45068" name="Text Box 8"/>
            <p:cNvSpPr txBox="1">
              <a:spLocks noChangeArrowheads="1"/>
            </p:cNvSpPr>
            <p:nvPr/>
          </p:nvSpPr>
          <p:spPr bwMode="auto">
            <a:xfrm>
              <a:off x="2066" y="2701"/>
              <a:ext cx="42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de-DE" altLang="de-DE" sz="1400" b="1" i="1">
                  <a:solidFill>
                    <a:srgbClr val="C00000"/>
                  </a:solidFill>
                  <a:latin typeface="Arial" charset="0"/>
                </a:rPr>
                <a:t>HESR</a:t>
              </a:r>
            </a:p>
          </p:txBody>
        </p:sp>
        <p:sp>
          <p:nvSpPr>
            <p:cNvPr id="45069" name="Text Box 9"/>
            <p:cNvSpPr txBox="1">
              <a:spLocks noChangeArrowheads="1"/>
            </p:cNvSpPr>
            <p:nvPr/>
          </p:nvSpPr>
          <p:spPr bwMode="auto">
            <a:xfrm>
              <a:off x="1886" y="2501"/>
              <a:ext cx="6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de-DE" altLang="de-DE" b="1" i="1">
                  <a:solidFill>
                    <a:srgbClr val="C00000"/>
                  </a:solidFill>
                  <a:latin typeface="Arial" charset="0"/>
                </a:rPr>
                <a:t>Cryring</a:t>
              </a:r>
            </a:p>
          </p:txBody>
        </p:sp>
        <p:sp>
          <p:nvSpPr>
            <p:cNvPr id="45070" name="Text Box 10"/>
            <p:cNvSpPr txBox="1">
              <a:spLocks noChangeArrowheads="1"/>
            </p:cNvSpPr>
            <p:nvPr/>
          </p:nvSpPr>
          <p:spPr bwMode="auto">
            <a:xfrm>
              <a:off x="2700" y="1343"/>
              <a:ext cx="41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de-DE" altLang="de-DE" sz="1400" b="1" i="1">
                  <a:solidFill>
                    <a:srgbClr val="203CCA"/>
                  </a:solidFill>
                  <a:latin typeface="Arial" charset="0"/>
                </a:rPr>
                <a:t>SIS18</a:t>
              </a:r>
            </a:p>
          </p:txBody>
        </p:sp>
        <p:sp>
          <p:nvSpPr>
            <p:cNvPr id="45071" name="Text Box 11"/>
            <p:cNvSpPr txBox="1">
              <a:spLocks noChangeArrowheads="1"/>
            </p:cNvSpPr>
            <p:nvPr/>
          </p:nvSpPr>
          <p:spPr bwMode="auto">
            <a:xfrm>
              <a:off x="1024" y="1346"/>
              <a:ext cx="53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de-DE" altLang="de-DE" sz="1400" b="1" i="1">
                  <a:solidFill>
                    <a:srgbClr val="203CCA"/>
                  </a:solidFill>
                  <a:latin typeface="Arial" charset="0"/>
                </a:rPr>
                <a:t>UNILAC</a:t>
              </a:r>
            </a:p>
          </p:txBody>
        </p:sp>
        <p:sp>
          <p:nvSpPr>
            <p:cNvPr id="45072" name="Line 12"/>
            <p:cNvSpPr>
              <a:spLocks noChangeShapeType="1"/>
            </p:cNvSpPr>
            <p:nvPr/>
          </p:nvSpPr>
          <p:spPr bwMode="auto">
            <a:xfrm>
              <a:off x="1474" y="1540"/>
              <a:ext cx="271" cy="211"/>
            </a:xfrm>
            <a:prstGeom prst="line">
              <a:avLst/>
            </a:prstGeom>
            <a:noFill/>
            <a:ln w="9360" cap="sq">
              <a:solidFill>
                <a:srgbClr val="203CCA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073" name="Text Box 13"/>
            <p:cNvSpPr txBox="1">
              <a:spLocks noChangeArrowheads="1"/>
            </p:cNvSpPr>
            <p:nvPr/>
          </p:nvSpPr>
          <p:spPr bwMode="auto">
            <a:xfrm>
              <a:off x="1934" y="1240"/>
              <a:ext cx="79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de-DE" altLang="de-DE" sz="1400" b="1" i="1">
                  <a:solidFill>
                    <a:srgbClr val="C00000"/>
                  </a:solidFill>
                  <a:latin typeface="Arial" charset="0"/>
                </a:rPr>
                <a:t>Proton Linac</a:t>
              </a:r>
            </a:p>
          </p:txBody>
        </p:sp>
        <p:sp>
          <p:nvSpPr>
            <p:cNvPr id="45074" name="Line 14"/>
            <p:cNvSpPr>
              <a:spLocks noChangeShapeType="1"/>
            </p:cNvSpPr>
            <p:nvPr/>
          </p:nvSpPr>
          <p:spPr bwMode="auto">
            <a:xfrm flipH="1">
              <a:off x="2469" y="1434"/>
              <a:ext cx="67" cy="163"/>
            </a:xfrm>
            <a:prstGeom prst="line">
              <a:avLst/>
            </a:prstGeom>
            <a:noFill/>
            <a:ln w="9360" cap="sq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075" name="Text Box 15"/>
            <p:cNvSpPr txBox="1">
              <a:spLocks noChangeArrowheads="1"/>
            </p:cNvSpPr>
            <p:nvPr/>
          </p:nvSpPr>
          <p:spPr bwMode="auto">
            <a:xfrm>
              <a:off x="2421" y="3022"/>
              <a:ext cx="27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de-DE" altLang="de-DE" sz="1400" b="1" i="1">
                  <a:solidFill>
                    <a:srgbClr val="C00000"/>
                  </a:solidFill>
                  <a:latin typeface="Arial" charset="0"/>
                </a:rPr>
                <a:t>CR</a:t>
              </a:r>
            </a:p>
          </p:txBody>
        </p:sp>
        <p:sp>
          <p:nvSpPr>
            <p:cNvPr id="45076" name="Line 16"/>
            <p:cNvSpPr>
              <a:spLocks noChangeShapeType="1"/>
            </p:cNvSpPr>
            <p:nvPr/>
          </p:nvSpPr>
          <p:spPr bwMode="auto">
            <a:xfrm flipH="1">
              <a:off x="2329" y="2412"/>
              <a:ext cx="71" cy="139"/>
            </a:xfrm>
            <a:prstGeom prst="line">
              <a:avLst/>
            </a:prstGeom>
            <a:noFill/>
            <a:ln w="9360" cap="sq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077" name="Text Box 17"/>
            <p:cNvSpPr txBox="1">
              <a:spLocks noChangeArrowheads="1"/>
            </p:cNvSpPr>
            <p:nvPr/>
          </p:nvSpPr>
          <p:spPr bwMode="auto">
            <a:xfrm>
              <a:off x="3894" y="2314"/>
              <a:ext cx="36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de-DE" altLang="de-DE" sz="1400" b="1" i="1">
                  <a:solidFill>
                    <a:srgbClr val="009E47"/>
                  </a:solidFill>
                  <a:latin typeface="Arial" charset="0"/>
                </a:rPr>
                <a:t>CBM</a:t>
              </a:r>
            </a:p>
          </p:txBody>
        </p:sp>
        <p:sp>
          <p:nvSpPr>
            <p:cNvPr id="45078" name="Text Box 18"/>
            <p:cNvSpPr txBox="1">
              <a:spLocks noChangeArrowheads="1"/>
            </p:cNvSpPr>
            <p:nvPr/>
          </p:nvSpPr>
          <p:spPr bwMode="auto">
            <a:xfrm>
              <a:off x="3521" y="2659"/>
              <a:ext cx="68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de-DE" altLang="de-DE" sz="1400" b="1" i="1">
                  <a:solidFill>
                    <a:srgbClr val="009E47"/>
                  </a:solidFill>
                  <a:latin typeface="Arial" charset="0"/>
                </a:rPr>
                <a:t>Super FRS</a:t>
              </a:r>
            </a:p>
          </p:txBody>
        </p:sp>
        <p:sp>
          <p:nvSpPr>
            <p:cNvPr id="45079" name="Text Box 19"/>
            <p:cNvSpPr txBox="1">
              <a:spLocks noChangeArrowheads="1"/>
            </p:cNvSpPr>
            <p:nvPr/>
          </p:nvSpPr>
          <p:spPr bwMode="auto">
            <a:xfrm>
              <a:off x="3560" y="3022"/>
              <a:ext cx="56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de-DE" altLang="de-DE" sz="1400" b="1" i="1">
                  <a:solidFill>
                    <a:srgbClr val="009E47"/>
                  </a:solidFill>
                  <a:latin typeface="Arial" charset="0"/>
                </a:rPr>
                <a:t>NuSTAR</a:t>
              </a:r>
            </a:p>
          </p:txBody>
        </p:sp>
        <p:sp>
          <p:nvSpPr>
            <p:cNvPr id="45080" name="Text Box 20"/>
            <p:cNvSpPr txBox="1">
              <a:spLocks noChangeArrowheads="1"/>
            </p:cNvSpPr>
            <p:nvPr/>
          </p:nvSpPr>
          <p:spPr bwMode="auto">
            <a:xfrm>
              <a:off x="2541" y="2438"/>
              <a:ext cx="45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de-DE" altLang="de-DE" sz="1200" b="1" i="1">
                  <a:solidFill>
                    <a:srgbClr val="009E47"/>
                  </a:solidFill>
                  <a:latin typeface="Arial" charset="0"/>
                </a:rPr>
                <a:t>PANDA</a:t>
              </a:r>
            </a:p>
          </p:txBody>
        </p:sp>
        <p:sp>
          <p:nvSpPr>
            <p:cNvPr id="45081" name="Freeform 21"/>
            <p:cNvSpPr>
              <a:spLocks noChangeArrowheads="1"/>
            </p:cNvSpPr>
            <p:nvPr/>
          </p:nvSpPr>
          <p:spPr bwMode="auto">
            <a:xfrm>
              <a:off x="1111" y="2989"/>
              <a:ext cx="150" cy="150"/>
            </a:xfrm>
            <a:custGeom>
              <a:avLst/>
              <a:gdLst>
                <a:gd name="T0" fmla="*/ 0 w 239817"/>
                <a:gd name="T1" fmla="*/ 0 h 239817"/>
                <a:gd name="T2" fmla="*/ 0 w 239817"/>
                <a:gd name="T3" fmla="*/ 0 h 239817"/>
                <a:gd name="T4" fmla="*/ 0 w 239817"/>
                <a:gd name="T5" fmla="*/ 0 h 239817"/>
                <a:gd name="T6" fmla="*/ 0 w 239817"/>
                <a:gd name="T7" fmla="*/ 0 h 239817"/>
                <a:gd name="T8" fmla="*/ 0 w 239817"/>
                <a:gd name="T9" fmla="*/ 0 h 2398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73544 w 239817"/>
                <a:gd name="T16" fmla="*/ 91130 h 239817"/>
                <a:gd name="T17" fmla="*/ 166273 w 239817"/>
                <a:gd name="T18" fmla="*/ 183860 h 2398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9817" h="239817">
                  <a:moveTo>
                    <a:pt x="0" y="91602"/>
                  </a:moveTo>
                  <a:lnTo>
                    <a:pt x="91602" y="91602"/>
                  </a:lnTo>
                  <a:lnTo>
                    <a:pt x="119909" y="0"/>
                  </a:lnTo>
                  <a:lnTo>
                    <a:pt x="148215" y="91602"/>
                  </a:lnTo>
                  <a:lnTo>
                    <a:pt x="239817" y="91602"/>
                  </a:lnTo>
                  <a:lnTo>
                    <a:pt x="165709" y="148214"/>
                  </a:lnTo>
                  <a:lnTo>
                    <a:pt x="194016" y="239816"/>
                  </a:lnTo>
                  <a:lnTo>
                    <a:pt x="119909" y="183203"/>
                  </a:lnTo>
                  <a:lnTo>
                    <a:pt x="45801" y="239816"/>
                  </a:lnTo>
                  <a:lnTo>
                    <a:pt x="74108" y="148214"/>
                  </a:lnTo>
                  <a:lnTo>
                    <a:pt x="0" y="91602"/>
                  </a:lnTo>
                  <a:close/>
                </a:path>
              </a:pathLst>
            </a:custGeom>
            <a:solidFill>
              <a:srgbClr val="FFFF00"/>
            </a:solidFill>
            <a:ln w="1908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5082" name="Text Box 22"/>
            <p:cNvSpPr txBox="1">
              <a:spLocks noChangeArrowheads="1"/>
            </p:cNvSpPr>
            <p:nvPr/>
          </p:nvSpPr>
          <p:spPr bwMode="auto">
            <a:xfrm>
              <a:off x="1250" y="2977"/>
              <a:ext cx="82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1pPr>
              <a:lvl2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Calibri" pitchFamily="32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de-DE" altLang="de-DE" sz="1400" b="1" i="1">
                  <a:solidFill>
                    <a:srgbClr val="000000"/>
                  </a:solidFill>
                  <a:latin typeface="Arial" charset="0"/>
                </a:rPr>
                <a:t>CCC Position</a:t>
              </a:r>
            </a:p>
          </p:txBody>
        </p:sp>
        <p:sp>
          <p:nvSpPr>
            <p:cNvPr id="45083" name="Freeform 23"/>
            <p:cNvSpPr>
              <a:spLocks noChangeArrowheads="1"/>
            </p:cNvSpPr>
            <p:nvPr/>
          </p:nvSpPr>
          <p:spPr bwMode="auto">
            <a:xfrm>
              <a:off x="2682" y="2967"/>
              <a:ext cx="150" cy="150"/>
            </a:xfrm>
            <a:custGeom>
              <a:avLst/>
              <a:gdLst>
                <a:gd name="T0" fmla="*/ 0 w 239817"/>
                <a:gd name="T1" fmla="*/ 0 h 239817"/>
                <a:gd name="T2" fmla="*/ 0 w 239817"/>
                <a:gd name="T3" fmla="*/ 0 h 239817"/>
                <a:gd name="T4" fmla="*/ 0 w 239817"/>
                <a:gd name="T5" fmla="*/ 0 h 239817"/>
                <a:gd name="T6" fmla="*/ 0 w 239817"/>
                <a:gd name="T7" fmla="*/ 0 h 239817"/>
                <a:gd name="T8" fmla="*/ 0 w 239817"/>
                <a:gd name="T9" fmla="*/ 0 h 2398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73544 w 239817"/>
                <a:gd name="T16" fmla="*/ 91130 h 239817"/>
                <a:gd name="T17" fmla="*/ 166273 w 239817"/>
                <a:gd name="T18" fmla="*/ 183860 h 2398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9817" h="239817">
                  <a:moveTo>
                    <a:pt x="0" y="91602"/>
                  </a:moveTo>
                  <a:lnTo>
                    <a:pt x="91602" y="91602"/>
                  </a:lnTo>
                  <a:lnTo>
                    <a:pt x="119909" y="0"/>
                  </a:lnTo>
                  <a:lnTo>
                    <a:pt x="148215" y="91602"/>
                  </a:lnTo>
                  <a:lnTo>
                    <a:pt x="239817" y="91602"/>
                  </a:lnTo>
                  <a:lnTo>
                    <a:pt x="165709" y="148214"/>
                  </a:lnTo>
                  <a:lnTo>
                    <a:pt x="194016" y="239816"/>
                  </a:lnTo>
                  <a:lnTo>
                    <a:pt x="119909" y="183203"/>
                  </a:lnTo>
                  <a:lnTo>
                    <a:pt x="45801" y="239816"/>
                  </a:lnTo>
                  <a:lnTo>
                    <a:pt x="74108" y="148214"/>
                  </a:lnTo>
                  <a:lnTo>
                    <a:pt x="0" y="91602"/>
                  </a:lnTo>
                  <a:close/>
                </a:path>
              </a:pathLst>
            </a:custGeom>
            <a:solidFill>
              <a:srgbClr val="FFFF00"/>
            </a:solidFill>
            <a:ln w="1908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5084" name="Freeform 24"/>
            <p:cNvSpPr>
              <a:spLocks noChangeArrowheads="1"/>
            </p:cNvSpPr>
            <p:nvPr/>
          </p:nvSpPr>
          <p:spPr bwMode="auto">
            <a:xfrm>
              <a:off x="2946" y="1777"/>
              <a:ext cx="150" cy="150"/>
            </a:xfrm>
            <a:custGeom>
              <a:avLst/>
              <a:gdLst>
                <a:gd name="T0" fmla="*/ 0 w 239817"/>
                <a:gd name="T1" fmla="*/ 0 h 239817"/>
                <a:gd name="T2" fmla="*/ 0 w 239817"/>
                <a:gd name="T3" fmla="*/ 0 h 239817"/>
                <a:gd name="T4" fmla="*/ 0 w 239817"/>
                <a:gd name="T5" fmla="*/ 0 h 239817"/>
                <a:gd name="T6" fmla="*/ 0 w 239817"/>
                <a:gd name="T7" fmla="*/ 0 h 239817"/>
                <a:gd name="T8" fmla="*/ 0 w 239817"/>
                <a:gd name="T9" fmla="*/ 0 h 2398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73544 w 239817"/>
                <a:gd name="T16" fmla="*/ 91130 h 239817"/>
                <a:gd name="T17" fmla="*/ 166273 w 239817"/>
                <a:gd name="T18" fmla="*/ 183860 h 2398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9817" h="239817">
                  <a:moveTo>
                    <a:pt x="0" y="91602"/>
                  </a:moveTo>
                  <a:lnTo>
                    <a:pt x="91602" y="91602"/>
                  </a:lnTo>
                  <a:lnTo>
                    <a:pt x="119909" y="0"/>
                  </a:lnTo>
                  <a:lnTo>
                    <a:pt x="148215" y="91602"/>
                  </a:lnTo>
                  <a:lnTo>
                    <a:pt x="239817" y="91602"/>
                  </a:lnTo>
                  <a:lnTo>
                    <a:pt x="165709" y="148214"/>
                  </a:lnTo>
                  <a:lnTo>
                    <a:pt x="194016" y="239816"/>
                  </a:lnTo>
                  <a:lnTo>
                    <a:pt x="119909" y="183203"/>
                  </a:lnTo>
                  <a:lnTo>
                    <a:pt x="45801" y="239816"/>
                  </a:lnTo>
                  <a:lnTo>
                    <a:pt x="74108" y="148214"/>
                  </a:lnTo>
                  <a:lnTo>
                    <a:pt x="0" y="91602"/>
                  </a:lnTo>
                  <a:close/>
                </a:path>
              </a:pathLst>
            </a:custGeom>
            <a:solidFill>
              <a:srgbClr val="FFFF00"/>
            </a:solidFill>
            <a:ln w="1908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5085" name="Freeform 25"/>
            <p:cNvSpPr>
              <a:spLocks noChangeArrowheads="1"/>
            </p:cNvSpPr>
            <p:nvPr/>
          </p:nvSpPr>
          <p:spPr bwMode="auto">
            <a:xfrm>
              <a:off x="3442" y="1857"/>
              <a:ext cx="150" cy="150"/>
            </a:xfrm>
            <a:custGeom>
              <a:avLst/>
              <a:gdLst>
                <a:gd name="T0" fmla="*/ 0 w 239817"/>
                <a:gd name="T1" fmla="*/ 0 h 239817"/>
                <a:gd name="T2" fmla="*/ 0 w 239817"/>
                <a:gd name="T3" fmla="*/ 0 h 239817"/>
                <a:gd name="T4" fmla="*/ 0 w 239817"/>
                <a:gd name="T5" fmla="*/ 0 h 239817"/>
                <a:gd name="T6" fmla="*/ 0 w 239817"/>
                <a:gd name="T7" fmla="*/ 0 h 239817"/>
                <a:gd name="T8" fmla="*/ 0 w 239817"/>
                <a:gd name="T9" fmla="*/ 0 h 2398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73544 w 239817"/>
                <a:gd name="T16" fmla="*/ 91130 h 239817"/>
                <a:gd name="T17" fmla="*/ 166273 w 239817"/>
                <a:gd name="T18" fmla="*/ 183860 h 2398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9817" h="239817">
                  <a:moveTo>
                    <a:pt x="0" y="91602"/>
                  </a:moveTo>
                  <a:lnTo>
                    <a:pt x="91602" y="91602"/>
                  </a:lnTo>
                  <a:lnTo>
                    <a:pt x="119909" y="0"/>
                  </a:lnTo>
                  <a:lnTo>
                    <a:pt x="148215" y="91602"/>
                  </a:lnTo>
                  <a:lnTo>
                    <a:pt x="239817" y="91602"/>
                  </a:lnTo>
                  <a:lnTo>
                    <a:pt x="165709" y="148214"/>
                  </a:lnTo>
                  <a:lnTo>
                    <a:pt x="194016" y="239816"/>
                  </a:lnTo>
                  <a:lnTo>
                    <a:pt x="119909" y="183203"/>
                  </a:lnTo>
                  <a:lnTo>
                    <a:pt x="45801" y="239816"/>
                  </a:lnTo>
                  <a:lnTo>
                    <a:pt x="74108" y="148214"/>
                  </a:lnTo>
                  <a:lnTo>
                    <a:pt x="0" y="91602"/>
                  </a:lnTo>
                  <a:close/>
                </a:path>
              </a:pathLst>
            </a:custGeom>
            <a:solidFill>
              <a:srgbClr val="FFFF00"/>
            </a:solidFill>
            <a:ln w="1908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5086" name="Freeform 26"/>
            <p:cNvSpPr>
              <a:spLocks noChangeArrowheads="1"/>
            </p:cNvSpPr>
            <p:nvPr/>
          </p:nvSpPr>
          <p:spPr bwMode="auto">
            <a:xfrm>
              <a:off x="3545" y="1964"/>
              <a:ext cx="150" cy="150"/>
            </a:xfrm>
            <a:custGeom>
              <a:avLst/>
              <a:gdLst>
                <a:gd name="T0" fmla="*/ 0 w 239817"/>
                <a:gd name="T1" fmla="*/ 0 h 239817"/>
                <a:gd name="T2" fmla="*/ 0 w 239817"/>
                <a:gd name="T3" fmla="*/ 0 h 239817"/>
                <a:gd name="T4" fmla="*/ 0 w 239817"/>
                <a:gd name="T5" fmla="*/ 0 h 239817"/>
                <a:gd name="T6" fmla="*/ 0 w 239817"/>
                <a:gd name="T7" fmla="*/ 0 h 239817"/>
                <a:gd name="T8" fmla="*/ 0 w 239817"/>
                <a:gd name="T9" fmla="*/ 0 h 2398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73544 w 239817"/>
                <a:gd name="T16" fmla="*/ 91130 h 239817"/>
                <a:gd name="T17" fmla="*/ 166273 w 239817"/>
                <a:gd name="T18" fmla="*/ 183860 h 2398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9817" h="239817">
                  <a:moveTo>
                    <a:pt x="0" y="91602"/>
                  </a:moveTo>
                  <a:lnTo>
                    <a:pt x="91602" y="91602"/>
                  </a:lnTo>
                  <a:lnTo>
                    <a:pt x="119909" y="0"/>
                  </a:lnTo>
                  <a:lnTo>
                    <a:pt x="148215" y="91602"/>
                  </a:lnTo>
                  <a:lnTo>
                    <a:pt x="239817" y="91602"/>
                  </a:lnTo>
                  <a:lnTo>
                    <a:pt x="165709" y="148214"/>
                  </a:lnTo>
                  <a:lnTo>
                    <a:pt x="194016" y="239816"/>
                  </a:lnTo>
                  <a:lnTo>
                    <a:pt x="119909" y="183203"/>
                  </a:lnTo>
                  <a:lnTo>
                    <a:pt x="45801" y="239816"/>
                  </a:lnTo>
                  <a:lnTo>
                    <a:pt x="74108" y="148214"/>
                  </a:lnTo>
                  <a:lnTo>
                    <a:pt x="0" y="91602"/>
                  </a:lnTo>
                  <a:close/>
                </a:path>
              </a:pathLst>
            </a:custGeom>
            <a:solidFill>
              <a:srgbClr val="FFFF00"/>
            </a:solidFill>
            <a:ln w="1908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5087" name="Freeform 27"/>
            <p:cNvSpPr>
              <a:spLocks noChangeArrowheads="1"/>
            </p:cNvSpPr>
            <p:nvPr/>
          </p:nvSpPr>
          <p:spPr bwMode="auto">
            <a:xfrm>
              <a:off x="3636" y="2069"/>
              <a:ext cx="150" cy="150"/>
            </a:xfrm>
            <a:custGeom>
              <a:avLst/>
              <a:gdLst>
                <a:gd name="T0" fmla="*/ 0 w 239817"/>
                <a:gd name="T1" fmla="*/ 0 h 239817"/>
                <a:gd name="T2" fmla="*/ 0 w 239817"/>
                <a:gd name="T3" fmla="*/ 0 h 239817"/>
                <a:gd name="T4" fmla="*/ 0 w 239817"/>
                <a:gd name="T5" fmla="*/ 0 h 239817"/>
                <a:gd name="T6" fmla="*/ 0 w 239817"/>
                <a:gd name="T7" fmla="*/ 0 h 239817"/>
                <a:gd name="T8" fmla="*/ 0 w 239817"/>
                <a:gd name="T9" fmla="*/ 0 h 2398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73544 w 239817"/>
                <a:gd name="T16" fmla="*/ 91130 h 239817"/>
                <a:gd name="T17" fmla="*/ 166273 w 239817"/>
                <a:gd name="T18" fmla="*/ 183860 h 2398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9817" h="239817">
                  <a:moveTo>
                    <a:pt x="0" y="91602"/>
                  </a:moveTo>
                  <a:lnTo>
                    <a:pt x="91602" y="91602"/>
                  </a:lnTo>
                  <a:lnTo>
                    <a:pt x="119909" y="0"/>
                  </a:lnTo>
                  <a:lnTo>
                    <a:pt x="148215" y="91602"/>
                  </a:lnTo>
                  <a:lnTo>
                    <a:pt x="239817" y="91602"/>
                  </a:lnTo>
                  <a:lnTo>
                    <a:pt x="165709" y="148214"/>
                  </a:lnTo>
                  <a:lnTo>
                    <a:pt x="194016" y="239816"/>
                  </a:lnTo>
                  <a:lnTo>
                    <a:pt x="119909" y="183203"/>
                  </a:lnTo>
                  <a:lnTo>
                    <a:pt x="45801" y="239816"/>
                  </a:lnTo>
                  <a:lnTo>
                    <a:pt x="74108" y="148214"/>
                  </a:lnTo>
                  <a:lnTo>
                    <a:pt x="0" y="91602"/>
                  </a:lnTo>
                  <a:close/>
                </a:path>
              </a:pathLst>
            </a:custGeom>
            <a:solidFill>
              <a:srgbClr val="FFFF00"/>
            </a:solidFill>
            <a:ln w="1908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45061" name="Rectangle 28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2400">
                <a:solidFill>
                  <a:srgbClr val="FFFFFF"/>
                </a:solidFill>
                <a:latin typeface="Arial" charset="0"/>
              </a:rPr>
              <a:t>CCC locations at FAIR</a:t>
            </a:r>
          </a:p>
        </p:txBody>
      </p:sp>
      <p:sp>
        <p:nvSpPr>
          <p:cNvPr id="45062" name="Freeform 29"/>
          <p:cNvSpPr>
            <a:spLocks noChangeArrowheads="1"/>
          </p:cNvSpPr>
          <p:nvPr/>
        </p:nvSpPr>
        <p:spPr bwMode="auto">
          <a:xfrm>
            <a:off x="3851275" y="3683000"/>
            <a:ext cx="146050" cy="146050"/>
          </a:xfrm>
          <a:custGeom>
            <a:avLst/>
            <a:gdLst>
              <a:gd name="T0" fmla="*/ 73552 w 145005"/>
              <a:gd name="T1" fmla="*/ 0 h 145005"/>
              <a:gd name="T2" fmla="*/ 0 w 145005"/>
              <a:gd name="T3" fmla="*/ 56188 h 145005"/>
              <a:gd name="T4" fmla="*/ 28094 w 145005"/>
              <a:gd name="T5" fmla="*/ 147103 h 145005"/>
              <a:gd name="T6" fmla="*/ 119009 w 145005"/>
              <a:gd name="T7" fmla="*/ 147103 h 145005"/>
              <a:gd name="T8" fmla="*/ 147103 w 145005"/>
              <a:gd name="T9" fmla="*/ 56188 h 1450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44809 w 145005"/>
              <a:gd name="T16" fmla="*/ 55387 h 145005"/>
              <a:gd name="T17" fmla="*/ 100196 w 145005"/>
              <a:gd name="T18" fmla="*/ 110773 h 1450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5005" h="145005">
                <a:moveTo>
                  <a:pt x="0" y="55387"/>
                </a:moveTo>
                <a:lnTo>
                  <a:pt x="55387" y="55387"/>
                </a:lnTo>
                <a:lnTo>
                  <a:pt x="72503" y="0"/>
                </a:lnTo>
                <a:lnTo>
                  <a:pt x="89618" y="55387"/>
                </a:lnTo>
                <a:lnTo>
                  <a:pt x="145005" y="55387"/>
                </a:lnTo>
                <a:lnTo>
                  <a:pt x="100196" y="89618"/>
                </a:lnTo>
                <a:lnTo>
                  <a:pt x="117312" y="145005"/>
                </a:lnTo>
                <a:lnTo>
                  <a:pt x="72503" y="110773"/>
                </a:lnTo>
                <a:lnTo>
                  <a:pt x="27693" y="145005"/>
                </a:lnTo>
                <a:lnTo>
                  <a:pt x="44809" y="89618"/>
                </a:lnTo>
                <a:lnTo>
                  <a:pt x="0" y="55387"/>
                </a:lnTo>
                <a:close/>
              </a:path>
            </a:pathLst>
          </a:custGeom>
          <a:solidFill>
            <a:srgbClr val="FFFF00"/>
          </a:solidFill>
          <a:ln w="1908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5063" name="Text Box 30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26.+27.04.2017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1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46083" name="Text Box 2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sp>
        <p:nvSpPr>
          <p:cNvPr id="46084" name="Rectangle 3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2400">
                <a:solidFill>
                  <a:srgbClr val="FFFFFF"/>
                </a:solidFill>
                <a:latin typeface="Arial" charset="0"/>
              </a:rPr>
              <a:t>CCC requirements at FAIR</a:t>
            </a:r>
          </a:p>
        </p:txBody>
      </p:sp>
      <p:sp>
        <p:nvSpPr>
          <p:cNvPr id="46085" name="Text Box 4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26.+27.04.2017</a:t>
            </a:r>
          </a:p>
        </p:txBody>
      </p:sp>
      <p:sp>
        <p:nvSpPr>
          <p:cNvPr id="46086" name="Text Box 5"/>
          <p:cNvSpPr txBox="1">
            <a:spLocks noChangeArrowheads="1"/>
          </p:cNvSpPr>
          <p:nvPr/>
        </p:nvSpPr>
        <p:spPr bwMode="auto">
          <a:xfrm>
            <a:off x="1547813" y="981075"/>
            <a:ext cx="7345362" cy="512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lnSpc>
                <a:spcPct val="150000"/>
              </a:lnSpc>
              <a:buClrTx/>
              <a:buFontTx/>
              <a:buNone/>
            </a:pPr>
            <a:r>
              <a:rPr lang="de-DE" altLang="de-DE" sz="2000" u="sng" dirty="0" err="1">
                <a:solidFill>
                  <a:srgbClr val="000000"/>
                </a:solidFill>
              </a:rPr>
              <a:t>Detector</a:t>
            </a:r>
            <a:endParaRPr lang="de-DE" altLang="de-DE" sz="2000" u="sng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ClrTx/>
              <a:buFontTx/>
              <a:buNone/>
            </a:pPr>
            <a:r>
              <a:rPr lang="de-DE" altLang="de-DE" dirty="0">
                <a:solidFill>
                  <a:srgbClr val="000000"/>
                </a:solidFill>
              </a:rPr>
              <a:t>- </a:t>
            </a:r>
            <a:r>
              <a:rPr lang="de-DE" altLang="de-DE" dirty="0" err="1">
                <a:solidFill>
                  <a:srgbClr val="000000"/>
                </a:solidFill>
              </a:rPr>
              <a:t>Current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resolution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as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demonstrated</a:t>
            </a:r>
            <a:r>
              <a:rPr lang="de-DE" altLang="de-DE" dirty="0">
                <a:solidFill>
                  <a:srgbClr val="000000"/>
                </a:solidFill>
              </a:rPr>
              <a:t> in </a:t>
            </a:r>
            <a:r>
              <a:rPr lang="de-DE" altLang="de-DE" dirty="0" err="1">
                <a:solidFill>
                  <a:srgbClr val="000000"/>
                </a:solidFill>
              </a:rPr>
              <a:t>the</a:t>
            </a:r>
            <a:r>
              <a:rPr lang="de-DE" altLang="de-DE" dirty="0">
                <a:solidFill>
                  <a:srgbClr val="000000"/>
                </a:solidFill>
              </a:rPr>
              <a:t> 2014 </a:t>
            </a:r>
            <a:r>
              <a:rPr lang="de-DE" altLang="de-DE" dirty="0" err="1">
                <a:solidFill>
                  <a:srgbClr val="000000"/>
                </a:solidFill>
              </a:rPr>
              <a:t>runs</a:t>
            </a:r>
            <a:r>
              <a:rPr lang="de-DE" altLang="de-DE" dirty="0">
                <a:solidFill>
                  <a:srgbClr val="000000"/>
                </a:solidFill>
              </a:rPr>
              <a:t> (</a:t>
            </a:r>
            <a:r>
              <a:rPr lang="de-DE" altLang="de-DE" dirty="0" err="1">
                <a:solidFill>
                  <a:srgbClr val="000000"/>
                </a:solidFill>
              </a:rPr>
              <a:t>or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better</a:t>
            </a:r>
            <a:r>
              <a:rPr lang="de-DE" altLang="de-DE" dirty="0">
                <a:solidFill>
                  <a:srgbClr val="000000"/>
                </a:solidFill>
              </a:rPr>
              <a:t>)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dirty="0">
                <a:solidFill>
                  <a:srgbClr val="000000"/>
                </a:solidFill>
              </a:rPr>
              <a:t> High </a:t>
            </a:r>
            <a:r>
              <a:rPr lang="de-DE" altLang="de-DE" dirty="0" err="1">
                <a:solidFill>
                  <a:srgbClr val="000000"/>
                </a:solidFill>
              </a:rPr>
              <a:t>bandwidth</a:t>
            </a:r>
            <a:r>
              <a:rPr lang="de-DE" altLang="de-DE" dirty="0">
                <a:solidFill>
                  <a:srgbClr val="000000"/>
                </a:solidFill>
              </a:rPr>
              <a:t> (10 kHz </a:t>
            </a:r>
            <a:r>
              <a:rPr lang="de-DE" altLang="de-DE" dirty="0" err="1">
                <a:solidFill>
                  <a:srgbClr val="000000"/>
                </a:solidFill>
              </a:rPr>
              <a:t>or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better</a:t>
            </a:r>
            <a:r>
              <a:rPr lang="de-DE" altLang="de-DE" dirty="0">
                <a:solidFill>
                  <a:srgbClr val="000000"/>
                </a:solidFill>
              </a:rPr>
              <a:t>)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b="1" dirty="0">
                <a:solidFill>
                  <a:srgbClr val="000000"/>
                </a:solidFill>
              </a:rPr>
              <a:t> </a:t>
            </a:r>
            <a:r>
              <a:rPr lang="de-DE" altLang="de-DE" b="1" dirty="0" err="1">
                <a:solidFill>
                  <a:srgbClr val="000000"/>
                </a:solidFill>
              </a:rPr>
              <a:t>Improved</a:t>
            </a:r>
            <a:r>
              <a:rPr lang="de-DE" altLang="de-DE" b="1" dirty="0">
                <a:solidFill>
                  <a:srgbClr val="000000"/>
                </a:solidFill>
              </a:rPr>
              <a:t> </a:t>
            </a:r>
            <a:r>
              <a:rPr lang="de-DE" altLang="de-DE" b="1" dirty="0" err="1">
                <a:solidFill>
                  <a:srgbClr val="000000"/>
                </a:solidFill>
              </a:rPr>
              <a:t>system</a:t>
            </a:r>
            <a:r>
              <a:rPr lang="de-DE" altLang="de-DE" b="1" dirty="0">
                <a:solidFill>
                  <a:srgbClr val="000000"/>
                </a:solidFill>
              </a:rPr>
              <a:t> </a:t>
            </a:r>
            <a:r>
              <a:rPr lang="de-DE" altLang="de-DE" b="1" dirty="0" err="1">
                <a:solidFill>
                  <a:srgbClr val="000000"/>
                </a:solidFill>
              </a:rPr>
              <a:t>robustness</a:t>
            </a:r>
            <a:endParaRPr lang="de-DE" altLang="de-DE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b="1" dirty="0">
                <a:solidFill>
                  <a:srgbClr val="000000"/>
                </a:solidFill>
              </a:rPr>
              <a:t> </a:t>
            </a:r>
            <a:r>
              <a:rPr lang="de-DE" altLang="de-DE" dirty="0">
                <a:solidFill>
                  <a:srgbClr val="000000"/>
                </a:solidFill>
              </a:rPr>
              <a:t>Radiation </a:t>
            </a:r>
            <a:r>
              <a:rPr lang="de-DE" altLang="de-DE" dirty="0" err="1">
                <a:solidFill>
                  <a:srgbClr val="000000"/>
                </a:solidFill>
              </a:rPr>
              <a:t>hardness</a:t>
            </a:r>
            <a:r>
              <a:rPr lang="de-DE" altLang="de-DE" dirty="0">
                <a:solidFill>
                  <a:srgbClr val="000000"/>
                </a:solidFill>
              </a:rPr>
              <a:t>; </a:t>
            </a:r>
            <a:r>
              <a:rPr lang="de-DE" altLang="de-DE" dirty="0" err="1">
                <a:solidFill>
                  <a:srgbClr val="000000"/>
                </a:solidFill>
              </a:rPr>
              <a:t>estimate</a:t>
            </a:r>
            <a:r>
              <a:rPr lang="de-DE" altLang="de-DE" dirty="0">
                <a:solidFill>
                  <a:srgbClr val="000000"/>
                </a:solidFill>
              </a:rPr>
              <a:t> 300 Gy/20a </a:t>
            </a:r>
            <a:r>
              <a:rPr lang="de-DE" altLang="de-DE" dirty="0">
                <a:solidFill>
                  <a:srgbClr val="000000"/>
                </a:solidFill>
                <a:latin typeface="Wingdings" charset="2"/>
              </a:rPr>
              <a:t>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tests</a:t>
            </a:r>
            <a:r>
              <a:rPr lang="de-DE" altLang="de-DE" dirty="0">
                <a:solidFill>
                  <a:srgbClr val="000000"/>
                </a:solidFill>
              </a:rPr>
              <a:t> at SIS18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Full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integration</a:t>
            </a:r>
            <a:r>
              <a:rPr lang="de-DE" altLang="de-DE" dirty="0">
                <a:solidFill>
                  <a:srgbClr val="000000"/>
                </a:solidFill>
              </a:rPr>
              <a:t> in FAIR </a:t>
            </a:r>
            <a:r>
              <a:rPr lang="de-DE" altLang="de-DE" dirty="0" err="1">
                <a:solidFill>
                  <a:srgbClr val="000000"/>
                </a:solidFill>
              </a:rPr>
              <a:t>control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system</a:t>
            </a:r>
            <a:r>
              <a:rPr lang="de-DE" altLang="de-DE" dirty="0">
                <a:solidFill>
                  <a:srgbClr val="000000"/>
                </a:solidFill>
              </a:rPr>
              <a:t> (FESA)</a:t>
            </a:r>
          </a:p>
          <a:p>
            <a:pPr eaLnBrk="1" hangingPunct="1">
              <a:lnSpc>
                <a:spcPct val="150000"/>
              </a:lnSpc>
              <a:buClrTx/>
              <a:buFontTx/>
              <a:buNone/>
            </a:pPr>
            <a:r>
              <a:rPr lang="de-DE" altLang="de-DE" sz="2000" u="sng" dirty="0" err="1">
                <a:solidFill>
                  <a:srgbClr val="000000"/>
                </a:solidFill>
              </a:rPr>
              <a:t>Cryostat</a:t>
            </a:r>
            <a:endParaRPr lang="de-DE" altLang="de-DE" sz="2000" u="sng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dirty="0">
                <a:solidFill>
                  <a:srgbClr val="000000"/>
                </a:solidFill>
              </a:rPr>
              <a:t> UHV / 150 mm beam </a:t>
            </a:r>
            <a:r>
              <a:rPr lang="de-DE" altLang="de-DE" dirty="0" err="1">
                <a:solidFill>
                  <a:srgbClr val="000000"/>
                </a:solidFill>
              </a:rPr>
              <a:t>tubes</a:t>
            </a:r>
            <a:endParaRPr lang="de-DE" altLang="de-DE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dirty="0">
                <a:solidFill>
                  <a:srgbClr val="000000"/>
                </a:solidFill>
              </a:rPr>
              <a:t> Stand </a:t>
            </a:r>
            <a:r>
              <a:rPr lang="de-DE" altLang="de-DE" dirty="0" err="1">
                <a:solidFill>
                  <a:srgbClr val="000000"/>
                </a:solidFill>
              </a:rPr>
              <a:t>alone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system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>
                <a:solidFill>
                  <a:srgbClr val="000000"/>
                </a:solidFill>
                <a:latin typeface="Wingdings" charset="2"/>
              </a:rPr>
              <a:t>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reliquefier</a:t>
            </a:r>
            <a:r>
              <a:rPr lang="de-DE" altLang="de-DE" dirty="0">
                <a:solidFill>
                  <a:srgbClr val="000000"/>
                </a:solidFill>
              </a:rPr>
              <a:t> (not in CRYRING)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dirty="0">
                <a:solidFill>
                  <a:srgbClr val="000000"/>
                </a:solidFill>
              </a:rPr>
              <a:t> Standard </a:t>
            </a:r>
            <a:r>
              <a:rPr lang="de-DE" altLang="de-DE" dirty="0" err="1">
                <a:solidFill>
                  <a:srgbClr val="000000"/>
                </a:solidFill>
              </a:rPr>
              <a:t>operation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b="1" dirty="0" err="1">
                <a:solidFill>
                  <a:srgbClr val="000000"/>
                </a:solidFill>
              </a:rPr>
              <a:t>and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testbench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for</a:t>
            </a:r>
            <a:r>
              <a:rPr lang="de-DE" altLang="de-DE" dirty="0">
                <a:solidFill>
                  <a:srgbClr val="000000"/>
                </a:solidFill>
              </a:rPr>
              <a:t> CCC </a:t>
            </a:r>
            <a:r>
              <a:rPr lang="de-DE" altLang="de-DE" dirty="0" err="1">
                <a:solidFill>
                  <a:srgbClr val="000000"/>
                </a:solidFill>
              </a:rPr>
              <a:t>development</a:t>
            </a:r>
            <a:endParaRPr lang="de-DE" altLang="de-DE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dirty="0">
                <a:solidFill>
                  <a:srgbClr val="000000"/>
                </a:solidFill>
              </a:rPr>
              <a:t> Vibration </a:t>
            </a:r>
            <a:r>
              <a:rPr lang="de-DE" altLang="de-DE" dirty="0" err="1">
                <a:solidFill>
                  <a:srgbClr val="000000"/>
                </a:solidFill>
              </a:rPr>
              <a:t>damping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relativized</a:t>
            </a:r>
            <a:r>
              <a:rPr lang="de-DE" altLang="de-DE" dirty="0">
                <a:solidFill>
                  <a:srgbClr val="000000"/>
                </a:solidFill>
              </a:rPr>
              <a:t> but still an </a:t>
            </a:r>
            <a:r>
              <a:rPr lang="de-DE" altLang="de-DE" dirty="0" err="1">
                <a:solidFill>
                  <a:srgbClr val="000000"/>
                </a:solidFill>
              </a:rPr>
              <a:t>issue</a:t>
            </a:r>
            <a:r>
              <a:rPr lang="de-DE" altLang="de-DE" dirty="0">
                <a:solidFill>
                  <a:srgbClr val="000000"/>
                </a:solidFill>
              </a:rPr>
              <a:t> (</a:t>
            </a:r>
            <a:r>
              <a:rPr lang="de-DE" altLang="de-DE" dirty="0">
                <a:solidFill>
                  <a:srgbClr val="000000"/>
                </a:solidFill>
                <a:latin typeface="Wingdings" charset="2"/>
              </a:rPr>
              <a:t></a:t>
            </a:r>
            <a:r>
              <a:rPr lang="de-DE" altLang="de-DE" dirty="0">
                <a:solidFill>
                  <a:srgbClr val="000000"/>
                </a:solidFill>
              </a:rPr>
              <a:t> N. </a:t>
            </a:r>
            <a:r>
              <a:rPr lang="de-DE" altLang="de-DE" dirty="0" smtClean="0">
                <a:solidFill>
                  <a:srgbClr val="000000"/>
                </a:solidFill>
              </a:rPr>
              <a:t>Marsic</a:t>
            </a:r>
            <a:r>
              <a:rPr lang="de-DE" altLang="de-DE" dirty="0">
                <a:solidFill>
                  <a:srgbClr val="000000"/>
                </a:solidFill>
              </a:rPr>
              <a:t>)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Full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integration</a:t>
            </a:r>
            <a:r>
              <a:rPr lang="de-DE" altLang="de-DE" dirty="0">
                <a:solidFill>
                  <a:srgbClr val="000000"/>
                </a:solidFill>
              </a:rPr>
              <a:t> in FAIR </a:t>
            </a:r>
            <a:r>
              <a:rPr lang="de-DE" altLang="de-DE" dirty="0" err="1">
                <a:solidFill>
                  <a:srgbClr val="000000"/>
                </a:solidFill>
              </a:rPr>
              <a:t>control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system</a:t>
            </a:r>
            <a:r>
              <a:rPr lang="de-DE" altLang="de-DE" dirty="0">
                <a:solidFill>
                  <a:srgbClr val="000000"/>
                </a:solidFill>
              </a:rPr>
              <a:t> (FESA)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1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47107" name="Text Box 2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sp>
        <p:nvSpPr>
          <p:cNvPr id="47108" name="Text Box 3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26.+27.04.2017</a:t>
            </a:r>
          </a:p>
        </p:txBody>
      </p:sp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1685925" y="18256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2400">
                <a:solidFill>
                  <a:srgbClr val="FFFFFF"/>
                </a:solidFill>
                <a:latin typeface="Arial" charset="0"/>
              </a:rPr>
              <a:t>Radiation hardness test</a:t>
            </a:r>
          </a:p>
        </p:txBody>
      </p:sp>
      <p:pic>
        <p:nvPicPr>
          <p:cNvPr id="471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300288"/>
            <a:ext cx="4618037" cy="259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71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760538"/>
            <a:ext cx="3489325" cy="338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392113" y="5011738"/>
            <a:ext cx="8175625" cy="1185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altLang="de-DE" sz="1600">
                <a:solidFill>
                  <a:srgbClr val="000000"/>
                </a:solidFill>
              </a:rPr>
              <a:t>Desired total dose: 100 Gy</a:t>
            </a:r>
          </a:p>
          <a:p>
            <a:pPr eaLnBrk="1" hangingPunct="1">
              <a:lnSpc>
                <a:spcPct val="150000"/>
              </a:lnSpc>
            </a:pPr>
            <a:r>
              <a:rPr lang="de-DE" altLang="de-DE" sz="1600">
                <a:solidFill>
                  <a:srgbClr val="000000"/>
                </a:solidFill>
              </a:rPr>
              <a:t>Accumulated dose measured weekly by radiation protection</a:t>
            </a:r>
          </a:p>
          <a:p>
            <a:pPr eaLnBrk="1" hangingPunct="1">
              <a:lnSpc>
                <a:spcPct val="150000"/>
              </a:lnSpc>
            </a:pPr>
            <a:r>
              <a:rPr lang="de-DE" altLang="de-DE" sz="1600">
                <a:solidFill>
                  <a:srgbClr val="000000"/>
                </a:solidFill>
              </a:rPr>
              <a:t>→ after 4 months only 1 Gy accumulated due to low intensities and improved extraction scheme </a:t>
            </a:r>
          </a:p>
        </p:txBody>
      </p:sp>
      <p:sp>
        <p:nvSpPr>
          <p:cNvPr id="47113" name="Text Box 8"/>
          <p:cNvSpPr txBox="1">
            <a:spLocks noChangeArrowheads="1"/>
          </p:cNvSpPr>
          <p:nvPr/>
        </p:nvSpPr>
        <p:spPr bwMode="auto">
          <a:xfrm>
            <a:off x="360363" y="968375"/>
            <a:ext cx="4608512" cy="1185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altLang="de-DE" sz="1600">
                <a:solidFill>
                  <a:srgbClr val="000000"/>
                </a:solidFill>
              </a:rPr>
              <a:t>Supracon SQUIDs + electronics</a:t>
            </a:r>
          </a:p>
          <a:p>
            <a:pPr eaLnBrk="1" hangingPunct="1">
              <a:lnSpc>
                <a:spcPct val="150000"/>
              </a:lnSpc>
            </a:pPr>
            <a:r>
              <a:rPr lang="de-DE" altLang="de-DE" sz="1600">
                <a:solidFill>
                  <a:srgbClr val="000000"/>
                </a:solidFill>
              </a:rPr>
              <a:t>Magnicon SQUIDS</a:t>
            </a:r>
          </a:p>
          <a:p>
            <a:pPr eaLnBrk="1" hangingPunct="1">
              <a:lnSpc>
                <a:spcPct val="150000"/>
              </a:lnSpc>
            </a:pPr>
            <a:r>
              <a:rPr lang="de-DE" altLang="de-DE" sz="1600">
                <a:solidFill>
                  <a:srgbClr val="000000"/>
                </a:solidFill>
              </a:rPr>
              <a:t>Installation in SIS18 extraction-line in May 2016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1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48131" name="Text Box 2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2400">
                <a:solidFill>
                  <a:srgbClr val="FFFFFF"/>
                </a:solidFill>
                <a:latin typeface="Arial" charset="0"/>
              </a:rPr>
              <a:t>CCC requirements at FAIR</a:t>
            </a:r>
          </a:p>
        </p:txBody>
      </p:sp>
      <p:sp>
        <p:nvSpPr>
          <p:cNvPr id="48133" name="Text Box 4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26.+27.04.2017</a:t>
            </a:r>
          </a:p>
        </p:txBody>
      </p:sp>
      <p:sp>
        <p:nvSpPr>
          <p:cNvPr id="48134" name="Text Box 5"/>
          <p:cNvSpPr txBox="1">
            <a:spLocks noChangeArrowheads="1"/>
          </p:cNvSpPr>
          <p:nvPr/>
        </p:nvSpPr>
        <p:spPr bwMode="auto">
          <a:xfrm>
            <a:off x="1547813" y="981075"/>
            <a:ext cx="7345362" cy="512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lnSpc>
                <a:spcPct val="150000"/>
              </a:lnSpc>
              <a:buClrTx/>
              <a:buFontTx/>
              <a:buNone/>
            </a:pPr>
            <a:r>
              <a:rPr lang="de-DE" altLang="de-DE" sz="2000" u="sng">
                <a:solidFill>
                  <a:srgbClr val="000000"/>
                </a:solidFill>
              </a:rPr>
              <a:t>Detector</a:t>
            </a:r>
          </a:p>
          <a:p>
            <a:pPr eaLnBrk="1" hangingPunct="1">
              <a:lnSpc>
                <a:spcPct val="150000"/>
              </a:lnSpc>
              <a:buClrTx/>
              <a:buFontTx/>
              <a:buNone/>
            </a:pPr>
            <a:r>
              <a:rPr lang="de-DE" altLang="de-DE">
                <a:solidFill>
                  <a:srgbClr val="000000"/>
                </a:solidFill>
              </a:rPr>
              <a:t>- Current resolution as demonstrated in the 2014 runs (or better)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>
                <a:solidFill>
                  <a:srgbClr val="000000"/>
                </a:solidFill>
              </a:rPr>
              <a:t> High bandwidth (10 kHz or better)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b="1">
                <a:solidFill>
                  <a:srgbClr val="000000"/>
                </a:solidFill>
              </a:rPr>
              <a:t> Improved system robustness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b="1">
                <a:solidFill>
                  <a:srgbClr val="000000"/>
                </a:solidFill>
              </a:rPr>
              <a:t> </a:t>
            </a:r>
            <a:r>
              <a:rPr lang="de-DE" altLang="de-DE">
                <a:solidFill>
                  <a:srgbClr val="000000"/>
                </a:solidFill>
              </a:rPr>
              <a:t>Radiation hardness; estimate 300 Gy/20a </a:t>
            </a:r>
            <a:r>
              <a:rPr lang="de-DE" altLang="de-DE">
                <a:solidFill>
                  <a:srgbClr val="000000"/>
                </a:solidFill>
                <a:latin typeface="Wingdings" charset="2"/>
              </a:rPr>
              <a:t></a:t>
            </a:r>
            <a:r>
              <a:rPr lang="de-DE" altLang="de-DE">
                <a:solidFill>
                  <a:srgbClr val="000000"/>
                </a:solidFill>
              </a:rPr>
              <a:t> tests at SIS18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>
                <a:solidFill>
                  <a:srgbClr val="000000"/>
                </a:solidFill>
              </a:rPr>
              <a:t> Full integration in FAIR control system (FESA)</a:t>
            </a:r>
          </a:p>
          <a:p>
            <a:pPr eaLnBrk="1" hangingPunct="1">
              <a:lnSpc>
                <a:spcPct val="150000"/>
              </a:lnSpc>
              <a:buClrTx/>
              <a:buFontTx/>
              <a:buNone/>
            </a:pPr>
            <a:r>
              <a:rPr lang="de-DE" altLang="de-DE" sz="2000" u="sng">
                <a:solidFill>
                  <a:srgbClr val="000000"/>
                </a:solidFill>
              </a:rPr>
              <a:t>Cryostat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>
                <a:solidFill>
                  <a:srgbClr val="000000"/>
                </a:solidFill>
              </a:rPr>
              <a:t> UHV / 150 mm beam tubes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>
                <a:solidFill>
                  <a:srgbClr val="000000"/>
                </a:solidFill>
              </a:rPr>
              <a:t> Stand alone system </a:t>
            </a:r>
            <a:r>
              <a:rPr lang="de-DE" altLang="de-DE">
                <a:solidFill>
                  <a:srgbClr val="000000"/>
                </a:solidFill>
                <a:latin typeface="Wingdings" charset="2"/>
              </a:rPr>
              <a:t></a:t>
            </a:r>
            <a:r>
              <a:rPr lang="de-DE" altLang="de-DE">
                <a:solidFill>
                  <a:srgbClr val="000000"/>
                </a:solidFill>
              </a:rPr>
              <a:t> reliquefier (not in CRYRING)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>
                <a:solidFill>
                  <a:srgbClr val="000000"/>
                </a:solidFill>
              </a:rPr>
              <a:t> Standard operation </a:t>
            </a:r>
            <a:r>
              <a:rPr lang="de-DE" altLang="de-DE" b="1">
                <a:solidFill>
                  <a:srgbClr val="000000"/>
                </a:solidFill>
              </a:rPr>
              <a:t>and</a:t>
            </a:r>
            <a:r>
              <a:rPr lang="de-DE" altLang="de-DE">
                <a:solidFill>
                  <a:srgbClr val="000000"/>
                </a:solidFill>
              </a:rPr>
              <a:t> testbench for CCC development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>
                <a:solidFill>
                  <a:srgbClr val="000000"/>
                </a:solidFill>
              </a:rPr>
              <a:t> Vibration damping relativized but still an issue (</a:t>
            </a:r>
            <a:r>
              <a:rPr lang="de-DE" altLang="de-DE">
                <a:solidFill>
                  <a:srgbClr val="000000"/>
                </a:solidFill>
                <a:latin typeface="Wingdings" charset="2"/>
              </a:rPr>
              <a:t></a:t>
            </a:r>
            <a:r>
              <a:rPr lang="de-DE" altLang="de-DE">
                <a:solidFill>
                  <a:srgbClr val="000000"/>
                </a:solidFill>
              </a:rPr>
              <a:t> N. Marcsic)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>
                <a:solidFill>
                  <a:srgbClr val="000000"/>
                </a:solidFill>
              </a:rPr>
              <a:t> Full integration in FAIR control system (FESA)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1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49155" name="Text Box 2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sp>
        <p:nvSpPr>
          <p:cNvPr id="49156" name="Rectangle 3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2400">
                <a:solidFill>
                  <a:srgbClr val="FFFFFF"/>
                </a:solidFill>
                <a:latin typeface="Arial" charset="0"/>
              </a:rPr>
              <a:t>Status at FAIR</a:t>
            </a:r>
          </a:p>
        </p:txBody>
      </p:sp>
      <p:sp>
        <p:nvSpPr>
          <p:cNvPr id="49157" name="Text Box 4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 dirty="0">
                <a:solidFill>
                  <a:srgbClr val="000000"/>
                </a:solidFill>
              </a:rPr>
              <a:t>26.+27.04.2017</a:t>
            </a:r>
          </a:p>
        </p:txBody>
      </p:sp>
      <p:sp>
        <p:nvSpPr>
          <p:cNvPr id="49158" name="Text Box 5"/>
          <p:cNvSpPr txBox="1">
            <a:spLocks noChangeArrowheads="1"/>
          </p:cNvSpPr>
          <p:nvPr/>
        </p:nvSpPr>
        <p:spPr bwMode="auto">
          <a:xfrm>
            <a:off x="1116013" y="1689100"/>
            <a:ext cx="7624762" cy="383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Wingdings" charset="2"/>
              <a:buNone/>
            </a:pPr>
            <a:r>
              <a:rPr lang="de-DE" altLang="de-DE" dirty="0">
                <a:solidFill>
                  <a:srgbClr val="000000"/>
                </a:solidFill>
              </a:rPr>
              <a:t>- </a:t>
            </a:r>
            <a:r>
              <a:rPr lang="de-DE" altLang="de-DE" dirty="0" err="1">
                <a:solidFill>
                  <a:srgbClr val="000000"/>
                </a:solidFill>
              </a:rPr>
              <a:t>Shielding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and</a:t>
            </a:r>
            <a:r>
              <a:rPr lang="de-DE" altLang="de-DE" dirty="0">
                <a:solidFill>
                  <a:srgbClr val="000000"/>
                </a:solidFill>
              </a:rPr>
              <a:t> SQUID </a:t>
            </a:r>
            <a:r>
              <a:rPr lang="de-DE" altLang="de-DE" dirty="0" err="1">
                <a:solidFill>
                  <a:srgbClr val="000000"/>
                </a:solidFill>
              </a:rPr>
              <a:t>system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of</a:t>
            </a:r>
            <a:r>
              <a:rPr lang="de-DE" altLang="de-DE" dirty="0">
                <a:solidFill>
                  <a:srgbClr val="000000"/>
                </a:solidFill>
              </a:rPr>
              <a:t> FAIR CCC </a:t>
            </a:r>
            <a:r>
              <a:rPr lang="de-DE" altLang="de-DE" dirty="0" err="1">
                <a:solidFill>
                  <a:srgbClr val="000000"/>
                </a:solidFill>
              </a:rPr>
              <a:t>successfully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tested</a:t>
            </a:r>
            <a:r>
              <a:rPr lang="de-DE" altLang="de-DE" dirty="0">
                <a:solidFill>
                  <a:srgbClr val="000000"/>
                </a:solidFill>
              </a:rPr>
              <a:t> at Jena </a:t>
            </a:r>
            <a:r>
              <a:rPr lang="de-DE" altLang="de-DE" dirty="0">
                <a:solidFill>
                  <a:srgbClr val="000000"/>
                </a:solidFill>
                <a:latin typeface="Wingdings" charset="2"/>
              </a:rPr>
              <a:t></a:t>
            </a:r>
          </a:p>
          <a:p>
            <a:pPr eaLnBrk="1" hangingPunct="1">
              <a:lnSpc>
                <a:spcPct val="150000"/>
              </a:lnSpc>
              <a:buFont typeface="Wingdings" charset="2"/>
              <a:buNone/>
            </a:pPr>
            <a:r>
              <a:rPr lang="de-DE" altLang="de-DE" dirty="0">
                <a:solidFill>
                  <a:srgbClr val="000000"/>
                </a:solidFill>
              </a:rPr>
              <a:t>- Basic design </a:t>
            </a:r>
            <a:r>
              <a:rPr lang="de-DE" altLang="de-DE" dirty="0" err="1">
                <a:solidFill>
                  <a:srgbClr val="000000"/>
                </a:solidFill>
              </a:rPr>
              <a:t>of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the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cryostat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done</a:t>
            </a:r>
            <a:r>
              <a:rPr lang="de-DE" altLang="de-DE" dirty="0">
                <a:solidFill>
                  <a:srgbClr val="000000"/>
                </a:solidFill>
              </a:rPr>
              <a:t> (</a:t>
            </a:r>
            <a:r>
              <a:rPr lang="de-DE" altLang="de-DE" dirty="0" err="1">
                <a:solidFill>
                  <a:srgbClr val="000000"/>
                </a:solidFill>
              </a:rPr>
              <a:t>with</a:t>
            </a:r>
            <a:r>
              <a:rPr lang="de-DE" altLang="de-DE" dirty="0">
                <a:solidFill>
                  <a:srgbClr val="000000"/>
                </a:solidFill>
              </a:rPr>
              <a:t> FSU), </a:t>
            </a:r>
            <a:r>
              <a:rPr lang="de-DE" altLang="de-DE" dirty="0" err="1">
                <a:solidFill>
                  <a:srgbClr val="000000"/>
                </a:solidFill>
              </a:rPr>
              <a:t>detailed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spec</a:t>
            </a:r>
            <a:r>
              <a:rPr lang="de-DE" altLang="de-DE" dirty="0">
                <a:solidFill>
                  <a:srgbClr val="000000"/>
                </a:solidFill>
              </a:rPr>
              <a:t> in </a:t>
            </a:r>
            <a:r>
              <a:rPr lang="de-DE" altLang="de-DE" dirty="0" err="1">
                <a:solidFill>
                  <a:srgbClr val="000000"/>
                </a:solidFill>
              </a:rPr>
              <a:t>review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>
                <a:solidFill>
                  <a:srgbClr val="000000"/>
                </a:solidFill>
                <a:latin typeface="Wingdings" charset="2"/>
              </a:rPr>
              <a:t></a:t>
            </a:r>
          </a:p>
          <a:p>
            <a:pPr algn="just" eaLnBrk="1" hangingPunct="1">
              <a:lnSpc>
                <a:spcPct val="150000"/>
              </a:lnSpc>
              <a:buClrTx/>
              <a:buSzTx/>
              <a:buFontTx/>
              <a:buNone/>
            </a:pPr>
            <a:r>
              <a:rPr lang="de-DE" altLang="de-DE" dirty="0" smtClean="0">
                <a:solidFill>
                  <a:srgbClr val="000000"/>
                </a:solidFill>
              </a:rPr>
              <a:t>- </a:t>
            </a:r>
            <a:r>
              <a:rPr lang="de-DE" altLang="de-DE" dirty="0">
                <a:solidFill>
                  <a:srgbClr val="000000"/>
                </a:solidFill>
              </a:rPr>
              <a:t>LOBIDS </a:t>
            </a:r>
            <a:r>
              <a:rPr lang="de-DE" altLang="de-DE" dirty="0" err="1">
                <a:solidFill>
                  <a:srgbClr val="000000"/>
                </a:solidFill>
              </a:rPr>
              <a:t>started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to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look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into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control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application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>
                <a:solidFill>
                  <a:srgbClr val="000000"/>
                </a:solidFill>
                <a:latin typeface="Wingdings" charset="2"/>
              </a:rPr>
              <a:t>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</a:p>
          <a:p>
            <a:pPr eaLnBrk="1" hangingPunct="1">
              <a:lnSpc>
                <a:spcPct val="150000"/>
              </a:lnSpc>
              <a:buFont typeface="Wingdings" charset="2"/>
              <a:buNone/>
            </a:pPr>
            <a:r>
              <a:rPr lang="de-DE" altLang="de-DE" dirty="0">
                <a:solidFill>
                  <a:srgbClr val="000000"/>
                </a:solidFill>
              </a:rPr>
              <a:t>- </a:t>
            </a:r>
            <a:r>
              <a:rPr lang="de-DE" altLang="de-DE" dirty="0" err="1">
                <a:solidFill>
                  <a:srgbClr val="000000"/>
                </a:solidFill>
              </a:rPr>
              <a:t>Priority</a:t>
            </a:r>
            <a:r>
              <a:rPr lang="de-DE" altLang="de-DE" dirty="0">
                <a:solidFill>
                  <a:srgbClr val="000000"/>
                </a:solidFill>
              </a:rPr>
              <a:t> on </a:t>
            </a:r>
            <a:r>
              <a:rPr lang="de-DE" altLang="de-DE" dirty="0" err="1">
                <a:solidFill>
                  <a:srgbClr val="000000"/>
                </a:solidFill>
              </a:rPr>
              <a:t>project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planning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for</a:t>
            </a:r>
            <a:r>
              <a:rPr lang="de-DE" altLang="de-DE" dirty="0">
                <a:solidFill>
                  <a:srgbClr val="000000"/>
                </a:solidFill>
              </a:rPr>
              <a:t> FAIR </a:t>
            </a:r>
            <a:r>
              <a:rPr lang="de-DE" altLang="de-DE" dirty="0" err="1">
                <a:solidFill>
                  <a:srgbClr val="000000"/>
                </a:solidFill>
              </a:rPr>
              <a:t>during</a:t>
            </a:r>
            <a:r>
              <a:rPr lang="de-DE" altLang="de-DE" dirty="0">
                <a:solidFill>
                  <a:srgbClr val="000000"/>
                </a:solidFill>
              </a:rPr>
              <a:t> last </a:t>
            </a:r>
            <a:r>
              <a:rPr lang="de-DE" altLang="de-DE" dirty="0" err="1">
                <a:solidFill>
                  <a:srgbClr val="000000"/>
                </a:solidFill>
              </a:rPr>
              <a:t>months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>
                <a:solidFill>
                  <a:srgbClr val="000000"/>
                </a:solidFill>
                <a:latin typeface="Wingdings" charset="2"/>
              </a:rPr>
              <a:t></a:t>
            </a:r>
          </a:p>
          <a:p>
            <a:pPr eaLnBrk="1" hangingPunct="1">
              <a:lnSpc>
                <a:spcPct val="150000"/>
              </a:lnSpc>
              <a:buFont typeface="Wingdings" charset="2"/>
              <a:buNone/>
            </a:pPr>
            <a:r>
              <a:rPr lang="de-DE" altLang="de-DE" dirty="0">
                <a:solidFill>
                  <a:srgbClr val="000000"/>
                </a:solidFill>
              </a:rPr>
              <a:t>- Call </a:t>
            </a:r>
            <a:r>
              <a:rPr lang="de-DE" altLang="de-DE" dirty="0" err="1">
                <a:solidFill>
                  <a:srgbClr val="000000"/>
                </a:solidFill>
              </a:rPr>
              <a:t>for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tender</a:t>
            </a:r>
            <a:r>
              <a:rPr lang="de-DE" altLang="de-DE" dirty="0">
                <a:solidFill>
                  <a:srgbClr val="000000"/>
                </a:solidFill>
              </a:rPr>
              <a:t> still </a:t>
            </a:r>
            <a:r>
              <a:rPr lang="de-DE" altLang="de-DE" dirty="0" err="1">
                <a:solidFill>
                  <a:srgbClr val="000000"/>
                </a:solidFill>
              </a:rPr>
              <a:t>blocked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by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budget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restrictions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>
                <a:solidFill>
                  <a:srgbClr val="000000"/>
                </a:solidFill>
                <a:latin typeface="Wingdings" charset="2"/>
              </a:rPr>
              <a:t></a:t>
            </a:r>
          </a:p>
          <a:p>
            <a:pPr marL="285750" indent="-285750" eaLnBrk="1" hangingPunct="1">
              <a:lnSpc>
                <a:spcPct val="150000"/>
              </a:lnSpc>
              <a:buFont typeface="Wingdings"/>
              <a:buChar char="à"/>
            </a:pPr>
            <a:r>
              <a:rPr lang="de-DE" altLang="de-DE" dirty="0" smtClean="0">
                <a:solidFill>
                  <a:srgbClr val="000000"/>
                </a:solidFill>
              </a:rPr>
              <a:t>Demonstration </a:t>
            </a:r>
            <a:r>
              <a:rPr lang="de-DE" altLang="de-DE" dirty="0" err="1" smtClean="0">
                <a:solidFill>
                  <a:srgbClr val="000000"/>
                </a:solidFill>
              </a:rPr>
              <a:t>for</a:t>
            </a:r>
            <a:r>
              <a:rPr lang="de-DE" altLang="de-DE" dirty="0" smtClean="0">
                <a:solidFill>
                  <a:srgbClr val="000000"/>
                </a:solidFill>
              </a:rPr>
              <a:t> Tech. </a:t>
            </a:r>
            <a:r>
              <a:rPr lang="de-DE" altLang="de-DE" dirty="0" err="1" smtClean="0">
                <a:solidFill>
                  <a:srgbClr val="000000"/>
                </a:solidFill>
              </a:rPr>
              <a:t>Director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smtClean="0">
                <a:solidFill>
                  <a:srgbClr val="000000"/>
                </a:solidFill>
              </a:rPr>
              <a:t>+  Letter </a:t>
            </a:r>
            <a:r>
              <a:rPr lang="de-DE" altLang="de-DE" dirty="0" err="1" smtClean="0">
                <a:solidFill>
                  <a:srgbClr val="000000"/>
                </a:solidFill>
              </a:rPr>
              <a:t>to</a:t>
            </a:r>
            <a:r>
              <a:rPr lang="de-DE" altLang="de-DE" dirty="0" smtClean="0">
                <a:solidFill>
                  <a:srgbClr val="000000"/>
                </a:solidFill>
              </a:rPr>
              <a:t> </a:t>
            </a:r>
            <a:r>
              <a:rPr lang="de-DE" altLang="de-DE" dirty="0">
                <a:solidFill>
                  <a:srgbClr val="000000"/>
                </a:solidFill>
              </a:rPr>
              <a:t>FAIR </a:t>
            </a:r>
            <a:r>
              <a:rPr lang="de-DE" altLang="de-DE" dirty="0" err="1" smtClean="0">
                <a:solidFill>
                  <a:srgbClr val="000000"/>
                </a:solidFill>
              </a:rPr>
              <a:t>management</a:t>
            </a:r>
            <a:r>
              <a:rPr lang="de-DE" altLang="de-DE" dirty="0" smtClean="0">
                <a:solidFill>
                  <a:srgbClr val="000000"/>
                </a:solidFill>
              </a:rPr>
              <a:t> </a:t>
            </a:r>
          </a:p>
          <a:p>
            <a:pPr eaLnBrk="1" hangingPunct="1">
              <a:lnSpc>
                <a:spcPct val="150000"/>
              </a:lnSpc>
            </a:pPr>
            <a:r>
              <a:rPr lang="de-DE" altLang="de-DE" dirty="0" smtClean="0">
                <a:solidFill>
                  <a:srgbClr val="000000"/>
                </a:solidFill>
              </a:rPr>
              <a:t>Alternative </a:t>
            </a:r>
            <a:r>
              <a:rPr lang="de-DE" altLang="de-DE" dirty="0" err="1">
                <a:solidFill>
                  <a:srgbClr val="000000"/>
                </a:solidFill>
              </a:rPr>
              <a:t>solutions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smtClean="0">
                <a:solidFill>
                  <a:srgbClr val="000000"/>
                </a:solidFill>
              </a:rPr>
              <a:t>? (Cryring)</a:t>
            </a:r>
            <a:endParaRPr lang="de-DE" altLang="de-DE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Font typeface="Calibri" pitchFamily="32" charset="0"/>
              <a:buNone/>
            </a:pPr>
            <a:r>
              <a:rPr lang="de-DE" altLang="de-DE" dirty="0" smtClean="0">
                <a:solidFill>
                  <a:srgbClr val="000000"/>
                </a:solidFill>
              </a:rPr>
              <a:t>- </a:t>
            </a:r>
            <a:r>
              <a:rPr lang="de-DE" altLang="de-DE" dirty="0">
                <a:solidFill>
                  <a:srgbClr val="000000"/>
                </a:solidFill>
              </a:rPr>
              <a:t>First beam in Cryring </a:t>
            </a:r>
            <a:r>
              <a:rPr lang="de-DE" altLang="de-DE" dirty="0" err="1">
                <a:solidFill>
                  <a:srgbClr val="000000"/>
                </a:solidFill>
              </a:rPr>
              <a:t>achieved</a:t>
            </a:r>
            <a:r>
              <a:rPr lang="de-DE" altLang="de-DE" dirty="0">
                <a:solidFill>
                  <a:srgbClr val="000000"/>
                </a:solidFill>
              </a:rPr>
              <a:t>, </a:t>
            </a:r>
            <a:r>
              <a:rPr lang="de-DE" altLang="de-DE" dirty="0" err="1">
                <a:solidFill>
                  <a:srgbClr val="000000"/>
                </a:solidFill>
              </a:rPr>
              <a:t>bakeout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going</a:t>
            </a:r>
            <a:r>
              <a:rPr lang="de-DE" altLang="de-DE" dirty="0">
                <a:solidFill>
                  <a:srgbClr val="000000"/>
                </a:solidFill>
              </a:rPr>
              <a:t> on</a:t>
            </a:r>
          </a:p>
          <a:p>
            <a:pPr eaLnBrk="1" hangingPunct="1">
              <a:lnSpc>
                <a:spcPct val="150000"/>
              </a:lnSpc>
              <a:buFont typeface="Calibri" pitchFamily="32" charset="0"/>
              <a:buNone/>
            </a:pPr>
            <a:r>
              <a:rPr lang="de-DE" altLang="de-DE" dirty="0" smtClean="0">
                <a:solidFill>
                  <a:srgbClr val="000000"/>
                </a:solidFill>
              </a:rPr>
              <a:t>- </a:t>
            </a:r>
            <a:r>
              <a:rPr lang="de-DE" altLang="de-DE" dirty="0" err="1">
                <a:solidFill>
                  <a:srgbClr val="000000"/>
                </a:solidFill>
              </a:rPr>
              <a:t>ecool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commissioning</a:t>
            </a:r>
            <a:r>
              <a:rPr lang="de-DE" altLang="de-DE" dirty="0">
                <a:solidFill>
                  <a:srgbClr val="000000"/>
                </a:solidFill>
              </a:rPr>
              <a:t> in May, </a:t>
            </a:r>
            <a:r>
              <a:rPr lang="de-DE" altLang="de-DE" dirty="0" err="1">
                <a:solidFill>
                  <a:srgbClr val="000000"/>
                </a:solidFill>
              </a:rPr>
              <a:t>first</a:t>
            </a:r>
            <a:r>
              <a:rPr lang="de-DE" altLang="de-DE" dirty="0">
                <a:solidFill>
                  <a:srgbClr val="000000"/>
                </a:solidFill>
              </a:rPr>
              <a:t> ‚</a:t>
            </a:r>
            <a:r>
              <a:rPr lang="de-DE" altLang="de-DE" dirty="0" err="1">
                <a:solidFill>
                  <a:srgbClr val="000000"/>
                </a:solidFill>
              </a:rPr>
              <a:t>competing</a:t>
            </a:r>
            <a:r>
              <a:rPr lang="de-DE" altLang="de-DE" dirty="0">
                <a:solidFill>
                  <a:srgbClr val="000000"/>
                </a:solidFill>
              </a:rPr>
              <a:t>‘ </a:t>
            </a:r>
            <a:r>
              <a:rPr lang="de-DE" altLang="de-DE" dirty="0" err="1">
                <a:solidFill>
                  <a:srgbClr val="000000"/>
                </a:solidFill>
              </a:rPr>
              <a:t>experiments</a:t>
            </a:r>
            <a:r>
              <a:rPr lang="de-DE" altLang="de-DE" dirty="0">
                <a:solidFill>
                  <a:srgbClr val="000000"/>
                </a:solidFill>
              </a:rPr>
              <a:t> in </a:t>
            </a:r>
            <a:r>
              <a:rPr lang="de-DE" altLang="de-DE" dirty="0" smtClean="0">
                <a:solidFill>
                  <a:srgbClr val="000000"/>
                </a:solidFill>
              </a:rPr>
              <a:t>2018</a:t>
            </a:r>
            <a:endParaRPr lang="de-DE" alt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Text Box 2"/>
          <p:cNvSpPr txBox="1">
            <a:spLocks noChangeArrowheads="1"/>
          </p:cNvSpPr>
          <p:nvPr/>
        </p:nvSpPr>
        <p:spPr bwMode="auto">
          <a:xfrm>
            <a:off x="3419475" y="6448425"/>
            <a:ext cx="2197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CCC Collaboration Meeting </a:t>
            </a:r>
          </a:p>
          <a:p>
            <a:pPr eaLnBrk="1" hangingPunct="1">
              <a:buClrTx/>
              <a:buFontTx/>
              <a:buNone/>
            </a:pPr>
            <a:endParaRPr lang="de-DE" altLang="de-DE" sz="1400">
              <a:solidFill>
                <a:srgbClr val="000000"/>
              </a:solidFill>
            </a:endParaRPr>
          </a:p>
        </p:txBody>
      </p:sp>
      <p:sp>
        <p:nvSpPr>
          <p:cNvPr id="50180" name="Text Box 3"/>
          <p:cNvSpPr txBox="1">
            <a:spLocks noChangeArrowheads="1"/>
          </p:cNvSpPr>
          <p:nvPr/>
        </p:nvSpPr>
        <p:spPr bwMode="auto">
          <a:xfrm>
            <a:off x="7519988" y="6448425"/>
            <a:ext cx="1300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>
                <a:solidFill>
                  <a:srgbClr val="000000"/>
                </a:solidFill>
              </a:rPr>
              <a:t>Thomas Sieber</a:t>
            </a:r>
          </a:p>
        </p:txBody>
      </p:sp>
      <p:sp>
        <p:nvSpPr>
          <p:cNvPr id="50181" name="Rectangle 4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de-DE" sz="2400" dirty="0">
                <a:solidFill>
                  <a:srgbClr val="FFFFFF"/>
                </a:solidFill>
                <a:latin typeface="Arial" charset="0"/>
              </a:rPr>
              <a:t>Design </a:t>
            </a:r>
            <a:r>
              <a:rPr lang="de-DE" altLang="de-DE" sz="2400" dirty="0" err="1">
                <a:solidFill>
                  <a:srgbClr val="FFFFFF"/>
                </a:solidFill>
                <a:latin typeface="Arial" charset="0"/>
              </a:rPr>
              <a:t>of</a:t>
            </a:r>
            <a:r>
              <a:rPr lang="de-DE" altLang="de-DE" sz="24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de-DE" altLang="de-DE" sz="2400" dirty="0" err="1">
                <a:solidFill>
                  <a:srgbClr val="FFFFFF"/>
                </a:solidFill>
                <a:latin typeface="Arial" charset="0"/>
              </a:rPr>
              <a:t>the</a:t>
            </a:r>
            <a:r>
              <a:rPr lang="de-DE" altLang="de-DE" sz="24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de-DE" altLang="de-DE" sz="2400" dirty="0" err="1">
                <a:solidFill>
                  <a:srgbClr val="FFFFFF"/>
                </a:solidFill>
                <a:latin typeface="Arial" charset="0"/>
              </a:rPr>
              <a:t>c</a:t>
            </a:r>
            <a:r>
              <a:rPr lang="de-DE" altLang="de-DE" sz="2400" dirty="0" err="1" smtClean="0">
                <a:solidFill>
                  <a:srgbClr val="FFFFFF"/>
                </a:solidFill>
                <a:latin typeface="Arial" charset="0"/>
              </a:rPr>
              <a:t>ryostat</a:t>
            </a:r>
            <a:endParaRPr lang="de-DE" altLang="de-DE" sz="24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0182" name="Text Box 5"/>
          <p:cNvSpPr txBox="1">
            <a:spLocks noChangeArrowheads="1"/>
          </p:cNvSpPr>
          <p:nvPr/>
        </p:nvSpPr>
        <p:spPr bwMode="auto">
          <a:xfrm>
            <a:off x="1152525" y="1017588"/>
            <a:ext cx="6119813" cy="301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4163" indent="-2841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altLang="de-DE" sz="1600" dirty="0">
                <a:solidFill>
                  <a:srgbClr val="000000"/>
                </a:solidFill>
              </a:rPr>
              <a:t>-     GSI BI </a:t>
            </a:r>
            <a:r>
              <a:rPr lang="de-DE" altLang="de-DE" sz="1600" dirty="0" err="1">
                <a:solidFill>
                  <a:srgbClr val="000000"/>
                </a:solidFill>
              </a:rPr>
              <a:t>develops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basic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cryo</a:t>
            </a:r>
            <a:r>
              <a:rPr lang="de-DE" altLang="de-DE" sz="1600" dirty="0">
                <a:solidFill>
                  <a:srgbClr val="000000"/>
                </a:solidFill>
              </a:rPr>
              <a:t> + </a:t>
            </a:r>
            <a:r>
              <a:rPr lang="de-DE" altLang="de-DE" sz="1600" dirty="0" err="1">
                <a:solidFill>
                  <a:srgbClr val="000000"/>
                </a:solidFill>
              </a:rPr>
              <a:t>mechanical</a:t>
            </a:r>
            <a:r>
              <a:rPr lang="de-DE" altLang="de-DE" sz="1600" dirty="0">
                <a:solidFill>
                  <a:srgbClr val="000000"/>
                </a:solidFill>
              </a:rPr>
              <a:t> design </a:t>
            </a:r>
            <a:r>
              <a:rPr lang="de-DE" altLang="de-DE" sz="1600" dirty="0" err="1">
                <a:solidFill>
                  <a:srgbClr val="000000"/>
                </a:solidFill>
              </a:rPr>
              <a:t>and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 smtClean="0">
                <a:solidFill>
                  <a:srgbClr val="000000"/>
                </a:solidFill>
              </a:rPr>
              <a:t>specifications</a:t>
            </a:r>
            <a:endParaRPr lang="de-DE" altLang="de-DE" sz="16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de-DE" altLang="de-DE" sz="1600" dirty="0">
                <a:solidFill>
                  <a:srgbClr val="000000"/>
                </a:solidFill>
              </a:rPr>
              <a:t>-     FSU Jena </a:t>
            </a:r>
            <a:r>
              <a:rPr lang="de-DE" altLang="de-DE" sz="1600" dirty="0" err="1">
                <a:solidFill>
                  <a:srgbClr val="000000"/>
                </a:solidFill>
              </a:rPr>
              <a:t>provides</a:t>
            </a:r>
            <a:r>
              <a:rPr lang="de-DE" altLang="de-DE" sz="1600" dirty="0">
                <a:solidFill>
                  <a:srgbClr val="000000"/>
                </a:solidFill>
              </a:rPr>
              <a:t> 3D </a:t>
            </a:r>
            <a:r>
              <a:rPr lang="de-DE" altLang="de-DE" sz="1600" dirty="0" err="1">
                <a:solidFill>
                  <a:srgbClr val="000000"/>
                </a:solidFill>
              </a:rPr>
              <a:t>model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and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preliminary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set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of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drawings</a:t>
            </a:r>
            <a:endParaRPr lang="de-DE" altLang="de-DE" sz="16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de-DE" altLang="de-DE" sz="1600" dirty="0">
                <a:solidFill>
                  <a:srgbClr val="000000"/>
                </a:solidFill>
              </a:rPr>
              <a:t>-     GSI </a:t>
            </a:r>
            <a:r>
              <a:rPr lang="de-DE" altLang="de-DE" sz="1600" dirty="0" err="1">
                <a:solidFill>
                  <a:srgbClr val="000000"/>
                </a:solidFill>
              </a:rPr>
              <a:t>cryo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department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reviews</a:t>
            </a:r>
            <a:r>
              <a:rPr lang="de-DE" altLang="de-DE" sz="1600" dirty="0">
                <a:solidFill>
                  <a:srgbClr val="000000"/>
                </a:solidFill>
              </a:rPr>
              <a:t> design </a:t>
            </a:r>
            <a:r>
              <a:rPr lang="de-DE" altLang="de-DE" sz="1600" dirty="0" err="1">
                <a:solidFill>
                  <a:srgbClr val="000000"/>
                </a:solidFill>
              </a:rPr>
              <a:t>and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spec</a:t>
            </a:r>
            <a:endParaRPr lang="de-DE" altLang="de-DE" sz="16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Font typeface="Calibri" pitchFamily="32" charset="0"/>
              <a:buChar char="-"/>
            </a:pPr>
            <a:r>
              <a:rPr lang="de-DE" altLang="de-DE" sz="1600" dirty="0">
                <a:solidFill>
                  <a:srgbClr val="000000"/>
                </a:solidFill>
              </a:rPr>
              <a:t>TU </a:t>
            </a:r>
            <a:r>
              <a:rPr lang="de-DE" altLang="de-DE" sz="1600" dirty="0" err="1">
                <a:solidFill>
                  <a:srgbClr val="000000"/>
                </a:solidFill>
              </a:rPr>
              <a:t>generates</a:t>
            </a:r>
            <a:r>
              <a:rPr lang="de-DE" altLang="de-DE" sz="1600" dirty="0">
                <a:solidFill>
                  <a:srgbClr val="000000"/>
                </a:solidFill>
              </a:rPr>
              <a:t> in parallel </a:t>
            </a:r>
            <a:r>
              <a:rPr lang="de-DE" altLang="de-DE" sz="1600" dirty="0" err="1">
                <a:solidFill>
                  <a:srgbClr val="000000"/>
                </a:solidFill>
              </a:rPr>
              <a:t>model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for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mechanical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simulations</a:t>
            </a:r>
            <a:endParaRPr lang="de-DE" altLang="de-DE" sz="16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ClrTx/>
              <a:buSzTx/>
              <a:buFontTx/>
              <a:buNone/>
            </a:pPr>
            <a:r>
              <a:rPr lang="de-DE" altLang="de-DE" sz="1600" dirty="0">
                <a:solidFill>
                  <a:srgbClr val="000000"/>
                </a:solidFill>
                <a:latin typeface="Wingdings" charset="2"/>
              </a:rPr>
              <a:t>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call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for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tender</a:t>
            </a:r>
            <a:r>
              <a:rPr lang="de-DE" altLang="de-DE" sz="1600" dirty="0">
                <a:solidFill>
                  <a:srgbClr val="000000"/>
                </a:solidFill>
              </a:rPr>
              <a:t>  (</a:t>
            </a:r>
            <a:r>
              <a:rPr lang="de-DE" altLang="de-DE" sz="1600" dirty="0" err="1">
                <a:solidFill>
                  <a:srgbClr val="000000"/>
                </a:solidFill>
              </a:rPr>
              <a:t>negotiated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procedure</a:t>
            </a:r>
            <a:r>
              <a:rPr lang="de-DE" altLang="de-DE" sz="1600" dirty="0">
                <a:solidFill>
                  <a:srgbClr val="000000"/>
                </a:solidFill>
              </a:rPr>
              <a:t>) </a:t>
            </a:r>
          </a:p>
          <a:p>
            <a:pPr eaLnBrk="1" hangingPunct="1">
              <a:lnSpc>
                <a:spcPct val="150000"/>
              </a:lnSpc>
              <a:buClrTx/>
              <a:buSzTx/>
              <a:buFontTx/>
              <a:buNone/>
            </a:pPr>
            <a:r>
              <a:rPr lang="de-DE" altLang="de-DE" sz="1600" dirty="0">
                <a:solidFill>
                  <a:srgbClr val="000000"/>
                </a:solidFill>
              </a:rPr>
              <a:t>-    </a:t>
            </a:r>
            <a:r>
              <a:rPr lang="de-DE" altLang="de-DE" sz="1600" dirty="0" err="1">
                <a:solidFill>
                  <a:srgbClr val="000000"/>
                </a:solidFill>
              </a:rPr>
              <a:t>manufacturer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provides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detailed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cryo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concept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and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drawings</a:t>
            </a:r>
            <a:endParaRPr lang="de-DE" altLang="de-DE" sz="16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ClrTx/>
              <a:buSzTx/>
              <a:buFontTx/>
              <a:buNone/>
            </a:pPr>
            <a:r>
              <a:rPr lang="de-DE" altLang="de-DE" sz="1600" dirty="0">
                <a:solidFill>
                  <a:srgbClr val="000000"/>
                </a:solidFill>
              </a:rPr>
              <a:t>-    TU </a:t>
            </a:r>
            <a:r>
              <a:rPr lang="de-DE" altLang="de-DE" sz="1600" dirty="0" err="1">
                <a:solidFill>
                  <a:srgbClr val="000000"/>
                </a:solidFill>
              </a:rPr>
              <a:t>verifies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mechanical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properties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by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adjusting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the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theoretical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model</a:t>
            </a:r>
            <a:endParaRPr lang="de-DE" altLang="de-DE" sz="16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ClrTx/>
              <a:buSzTx/>
              <a:buFontTx/>
              <a:buNone/>
            </a:pPr>
            <a:r>
              <a:rPr lang="de-DE" altLang="de-DE" sz="1600" dirty="0">
                <a:solidFill>
                  <a:srgbClr val="000000"/>
                </a:solidFill>
                <a:latin typeface="Wingdings" charset="2"/>
              </a:rPr>
              <a:t>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production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graphicFrame>
        <p:nvGraphicFramePr>
          <p:cNvPr id="52230" name="Group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98106"/>
              </p:ext>
            </p:extLst>
          </p:nvPr>
        </p:nvGraphicFramePr>
        <p:xfrm>
          <a:off x="2868613" y="4149080"/>
          <a:ext cx="5951537" cy="1822356"/>
        </p:xfrm>
        <a:graphic>
          <a:graphicData uri="http://schemas.openxmlformats.org/drawingml/2006/table">
            <a:tbl>
              <a:tblPr/>
              <a:tblGrid>
                <a:gridCol w="4538662"/>
                <a:gridCol w="1412875"/>
              </a:tblGrid>
              <a:tr h="20210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GB" altLang="de-DE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Parameter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GB" altLang="de-DE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Value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203246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altLang="de-DE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Pump down time for isolation vacuum (2 x 500 l/s turbo)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altLang="de-DE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&lt;10 hours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210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altLang="de-DE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Vacuum pressure in IVC (mbar)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de-DE" altLang="de-DE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5*10</a:t>
                      </a:r>
                      <a:r>
                        <a:rPr kumimoji="0" lang="de-DE" altLang="de-DE" sz="13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-7</a:t>
                      </a:r>
                      <a:r>
                        <a:rPr kumimoji="0" lang="de-DE" altLang="de-DE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 </a:t>
                      </a:r>
                      <a:r>
                        <a:rPr kumimoji="0" lang="de-DE" altLang="de-DE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6" charset="2"/>
                          <a:cs typeface="Arial" charset="0"/>
                        </a:rPr>
                        <a:t></a:t>
                      </a:r>
                      <a:r>
                        <a:rPr kumimoji="0" lang="de-DE" altLang="de-DE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 3*10</a:t>
                      </a:r>
                      <a:r>
                        <a:rPr kumimoji="0" lang="de-DE" altLang="de-DE" sz="13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-7</a:t>
                      </a:r>
                      <a:r>
                        <a:rPr kumimoji="0" lang="de-DE" altLang="de-DE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 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3246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altLang="de-DE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Temperature of cooled thermal shielding (without He) (K) 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de-DE" altLang="de-DE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&lt;50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210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altLang="de-DE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Leakage rate  isolation vacuum (mbar l/s)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de-DE" altLang="de-DE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&lt;1*10</a:t>
                      </a:r>
                      <a:r>
                        <a:rPr kumimoji="0" lang="de-DE" altLang="de-DE" sz="13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-9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210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altLang="de-DE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Leakage rate UHV beam tube (mbar l/s)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de-DE" altLang="de-DE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&lt;1*10</a:t>
                      </a:r>
                      <a:r>
                        <a:rPr kumimoji="0" lang="de-DE" altLang="de-DE" sz="13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-11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210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altLang="de-DE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Number of temperature sensors (cryo-physics)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altLang="de-DE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8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3246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altLang="de-DE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Standing time with 80 l He (hours)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de-DE" altLang="de-DE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&gt;80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210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altLang="de-DE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Maximum heat load to the He-container (shield at 50K)</a:t>
                      </a: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4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altLang="de-DE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&lt;200 </a:t>
                      </a:r>
                      <a:r>
                        <a:rPr kumimoji="0" lang="en-US" altLang="de-DE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mW</a:t>
                      </a:r>
                      <a:endParaRPr kumimoji="0" lang="en-US" altLang="de-DE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cs typeface="Arial" charset="0"/>
                      </a:endParaRPr>
                    </a:p>
                  </a:txBody>
                  <a:tcPr marL="82800" marR="82800" marT="0" marB="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50221" name="Text Box 79"/>
          <p:cNvSpPr txBox="1">
            <a:spLocks noChangeArrowheads="1"/>
          </p:cNvSpPr>
          <p:nvPr/>
        </p:nvSpPr>
        <p:spPr bwMode="auto">
          <a:xfrm>
            <a:off x="431800" y="4722813"/>
            <a:ext cx="2087563" cy="82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altLang="de-DE" sz="1600">
                <a:solidFill>
                  <a:srgbClr val="000000"/>
                </a:solidFill>
              </a:rPr>
              <a:t>Basic parameters fixed </a:t>
            </a:r>
          </a:p>
          <a:p>
            <a:pPr eaLnBrk="1" hangingPunct="1">
              <a:lnSpc>
                <a:spcPct val="150000"/>
              </a:lnSpc>
            </a:pPr>
            <a:r>
              <a:rPr lang="de-DE" altLang="de-DE" sz="1600">
                <a:solidFill>
                  <a:srgbClr val="000000"/>
                </a:solidFill>
              </a:rPr>
              <a:t>In detailed spec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50838" y="6448425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sz="1400" dirty="0">
                <a:solidFill>
                  <a:srgbClr val="000000"/>
                </a:solidFill>
              </a:rPr>
              <a:t>26.+27.04.2017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8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9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0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1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2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3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4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25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6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27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28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29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30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31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32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33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34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6.xml><?xml version="1.0" encoding="utf-8"?>
<a:theme xmlns:a="http://schemas.openxmlformats.org/drawingml/2006/main" name="35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7.xml><?xml version="1.0" encoding="utf-8"?>
<a:theme xmlns:a="http://schemas.openxmlformats.org/drawingml/2006/main" name="36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8.xml><?xml version="1.0" encoding="utf-8"?>
<a:theme xmlns:a="http://schemas.openxmlformats.org/drawingml/2006/main" name="37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9.xml><?xml version="1.0" encoding="utf-8"?>
<a:theme xmlns:a="http://schemas.openxmlformats.org/drawingml/2006/main" name="38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0.xml><?xml version="1.0" encoding="utf-8"?>
<a:theme xmlns:a="http://schemas.openxmlformats.org/drawingml/2006/main" name="39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1.xml><?xml version="1.0" encoding="utf-8"?>
<a:theme xmlns:a="http://schemas.openxmlformats.org/drawingml/2006/main" name="40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1220</Words>
  <Application>Microsoft Office PowerPoint</Application>
  <PresentationFormat>Bildschirmpräsentation (4:3)</PresentationFormat>
  <Paragraphs>266</Paragraphs>
  <Slides>18</Slides>
  <Notes>18</Notes>
  <HiddenSlides>0</HiddenSlides>
  <MMClips>0</MMClips>
  <ScaleCrop>false</ScaleCrop>
  <HeadingPairs>
    <vt:vector size="4" baseType="variant">
      <vt:variant>
        <vt:lpstr>Design</vt:lpstr>
      </vt:variant>
      <vt:variant>
        <vt:i4>41</vt:i4>
      </vt:variant>
      <vt:variant>
        <vt:lpstr>Folientitel</vt:lpstr>
      </vt:variant>
      <vt:variant>
        <vt:i4>18</vt:i4>
      </vt:variant>
    </vt:vector>
  </HeadingPairs>
  <TitlesOfParts>
    <vt:vector size="59" baseType="lpstr">
      <vt:lpstr>Larissa</vt:lpstr>
      <vt:lpstr>1_Larissa</vt:lpstr>
      <vt:lpstr>2_Larissa</vt:lpstr>
      <vt:lpstr>3_Larissa</vt:lpstr>
      <vt:lpstr>4_Larissa</vt:lpstr>
      <vt:lpstr>5_Larissa</vt:lpstr>
      <vt:lpstr>6_Larissa</vt:lpstr>
      <vt:lpstr>7_Larissa</vt:lpstr>
      <vt:lpstr>8_Larissa</vt:lpstr>
      <vt:lpstr>9_Larissa</vt:lpstr>
      <vt:lpstr>10_Larissa</vt:lpstr>
      <vt:lpstr>11_Larissa</vt:lpstr>
      <vt:lpstr>12_Larissa</vt:lpstr>
      <vt:lpstr>13_Larissa</vt:lpstr>
      <vt:lpstr>14_Larissa</vt:lpstr>
      <vt:lpstr>15_Larissa</vt:lpstr>
      <vt:lpstr>16_Larissa</vt:lpstr>
      <vt:lpstr>17_Larissa</vt:lpstr>
      <vt:lpstr>18_Larissa</vt:lpstr>
      <vt:lpstr>19_Larissa</vt:lpstr>
      <vt:lpstr>20_Larissa</vt:lpstr>
      <vt:lpstr>21_Larissa</vt:lpstr>
      <vt:lpstr>22_Larissa</vt:lpstr>
      <vt:lpstr>23_Larissa</vt:lpstr>
      <vt:lpstr>24_Larissa</vt:lpstr>
      <vt:lpstr>25_Larissa</vt:lpstr>
      <vt:lpstr>26_Larissa</vt:lpstr>
      <vt:lpstr>27_Larissa</vt:lpstr>
      <vt:lpstr>28_Larissa</vt:lpstr>
      <vt:lpstr>29_Larissa</vt:lpstr>
      <vt:lpstr>30_Larissa</vt:lpstr>
      <vt:lpstr>31_Larissa</vt:lpstr>
      <vt:lpstr>32_Larissa</vt:lpstr>
      <vt:lpstr>33_Larissa</vt:lpstr>
      <vt:lpstr>34_Larissa</vt:lpstr>
      <vt:lpstr>35_Larissa</vt:lpstr>
      <vt:lpstr>36_Larissa</vt:lpstr>
      <vt:lpstr>37_Larissa</vt:lpstr>
      <vt:lpstr>38_Larissa</vt:lpstr>
      <vt:lpstr>39_Larissa</vt:lpstr>
      <vt:lpstr>40_Larissa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Sieber, Thomas</dc:creator>
  <cp:lastModifiedBy>Sieber, Thomas</cp:lastModifiedBy>
  <cp:revision>314</cp:revision>
  <cp:lastPrinted>2016-02-22T10:45:53Z</cp:lastPrinted>
  <dcterms:created xsi:type="dcterms:W3CDTF">2015-07-23T12:11:02Z</dcterms:created>
  <dcterms:modified xsi:type="dcterms:W3CDTF">2017-04-25T22:17:43Z</dcterms:modified>
</cp:coreProperties>
</file>