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8" r:id="rId2"/>
  </p:sldMasterIdLst>
  <p:notesMasterIdLst>
    <p:notesMasterId r:id="rId35"/>
  </p:notesMasterIdLst>
  <p:sldIdLst>
    <p:sldId id="256" r:id="rId3"/>
    <p:sldId id="312" r:id="rId4"/>
    <p:sldId id="338" r:id="rId5"/>
    <p:sldId id="363" r:id="rId6"/>
    <p:sldId id="365" r:id="rId7"/>
    <p:sldId id="364" r:id="rId8"/>
    <p:sldId id="391" r:id="rId9"/>
    <p:sldId id="386" r:id="rId10"/>
    <p:sldId id="387" r:id="rId11"/>
    <p:sldId id="392" r:id="rId12"/>
    <p:sldId id="367" r:id="rId13"/>
    <p:sldId id="388" r:id="rId14"/>
    <p:sldId id="368" r:id="rId15"/>
    <p:sldId id="369" r:id="rId16"/>
    <p:sldId id="370" r:id="rId17"/>
    <p:sldId id="385" r:id="rId18"/>
    <p:sldId id="372" r:id="rId19"/>
    <p:sldId id="373" r:id="rId20"/>
    <p:sldId id="374" r:id="rId21"/>
    <p:sldId id="375" r:id="rId22"/>
    <p:sldId id="376" r:id="rId23"/>
    <p:sldId id="377" r:id="rId24"/>
    <p:sldId id="378" r:id="rId25"/>
    <p:sldId id="379" r:id="rId26"/>
    <p:sldId id="380" r:id="rId27"/>
    <p:sldId id="390" r:id="rId28"/>
    <p:sldId id="381" r:id="rId29"/>
    <p:sldId id="382" r:id="rId30"/>
    <p:sldId id="383" r:id="rId31"/>
    <p:sldId id="389" r:id="rId32"/>
    <p:sldId id="384" r:id="rId33"/>
    <p:sldId id="25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104282"/>
    <a:srgbClr val="0055A0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22" autoAdjust="0"/>
    <p:restoredTop sz="94660"/>
  </p:normalViewPr>
  <p:slideViewPr>
    <p:cSldViewPr snapToGrid="0" snapToObjects="1">
      <p:cViewPr>
        <p:scale>
          <a:sx n="124" d="100"/>
          <a:sy n="124" d="100"/>
        </p:scale>
        <p:origin x="1224" y="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40A2B-7133-4F6D-BD01-D0FBDF790024}" type="datetimeFigureOut">
              <a:rPr lang="en-GB" smtClean="0"/>
              <a:t>17/04/2017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67EB4-2B2B-419F-A08F-5122C3567E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5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72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37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81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16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5943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060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6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4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66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26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4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13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11/10/2016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M. Pojer &amp; M. Solfaroli – BE/OP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038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11/10/2016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M. Pojer &amp; M. Solfaroli – BE/OP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5100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494226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4/17/17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g"/><Relationship Id="rId3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started</a:t>
            </a:r>
            <a:r>
              <a:rPr lang="mr-IN" dirty="0" smtClean="0"/>
              <a:t>…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PCC done on the Mains and ongoing on the IPQs</a:t>
            </a:r>
          </a:p>
          <a:p>
            <a:r>
              <a:rPr lang="en-US" dirty="0" smtClean="0"/>
              <a:t>PIC2 done on the 600 A</a:t>
            </a:r>
          </a:p>
          <a:p>
            <a:endParaRPr lang="en-US" dirty="0" smtClean="0"/>
          </a:p>
          <a:p>
            <a:pPr lvl="0"/>
            <a:r>
              <a:rPr lang="en-US" dirty="0"/>
              <a:t>ROF.A12B2 and RQTF.A12B2 blocked by </a:t>
            </a:r>
            <a:r>
              <a:rPr lang="en-US" dirty="0" err="1"/>
              <a:t>cryo</a:t>
            </a:r>
            <a:endParaRPr lang="en-US" dirty="0"/>
          </a:p>
          <a:p>
            <a:pPr lvl="0"/>
            <a:r>
              <a:rPr lang="en-US" dirty="0"/>
              <a:t>RCBCH10.L2B2 has an offset on </a:t>
            </a:r>
            <a:r>
              <a:rPr lang="en-US" dirty="0" err="1"/>
              <a:t>U_Lead_pos</a:t>
            </a:r>
            <a:r>
              <a:rPr lang="en-US" dirty="0"/>
              <a:t> and it is failing the automatic analysis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81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54831"/>
            <a:ext cx="4901404" cy="2219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3110" y="1066800"/>
            <a:ext cx="3320944" cy="4926227"/>
          </a:xfrm>
        </p:spPr>
        <p:txBody>
          <a:bodyPr/>
          <a:lstStyle/>
          <a:p>
            <a:r>
              <a:rPr lang="en-US" dirty="0" smtClean="0"/>
              <a:t>RCBYVS5.L2B2 had an earth fault during test, but could be reset: EPC to check!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74714" y="2188396"/>
            <a:ext cx="2488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U_lead</a:t>
            </a:r>
            <a:r>
              <a:rPr lang="en-US" dirty="0" err="1" smtClean="0"/>
              <a:t>_neg</a:t>
            </a:r>
            <a:r>
              <a:rPr lang="en-US" dirty="0" smtClean="0"/>
              <a:t> has offset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3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756" y="1066800"/>
            <a:ext cx="3501298" cy="4926227"/>
          </a:xfrm>
        </p:spPr>
        <p:txBody>
          <a:bodyPr/>
          <a:lstStyle/>
          <a:p>
            <a:r>
              <a:rPr lang="en-US" dirty="0" smtClean="0"/>
              <a:t>Ongoing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21" y="1284269"/>
            <a:ext cx="4165519" cy="428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5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86" y="1118904"/>
            <a:ext cx="3410549" cy="2837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XR2 and MR2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2288" y="645561"/>
            <a:ext cx="3351766" cy="1111321"/>
          </a:xfrm>
        </p:spPr>
        <p:txBody>
          <a:bodyPr/>
          <a:lstStyle/>
          <a:p>
            <a:r>
              <a:rPr lang="en-US" dirty="0" smtClean="0"/>
              <a:t>Waiting </a:t>
            </a:r>
            <a:r>
              <a:rPr lang="en-US" smtClean="0"/>
              <a:t>for Phase II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90471" y="1304820"/>
            <a:ext cx="1398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regulation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80200" y="1890451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MP3 to 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68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645364" y="791109"/>
            <a:ext cx="3324387" cy="5665561"/>
            <a:chOff x="3596475" y="92467"/>
            <a:chExt cx="3324387" cy="566556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6475" y="92467"/>
              <a:ext cx="3324387" cy="482885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6476" y="4470584"/>
              <a:ext cx="3324386" cy="128744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7222" y="1066800"/>
            <a:ext cx="3166832" cy="4926227"/>
          </a:xfrm>
        </p:spPr>
        <p:txBody>
          <a:bodyPr/>
          <a:lstStyle/>
          <a:p>
            <a:r>
              <a:rPr lang="en-US" dirty="0" smtClean="0"/>
              <a:t>Waiting for Phase II</a:t>
            </a:r>
          </a:p>
          <a:p>
            <a:endParaRPr lang="en-US" dirty="0" smtClean="0"/>
          </a:p>
          <a:p>
            <a:r>
              <a:rPr lang="en-US" dirty="0" smtClean="0"/>
              <a:t>4</a:t>
            </a:r>
            <a:r>
              <a:rPr lang="en-US" dirty="0" smtClean="0"/>
              <a:t>x60 </a:t>
            </a:r>
            <a:r>
              <a:rPr lang="en-US" dirty="0" smtClean="0"/>
              <a:t>A failed because of “high resistance”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32931" y="965778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“High resistance”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43202" y="1818531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“High </a:t>
            </a:r>
            <a:r>
              <a:rPr lang="en-US" smtClean="0"/>
              <a:t>resistance</a:t>
            </a:r>
            <a:r>
              <a:rPr lang="en-US" smtClean="0"/>
              <a:t>”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41492" y="2238055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“High resistance”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739782" y="2678127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“High resistance”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02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ARC34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4076" y="665573"/>
            <a:ext cx="2909978" cy="3063410"/>
          </a:xfrm>
        </p:spPr>
        <p:txBody>
          <a:bodyPr>
            <a:normAutofit/>
          </a:bodyPr>
          <a:lstStyle/>
          <a:p>
            <a:r>
              <a:rPr lang="en-US" dirty="0" smtClean="0"/>
              <a:t>PNO test </a:t>
            </a:r>
            <a:r>
              <a:rPr lang="en-US" dirty="0" smtClean="0"/>
              <a:t>failed on </a:t>
            </a:r>
            <a:r>
              <a:rPr lang="en-US" dirty="0" smtClean="0"/>
              <a:t>the quads during </a:t>
            </a:r>
            <a:r>
              <a:rPr lang="en-US" dirty="0" smtClean="0"/>
              <a:t>ramp-down: QPS to analyze and fix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64413"/>
            <a:ext cx="3849748" cy="31274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01467" y="283567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EPC sign.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95266" y="1880173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“High resistance”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93556" y="2371618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“High resistance”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46635" y="3842537"/>
            <a:ext cx="2434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MQ23.R3, heaters fired during the </a:t>
            </a:r>
            <a:r>
              <a:rPr lang="en-US" dirty="0" smtClean="0"/>
              <a:t>ramp-down: QPS to advice!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031" y="2159776"/>
            <a:ext cx="2810332" cy="172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96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ML4 and MR4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14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84837"/>
            <a:ext cx="3767604" cy="46901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45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7222" y="1066800"/>
            <a:ext cx="3166831" cy="4926227"/>
          </a:xfrm>
        </p:spPr>
        <p:txBody>
          <a:bodyPr/>
          <a:lstStyle/>
          <a:p>
            <a:r>
              <a:rPr lang="en-US" dirty="0" smtClean="0"/>
              <a:t>RB and some IPQs not yet available</a:t>
            </a:r>
          </a:p>
          <a:p>
            <a:endParaRPr lang="en-US" dirty="0" smtClean="0"/>
          </a:p>
          <a:p>
            <a:r>
              <a:rPr lang="en-US" dirty="0" smtClean="0"/>
              <a:t>13 </a:t>
            </a:r>
            <a:r>
              <a:rPr lang="en-US" dirty="0" smtClean="0"/>
              <a:t>x 60 A failed due to “high resistance</a:t>
            </a:r>
            <a:r>
              <a:rPr lang="en-US" dirty="0" smtClean="0"/>
              <a:t>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63754" y="2270589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EPC </a:t>
            </a:r>
            <a:r>
              <a:rPr lang="en-US" smtClean="0"/>
              <a:t>and Mp3 to sign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62044" y="1816816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EPC </a:t>
            </a:r>
            <a:r>
              <a:rPr lang="en-US" smtClean="0"/>
              <a:t>and MP3 to sign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97312" y="1222627"/>
            <a:ext cx="2104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large </a:t>
            </a:r>
            <a:r>
              <a:rPr lang="en-US" dirty="0" err="1" smtClean="0"/>
              <a:t>sigma_U_diff</a:t>
            </a:r>
            <a:endParaRPr lang="en-US" dirty="0" smtClean="0"/>
          </a:p>
          <a:p>
            <a:r>
              <a:rPr lang="en-US" dirty="0" smtClean="0"/>
              <a:t>(155 </a:t>
            </a:r>
            <a:r>
              <a:rPr lang="en-US" dirty="0"/>
              <a:t>mV vs 5 mV)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77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0916" y="1066800"/>
            <a:ext cx="3403137" cy="4926227"/>
          </a:xfrm>
        </p:spPr>
        <p:txBody>
          <a:bodyPr/>
          <a:lstStyle/>
          <a:p>
            <a:r>
              <a:rPr lang="en-US" dirty="0" smtClean="0"/>
              <a:t>IPQs </a:t>
            </a:r>
            <a:r>
              <a:rPr lang="en-US" dirty="0" smtClean="0"/>
              <a:t>and IPD not </a:t>
            </a:r>
            <a:r>
              <a:rPr lang="en-US" dirty="0" smtClean="0"/>
              <a:t>yet available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36" y="1899019"/>
            <a:ext cx="3993651" cy="210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1464" y="1066800"/>
            <a:ext cx="3382589" cy="4926227"/>
          </a:xfrm>
        </p:spPr>
        <p:txBody>
          <a:bodyPr/>
          <a:lstStyle/>
          <a:p>
            <a:r>
              <a:rPr lang="en-US" dirty="0" smtClean="0"/>
              <a:t>IT not yet available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30" y="1982912"/>
            <a:ext cx="3832397" cy="34565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15811" y="2198670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14101" y="2649017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12391" y="3119914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14101" y="3604513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12391" y="4054860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10681" y="4525757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1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" r="886"/>
          <a:stretch/>
        </p:blipFill>
        <p:spPr>
          <a:xfrm>
            <a:off x="694168" y="468978"/>
            <a:ext cx="7741920" cy="3924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" y="4253294"/>
            <a:ext cx="7735048" cy="940443"/>
          </a:xfrm>
        </p:spPr>
        <p:txBody>
          <a:bodyPr/>
          <a:lstStyle/>
          <a:p>
            <a:r>
              <a:rPr lang="en-GB" sz="3600" dirty="0">
                <a:solidFill>
                  <a:srgbClr val="7030A0"/>
                </a:solidFill>
              </a:rPr>
              <a:t>Powering tests </a:t>
            </a:r>
            <a:r>
              <a:rPr lang="en-GB" sz="3600" dirty="0" smtClean="0">
                <a:solidFill>
                  <a:srgbClr val="7030A0"/>
                </a:solidFill>
              </a:rPr>
              <a:t>after 16/17 EYETS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94168" y="5070635"/>
            <a:ext cx="4242435" cy="1389160"/>
          </a:xfrm>
        </p:spPr>
        <p:txBody>
          <a:bodyPr>
            <a:noAutofit/>
          </a:bodyPr>
          <a:lstStyle/>
          <a:p>
            <a:r>
              <a:rPr lang="en-GB" sz="1600" b="1" dirty="0" smtClean="0"/>
              <a:t>M. </a:t>
            </a:r>
            <a:r>
              <a:rPr lang="en-GB" sz="1600" b="1" dirty="0" err="1" smtClean="0"/>
              <a:t>Solfaroli</a:t>
            </a:r>
            <a:r>
              <a:rPr lang="en-GB" sz="1600" b="1" dirty="0" smtClean="0"/>
              <a:t> and M. </a:t>
            </a:r>
            <a:r>
              <a:rPr lang="en-GB" sz="1600" b="1" dirty="0" err="1" smtClean="0"/>
              <a:t>Pojer</a:t>
            </a:r>
            <a:endParaRPr lang="en-GB" sz="1600" b="1" dirty="0" smtClean="0"/>
          </a:p>
          <a:p>
            <a:r>
              <a:rPr lang="en-GB" sz="1600" b="1" dirty="0" smtClean="0"/>
              <a:t>On behalf of all teams involved in the powering tests</a:t>
            </a:r>
          </a:p>
          <a:p>
            <a:r>
              <a:rPr lang="en-GB" sz="1600" b="1" dirty="0" smtClean="0"/>
              <a:t>19/04/2017</a:t>
            </a:r>
            <a:endParaRPr lang="en-GB" sz="1600" b="1" dirty="0" smtClean="0"/>
          </a:p>
        </p:txBody>
      </p:sp>
      <p:pic>
        <p:nvPicPr>
          <p:cNvPr id="6" name="Picture 5" descr="LogoOutline.ai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094" y="5070634"/>
            <a:ext cx="1787366" cy="178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3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55" y="1726593"/>
            <a:ext cx="3806344" cy="3409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3932" y="1066800"/>
            <a:ext cx="3290121" cy="4926227"/>
          </a:xfrm>
        </p:spPr>
        <p:txBody>
          <a:bodyPr/>
          <a:lstStyle/>
          <a:p>
            <a:r>
              <a:rPr lang="en-US" dirty="0" smtClean="0"/>
              <a:t>IT not yet available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15811" y="1921270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14101" y="2371617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12391" y="2842514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14101" y="3327113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12391" y="3777460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10681" y="4248357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78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LR5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31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97064" y="760622"/>
            <a:ext cx="3015345" cy="5218582"/>
            <a:chOff x="497064" y="760622"/>
            <a:chExt cx="3015345" cy="521858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640"/>
            <a:stretch/>
          </p:blipFill>
          <p:spPr>
            <a:xfrm>
              <a:off x="505565" y="760622"/>
              <a:ext cx="3006488" cy="181344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064" y="4247755"/>
              <a:ext cx="3004714" cy="1731449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020"/>
            <a:stretch/>
          </p:blipFill>
          <p:spPr>
            <a:xfrm>
              <a:off x="505921" y="2576254"/>
              <a:ext cx="3006488" cy="16840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ARC56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007" y="1087580"/>
            <a:ext cx="3207928" cy="4926227"/>
          </a:xfrm>
        </p:spPr>
        <p:txBody>
          <a:bodyPr/>
          <a:lstStyle/>
          <a:p>
            <a:r>
              <a:rPr lang="en-US" dirty="0" smtClean="0"/>
              <a:t>RQTL11.R5B1</a:t>
            </a:r>
            <a:r>
              <a:rPr lang="en-US" dirty="0" smtClean="0"/>
              <a:t>: 0-V crossing</a:t>
            </a:r>
          </a:p>
          <a:p>
            <a:r>
              <a:rPr lang="en-US" dirty="0" smtClean="0"/>
              <a:t>RQTL11.R5B1: training quench at 482 A, 1 QPS file </a:t>
            </a:r>
            <a:r>
              <a:rPr lang="en-US" dirty="0" smtClean="0"/>
              <a:t>missing</a:t>
            </a:r>
          </a:p>
          <a:p>
            <a:endParaRPr lang="en-US" dirty="0" smtClean="0"/>
          </a:p>
          <a:p>
            <a:r>
              <a:rPr lang="en-US" dirty="0" smtClean="0"/>
              <a:t>RQTL11.R5B2 </a:t>
            </a:r>
            <a:r>
              <a:rPr lang="en-US" dirty="0"/>
              <a:t>: 0-V </a:t>
            </a:r>
            <a:r>
              <a:rPr lang="en-US" dirty="0" smtClean="0"/>
              <a:t>crossing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71108" y="186225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MP3 sign.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538647" y="2895909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MP3 and EPC to sign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630184" y="863030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</a:t>
            </a:r>
            <a:r>
              <a:rPr lang="en-US" dirty="0" err="1" smtClean="0"/>
              <a:t>U_res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609638" y="1530311"/>
            <a:ext cx="2930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Train@482A + 0V-crossing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607928" y="1189554"/>
            <a:ext cx="1390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0V-crossing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38647" y="2545493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MP3 sign.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538647" y="3550694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MP3 sign.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538647" y="3221784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MP3 sign.</a:t>
            </a:r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547211" y="389830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MP3 sign.</a:t>
            </a:r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154848" y="4236810"/>
            <a:ext cx="179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PC in FLT_OFF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73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ML6 and MR6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3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67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756" y="1066800"/>
            <a:ext cx="3501298" cy="4926227"/>
          </a:xfrm>
        </p:spPr>
        <p:txBody>
          <a:bodyPr/>
          <a:lstStyle/>
          <a:p>
            <a:r>
              <a:rPr lang="en-US" dirty="0" smtClean="0"/>
              <a:t>Few IPQs not yet </a:t>
            </a:r>
            <a:r>
              <a:rPr lang="en-US" dirty="0" smtClean="0"/>
              <a:t>available</a:t>
            </a:r>
          </a:p>
          <a:p>
            <a:endParaRPr lang="en-US" dirty="0"/>
          </a:p>
          <a:p>
            <a:r>
              <a:rPr lang="en-US" dirty="0"/>
              <a:t>RQT12.L7B2 = DC CONTACTOR FAULT at startup (intervention required)</a:t>
            </a:r>
          </a:p>
          <a:p>
            <a:endParaRPr lang="en-US" dirty="0" smtClean="0"/>
          </a:p>
          <a:p>
            <a:r>
              <a:rPr lang="en-US" dirty="0" smtClean="0"/>
              <a:t>RSF1.A67B1: breaker B replacement needed; agreed for this morning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94" y="1066800"/>
            <a:ext cx="4173611" cy="469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1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</a:t>
            </a:r>
            <a:r>
              <a:rPr lang="en-US" dirty="0" smtClean="0"/>
              <a:t>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4624" y="1066800"/>
            <a:ext cx="2889429" cy="4926227"/>
          </a:xfrm>
        </p:spPr>
        <p:txBody>
          <a:bodyPr/>
          <a:lstStyle/>
          <a:p>
            <a:r>
              <a:rPr lang="en-US" dirty="0"/>
              <a:t>~</a:t>
            </a:r>
            <a:r>
              <a:rPr lang="en-US" dirty="0" smtClean="0"/>
              <a:t>40 x</a:t>
            </a:r>
            <a:r>
              <a:rPr lang="en-US" dirty="0" smtClean="0"/>
              <a:t> 60 </a:t>
            </a:r>
            <a:r>
              <a:rPr lang="en-US" dirty="0" smtClean="0"/>
              <a:t>A with “high resistance”</a:t>
            </a:r>
          </a:p>
          <a:p>
            <a:endParaRPr lang="en-US" dirty="0"/>
          </a:p>
          <a:p>
            <a:r>
              <a:rPr lang="en-US" dirty="0" smtClean="0"/>
              <a:t>RQTL9.R7B2: 0-V </a:t>
            </a:r>
            <a:r>
              <a:rPr lang="en-US" dirty="0" smtClean="0"/>
              <a:t>crossing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551398"/>
            <a:ext cx="4105462" cy="41335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23344" y="276375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I_earth</a:t>
            </a:r>
            <a:r>
              <a:rPr lang="en-US" dirty="0" smtClean="0"/>
              <a:t> overcurrent!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33620" y="176715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</a:t>
            </a:r>
            <a:r>
              <a:rPr lang="en-US" dirty="0" err="1" smtClean="0"/>
              <a:t>U_res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131910" y="325519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</a:t>
            </a:r>
            <a:r>
              <a:rPr lang="en-US" dirty="0" err="1" smtClean="0"/>
              <a:t>U_res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6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9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209" y="1731782"/>
            <a:ext cx="3809287" cy="343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2934" y="1066800"/>
            <a:ext cx="3581119" cy="4926227"/>
          </a:xfrm>
        </p:spPr>
        <p:txBody>
          <a:bodyPr/>
          <a:lstStyle/>
          <a:p>
            <a:r>
              <a:rPr lang="en-US" dirty="0" smtClean="0"/>
              <a:t>IT not yet </a:t>
            </a:r>
            <a:r>
              <a:rPr lang="en-US" dirty="0" smtClean="0"/>
              <a:t>available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34308" y="1900722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32598" y="2351069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30888" y="2821966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32598" y="3306565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30888" y="3756912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29178" y="4227809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XR8 and MR8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60340" y="1674689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58630" y="2104488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56920" y="2513741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58630" y="2926422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56920" y="3335673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55210" y="3755200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791264" y="4161032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MP3 sign.</a:t>
            </a:r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5928188" y="1066800"/>
            <a:ext cx="2755865" cy="492622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29" y="1503766"/>
            <a:ext cx="2200652" cy="353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05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ARC81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55651" y="3427439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MP3 to sign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65926" y="2948043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MP3 to sign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102848" y="1066800"/>
            <a:ext cx="2581205" cy="492622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489" y="1318400"/>
            <a:ext cx="2514921" cy="44230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945275" y="154112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</a:t>
            </a:r>
            <a:r>
              <a:rPr lang="en-US" dirty="0" err="1" smtClean="0"/>
              <a:t>U_res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45275" y="2003461"/>
            <a:ext cx="1514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 oscillations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945276" y="2465799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“High resistance”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953941" y="3908611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MP3 to 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48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ElQA</a:t>
            </a:r>
            <a:r>
              <a:rPr lang="en-US" dirty="0" smtClean="0"/>
              <a:t> is completed</a:t>
            </a:r>
          </a:p>
          <a:p>
            <a:r>
              <a:rPr lang="en-US" dirty="0" smtClean="0"/>
              <a:t>Cable </a:t>
            </a:r>
            <a:r>
              <a:rPr lang="en-US" dirty="0" smtClean="0"/>
              <a:t>connected everywhere</a:t>
            </a:r>
            <a:endParaRPr lang="en-US" dirty="0" smtClean="0"/>
          </a:p>
          <a:p>
            <a:r>
              <a:rPr lang="en-US" dirty="0" smtClean="0"/>
              <a:t>Power </a:t>
            </a:r>
            <a:r>
              <a:rPr lang="en-US" dirty="0" smtClean="0"/>
              <a:t>converters </a:t>
            </a:r>
            <a:r>
              <a:rPr lang="en-US" dirty="0" smtClean="0"/>
              <a:t>de-condemned everywhere</a:t>
            </a:r>
            <a:endParaRPr lang="en-US" dirty="0" smtClean="0"/>
          </a:p>
          <a:p>
            <a:r>
              <a:rPr lang="en-US" dirty="0" smtClean="0"/>
              <a:t>EE released everywhere</a:t>
            </a:r>
          </a:p>
          <a:p>
            <a:r>
              <a:rPr lang="en-US" dirty="0"/>
              <a:t>QPS-IST </a:t>
            </a:r>
            <a:r>
              <a:rPr lang="en-US" dirty="0" smtClean="0"/>
              <a:t>missing on few circuits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200" y="3160915"/>
            <a:ext cx="4959275" cy="2790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069" y="4071581"/>
            <a:ext cx="7409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smtClean="0">
                <a:solidFill>
                  <a:srgbClr val="00B050"/>
                </a:solidFill>
              </a:rPr>
              <a:t>DONE</a:t>
            </a:r>
            <a:endParaRPr lang="en-US" sz="15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069" y="4389648"/>
            <a:ext cx="7409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smtClean="0">
                <a:solidFill>
                  <a:srgbClr val="00B050"/>
                </a:solidFill>
              </a:rPr>
              <a:t>DONE</a:t>
            </a:r>
            <a:endParaRPr lang="en-US" sz="15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069" y="4673860"/>
            <a:ext cx="7409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smtClean="0">
                <a:solidFill>
                  <a:srgbClr val="00B050"/>
                </a:solidFill>
              </a:rPr>
              <a:t>DONE</a:t>
            </a:r>
            <a:endParaRPr lang="en-US" sz="15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069" y="4972450"/>
            <a:ext cx="7409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smtClean="0">
                <a:solidFill>
                  <a:srgbClr val="00B050"/>
                </a:solidFill>
              </a:rPr>
              <a:t>DONE</a:t>
            </a:r>
            <a:endParaRPr lang="en-US" sz="15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069" y="5312892"/>
            <a:ext cx="7409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smtClean="0">
                <a:solidFill>
                  <a:srgbClr val="00B050"/>
                </a:solidFill>
              </a:rPr>
              <a:t>DONE</a:t>
            </a:r>
            <a:endParaRPr lang="en-US" sz="15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069" y="5639063"/>
            <a:ext cx="7409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smtClean="0">
                <a:solidFill>
                  <a:srgbClr val="00B050"/>
                </a:solidFill>
              </a:rPr>
              <a:t>DONE</a:t>
            </a:r>
            <a:endParaRPr lang="en-US" sz="15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17084" y="3448754"/>
            <a:ext cx="17590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smtClean="0">
                <a:solidFill>
                  <a:srgbClr val="FF0000"/>
                </a:solidFill>
              </a:rPr>
              <a:t>To be done </a:t>
            </a:r>
            <a:r>
              <a:rPr lang="en-GB" sz="1500" b="1" dirty="0" smtClean="0">
                <a:solidFill>
                  <a:srgbClr val="FF0000"/>
                </a:solidFill>
              </a:rPr>
              <a:t>today</a:t>
            </a:r>
            <a:endParaRPr lang="en-US" sz="15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15374" y="3765538"/>
            <a:ext cx="17590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smtClean="0">
                <a:solidFill>
                  <a:srgbClr val="FF0000"/>
                </a:solidFill>
              </a:rPr>
              <a:t>To be done </a:t>
            </a:r>
            <a:r>
              <a:rPr lang="en-GB" sz="1500" b="1" dirty="0" smtClean="0">
                <a:solidFill>
                  <a:srgbClr val="FF0000"/>
                </a:solidFill>
              </a:rPr>
              <a:t>today</a:t>
            </a:r>
            <a:endParaRPr lang="en-US" sz="15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626" y="20548"/>
            <a:ext cx="2879552" cy="215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8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2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83630" y="1551398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81920" y="2042841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80210" y="2534286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81920" y="3018885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80210" y="3510330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78500" y="4001776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76790" y="4493222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regul</a:t>
            </a:r>
            <a:r>
              <a:rPr lang="en-US" dirty="0" smtClean="0"/>
              <a:t> not OK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5702156" y="1066800"/>
            <a:ext cx="2981897" cy="492622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198" y="1374482"/>
            <a:ext cx="2458981" cy="395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8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m&amp;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322" y="4345966"/>
            <a:ext cx="2215696" cy="186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7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52895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Many 60 A PNO.a1 are failing on a “high resistance” error: </a:t>
            </a:r>
            <a:r>
              <a:rPr lang="en-US" dirty="0" smtClean="0"/>
              <a:t>not clear whether the measurement is more precise with the new FGC lite or there is an error in the value used for the analysis</a:t>
            </a:r>
            <a:endParaRPr lang="en-US" dirty="0" smtClean="0"/>
          </a:p>
          <a:p>
            <a:r>
              <a:rPr lang="en-GB" dirty="0" smtClean="0"/>
              <a:t>Several </a:t>
            </a:r>
            <a:r>
              <a:rPr lang="en-GB" dirty="0" smtClean="0"/>
              <a:t>PIC and PNO.d1 spread across the machine have to be signed in the ACCTESTING by MP3 and EPC</a:t>
            </a:r>
            <a:endParaRPr lang="en-US" dirty="0" smtClean="0"/>
          </a:p>
          <a:p>
            <a:r>
              <a:rPr lang="en-US" dirty="0" smtClean="0"/>
              <a:t>Some specific issues sent directly to Reiner:</a:t>
            </a:r>
          </a:p>
          <a:p>
            <a:pPr lvl="1"/>
            <a:r>
              <a:rPr lang="en-US" dirty="0" smtClean="0"/>
              <a:t>QPS_DCCT saturated for some RSD/F circuits</a:t>
            </a:r>
            <a:r>
              <a:rPr lang="en-US" dirty="0" smtClean="0"/>
              <a:t> (jumps at 590A)</a:t>
            </a:r>
          </a:p>
          <a:p>
            <a:pPr lvl="1"/>
            <a:r>
              <a:rPr lang="en-US" dirty="0"/>
              <a:t>Drift </a:t>
            </a:r>
            <a:r>
              <a:rPr lang="en-US" dirty="0" smtClean="0"/>
              <a:t>of </a:t>
            </a:r>
            <a:r>
              <a:rPr lang="en-US" dirty="0"/>
              <a:t>I_DCCT </a:t>
            </a:r>
            <a:r>
              <a:rPr lang="en-US" dirty="0" smtClean="0"/>
              <a:t>for few circuits - </a:t>
            </a:r>
            <a:r>
              <a:rPr lang="en-US" dirty="0"/>
              <a:t>tight some bolts</a:t>
            </a:r>
            <a:r>
              <a:rPr lang="en-US" dirty="0" smtClean="0"/>
              <a:t>?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To be done:</a:t>
            </a:r>
          </a:p>
          <a:p>
            <a:pPr lvl="1"/>
            <a:r>
              <a:rPr lang="en-US" dirty="0" smtClean="0"/>
              <a:t>Calibration of high current circuits </a:t>
            </a:r>
            <a:r>
              <a:rPr lang="en-US" dirty="0" smtClean="0"/>
              <a:t>DCCT </a:t>
            </a:r>
            <a:r>
              <a:rPr lang="mr-IN" dirty="0" smtClean="0"/>
              <a:t>–</a:t>
            </a:r>
            <a:r>
              <a:rPr lang="en-US" dirty="0" smtClean="0"/>
              <a:t> tomorrow p.m.</a:t>
            </a:r>
            <a:endParaRPr lang="en-US" dirty="0" smtClean="0"/>
          </a:p>
          <a:p>
            <a:pPr lvl="1"/>
            <a:r>
              <a:rPr lang="en-US" dirty="0"/>
              <a:t>Test on 1 converter per type with new FGC-lite in one RR to be planned</a:t>
            </a:r>
            <a:endParaRPr lang="en-US" dirty="0" smtClean="0"/>
          </a:p>
          <a:p>
            <a:pPr lvl="1"/>
            <a:r>
              <a:rPr lang="en-US" strike="sngStrike" dirty="0" smtClean="0"/>
              <a:t>Test of water interlock stopping water pumps in all sectors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</a:rPr>
              <a:t>RQ8.L8B1 </a:t>
            </a:r>
            <a:r>
              <a:rPr lang="en-US" sz="1800" dirty="0" err="1" smtClean="0">
                <a:solidFill>
                  <a:schemeClr val="tx1"/>
                </a:solidFill>
              </a:rPr>
              <a:t>eletta</a:t>
            </a:r>
            <a:r>
              <a:rPr lang="en-US" sz="1800" dirty="0" smtClean="0">
                <a:solidFill>
                  <a:schemeClr val="tx1"/>
                </a:solidFill>
              </a:rPr>
              <a:t> to be replaced today</a:t>
            </a:r>
            <a:endParaRPr lang="en-US" sz="1900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Internal </a:t>
            </a:r>
            <a:r>
              <a:rPr lang="en-US" dirty="0"/>
              <a:t>splice measurements in 9 positions in S12 (after commissioning, with </a:t>
            </a:r>
            <a:r>
              <a:rPr lang="en-US" dirty="0" err="1"/>
              <a:t>ElQA</a:t>
            </a:r>
            <a:r>
              <a:rPr lang="en-US" dirty="0"/>
              <a:t> support)</a:t>
            </a:r>
          </a:p>
          <a:p>
            <a:pPr lvl="1"/>
            <a:r>
              <a:rPr lang="en-US" dirty="0"/>
              <a:t>RCS.A78B2 and RCO.A78B1: fault localization when powering </a:t>
            </a:r>
            <a:r>
              <a:rPr lang="en-US" dirty="0" smtClean="0"/>
              <a:t>Mains</a:t>
            </a:r>
          </a:p>
          <a:p>
            <a:pPr lvl="1"/>
            <a:r>
              <a:rPr lang="en-US" dirty="0"/>
              <a:t>Conical joint measurement in UA27, with prototypal installation (issues after </a:t>
            </a:r>
            <a:r>
              <a:rPr lang="en-US" dirty="0" smtClean="0"/>
              <a:t>LS1</a:t>
            </a:r>
            <a:r>
              <a:rPr lang="en-US" dirty="0"/>
              <a:t>)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912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IPQ inversion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4991"/>
              </p:ext>
            </p:extLst>
          </p:nvPr>
        </p:nvGraphicFramePr>
        <p:xfrm>
          <a:off x="1277258" y="1680912"/>
          <a:ext cx="60960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Powered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Checked by QPS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RQ4.R2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RQ8.R2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RQ9.R2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RQ10.R5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RQ9.R5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RQ5.R8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RQ7.R8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RQ8.R8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RQ9.R8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26919" y="1002453"/>
            <a:ext cx="6596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Inversions of aperture identified during powered and </a:t>
            </a:r>
            <a:r>
              <a:rPr lang="en-US" dirty="0" smtClean="0"/>
              <a:t>corrected:</a:t>
            </a:r>
          </a:p>
          <a:p>
            <a:r>
              <a:rPr lang="en-US" dirty="0" smtClean="0"/>
              <a:t>(several circuits still to check!)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107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II powering permits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92" y="1756881"/>
            <a:ext cx="8042662" cy="37274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3029" y="1068512"/>
            <a:ext cx="7225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S12 and S23 are missing and will be released after the UPS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41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07006"/>
            <a:ext cx="8226425" cy="48456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63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8318" y="1066800"/>
            <a:ext cx="3125735" cy="4926227"/>
          </a:xfrm>
        </p:spPr>
        <p:txBody>
          <a:bodyPr/>
          <a:lstStyle/>
          <a:p>
            <a:r>
              <a:rPr lang="en-US" dirty="0" smtClean="0"/>
              <a:t>RQX.R1: QH discharge to be looked at by MP3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93114"/>
            <a:ext cx="4849500" cy="24389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19" y="3509365"/>
            <a:ext cx="4849499" cy="2007996"/>
          </a:xfrm>
          <a:prstGeom prst="rect">
            <a:avLst/>
          </a:prstGeom>
        </p:spPr>
      </p:pic>
      <p:sp>
        <p:nvSpPr>
          <p:cNvPr id="10" name="Right Brace 9"/>
          <p:cNvSpPr/>
          <p:nvPr/>
        </p:nvSpPr>
        <p:spPr>
          <a:xfrm>
            <a:off x="2891568" y="1571946"/>
            <a:ext cx="252324" cy="1561672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74716" y="2044555"/>
            <a:ext cx="1825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Quenched due </a:t>
            </a:r>
            <a:r>
              <a:rPr lang="en-US" smtClean="0"/>
              <a:t>to bad </a:t>
            </a:r>
            <a:r>
              <a:rPr lang="en-US" dirty="0" smtClean="0"/>
              <a:t>cooling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88452" y="3174717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Blocked by </a:t>
            </a:r>
            <a:r>
              <a:rPr lang="en-US" dirty="0" err="1" smtClean="0"/>
              <a:t>Cryo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81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R1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4480" y="1066800"/>
            <a:ext cx="3269573" cy="4926227"/>
          </a:xfrm>
        </p:spPr>
        <p:txBody>
          <a:bodyPr/>
          <a:lstStyle/>
          <a:p>
            <a:r>
              <a:rPr lang="en-US" dirty="0" smtClean="0"/>
              <a:t>RQ6.R1 was stalled after the PIC2-circuit quench and had to be reset</a:t>
            </a:r>
          </a:p>
          <a:p>
            <a:r>
              <a:rPr lang="en-US" dirty="0" smtClean="0"/>
              <a:t>MP3 and EPC signatures for the 120 A and RQ6.R1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Pojer &amp; M. Solfaroli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79" y="1654139"/>
            <a:ext cx="4885943" cy="391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73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54508</TotalTime>
  <Words>1124</Words>
  <Application>Microsoft Macintosh PowerPoint</Application>
  <PresentationFormat>On-screen Show (4:3)</PresentationFormat>
  <Paragraphs>284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Calibri</vt:lpstr>
      <vt:lpstr>Courier New</vt:lpstr>
      <vt:lpstr>Mangal</vt:lpstr>
      <vt:lpstr>Wingdings</vt:lpstr>
      <vt:lpstr>Arial</vt:lpstr>
      <vt:lpstr>CERNCorporate4-3</vt:lpstr>
      <vt:lpstr>1_CERNCorporate4-3</vt:lpstr>
      <vt:lpstr>PowerPoint Presentation</vt:lpstr>
      <vt:lpstr>Powering tests after 16/17 EYETS</vt:lpstr>
      <vt:lpstr>Preparation status</vt:lpstr>
      <vt:lpstr>General</vt:lpstr>
      <vt:lpstr>IPQ inversion</vt:lpstr>
      <vt:lpstr>Phase II powering permits</vt:lpstr>
      <vt:lpstr>MAINS</vt:lpstr>
      <vt:lpstr>XR1</vt:lpstr>
      <vt:lpstr>LR1</vt:lpstr>
      <vt:lpstr>ARC12</vt:lpstr>
      <vt:lpstr>ML2</vt:lpstr>
      <vt:lpstr>XL2</vt:lpstr>
      <vt:lpstr>XR2 and MR2</vt:lpstr>
      <vt:lpstr>ARC23</vt:lpstr>
      <vt:lpstr>ARC34</vt:lpstr>
      <vt:lpstr>ML4 and MR4</vt:lpstr>
      <vt:lpstr>ARC 45</vt:lpstr>
      <vt:lpstr>LL5</vt:lpstr>
      <vt:lpstr>XL5</vt:lpstr>
      <vt:lpstr>XR5</vt:lpstr>
      <vt:lpstr>LR5</vt:lpstr>
      <vt:lpstr>ARC56</vt:lpstr>
      <vt:lpstr>ML6 and MR6</vt:lpstr>
      <vt:lpstr>ARC 67</vt:lpstr>
      <vt:lpstr>ARC 78</vt:lpstr>
      <vt:lpstr>ML8</vt:lpstr>
      <vt:lpstr>XL8</vt:lpstr>
      <vt:lpstr>XR8 and MR8</vt:lpstr>
      <vt:lpstr>ARC81</vt:lpstr>
      <vt:lpstr>LL1</vt:lpstr>
      <vt:lpstr>XL1</vt:lpstr>
      <vt:lpstr>PowerPoint Presentation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Mirko Pojer</dc:creator>
  <cp:lastModifiedBy>M.Pojer</cp:lastModifiedBy>
  <cp:revision>349</cp:revision>
  <dcterms:created xsi:type="dcterms:W3CDTF">2015-11-05T15:38:47Z</dcterms:created>
  <dcterms:modified xsi:type="dcterms:W3CDTF">2017-04-19T06:21:42Z</dcterms:modified>
</cp:coreProperties>
</file>