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9"/>
  </p:notesMasterIdLst>
  <p:sldIdLst>
    <p:sldId id="256" r:id="rId2"/>
    <p:sldId id="257" r:id="rId3"/>
    <p:sldId id="276" r:id="rId4"/>
    <p:sldId id="277" r:id="rId5"/>
    <p:sldId id="279" r:id="rId6"/>
    <p:sldId id="281" r:id="rId7"/>
    <p:sldId id="282" r:id="rId8"/>
    <p:sldId id="280" r:id="rId9"/>
    <p:sldId id="258" r:id="rId10"/>
    <p:sldId id="285" r:id="rId11"/>
    <p:sldId id="286" r:id="rId12"/>
    <p:sldId id="291" r:id="rId13"/>
    <p:sldId id="284" r:id="rId14"/>
    <p:sldId id="283" r:id="rId15"/>
    <p:sldId id="287" r:id="rId16"/>
    <p:sldId id="292" r:id="rId17"/>
    <p:sldId id="271" r:id="rId18"/>
    <p:sldId id="288" r:id="rId19"/>
    <p:sldId id="290" r:id="rId20"/>
    <p:sldId id="293" r:id="rId21"/>
    <p:sldId id="259" r:id="rId22"/>
    <p:sldId id="294" r:id="rId23"/>
    <p:sldId id="295" r:id="rId24"/>
    <p:sldId id="296" r:id="rId25"/>
    <p:sldId id="298" r:id="rId26"/>
    <p:sldId id="272" r:id="rId27"/>
    <p:sldId id="27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82"/>
    <p:restoredTop sz="79228"/>
  </p:normalViewPr>
  <p:slideViewPr>
    <p:cSldViewPr snapToGrid="0" snapToObjects="1">
      <p:cViewPr>
        <p:scale>
          <a:sx n="100" d="100"/>
          <a:sy n="100" d="100"/>
        </p:scale>
        <p:origin x="1880"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8995BF-CCA7-2748-943B-5CF223B09C53}" type="datetimeFigureOut">
              <a:rPr lang="en-US" smtClean="0"/>
              <a:t>5/10/17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5543A-44F0-CA43-B0EB-BE2CE59BC137}" type="slidenum">
              <a:rPr lang="en-US" smtClean="0"/>
              <a:t>‹#›</a:t>
            </a:fld>
            <a:endParaRPr lang="en-US"/>
          </a:p>
        </p:txBody>
      </p:sp>
    </p:spTree>
    <p:extLst>
      <p:ext uri="{BB962C8B-B14F-4D97-AF65-F5344CB8AC3E}">
        <p14:creationId xmlns:p14="http://schemas.microsoft.com/office/powerpoint/2010/main" val="753781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goal of today’s lecture is to present a glimpse of what to expect from collider detectors that have fast timing capabilities.</a:t>
            </a:r>
          </a:p>
          <a:p>
            <a:r>
              <a:rPr lang="en-US" sz="1200" kern="1200" dirty="0" smtClean="0">
                <a:solidFill>
                  <a:schemeClr val="tx1"/>
                </a:solidFill>
                <a:effectLst/>
                <a:latin typeface="+mn-lt"/>
                <a:ea typeface="+mn-ea"/>
                <a:cs typeface="+mn-cs"/>
              </a:rPr>
              <a:t>Tomorrow we’ll discuss fast timing detector technologies, light and charge collection methods, and on Friday we’ll discuss how </a:t>
            </a:r>
          </a:p>
          <a:p>
            <a:r>
              <a:rPr lang="en-US" sz="1200" kern="1200" dirty="0" smtClean="0">
                <a:solidFill>
                  <a:schemeClr val="tx1"/>
                </a:solidFill>
                <a:effectLst/>
                <a:latin typeface="+mn-lt"/>
                <a:ea typeface="+mn-ea"/>
                <a:cs typeface="+mn-cs"/>
              </a:rPr>
              <a:t>fast timing can be realized within the Phase 2 Upgrade for High-Luminosity LHC and what physics at the HL-LHC will benefit most </a:t>
            </a:r>
          </a:p>
          <a:p>
            <a:r>
              <a:rPr lang="en-US" sz="1200" kern="1200" dirty="0" smtClean="0">
                <a:solidFill>
                  <a:schemeClr val="tx1"/>
                </a:solidFill>
                <a:effectLst/>
                <a:latin typeface="+mn-lt"/>
                <a:ea typeface="+mn-ea"/>
                <a:cs typeface="+mn-cs"/>
              </a:rPr>
              <a:t>from fast timing.</a:t>
            </a:r>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1</a:t>
            </a:fld>
            <a:endParaRPr lang="en-US"/>
          </a:p>
        </p:txBody>
      </p:sp>
    </p:spTree>
    <p:extLst>
      <p:ext uri="{BB962C8B-B14F-4D97-AF65-F5344CB8AC3E}">
        <p14:creationId xmlns:p14="http://schemas.microsoft.com/office/powerpoint/2010/main" val="681492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With time-aware </a:t>
            </a:r>
            <a:r>
              <a:rPr lang="en-US" sz="1200" kern="1200" dirty="0" err="1" smtClean="0">
                <a:solidFill>
                  <a:schemeClr val="tx1"/>
                </a:solidFill>
                <a:effectLst/>
                <a:latin typeface="+mn-lt"/>
                <a:ea typeface="+mn-ea"/>
                <a:cs typeface="+mn-cs"/>
              </a:rPr>
              <a:t>vertexing</a:t>
            </a:r>
            <a:r>
              <a:rPr lang="en-US" sz="1200" kern="1200" dirty="0" smtClean="0">
                <a:solidFill>
                  <a:schemeClr val="tx1"/>
                </a:solidFill>
                <a:effectLst/>
                <a:latin typeface="+mn-lt"/>
                <a:ea typeface="+mn-ea"/>
                <a:cs typeface="+mn-cs"/>
              </a:rPr>
              <a:t>, it’s possible to take two or more vertices that are spatially overlapping and to disentangle them</a:t>
            </a:r>
          </a:p>
          <a:p>
            <a:r>
              <a:rPr lang="en-US" sz="1200" kern="1200" dirty="0" smtClean="0">
                <a:solidFill>
                  <a:schemeClr val="tx1"/>
                </a:solidFill>
                <a:effectLst/>
                <a:latin typeface="+mn-lt"/>
                <a:ea typeface="+mn-ea"/>
                <a:cs typeface="+mn-cs"/>
              </a:rPr>
              <a:t>in the time domain.  This is an example depicting heuristically how jet counting can be affected.</a:t>
            </a:r>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11</a:t>
            </a:fld>
            <a:endParaRPr lang="en-US"/>
          </a:p>
        </p:txBody>
      </p:sp>
    </p:spTree>
    <p:extLst>
      <p:ext uri="{BB962C8B-B14F-4D97-AF65-F5344CB8AC3E}">
        <p14:creationId xmlns:p14="http://schemas.microsoft.com/office/powerpoint/2010/main" val="1083546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transverse slice of the CMS detector.</a:t>
            </a:r>
          </a:p>
          <a:p>
            <a:r>
              <a:rPr lang="en-US" baseline="0" dirty="0" smtClean="0"/>
              <a:t>What’s mainly important here is to see the breakdown of measurements as a function of distance from the interaction region.</a:t>
            </a:r>
          </a:p>
          <a:p>
            <a:r>
              <a:rPr lang="en-US" baseline="0" dirty="0" smtClean="0"/>
              <a:t>In order to understand what is happening within the beam pipe, we have to back extrapolate from what we measure outside of the beam pipe in the trackers and calorimeters.</a:t>
            </a:r>
          </a:p>
          <a:p>
            <a:r>
              <a:rPr lang="en-US" baseline="0" dirty="0" smtClean="0"/>
              <a:t>Tracking, as we discussed before gives us snapshot information </a:t>
            </a:r>
            <a:r>
              <a:rPr lang="mr-IN" baseline="0" dirty="0" smtClean="0"/>
              <a:t>–</a:t>
            </a:r>
            <a:r>
              <a:rPr lang="en-US" baseline="0" dirty="0" smtClean="0"/>
              <a:t> it’s all there, but we don’t </a:t>
            </a:r>
            <a:r>
              <a:rPr lang="en-US" baseline="0" dirty="0" smtClean="0"/>
              <a:t>record </a:t>
            </a:r>
            <a:r>
              <a:rPr lang="en-US" baseline="0" dirty="0" smtClean="0"/>
              <a:t>when it happened within the bunch crossing.  By attaching a timing hit</a:t>
            </a:r>
          </a:p>
          <a:p>
            <a:r>
              <a:rPr lang="en-US" baseline="0" dirty="0" smtClean="0"/>
              <a:t>to all MIPs in or exiting the tracking system, we can use the trajectory of the track and its momentum to extrapolate not only the position, but the time corresponding to when a</a:t>
            </a:r>
          </a:p>
          <a:p>
            <a:r>
              <a:rPr lang="en-US" baseline="0" dirty="0" smtClean="0"/>
              <a:t>track began.  Interaction vertices are places where tracks have a common spatial origin and simultaneous emission time </a:t>
            </a:r>
            <a:r>
              <a:rPr lang="mr-IN" baseline="0" dirty="0" smtClean="0"/>
              <a:t>–</a:t>
            </a:r>
            <a:r>
              <a:rPr lang="en-US" baseline="0" dirty="0" smtClean="0"/>
              <a:t> they are synchronized at this point.</a:t>
            </a:r>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12</a:t>
            </a:fld>
            <a:endParaRPr lang="en-US"/>
          </a:p>
        </p:txBody>
      </p:sp>
    </p:spTree>
    <p:extLst>
      <p:ext uri="{BB962C8B-B14F-4D97-AF65-F5344CB8AC3E}">
        <p14:creationId xmlns:p14="http://schemas.microsoft.com/office/powerpoint/2010/main" val="5913842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What is done in 4D vertex algorithm is to give each charged track a fast timing hit,</a:t>
            </a:r>
            <a:r>
              <a:rPr lang="en-US" sz="1200" kern="1200" baseline="0" dirty="0" smtClean="0">
                <a:solidFill>
                  <a:schemeClr val="tx1"/>
                </a:solidFill>
                <a:effectLst/>
                <a:latin typeface="+mn-lt"/>
                <a:ea typeface="+mn-ea"/>
                <a:cs typeface="+mn-cs"/>
              </a:rPr>
              <a:t> such as from a MIP timing layer as shown in the previous slide.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will demonstrate in the third lecture how that can be implemented in a collider detector.</a:t>
            </a:r>
          </a:p>
          <a:p>
            <a:r>
              <a:rPr lang="en-US" sz="1200" kern="1200" dirty="0" smtClean="0">
                <a:solidFill>
                  <a:schemeClr val="tx1"/>
                </a:solidFill>
                <a:effectLst/>
                <a:latin typeface="+mn-lt"/>
                <a:ea typeface="+mn-ea"/>
                <a:cs typeface="+mn-cs"/>
              </a:rPr>
              <a:t>The spatial location of the timing hit along the trajectory of the track must be known in order to use the reconstructed track</a:t>
            </a:r>
          </a:p>
          <a:p>
            <a:r>
              <a:rPr lang="en-US" sz="1200" kern="1200" dirty="0" smtClean="0">
                <a:solidFill>
                  <a:schemeClr val="tx1"/>
                </a:solidFill>
                <a:effectLst/>
                <a:latin typeface="+mn-lt"/>
                <a:ea typeface="+mn-ea"/>
                <a:cs typeface="+mn-cs"/>
              </a:rPr>
              <a:t>parameters to back propagate the timing information of the track into the beam pipe to form common time, common space</a:t>
            </a:r>
          </a:p>
          <a:p>
            <a:r>
              <a:rPr lang="en-US" sz="1200" kern="1200" dirty="0" smtClean="0">
                <a:solidFill>
                  <a:schemeClr val="tx1"/>
                </a:solidFill>
                <a:effectLst/>
                <a:latin typeface="+mn-lt"/>
                <a:ea typeface="+mn-ea"/>
                <a:cs typeface="+mn-cs"/>
              </a:rPr>
              <a:t>intersecting vertices.</a:t>
            </a:r>
          </a:p>
          <a:p>
            <a:r>
              <a:rPr lang="en-US" sz="1200" kern="1200" dirty="0" smtClean="0">
                <a:solidFill>
                  <a:schemeClr val="tx1"/>
                </a:solidFill>
                <a:effectLst/>
                <a:latin typeface="+mn-lt"/>
                <a:ea typeface="+mn-ea"/>
                <a:cs typeface="+mn-cs"/>
              </a:rPr>
              <a:t>In collider physics, we often speak of the primary vertex reconstruction efficiency - also called the signal vertex efficiency.  </a:t>
            </a:r>
          </a:p>
          <a:p>
            <a:r>
              <a:rPr lang="en-US" sz="1200" kern="1200" dirty="0" smtClean="0">
                <a:solidFill>
                  <a:schemeClr val="tx1"/>
                </a:solidFill>
                <a:effectLst/>
                <a:latin typeface="+mn-lt"/>
                <a:ea typeface="+mn-ea"/>
                <a:cs typeface="+mn-cs"/>
              </a:rPr>
              <a:t>What is that?  That’s the efficiency of reconstructing a sufficient number of tracks from the signal interaction (the hard interaction) </a:t>
            </a:r>
          </a:p>
          <a:p>
            <a:r>
              <a:rPr lang="en-US" sz="1200" kern="1200" dirty="0" smtClean="0">
                <a:solidFill>
                  <a:schemeClr val="tx1"/>
                </a:solidFill>
                <a:effectLst/>
                <a:latin typeface="+mn-lt"/>
                <a:ea typeface="+mn-ea"/>
                <a:cs typeface="+mn-cs"/>
              </a:rPr>
              <a:t>to form a spatial vertex location that is within the estimated vertex measurement uncertainties of the true signal vertex location.  </a:t>
            </a:r>
          </a:p>
          <a:p>
            <a:r>
              <a:rPr lang="en-US" sz="1200" kern="1200" dirty="0" smtClean="0">
                <a:solidFill>
                  <a:schemeClr val="tx1"/>
                </a:solidFill>
                <a:effectLst/>
                <a:latin typeface="+mn-lt"/>
                <a:ea typeface="+mn-ea"/>
                <a:cs typeface="+mn-cs"/>
              </a:rPr>
              <a:t>If you can form the vertex, then the vertex resolution in z0 is fairly good, 300 micron or so, with good tracks.  It’s better in the</a:t>
            </a:r>
          </a:p>
          <a:p>
            <a:r>
              <a:rPr lang="en-US" sz="1200" kern="1200" dirty="0" smtClean="0">
                <a:solidFill>
                  <a:schemeClr val="tx1"/>
                </a:solidFill>
                <a:effectLst/>
                <a:latin typeface="+mn-lt"/>
                <a:ea typeface="+mn-ea"/>
                <a:cs typeface="+mn-cs"/>
              </a:rPr>
              <a:t>transverse plane because of the beam constraint and increased measurement precision.  That signal vertex can in turn </a:t>
            </a:r>
          </a:p>
          <a:p>
            <a:r>
              <a:rPr lang="en-US" sz="1200" kern="1200" dirty="0" smtClean="0">
                <a:solidFill>
                  <a:schemeClr val="tx1"/>
                </a:solidFill>
                <a:effectLst/>
                <a:latin typeface="+mn-lt"/>
                <a:ea typeface="+mn-ea"/>
                <a:cs typeface="+mn-cs"/>
              </a:rPr>
              <a:t>be used to look for displaced tracks such as V0’s (K0short, Lambdas, etc.), heavy flavor decay or at higher resolution, </a:t>
            </a:r>
          </a:p>
          <a:p>
            <a:r>
              <a:rPr lang="en-US" sz="1200" kern="1200" dirty="0" smtClean="0">
                <a:solidFill>
                  <a:schemeClr val="tx1"/>
                </a:solidFill>
                <a:effectLst/>
                <a:latin typeface="+mn-lt"/>
                <a:ea typeface="+mn-ea"/>
                <a:cs typeface="+mn-cs"/>
              </a:rPr>
              <a:t>tau lepton decay.  Beyond the standard model, new physics could also manifest as displaced vertices.</a:t>
            </a:r>
          </a:p>
          <a:p>
            <a:r>
              <a:rPr lang="en-US" sz="1200" kern="1200" dirty="0" smtClean="0">
                <a:solidFill>
                  <a:schemeClr val="tx1"/>
                </a:solidFill>
                <a:effectLst/>
                <a:latin typeface="+mn-lt"/>
                <a:ea typeface="+mn-ea"/>
                <a:cs typeface="+mn-cs"/>
              </a:rPr>
              <a:t>In the most extreme case, pile-up vertices can merge and have a higher sum pT^2 than the signal vertex - as effect that</a:t>
            </a:r>
          </a:p>
          <a:p>
            <a:r>
              <a:rPr lang="en-US" sz="1200" kern="1200" dirty="0" smtClean="0">
                <a:solidFill>
                  <a:schemeClr val="tx1"/>
                </a:solidFill>
                <a:effectLst/>
                <a:latin typeface="+mn-lt"/>
                <a:ea typeface="+mn-ea"/>
                <a:cs typeface="+mn-cs"/>
              </a:rPr>
              <a:t>is particularly relevant for Higgs to gamma gamma vertex selection - as will be discussed later.</a:t>
            </a:r>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13</a:t>
            </a:fld>
            <a:endParaRPr lang="en-US"/>
          </a:p>
        </p:txBody>
      </p:sp>
    </p:spTree>
    <p:extLst>
      <p:ext uri="{BB962C8B-B14F-4D97-AF65-F5344CB8AC3E}">
        <p14:creationId xmlns:p14="http://schemas.microsoft.com/office/powerpoint/2010/main" val="1531223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have begun to observe at the LHC that it’s not only the efficiency of the signal vertex that is relevant, but the purity of</a:t>
            </a:r>
          </a:p>
          <a:p>
            <a:r>
              <a:rPr lang="en-US" sz="1200" kern="1200" dirty="0" smtClean="0">
                <a:solidFill>
                  <a:schemeClr val="tx1"/>
                </a:solidFill>
                <a:effectLst/>
                <a:latin typeface="+mn-lt"/>
                <a:ea typeface="+mn-ea"/>
                <a:cs typeface="+mn-cs"/>
              </a:rPr>
              <a:t>the tracks from that vertex.  Namely, the impurity of the track content is the fraction of the tracks from a signal vertex that</a:t>
            </a:r>
          </a:p>
          <a:p>
            <a:r>
              <a:rPr lang="en-US" sz="1200" kern="1200" dirty="0" smtClean="0">
                <a:solidFill>
                  <a:schemeClr val="tx1"/>
                </a:solidFill>
                <a:effectLst/>
                <a:latin typeface="+mn-lt"/>
                <a:ea typeface="+mn-ea"/>
                <a:cs typeface="+mn-cs"/>
              </a:rPr>
              <a:t>are pile-up tracks.  These tracks get sucked into the PV reconstruction because of proximity of the neighboring pile-up vertices</a:t>
            </a:r>
          </a:p>
          <a:p>
            <a:r>
              <a:rPr lang="en-US" sz="1200" kern="1200" dirty="0" smtClean="0">
                <a:solidFill>
                  <a:schemeClr val="tx1"/>
                </a:solidFill>
                <a:effectLst/>
                <a:latin typeface="+mn-lt"/>
                <a:ea typeface="+mn-ea"/>
                <a:cs typeface="+mn-cs"/>
              </a:rPr>
              <a:t>and finite track resolution - which degrades rapidly at high eta.</a:t>
            </a:r>
          </a:p>
          <a:p>
            <a:r>
              <a:rPr lang="en-US" sz="1200" kern="1200" dirty="0" smtClean="0">
                <a:solidFill>
                  <a:schemeClr val="tx1"/>
                </a:solidFill>
                <a:effectLst/>
                <a:latin typeface="+mn-lt"/>
                <a:ea typeface="+mn-ea"/>
                <a:cs typeface="+mn-cs"/>
              </a:rPr>
              <a:t>The impact of time-aware </a:t>
            </a:r>
            <a:r>
              <a:rPr lang="en-US" sz="1200" kern="1200" dirty="0" err="1" smtClean="0">
                <a:solidFill>
                  <a:schemeClr val="tx1"/>
                </a:solidFill>
                <a:effectLst/>
                <a:latin typeface="+mn-lt"/>
                <a:ea typeface="+mn-ea"/>
                <a:cs typeface="+mn-cs"/>
              </a:rPr>
              <a:t>vertexing</a:t>
            </a:r>
            <a:r>
              <a:rPr lang="en-US" sz="1200" kern="1200" dirty="0" smtClean="0">
                <a:solidFill>
                  <a:schemeClr val="tx1"/>
                </a:solidFill>
                <a:effectLst/>
                <a:latin typeface="+mn-lt"/>
                <a:ea typeface="+mn-ea"/>
                <a:cs typeface="+mn-cs"/>
              </a:rPr>
              <a:t> can mitigate the pile-up track contamination of of 30-50% depending on eta down to </a:t>
            </a:r>
          </a:p>
          <a:p>
            <a:r>
              <a:rPr lang="en-US" sz="1200" kern="1200" dirty="0" smtClean="0">
                <a:solidFill>
                  <a:schemeClr val="tx1"/>
                </a:solidFill>
                <a:effectLst/>
                <a:latin typeface="+mn-lt"/>
                <a:ea typeface="+mn-ea"/>
                <a:cs typeface="+mn-cs"/>
              </a:rPr>
              <a:t>the few percent level present at the LHC.  The timing resolution required to achieve that level of reduction is 30ps.</a:t>
            </a:r>
          </a:p>
          <a:p>
            <a:r>
              <a:rPr lang="en-US" sz="1200" kern="1200" dirty="0" smtClean="0">
                <a:solidFill>
                  <a:schemeClr val="tx1"/>
                </a:solidFill>
                <a:effectLst/>
                <a:latin typeface="+mn-lt"/>
                <a:ea typeface="+mn-ea"/>
                <a:cs typeface="+mn-cs"/>
              </a:rPr>
              <a:t>Simulation shows that the improvements to track purity scale largely with the fraction of the timing resolution per track to the</a:t>
            </a:r>
          </a:p>
          <a:p>
            <a:r>
              <a:rPr lang="en-US" sz="1200" kern="1200" dirty="0" smtClean="0">
                <a:solidFill>
                  <a:schemeClr val="tx1"/>
                </a:solidFill>
                <a:effectLst/>
                <a:latin typeface="+mn-lt"/>
                <a:ea typeface="+mn-ea"/>
                <a:cs typeface="+mn-cs"/>
              </a:rPr>
              <a:t>luminal beam spread in time.  In terms of eta coverage the improvement in purity goes largely as the acceptance until one</a:t>
            </a:r>
          </a:p>
          <a:p>
            <a:r>
              <a:rPr lang="en-US" sz="1200" kern="1200" dirty="0" smtClean="0">
                <a:solidFill>
                  <a:schemeClr val="tx1"/>
                </a:solidFill>
                <a:effectLst/>
                <a:latin typeface="+mn-lt"/>
                <a:ea typeface="+mn-ea"/>
                <a:cs typeface="+mn-cs"/>
              </a:rPr>
              <a:t>goes beyond eta=2 where the impurity begins to grown from 30% (central) to 50% (eta&gt;2) at the highest vertex line densities.</a:t>
            </a:r>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14</a:t>
            </a:fld>
            <a:endParaRPr lang="en-US"/>
          </a:p>
        </p:txBody>
      </p:sp>
    </p:spTree>
    <p:extLst>
      <p:ext uri="{BB962C8B-B14F-4D97-AF65-F5344CB8AC3E}">
        <p14:creationId xmlns:p14="http://schemas.microsoft.com/office/powerpoint/2010/main" val="1762378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 pile-up = 200, the merge rate of the 3D algorithm exceeds 13% and the number of merged vertices grows non-linearly </a:t>
            </a:r>
          </a:p>
          <a:p>
            <a:r>
              <a:rPr lang="en-US" sz="1200" kern="1200" dirty="0" smtClean="0">
                <a:solidFill>
                  <a:schemeClr val="tx1"/>
                </a:solidFill>
                <a:effectLst/>
                <a:latin typeface="+mn-lt"/>
                <a:ea typeface="+mn-ea"/>
                <a:cs typeface="+mn-cs"/>
              </a:rPr>
              <a:t>with instantaneous luminosity.</a:t>
            </a:r>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15</a:t>
            </a:fld>
            <a:endParaRPr lang="en-US"/>
          </a:p>
        </p:txBody>
      </p:sp>
    </p:spTree>
    <p:extLst>
      <p:ext uri="{BB962C8B-B14F-4D97-AF65-F5344CB8AC3E}">
        <p14:creationId xmlns:p14="http://schemas.microsoft.com/office/powerpoint/2010/main" val="10414425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Matching a</a:t>
            </a:r>
            <a:r>
              <a:rPr lang="en-US" baseline="0" dirty="0" smtClean="0"/>
              <a:t> track with a cluster seems obvious.  If the track points to the cluster, then it must match, right </a:t>
            </a:r>
            <a:r>
              <a:rPr lang="mr-IN" baseline="0" dirty="0" smtClean="0"/>
              <a:t>–</a:t>
            </a:r>
            <a:r>
              <a:rPr lang="en-US" baseline="0" dirty="0" smtClean="0"/>
              <a:t> no, not really.  Even for LHC pile-up conditions, track momentum and cluster energy</a:t>
            </a:r>
          </a:p>
          <a:p>
            <a:r>
              <a:rPr lang="en-US" baseline="0" dirty="0" smtClean="0"/>
              <a:t>have to match.  Mismatches are assumed to be overlapping neutrals, and increasingly with cluster density, the clusters are difficult to separate.  High granularity calorimeters will improve this at </a:t>
            </a:r>
          </a:p>
          <a:p>
            <a:r>
              <a:rPr lang="en-US" baseline="0" dirty="0" smtClean="0"/>
              <a:t>Phase 2, but only up to a point - the clusters have a finite size and hadronic showers have a significant spread.  </a:t>
            </a:r>
          </a:p>
          <a:p>
            <a:r>
              <a:rPr lang="en-US" baseline="0" dirty="0" smtClean="0"/>
              <a:t>At the moment, cluster centers are geometrically defined.  However, </a:t>
            </a:r>
            <a:r>
              <a:rPr lang="en-US" sz="1200" b="0" i="0" kern="1200" dirty="0" smtClean="0">
                <a:solidFill>
                  <a:schemeClr val="tx1"/>
                </a:solidFill>
                <a:effectLst/>
                <a:latin typeface="+mn-lt"/>
                <a:ea typeface="+mn-ea"/>
                <a:cs typeface="+mn-cs"/>
              </a:rPr>
              <a:t>time-aware cluster centers instead</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of geometrical cluster centers could help split cluster or identify overlapping</a:t>
            </a:r>
          </a:p>
          <a:p>
            <a:r>
              <a:rPr lang="en-US" sz="1200" b="0" i="0" kern="1200" dirty="0" smtClean="0">
                <a:solidFill>
                  <a:schemeClr val="tx1"/>
                </a:solidFill>
                <a:effectLst/>
                <a:latin typeface="+mn-lt"/>
                <a:ea typeface="+mn-ea"/>
                <a:cs typeface="+mn-cs"/>
              </a:rPr>
              <a:t>clusters, then the MIP timing from the track can be more readily matched</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to time-aware clusters and hadronic neutrals more efficiently identified.</a:t>
            </a:r>
            <a:endParaRPr lang="en-US" baseline="0" dirty="0" smtClean="0"/>
          </a:p>
          <a:p>
            <a:r>
              <a:rPr lang="en-US" dirty="0" smtClean="0"/>
              <a:t>The</a:t>
            </a:r>
            <a:r>
              <a:rPr lang="en-US" baseline="0" dirty="0" smtClean="0"/>
              <a:t> purpose of the calorimeter is to stop the particle and measure the total energies.  Therefore, there will be a transition from relativistic to non-relativistic showering particles.</a:t>
            </a:r>
          </a:p>
          <a:p>
            <a:r>
              <a:rPr lang="en-US" baseline="0" dirty="0" smtClean="0"/>
              <a:t>For EM showers, this transition is at such a low energy and end-stage of the shower that has good timing throughout.  There is big benefit to highly granular calorimeters even if</a:t>
            </a:r>
          </a:p>
          <a:p>
            <a:r>
              <a:rPr lang="en-US" baseline="0" dirty="0" smtClean="0"/>
              <a:t>individual cell timing is over 100ps, one gains from 1/</a:t>
            </a:r>
            <a:r>
              <a:rPr lang="en-US" baseline="0" dirty="0" err="1" smtClean="0"/>
              <a:t>sqrt</a:t>
            </a:r>
            <a:r>
              <a:rPr lang="en-US" baseline="0" dirty="0" smtClean="0"/>
              <a:t>{N} where N can be big.</a:t>
            </a:r>
          </a:p>
          <a:p>
            <a:endParaRPr lang="en-US" baseline="0" dirty="0" smtClean="0"/>
          </a:p>
        </p:txBody>
      </p:sp>
      <p:sp>
        <p:nvSpPr>
          <p:cNvPr id="4" name="Slide Number Placeholder 3"/>
          <p:cNvSpPr>
            <a:spLocks noGrp="1"/>
          </p:cNvSpPr>
          <p:nvPr>
            <p:ph type="sldNum" sz="quarter" idx="10"/>
          </p:nvPr>
        </p:nvSpPr>
        <p:spPr/>
        <p:txBody>
          <a:bodyPr/>
          <a:lstStyle/>
          <a:p>
            <a:fld id="{4DA5543A-44F0-CA43-B0EB-BE2CE59BC137}" type="slidenum">
              <a:rPr lang="en-US" smtClean="0"/>
              <a:t>16</a:t>
            </a:fld>
            <a:endParaRPr lang="en-US"/>
          </a:p>
        </p:txBody>
      </p:sp>
    </p:spTree>
    <p:extLst>
      <p:ext uri="{BB962C8B-B14F-4D97-AF65-F5344CB8AC3E}">
        <p14:creationId xmlns:p14="http://schemas.microsoft.com/office/powerpoint/2010/main" val="8141842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Hadronic showers are different, non-relativistic particles will be liberated already at the first nuclear interaction (in one lambda).  These hits are indistinguishable from time-of-flight dominated timing hits.  One therefore has to look for the EM component of the hadronic shower and try to get the timing for that part.  Unfortunately, the EM part of pion showers drops off fairly quickly with decreasing pion momentum, but fortunately, for particle-flow one wants to match MIP track timing to timed showers in cases where one has a substantial shower in the calorimeter </a:t>
            </a:r>
            <a:r>
              <a:rPr lang="mr-IN" baseline="0" dirty="0" smtClean="0"/>
              <a:t>–</a:t>
            </a:r>
            <a:r>
              <a:rPr lang="en-US" baseline="0" dirty="0" smtClean="0"/>
              <a:t> so in those cases one expects to have timing for both.  Neutral hadrons with an EM core should have a timing consistent with the production vertex if it comes from that vertex and have no tracks directly pointing to it in non-overlapping cases.</a:t>
            </a:r>
          </a:p>
          <a:p>
            <a:endParaRPr lang="en-US" dirty="0"/>
          </a:p>
        </p:txBody>
      </p:sp>
      <p:sp>
        <p:nvSpPr>
          <p:cNvPr id="4" name="Slide Number Placeholder 3"/>
          <p:cNvSpPr>
            <a:spLocks noGrp="1"/>
          </p:cNvSpPr>
          <p:nvPr>
            <p:ph type="sldNum" sz="quarter" idx="10"/>
          </p:nvPr>
        </p:nvSpPr>
        <p:spPr/>
        <p:txBody>
          <a:bodyPr/>
          <a:lstStyle/>
          <a:p>
            <a:pPr>
              <a:defRPr/>
            </a:pPr>
            <a:fld id="{29A81523-7245-40FE-83D8-7649775C4236}" type="slidenum">
              <a:rPr lang="en-US" smtClean="0"/>
              <a:pPr>
                <a:defRPr/>
              </a:pPr>
              <a:t>17</a:t>
            </a:fld>
            <a:endParaRPr lang="en-US" dirty="0"/>
          </a:p>
        </p:txBody>
      </p:sp>
    </p:spTree>
    <p:extLst>
      <p:ext uri="{BB962C8B-B14F-4D97-AF65-F5344CB8AC3E}">
        <p14:creationId xmlns:p14="http://schemas.microsoft.com/office/powerpoint/2010/main" val="802040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Vertex density is bound to affect the bottom line on the HL-LHC</a:t>
            </a:r>
            <a:r>
              <a:rPr lang="en-US" baseline="0" dirty="0" smtClean="0"/>
              <a:t> physics program if we don’t do something about it.</a:t>
            </a:r>
          </a:p>
          <a:p>
            <a:r>
              <a:rPr lang="en-US" baseline="0" dirty="0" smtClean="0"/>
              <a:t>If the core density of the MET resolution doubles with vertex density, then new physics searches for dark matter which search the tails of the MET distribution</a:t>
            </a:r>
          </a:p>
          <a:p>
            <a:r>
              <a:rPr lang="en-US" baseline="0" dirty="0" smtClean="0"/>
              <a:t>are degraded by the square of the MET resolution in the exponential.  It’s not hard to see factors of 2 to 10 in MET tail increase when one looks</a:t>
            </a:r>
          </a:p>
          <a:p>
            <a:r>
              <a:rPr lang="en-US" baseline="0" dirty="0" smtClean="0"/>
              <a:t>3-5 sigma out on the tail (~150 GeV).</a:t>
            </a:r>
          </a:p>
        </p:txBody>
      </p:sp>
      <p:sp>
        <p:nvSpPr>
          <p:cNvPr id="4" name="Slide Number Placeholder 3"/>
          <p:cNvSpPr>
            <a:spLocks noGrp="1"/>
          </p:cNvSpPr>
          <p:nvPr>
            <p:ph type="sldNum" sz="quarter" idx="10"/>
          </p:nvPr>
        </p:nvSpPr>
        <p:spPr/>
        <p:txBody>
          <a:bodyPr/>
          <a:lstStyle/>
          <a:p>
            <a:fld id="{4DA5543A-44F0-CA43-B0EB-BE2CE59BC137}" type="slidenum">
              <a:rPr lang="en-US" smtClean="0"/>
              <a:t>18</a:t>
            </a:fld>
            <a:endParaRPr lang="en-US"/>
          </a:p>
        </p:txBody>
      </p:sp>
    </p:spTree>
    <p:extLst>
      <p:ext uri="{BB962C8B-B14F-4D97-AF65-F5344CB8AC3E}">
        <p14:creationId xmlns:p14="http://schemas.microsoft.com/office/powerpoint/2010/main" val="5762473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have come to turning point in fast timing, where the measurement resolution is a factor of 5-10 smaller than the timing spread of </a:t>
            </a:r>
          </a:p>
          <a:p>
            <a:r>
              <a:rPr lang="en-US" sz="1200" kern="1200" dirty="0" smtClean="0">
                <a:solidFill>
                  <a:schemeClr val="tx1"/>
                </a:solidFill>
                <a:effectLst/>
                <a:latin typeface="+mn-lt"/>
                <a:ea typeface="+mn-ea"/>
                <a:cs typeface="+mn-cs"/>
              </a:rPr>
              <a:t>the beam collisions within a single crossing.  Instead of viewing the beam crossing as the simultaneous </a:t>
            </a:r>
          </a:p>
          <a:p>
            <a:r>
              <a:rPr lang="en-US" sz="1200" kern="1200" dirty="0" smtClean="0">
                <a:solidFill>
                  <a:schemeClr val="tx1"/>
                </a:solidFill>
                <a:effectLst/>
                <a:latin typeface="+mn-lt"/>
                <a:ea typeface="+mn-ea"/>
                <a:cs typeface="+mn-cs"/>
              </a:rPr>
              <a:t>emission of hundreds of particles, fast timing pulls apart the collision vertices in the time domain.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Furthermore, with this level of time-aware event reconstruction, fast timing may open up new possibilities for future machines - and </a:t>
            </a:r>
          </a:p>
          <a:p>
            <a:r>
              <a:rPr lang="en-US" sz="1200" kern="1200" dirty="0" smtClean="0">
                <a:solidFill>
                  <a:schemeClr val="tx1"/>
                </a:solidFill>
                <a:effectLst/>
                <a:latin typeface="+mn-lt"/>
                <a:ea typeface="+mn-ea"/>
                <a:cs typeface="+mn-cs"/>
              </a:rPr>
              <a:t>it is very exciting to think about where that may lead.</a:t>
            </a:r>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19</a:t>
            </a:fld>
            <a:endParaRPr lang="en-US"/>
          </a:p>
        </p:txBody>
      </p:sp>
    </p:spTree>
    <p:extLst>
      <p:ext uri="{BB962C8B-B14F-4D97-AF65-F5344CB8AC3E}">
        <p14:creationId xmlns:p14="http://schemas.microsoft.com/office/powerpoint/2010/main" val="1598896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A81523-7245-40FE-83D8-7649775C4236}" type="slidenum">
              <a:rPr lang="en-US" smtClean="0"/>
              <a:pPr>
                <a:defRPr/>
              </a:pPr>
              <a:t>26</a:t>
            </a:fld>
            <a:endParaRPr lang="en-US" dirty="0"/>
          </a:p>
        </p:txBody>
      </p:sp>
    </p:spTree>
    <p:extLst>
      <p:ext uri="{BB962C8B-B14F-4D97-AF65-F5344CB8AC3E}">
        <p14:creationId xmlns:p14="http://schemas.microsoft.com/office/powerpoint/2010/main" val="7353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Timing in colliders dates back to the first</a:t>
            </a:r>
            <a:r>
              <a:rPr lang="en-US" sz="1200" kern="1200" baseline="0" dirty="0" smtClean="0">
                <a:solidFill>
                  <a:schemeClr val="tx1"/>
                </a:solidFill>
                <a:effectLst/>
                <a:latin typeface="+mn-lt"/>
                <a:ea typeface="+mn-ea"/>
                <a:cs typeface="+mn-cs"/>
              </a:rPr>
              <a:t> high-energy collier, the ADONE </a:t>
            </a:r>
            <a:r>
              <a:rPr lang="en-US" sz="1200" kern="1200" baseline="0" dirty="0" err="1" smtClean="0">
                <a:solidFill>
                  <a:schemeClr val="tx1"/>
                </a:solidFill>
                <a:effectLst/>
                <a:latin typeface="+mn-lt"/>
                <a:ea typeface="+mn-ea"/>
                <a:cs typeface="+mn-cs"/>
              </a:rPr>
              <a:t>e+e</a:t>
            </a:r>
            <a:r>
              <a:rPr lang="en-US" sz="1200" kern="1200" baseline="0" dirty="0" smtClean="0">
                <a:solidFill>
                  <a:schemeClr val="tx1"/>
                </a:solidFill>
                <a:effectLst/>
                <a:latin typeface="+mn-lt"/>
                <a:ea typeface="+mn-ea"/>
                <a:cs typeface="+mn-cs"/>
              </a:rPr>
              <a:t>- collider (1.5 GeV) in </a:t>
            </a:r>
            <a:r>
              <a:rPr lang="en-US" sz="1200" kern="1200" baseline="0" dirty="0" err="1" smtClean="0">
                <a:solidFill>
                  <a:schemeClr val="tx1"/>
                </a:solidFill>
                <a:effectLst/>
                <a:latin typeface="+mn-lt"/>
                <a:ea typeface="+mn-ea"/>
                <a:cs typeface="+mn-cs"/>
              </a:rPr>
              <a:t>Frascati</a:t>
            </a:r>
            <a:r>
              <a:rPr lang="en-US" sz="1200" kern="1200" baseline="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In this case a time difference resolution of 350ps was achieved from plastic scintillators on each side of the collider region.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This timing resolution was sufficient for the separation of counters to distinguish cleanly between collision events and cosmic rays.</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Timing </a:t>
            </a:r>
            <a:r>
              <a:rPr lang="en-US" sz="1200" kern="1200" dirty="0" smtClean="0">
                <a:solidFill>
                  <a:schemeClr val="tx1"/>
                </a:solidFill>
                <a:effectLst/>
                <a:latin typeface="+mn-lt"/>
                <a:ea typeface="+mn-ea"/>
                <a:cs typeface="+mn-cs"/>
              </a:rPr>
              <a:t>measurements have traditionally had an important, but limited role in collider detectors.</a:t>
            </a:r>
          </a:p>
          <a:p>
            <a:r>
              <a:rPr lang="en-US" sz="1200" kern="1200" dirty="0" smtClean="0">
                <a:solidFill>
                  <a:schemeClr val="tx1"/>
                </a:solidFill>
                <a:effectLst/>
                <a:latin typeface="+mn-lt"/>
                <a:ea typeface="+mn-ea"/>
                <a:cs typeface="+mn-cs"/>
              </a:rPr>
              <a:t>At colliders, it common to assume then go after secondary measurements with timing information such as in a time-of-flight system </a:t>
            </a:r>
          </a:p>
          <a:p>
            <a:r>
              <a:rPr lang="en-US" sz="1200" kern="1200" dirty="0" smtClean="0">
                <a:solidFill>
                  <a:schemeClr val="tx1"/>
                </a:solidFill>
                <a:effectLst/>
                <a:latin typeface="+mn-lt"/>
                <a:ea typeface="+mn-ea"/>
                <a:cs typeface="+mn-cs"/>
              </a:rPr>
              <a:t>for semi-relativistic particles or part of a veto system for cosmic rays or beam halos</a:t>
            </a:r>
            <a:r>
              <a:rPr lang="en-U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A5543A-44F0-CA43-B0EB-BE2CE59BC137}" type="slidenum">
              <a:rPr lang="en-US" smtClean="0"/>
              <a:t>3</a:t>
            </a:fld>
            <a:endParaRPr lang="en-US"/>
          </a:p>
        </p:txBody>
      </p:sp>
    </p:spTree>
    <p:extLst>
      <p:ext uri="{BB962C8B-B14F-4D97-AF65-F5344CB8AC3E}">
        <p14:creationId xmlns:p14="http://schemas.microsoft.com/office/powerpoint/2010/main" val="9675786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A81523-7245-40FE-83D8-7649775C4236}" type="slidenum">
              <a:rPr lang="en-US" smtClean="0"/>
              <a:pPr>
                <a:defRPr/>
              </a:pPr>
              <a:t>27</a:t>
            </a:fld>
            <a:endParaRPr lang="en-US" dirty="0"/>
          </a:p>
        </p:txBody>
      </p:sp>
    </p:spTree>
    <p:extLst>
      <p:ext uri="{BB962C8B-B14F-4D97-AF65-F5344CB8AC3E}">
        <p14:creationId xmlns:p14="http://schemas.microsoft.com/office/powerpoint/2010/main" val="224325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Nearly 50 years later, the most precise time-of-flight system at a collider is at CERN installed in the ALICE detector.</a:t>
            </a:r>
          </a:p>
          <a:p>
            <a:r>
              <a:rPr lang="en-US" sz="1200" kern="1200" dirty="0" smtClean="0">
                <a:solidFill>
                  <a:schemeClr val="tx1"/>
                </a:solidFill>
                <a:effectLst/>
                <a:latin typeface="+mn-lt"/>
                <a:ea typeface="+mn-ea"/>
                <a:cs typeface="+mn-cs"/>
              </a:rPr>
              <a:t>This system uses </a:t>
            </a:r>
            <a:r>
              <a:rPr lang="en-US" sz="1200" kern="1200" dirty="0" err="1" smtClean="0">
                <a:solidFill>
                  <a:schemeClr val="tx1"/>
                </a:solidFill>
                <a:effectLst/>
                <a:latin typeface="+mn-lt"/>
                <a:ea typeface="+mn-ea"/>
                <a:cs typeface="+mn-cs"/>
              </a:rPr>
              <a:t>multigap</a:t>
            </a:r>
            <a:r>
              <a:rPr lang="en-US" sz="1200" kern="1200" dirty="0" smtClean="0">
                <a:solidFill>
                  <a:schemeClr val="tx1"/>
                </a:solidFill>
                <a:effectLst/>
                <a:latin typeface="+mn-lt"/>
                <a:ea typeface="+mn-ea"/>
                <a:cs typeface="+mn-cs"/>
              </a:rPr>
              <a:t> resistive plate </a:t>
            </a:r>
            <a:r>
              <a:rPr lang="en-US" sz="1200" kern="1200" dirty="0" smtClean="0">
                <a:solidFill>
                  <a:schemeClr val="tx1"/>
                </a:solidFill>
                <a:effectLst/>
                <a:latin typeface="+mn-lt"/>
                <a:ea typeface="+mn-ea"/>
                <a:cs typeface="+mn-cs"/>
              </a:rPr>
              <a:t>chambers </a:t>
            </a:r>
            <a:r>
              <a:rPr lang="en-US" sz="1200" kern="1200" dirty="0" smtClean="0">
                <a:solidFill>
                  <a:schemeClr val="tx1"/>
                </a:solidFill>
                <a:effectLst/>
                <a:latin typeface="+mn-lt"/>
                <a:ea typeface="+mn-ea"/>
                <a:cs typeface="+mn-cs"/>
              </a:rPr>
              <a:t>(RPCs) and achieves 80ps resolution and has a forward t0 counter</a:t>
            </a:r>
          </a:p>
          <a:p>
            <a:r>
              <a:rPr lang="en-US" sz="1200" kern="1200" dirty="0" smtClean="0">
                <a:solidFill>
                  <a:schemeClr val="tx1"/>
                </a:solidFill>
                <a:effectLst/>
                <a:latin typeface="+mn-lt"/>
                <a:ea typeface="+mn-ea"/>
                <a:cs typeface="+mn-cs"/>
              </a:rPr>
              <a:t>that uses a multiplicity of tracks to form the time reference.</a:t>
            </a:r>
            <a:endParaRPr lang="en-US" dirty="0" smtClean="0"/>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4</a:t>
            </a:fld>
            <a:endParaRPr lang="en-US"/>
          </a:p>
        </p:txBody>
      </p:sp>
    </p:spTree>
    <p:extLst>
      <p:ext uri="{BB962C8B-B14F-4D97-AF65-F5344CB8AC3E}">
        <p14:creationId xmlns:p14="http://schemas.microsoft.com/office/powerpoint/2010/main" val="1827466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time-of-flight system for semi-relativistic particles or a veto system for cosmic rays or </a:t>
            </a:r>
          </a:p>
          <a:p>
            <a:r>
              <a:rPr lang="en-US" sz="1200" kern="1200" dirty="0" smtClean="0">
                <a:solidFill>
                  <a:schemeClr val="tx1"/>
                </a:solidFill>
                <a:effectLst/>
                <a:latin typeface="+mn-lt"/>
                <a:ea typeface="+mn-ea"/>
                <a:cs typeface="+mn-cs"/>
              </a:rPr>
              <a:t>beam halos are ancillary functions, much in the same way that silicon vertex detectors in the 90’s were ancillary devices to the</a:t>
            </a:r>
          </a:p>
          <a:p>
            <a:r>
              <a:rPr lang="en-US" sz="1200" kern="1200" dirty="0" smtClean="0">
                <a:solidFill>
                  <a:schemeClr val="tx1"/>
                </a:solidFill>
                <a:effectLst/>
                <a:latin typeface="+mn-lt"/>
                <a:ea typeface="+mn-ea"/>
                <a:cs typeface="+mn-cs"/>
              </a:rPr>
              <a:t>primary measurement of the central tracking systems which was to measure the momentum of charged particles.  </a:t>
            </a:r>
          </a:p>
          <a:p>
            <a:r>
              <a:rPr lang="en-US" sz="1200" kern="1200" dirty="0" smtClean="0">
                <a:solidFill>
                  <a:schemeClr val="tx1"/>
                </a:solidFill>
                <a:effectLst/>
                <a:latin typeface="+mn-lt"/>
                <a:ea typeface="+mn-ea"/>
                <a:cs typeface="+mn-cs"/>
              </a:rPr>
              <a:t>Today, we could hardly imagine doing collider physics without reconstructing the primary vertex, and now over 50+ vertices at the LHC, </a:t>
            </a:r>
          </a:p>
          <a:p>
            <a:r>
              <a:rPr lang="en-US" sz="1200" kern="1200" dirty="0" smtClean="0">
                <a:solidFill>
                  <a:schemeClr val="tx1"/>
                </a:solidFill>
                <a:effectLst/>
                <a:latin typeface="+mn-lt"/>
                <a:ea typeface="+mn-ea"/>
                <a:cs typeface="+mn-cs"/>
              </a:rPr>
              <a:t>much less being able to tag heavy flavor, without pixel vertex detectors installed close to the beam pipe of the interaction region.</a:t>
            </a:r>
          </a:p>
          <a:p>
            <a:r>
              <a:rPr lang="en-US" sz="1200" kern="1200" dirty="0" smtClean="0">
                <a:solidFill>
                  <a:schemeClr val="tx1"/>
                </a:solidFill>
                <a:effectLst/>
                <a:latin typeface="+mn-lt"/>
                <a:ea typeface="+mn-ea"/>
                <a:cs typeface="+mn-cs"/>
              </a:rPr>
              <a:t>We have come to turning point in fast timing, where the measurement resolution is a factor of 5-10 smaller than the timing spread of </a:t>
            </a:r>
          </a:p>
          <a:p>
            <a:r>
              <a:rPr lang="en-US" sz="1200" kern="1200" dirty="0" smtClean="0">
                <a:solidFill>
                  <a:schemeClr val="tx1"/>
                </a:solidFill>
                <a:effectLst/>
                <a:latin typeface="+mn-lt"/>
                <a:ea typeface="+mn-ea"/>
                <a:cs typeface="+mn-cs"/>
              </a:rPr>
              <a:t>the beam collisions within a single crossing.  Instead of viewing the beam crossing as the simultaneous </a:t>
            </a:r>
          </a:p>
          <a:p>
            <a:r>
              <a:rPr lang="en-US" sz="1200" kern="1200" dirty="0" smtClean="0">
                <a:solidFill>
                  <a:schemeClr val="tx1"/>
                </a:solidFill>
                <a:effectLst/>
                <a:latin typeface="+mn-lt"/>
                <a:ea typeface="+mn-ea"/>
                <a:cs typeface="+mn-cs"/>
              </a:rPr>
              <a:t>emission of hundreds of particles, fast timing pulls apart the collision vertices in the time domain.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add to the confusion about timing within a bunch crossing, the</a:t>
            </a:r>
            <a:r>
              <a:rPr lang="en-US" sz="1200" kern="1200" baseline="0" dirty="0" smtClean="0">
                <a:solidFill>
                  <a:schemeClr val="tx1"/>
                </a:solidFill>
                <a:effectLst/>
                <a:latin typeface="+mn-lt"/>
                <a:ea typeface="+mn-ea"/>
                <a:cs typeface="+mn-cs"/>
              </a:rPr>
              <a:t> multiplicity of </a:t>
            </a:r>
            <a:r>
              <a:rPr lang="en-US" sz="1200" kern="1200" dirty="0" smtClean="0">
                <a:solidFill>
                  <a:schemeClr val="tx1"/>
                </a:solidFill>
                <a:effectLst/>
                <a:latin typeface="+mn-lt"/>
                <a:ea typeface="+mn-ea"/>
                <a:cs typeface="+mn-cs"/>
              </a:rPr>
              <a:t>events shown</a:t>
            </a:r>
            <a:r>
              <a:rPr lang="en-US" sz="1200" kern="1200" baseline="0" dirty="0" smtClean="0">
                <a:solidFill>
                  <a:schemeClr val="tx1"/>
                </a:solidFill>
                <a:effectLst/>
                <a:latin typeface="+mn-lt"/>
                <a:ea typeface="+mn-ea"/>
                <a:cs typeface="+mn-cs"/>
              </a:rPr>
              <a:t> here </a:t>
            </a:r>
            <a:r>
              <a:rPr lang="en-US" sz="1200" kern="1200" dirty="0" smtClean="0">
                <a:solidFill>
                  <a:schemeClr val="tx1"/>
                </a:solidFill>
                <a:effectLst/>
                <a:latin typeface="+mn-lt"/>
                <a:ea typeface="+mn-ea"/>
                <a:cs typeface="+mn-cs"/>
              </a:rPr>
              <a:t>are often called “in-time” pile-up</a:t>
            </a:r>
            <a:r>
              <a:rPr lang="en-US" sz="1200" kern="1200" baseline="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A5543A-44F0-CA43-B0EB-BE2CE59BC137}" type="slidenum">
              <a:rPr lang="en-US" smtClean="0"/>
              <a:t>5</a:t>
            </a:fld>
            <a:endParaRPr lang="en-US"/>
          </a:p>
        </p:txBody>
      </p:sp>
    </p:spTree>
    <p:extLst>
      <p:ext uri="{BB962C8B-B14F-4D97-AF65-F5344CB8AC3E}">
        <p14:creationId xmlns:p14="http://schemas.microsoft.com/office/powerpoint/2010/main" val="13955484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 the LHC the mean time of the bunch crossing is </a:t>
            </a:r>
            <a:r>
              <a:rPr lang="en-US" sz="1200" kern="1200" dirty="0" smtClean="0">
                <a:solidFill>
                  <a:schemeClr val="tx1"/>
                </a:solidFill>
                <a:effectLst/>
                <a:latin typeface="+mn-lt"/>
                <a:ea typeface="+mn-ea"/>
                <a:cs typeface="+mn-cs"/>
              </a:rPr>
              <a:t>well </a:t>
            </a:r>
            <a:r>
              <a:rPr lang="en-US" sz="1200" kern="1200" dirty="0" smtClean="0">
                <a:solidFill>
                  <a:schemeClr val="tx1"/>
                </a:solidFill>
                <a:effectLst/>
                <a:latin typeface="+mn-lt"/>
                <a:ea typeface="+mn-ea"/>
                <a:cs typeface="+mn-cs"/>
              </a:rPr>
              <a:t>known and reasonably stable.  The physical beam can move around in</a:t>
            </a:r>
          </a:p>
          <a:p>
            <a:r>
              <a:rPr lang="en-US" sz="1200" kern="1200" dirty="0" smtClean="0">
                <a:solidFill>
                  <a:schemeClr val="tx1"/>
                </a:solidFill>
                <a:effectLst/>
                <a:latin typeface="+mn-lt"/>
                <a:ea typeface="+mn-ea"/>
                <a:cs typeface="+mn-cs"/>
              </a:rPr>
              <a:t>the machine RF bucket and so ultimately the reference provided by the machine is limited to 1-2ps by the beam movement.</a:t>
            </a:r>
          </a:p>
          <a:p>
            <a:r>
              <a:rPr lang="en-US" sz="1200" kern="1200" dirty="0" smtClean="0">
                <a:solidFill>
                  <a:schemeClr val="tx1"/>
                </a:solidFill>
                <a:effectLst/>
                <a:latin typeface="+mn-lt"/>
                <a:ea typeface="+mn-ea"/>
                <a:cs typeface="+mn-cs"/>
              </a:rPr>
              <a:t>The clock reference is the RF of the LHC machine and the clock distribution system to provide a reference clock to the experiments</a:t>
            </a:r>
          </a:p>
          <a:p>
            <a:r>
              <a:rPr lang="en-US" sz="1200" kern="1200" dirty="0" smtClean="0">
                <a:solidFill>
                  <a:schemeClr val="tx1"/>
                </a:solidFill>
                <a:effectLst/>
                <a:latin typeface="+mn-lt"/>
                <a:ea typeface="+mn-ea"/>
                <a:cs typeface="+mn-cs"/>
              </a:rPr>
              <a:t>has a jitter better than typically 10ps (with a frequency spectrum distribution).  We will discuss clock distribution from the machine </a:t>
            </a:r>
          </a:p>
          <a:p>
            <a:r>
              <a:rPr lang="en-US" sz="1200" kern="1200" dirty="0" smtClean="0">
                <a:solidFill>
                  <a:schemeClr val="tx1"/>
                </a:solidFill>
                <a:effectLst/>
                <a:latin typeface="+mn-lt"/>
                <a:ea typeface="+mn-ea"/>
                <a:cs typeface="+mn-cs"/>
              </a:rPr>
              <a:t>and through the detector systems in the last lecture.  Detector physicists know the LHC clock to be 40.07897 MHz which is a division </a:t>
            </a:r>
          </a:p>
          <a:p>
            <a:r>
              <a:rPr lang="en-US" sz="1200" kern="1200" dirty="0" smtClean="0">
                <a:solidFill>
                  <a:schemeClr val="tx1"/>
                </a:solidFill>
                <a:effectLst/>
                <a:latin typeface="+mn-lt"/>
                <a:ea typeface="+mn-ea"/>
                <a:cs typeface="+mn-cs"/>
              </a:rPr>
              <a:t>by a factor of 10 of the RF of the LHC beam.  (TTC System designed by Bruce Taylor (CERN) RD12</a:t>
            </a:r>
            <a:r>
              <a:rPr lang="en-US" sz="1200" kern="1200" dirty="0" smtClean="0">
                <a:solidFill>
                  <a:schemeClr val="tx1"/>
                </a:solidFill>
                <a:effectLst/>
                <a:latin typeface="+mn-lt"/>
                <a:ea typeface="+mn-ea"/>
                <a:cs typeface="+mn-cs"/>
              </a:rPr>
              <a:t>.)  Now the</a:t>
            </a:r>
            <a:r>
              <a:rPr lang="en-US" sz="1200" kern="1200" baseline="0" dirty="0" smtClean="0">
                <a:solidFill>
                  <a:schemeClr val="tx1"/>
                </a:solidFill>
                <a:effectLst/>
                <a:latin typeface="+mn-lt"/>
                <a:ea typeface="+mn-ea"/>
                <a:cs typeface="+mn-cs"/>
              </a:rPr>
              <a:t> TCDS.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6</a:t>
            </a:fld>
            <a:endParaRPr lang="en-US"/>
          </a:p>
        </p:txBody>
      </p:sp>
    </p:spTree>
    <p:extLst>
      <p:ext uri="{BB962C8B-B14F-4D97-AF65-F5344CB8AC3E}">
        <p14:creationId xmlns:p14="http://schemas.microsoft.com/office/powerpoint/2010/main" val="12035648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begin by looking at the simplifying assumptions about timing that have gone into how LHC detectors are designed to take data.</a:t>
            </a:r>
          </a:p>
          <a:p>
            <a:r>
              <a:rPr lang="en-US" sz="1200" kern="1200" dirty="0" smtClean="0">
                <a:solidFill>
                  <a:schemeClr val="tx1"/>
                </a:solidFill>
                <a:effectLst/>
                <a:latin typeface="+mn-lt"/>
                <a:ea typeface="+mn-ea"/>
                <a:cs typeface="+mn-cs"/>
              </a:rPr>
              <a:t>Collider detector readout systems are designed to operate with a beam structure that comes from the machine.</a:t>
            </a:r>
          </a:p>
          <a:p>
            <a:r>
              <a:rPr lang="en-US" sz="1200" kern="1200" dirty="0" smtClean="0">
                <a:solidFill>
                  <a:schemeClr val="tx1"/>
                </a:solidFill>
                <a:effectLst/>
                <a:latin typeface="+mn-lt"/>
                <a:ea typeface="+mn-ea"/>
                <a:cs typeface="+mn-cs"/>
              </a:rPr>
              <a:t>The bunch and orbit structure of the beams dictate when beam collisions occur.  The leading assumption in collider detector design is</a:t>
            </a:r>
          </a:p>
          <a:p>
            <a:r>
              <a:rPr lang="en-US" sz="1200" kern="1200" dirty="0" smtClean="0">
                <a:solidFill>
                  <a:schemeClr val="tx1"/>
                </a:solidFill>
                <a:effectLst/>
                <a:latin typeface="+mn-lt"/>
                <a:ea typeface="+mn-ea"/>
                <a:cs typeface="+mn-cs"/>
              </a:rPr>
              <a:t>that the spread of collisions times within a bunch crossing is small compared to the bunch spacing.  And, indeed,</a:t>
            </a:r>
          </a:p>
          <a:p>
            <a:r>
              <a:rPr lang="en-US" sz="1200" kern="1200" dirty="0" smtClean="0">
                <a:solidFill>
                  <a:schemeClr val="tx1"/>
                </a:solidFill>
                <a:effectLst/>
                <a:latin typeface="+mn-lt"/>
                <a:ea typeface="+mn-ea"/>
                <a:cs typeface="+mn-cs"/>
              </a:rPr>
              <a:t>for the LHC, the spread in the collision times is roughly +/- 200ps, which is less than 1% of the 25ns bunch spacing.</a:t>
            </a:r>
          </a:p>
          <a:p>
            <a:r>
              <a:rPr lang="en-US" sz="1200" kern="1200" dirty="0" smtClean="0">
                <a:solidFill>
                  <a:schemeClr val="tx1"/>
                </a:solidFill>
                <a:effectLst/>
                <a:latin typeface="+mn-lt"/>
                <a:ea typeface="+mn-ea"/>
                <a:cs typeface="+mn-cs"/>
              </a:rPr>
              <a:t>This is an example of an HL-LHC beam spot distribution showing the z-distribution and time spread on separate axes.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also plot here the line density of vertices along the z-direction.  These distributions will be important later.</a:t>
            </a:r>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7</a:t>
            </a:fld>
            <a:endParaRPr lang="en-US"/>
          </a:p>
        </p:txBody>
      </p:sp>
    </p:spTree>
    <p:extLst>
      <p:ext uri="{BB962C8B-B14F-4D97-AF65-F5344CB8AC3E}">
        <p14:creationId xmlns:p14="http://schemas.microsoft.com/office/powerpoint/2010/main" val="18857275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Collider detectors implement synchronous readout based on the RF clock.  Synchronous trigger logic means that the detectors </a:t>
            </a:r>
          </a:p>
          <a:p>
            <a:r>
              <a:rPr lang="en-US" sz="1200" kern="1200" dirty="0" smtClean="0">
                <a:solidFill>
                  <a:schemeClr val="tx1"/>
                </a:solidFill>
                <a:effectLst/>
                <a:latin typeface="+mn-lt"/>
                <a:ea typeface="+mn-ea"/>
                <a:cs typeface="+mn-cs"/>
              </a:rPr>
              <a:t>are designed to do the same thing for every bunch crossing, assuming the same timing reference, etc., at every crossing.</a:t>
            </a:r>
          </a:p>
          <a:p>
            <a:r>
              <a:rPr lang="en-US" sz="1200" kern="1200" dirty="0" smtClean="0">
                <a:solidFill>
                  <a:schemeClr val="tx1"/>
                </a:solidFill>
                <a:effectLst/>
                <a:latin typeface="+mn-lt"/>
                <a:ea typeface="+mn-ea"/>
                <a:cs typeface="+mn-cs"/>
              </a:rPr>
              <a:t>In general terms, detectors “open their shutters” before the beam collisions are expected to occur - oftentimes</a:t>
            </a:r>
          </a:p>
          <a:p>
            <a:r>
              <a:rPr lang="en-US" sz="1200" kern="1200" dirty="0" smtClean="0">
                <a:solidFill>
                  <a:schemeClr val="tx1"/>
                </a:solidFill>
                <a:effectLst/>
                <a:latin typeface="+mn-lt"/>
                <a:ea typeface="+mn-ea"/>
                <a:cs typeface="+mn-cs"/>
              </a:rPr>
              <a:t>recording previous samples in a pipeline buffer - and then integrate over the bunch crossing for fast detectors, such as</a:t>
            </a:r>
          </a:p>
          <a:p>
            <a:r>
              <a:rPr lang="en-US" sz="1200" kern="1200" dirty="0" smtClean="0">
                <a:solidFill>
                  <a:schemeClr val="tx1"/>
                </a:solidFill>
                <a:effectLst/>
                <a:latin typeface="+mn-lt"/>
                <a:ea typeface="+mn-ea"/>
                <a:cs typeface="+mn-cs"/>
              </a:rPr>
              <a:t>silicon trackers, Cherenkov calorimeters and resistive plate chambers, and continue a sample record beyond the bunch crossing </a:t>
            </a:r>
          </a:p>
          <a:p>
            <a:r>
              <a:rPr lang="en-US" sz="1200" kern="1200" dirty="0" smtClean="0">
                <a:solidFill>
                  <a:schemeClr val="tx1"/>
                </a:solidFill>
                <a:effectLst/>
                <a:latin typeface="+mn-lt"/>
                <a:ea typeface="+mn-ea"/>
                <a:cs typeface="+mn-cs"/>
              </a:rPr>
              <a:t>for slower detectors, such as scintillator and ionization calorimeters and gas drift chambers.  The result is a snapshot as shown</a:t>
            </a:r>
          </a:p>
          <a:p>
            <a:r>
              <a:rPr lang="en-US" sz="1200" kern="1200" dirty="0" smtClean="0">
                <a:solidFill>
                  <a:schemeClr val="tx1"/>
                </a:solidFill>
                <a:effectLst/>
                <a:latin typeface="+mn-lt"/>
                <a:ea typeface="+mn-ea"/>
                <a:cs typeface="+mn-cs"/>
              </a:rPr>
              <a:t>here for two Higgs boson events.</a:t>
            </a:r>
          </a:p>
          <a:p>
            <a:r>
              <a:rPr lang="en-US" sz="1200" kern="1200" dirty="0" smtClean="0">
                <a:solidFill>
                  <a:schemeClr val="tx1"/>
                </a:solidFill>
                <a:effectLst/>
                <a:latin typeface="+mn-lt"/>
                <a:ea typeface="+mn-ea"/>
                <a:cs typeface="+mn-cs"/>
              </a:rPr>
              <a:t>These two types of Higgs boson events are very different when it comes to how the primary vertex is used.  The Higgs to </a:t>
            </a:r>
          </a:p>
          <a:p>
            <a:r>
              <a:rPr lang="en-US" sz="1200" kern="1200" dirty="0" smtClean="0">
                <a:solidFill>
                  <a:schemeClr val="tx1"/>
                </a:solidFill>
                <a:effectLst/>
                <a:latin typeface="+mn-lt"/>
                <a:ea typeface="+mn-ea"/>
                <a:cs typeface="+mn-cs"/>
              </a:rPr>
              <a:t>gamma gamma has to infer the correct vertex to have sufficient resolution on the invariant mass.  The requirement is to find the </a:t>
            </a:r>
          </a:p>
          <a:p>
            <a:r>
              <a:rPr lang="en-US" sz="1200" kern="1200" dirty="0" smtClean="0">
                <a:solidFill>
                  <a:schemeClr val="tx1"/>
                </a:solidFill>
                <a:effectLst/>
                <a:latin typeface="+mn-lt"/>
                <a:ea typeface="+mn-ea"/>
                <a:cs typeface="+mn-cs"/>
              </a:rPr>
              <a:t>vertex within 1cm, which is not terribly precise, but without the correct vertex - the spread of 4.5cm would destroy the signal if </a:t>
            </a:r>
          </a:p>
          <a:p>
            <a:r>
              <a:rPr lang="en-US" sz="1200" kern="1200" dirty="0" smtClean="0">
                <a:solidFill>
                  <a:schemeClr val="tx1"/>
                </a:solidFill>
                <a:effectLst/>
                <a:latin typeface="+mn-lt"/>
                <a:ea typeface="+mn-ea"/>
                <a:cs typeface="+mn-cs"/>
              </a:rPr>
              <a:t>the PV were assumed to be at (0,0,0).  The ATLAS </a:t>
            </a:r>
            <a:r>
              <a:rPr lang="en-US" sz="1200" kern="1200" dirty="0" err="1" smtClean="0">
                <a:solidFill>
                  <a:schemeClr val="tx1"/>
                </a:solidFill>
                <a:effectLst/>
                <a:latin typeface="+mn-lt"/>
                <a:ea typeface="+mn-ea"/>
                <a:cs typeface="+mn-cs"/>
              </a:rPr>
              <a:t>LAr</a:t>
            </a:r>
            <a:r>
              <a:rPr lang="en-US" sz="1200" kern="1200" dirty="0" smtClean="0">
                <a:solidFill>
                  <a:schemeClr val="tx1"/>
                </a:solidFill>
                <a:effectLst/>
                <a:latin typeface="+mn-lt"/>
                <a:ea typeface="+mn-ea"/>
                <a:cs typeface="+mn-cs"/>
              </a:rPr>
              <a:t> EM calorimeters have longitudinal segmentation and can have a photon </a:t>
            </a:r>
          </a:p>
          <a:p>
            <a:r>
              <a:rPr lang="en-US" sz="1200" kern="1200" dirty="0" smtClean="0">
                <a:solidFill>
                  <a:schemeClr val="tx1"/>
                </a:solidFill>
                <a:effectLst/>
                <a:latin typeface="+mn-lt"/>
                <a:ea typeface="+mn-ea"/>
                <a:cs typeface="+mn-cs"/>
              </a:rPr>
              <a:t>pointing resolution comparable to 1cm, but the CMS experiment does not have photon pointing.  Therefore, the PV has to be </a:t>
            </a:r>
            <a:r>
              <a:rPr lang="en-US" sz="1200" kern="1200" dirty="0" smtClean="0">
                <a:solidFill>
                  <a:schemeClr val="tx1"/>
                </a:solidFill>
                <a:effectLst/>
                <a:latin typeface="+mn-lt"/>
                <a:ea typeface="+mn-ea"/>
                <a:cs typeface="+mn-cs"/>
              </a:rPr>
              <a:t>found</a:t>
            </a:r>
          </a:p>
          <a:p>
            <a:r>
              <a:rPr lang="en-US" sz="1200" kern="1200" dirty="0" smtClean="0">
                <a:solidFill>
                  <a:schemeClr val="tx1"/>
                </a:solidFill>
                <a:effectLst/>
                <a:latin typeface="+mn-lt"/>
                <a:ea typeface="+mn-ea"/>
                <a:cs typeface="+mn-cs"/>
              </a:rPr>
              <a:t>For Higgs to gamma gamma,</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not </a:t>
            </a:r>
            <a:r>
              <a:rPr lang="en-US" sz="1200" kern="1200" dirty="0" smtClean="0">
                <a:solidFill>
                  <a:schemeClr val="tx1"/>
                </a:solidFill>
                <a:effectLst/>
                <a:latin typeface="+mn-lt"/>
                <a:ea typeface="+mn-ea"/>
                <a:cs typeface="+mn-cs"/>
              </a:rPr>
              <a:t>based on the high-</a:t>
            </a:r>
            <a:r>
              <a:rPr lang="en-US" sz="1200" kern="1200" dirty="0" err="1" smtClean="0">
                <a:solidFill>
                  <a:schemeClr val="tx1"/>
                </a:solidFill>
                <a:effectLst/>
                <a:latin typeface="+mn-lt"/>
                <a:ea typeface="+mn-ea"/>
                <a:cs typeface="+mn-cs"/>
              </a:rPr>
              <a:t>pT</a:t>
            </a:r>
            <a:r>
              <a:rPr lang="en-US" sz="1200" kern="1200" dirty="0" smtClean="0">
                <a:solidFill>
                  <a:schemeClr val="tx1"/>
                </a:solidFill>
                <a:effectLst/>
                <a:latin typeface="+mn-lt"/>
                <a:ea typeface="+mn-ea"/>
                <a:cs typeface="+mn-cs"/>
              </a:rPr>
              <a:t> Higgs boson decay products, but from the recoil in the production process,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r>
              <a:rPr lang="en-US" sz="1200" kern="1200" dirty="0" smtClean="0">
                <a:solidFill>
                  <a:schemeClr val="tx1"/>
                </a:solidFill>
                <a:effectLst/>
                <a:latin typeface="+mn-lt"/>
                <a:ea typeface="+mn-ea"/>
                <a:cs typeface="+mn-cs"/>
              </a:rPr>
              <a:t>a large fraction of the </a:t>
            </a:r>
            <a:r>
              <a:rPr lang="en-US" sz="1200" kern="1200" dirty="0" smtClean="0">
                <a:solidFill>
                  <a:schemeClr val="tx1"/>
                </a:solidFill>
                <a:effectLst/>
                <a:latin typeface="+mn-lt"/>
                <a:ea typeface="+mn-ea"/>
                <a:cs typeface="+mn-cs"/>
              </a:rPr>
              <a:t>inclusive </a:t>
            </a:r>
            <a:r>
              <a:rPr lang="en-US" sz="1200" kern="1200" dirty="0" smtClean="0">
                <a:solidFill>
                  <a:schemeClr val="tx1"/>
                </a:solidFill>
                <a:effectLst/>
                <a:latin typeface="+mn-lt"/>
                <a:ea typeface="+mn-ea"/>
                <a:cs typeface="+mn-cs"/>
              </a:rPr>
              <a:t>production is from gluon-gluon fusion - which produce hard tracks (sum pT^2),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but </a:t>
            </a:r>
            <a:r>
              <a:rPr lang="en-US" sz="1200" kern="1200" dirty="0" smtClean="0">
                <a:solidFill>
                  <a:schemeClr val="tx1"/>
                </a:solidFill>
                <a:effectLst/>
                <a:latin typeface="+mn-lt"/>
                <a:ea typeface="+mn-ea"/>
                <a:cs typeface="+mn-cs"/>
              </a:rPr>
              <a:t>not necessarily high-</a:t>
            </a:r>
            <a:r>
              <a:rPr lang="en-US" sz="1200" kern="1200" dirty="0" err="1" smtClean="0">
                <a:solidFill>
                  <a:schemeClr val="tx1"/>
                </a:solidFill>
                <a:effectLst/>
                <a:latin typeface="+mn-lt"/>
                <a:ea typeface="+mn-ea"/>
                <a:cs typeface="+mn-cs"/>
              </a:rPr>
              <a:t>pT</a:t>
            </a:r>
            <a:r>
              <a:rPr lang="en-US" sz="1200" kern="1200" dirty="0" smtClean="0">
                <a:solidFill>
                  <a:schemeClr val="tx1"/>
                </a:solidFill>
                <a:effectLst/>
                <a:latin typeface="+mn-lt"/>
                <a:ea typeface="+mn-ea"/>
                <a:cs typeface="+mn-cs"/>
              </a:rPr>
              <a:t> jets.  </a:t>
            </a:r>
          </a:p>
          <a:p>
            <a:r>
              <a:rPr lang="en-US" sz="1200" kern="1200" dirty="0" smtClean="0">
                <a:solidFill>
                  <a:schemeClr val="tx1"/>
                </a:solidFill>
                <a:effectLst/>
                <a:latin typeface="+mn-lt"/>
                <a:ea typeface="+mn-ea"/>
                <a:cs typeface="+mn-cs"/>
              </a:rPr>
              <a:t>The 4lepton vertex, on the other hand, is different.  Here the requirement is that all 4 leptons come from the same spatial vertex.  </a:t>
            </a:r>
          </a:p>
          <a:p>
            <a:r>
              <a:rPr lang="en-US" sz="1200" kern="1200" dirty="0" smtClean="0">
                <a:solidFill>
                  <a:schemeClr val="tx1"/>
                </a:solidFill>
                <a:effectLst/>
                <a:latin typeface="+mn-lt"/>
                <a:ea typeface="+mn-ea"/>
                <a:cs typeface="+mn-cs"/>
              </a:rPr>
              <a:t>This is a powerful way to reduce backgrounds, such as from leptons from </a:t>
            </a:r>
            <a:r>
              <a:rPr lang="en-US" sz="1200" kern="1200" dirty="0" err="1" smtClean="0">
                <a:solidFill>
                  <a:schemeClr val="tx1"/>
                </a:solidFill>
                <a:effectLst/>
                <a:latin typeface="+mn-lt"/>
                <a:ea typeface="+mn-ea"/>
                <a:cs typeface="+mn-cs"/>
              </a:rPr>
              <a:t>Z+heavy</a:t>
            </a:r>
            <a:r>
              <a:rPr lang="en-US" sz="1200" kern="1200" dirty="0" smtClean="0">
                <a:solidFill>
                  <a:schemeClr val="tx1"/>
                </a:solidFill>
                <a:effectLst/>
                <a:latin typeface="+mn-lt"/>
                <a:ea typeface="+mn-ea"/>
                <a:cs typeface="+mn-cs"/>
              </a:rPr>
              <a:t> flavor or from fake leptons which are picked up </a:t>
            </a:r>
          </a:p>
          <a:p>
            <a:r>
              <a:rPr lang="en-US" sz="1200" kern="1200" dirty="0" smtClean="0">
                <a:solidFill>
                  <a:schemeClr val="tx1"/>
                </a:solidFill>
                <a:effectLst/>
                <a:latin typeface="+mn-lt"/>
                <a:ea typeface="+mn-ea"/>
                <a:cs typeface="+mn-cs"/>
              </a:rPr>
              <a:t>from tracks that originate from pile-up vertices.  We will look more at these physics cases in the last lecture once we have learned </a:t>
            </a:r>
          </a:p>
          <a:p>
            <a:r>
              <a:rPr lang="en-US" sz="1200" kern="1200" dirty="0" smtClean="0">
                <a:solidFill>
                  <a:schemeClr val="tx1"/>
                </a:solidFill>
                <a:effectLst/>
                <a:latin typeface="+mn-lt"/>
                <a:ea typeface="+mn-ea"/>
                <a:cs typeface="+mn-cs"/>
              </a:rPr>
              <a:t>more about what fast timing can provide to event reconstruction.</a:t>
            </a:r>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8</a:t>
            </a:fld>
            <a:endParaRPr lang="en-US"/>
          </a:p>
        </p:txBody>
      </p:sp>
    </p:spTree>
    <p:extLst>
      <p:ext uri="{BB962C8B-B14F-4D97-AF65-F5344CB8AC3E}">
        <p14:creationId xmlns:p14="http://schemas.microsoft.com/office/powerpoint/2010/main" val="1112447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can still record events synchronously and record fast timing to provide offline correction.  Do we ever have to correct for </a:t>
            </a:r>
          </a:p>
          <a:p>
            <a:r>
              <a:rPr lang="en-US" sz="1200" kern="1200" dirty="0" smtClean="0">
                <a:solidFill>
                  <a:schemeClr val="tx1"/>
                </a:solidFill>
                <a:effectLst/>
                <a:latin typeface="+mn-lt"/>
                <a:ea typeface="+mn-ea"/>
                <a:cs typeface="+mn-cs"/>
              </a:rPr>
              <a:t>vertex time?  Not really.  We are already used to the time-of-flight spread of arrival times at the detector cells, and each front-end </a:t>
            </a:r>
          </a:p>
          <a:p>
            <a:r>
              <a:rPr lang="en-US" sz="1200" kern="1200" dirty="0" smtClean="0">
                <a:solidFill>
                  <a:schemeClr val="tx1"/>
                </a:solidFill>
                <a:effectLst/>
                <a:latin typeface="+mn-lt"/>
                <a:ea typeface="+mn-ea"/>
                <a:cs typeface="+mn-cs"/>
              </a:rPr>
              <a:t>digitization has a range of clock phases that vary already from cable lengths and phase-lock loops.  Timing is already central</a:t>
            </a:r>
          </a:p>
          <a:p>
            <a:r>
              <a:rPr lang="en-US" sz="1200" kern="1200" dirty="0" smtClean="0">
                <a:solidFill>
                  <a:schemeClr val="tx1"/>
                </a:solidFill>
                <a:effectLst/>
                <a:latin typeface="+mn-lt"/>
                <a:ea typeface="+mn-ea"/>
                <a:cs typeface="+mn-cs"/>
              </a:rPr>
              <a:t>to the low level pulse reconstruction because of the clock phase and time-of-flight variation, but throughout, the t0 of the </a:t>
            </a:r>
          </a:p>
          <a:p>
            <a:r>
              <a:rPr lang="en-US" sz="1200" kern="1200" dirty="0" smtClean="0">
                <a:solidFill>
                  <a:schemeClr val="tx1"/>
                </a:solidFill>
                <a:effectLst/>
                <a:latin typeface="+mn-lt"/>
                <a:ea typeface="+mn-ea"/>
                <a:cs typeface="+mn-cs"/>
              </a:rPr>
              <a:t>interaction is assumed to be t=0 with no variation.  The only exceptions that I know of are in the formation of an analysis variable</a:t>
            </a:r>
          </a:p>
          <a:p>
            <a:r>
              <a:rPr lang="en-US" sz="1200" kern="1200" dirty="0" smtClean="0">
                <a:solidFill>
                  <a:schemeClr val="tx1"/>
                </a:solidFill>
                <a:effectLst/>
                <a:latin typeface="+mn-lt"/>
                <a:ea typeface="+mn-ea"/>
                <a:cs typeface="+mn-cs"/>
              </a:rPr>
              <a:t>such as in the delayed photon searches where an average of the timing measurements from all calorimeter cells are compared </a:t>
            </a:r>
          </a:p>
          <a:p>
            <a:r>
              <a:rPr lang="en-US" sz="1200" kern="1200" dirty="0" smtClean="0">
                <a:solidFill>
                  <a:schemeClr val="tx1"/>
                </a:solidFill>
                <a:effectLst/>
                <a:latin typeface="+mn-lt"/>
                <a:ea typeface="+mn-ea"/>
                <a:cs typeface="+mn-cs"/>
              </a:rPr>
              <a:t>against the maximum cell hit of the photon - but the precision of those techniques were limited at roughly 300ps in timing resolution </a:t>
            </a:r>
          </a:p>
          <a:p>
            <a:r>
              <a:rPr lang="en-US" sz="1200" kern="1200" dirty="0" smtClean="0">
                <a:solidFill>
                  <a:schemeClr val="tx1"/>
                </a:solidFill>
                <a:effectLst/>
                <a:latin typeface="+mn-lt"/>
                <a:ea typeface="+mn-ea"/>
                <a:cs typeface="+mn-cs"/>
              </a:rPr>
              <a:t>on the bunch crossing t0 and that in turn has a spread of roughly 200ps on the event collision time.</a:t>
            </a:r>
          </a:p>
          <a:p>
            <a:r>
              <a:rPr lang="en-US" sz="1200" kern="1200" dirty="0" smtClean="0">
                <a:solidFill>
                  <a:schemeClr val="tx1"/>
                </a:solidFill>
                <a:effectLst/>
                <a:latin typeface="+mn-lt"/>
                <a:ea typeface="+mn-ea"/>
                <a:cs typeface="+mn-cs"/>
              </a:rPr>
              <a:t>Historical example from LEP.</a:t>
            </a:r>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9</a:t>
            </a:fld>
            <a:endParaRPr lang="en-US"/>
          </a:p>
        </p:txBody>
      </p:sp>
    </p:spTree>
    <p:extLst>
      <p:ext uri="{BB962C8B-B14F-4D97-AF65-F5344CB8AC3E}">
        <p14:creationId xmlns:p14="http://schemas.microsoft.com/office/powerpoint/2010/main" val="1912135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It’s important to realize that detectors at the LHC rely on the spread of the beams in z to disentangle signal vertices</a:t>
            </a:r>
          </a:p>
          <a:p>
            <a:r>
              <a:rPr lang="en-US" sz="1200" kern="1200" dirty="0" smtClean="0">
                <a:solidFill>
                  <a:schemeClr val="tx1"/>
                </a:solidFill>
                <a:effectLst/>
                <a:latin typeface="+mn-lt"/>
                <a:ea typeface="+mn-ea"/>
                <a:cs typeface="+mn-cs"/>
              </a:rPr>
              <a:t>from pile-up vertices.  The transverse spread of the beam is below of the position resolution of the track d0 resolution - </a:t>
            </a:r>
          </a:p>
          <a:p>
            <a:r>
              <a:rPr lang="en-US" sz="1200" kern="1200" dirty="0" smtClean="0">
                <a:solidFill>
                  <a:schemeClr val="tx1"/>
                </a:solidFill>
                <a:effectLst/>
                <a:latin typeface="+mn-lt"/>
                <a:ea typeface="+mn-ea"/>
                <a:cs typeface="+mn-cs"/>
              </a:rPr>
              <a:t>sometimes called impact point resolution or distance of closest approach.  In the z-direction, the track intercept is denoted z0.</a:t>
            </a:r>
          </a:p>
          <a:p>
            <a:r>
              <a:rPr lang="en-US" sz="1200" kern="1200" dirty="0" smtClean="0">
                <a:solidFill>
                  <a:schemeClr val="tx1"/>
                </a:solidFill>
                <a:effectLst/>
                <a:latin typeface="+mn-lt"/>
                <a:ea typeface="+mn-ea"/>
                <a:cs typeface="+mn-cs"/>
              </a:rPr>
              <a:t>Without this spatial spread and the high impact resolution of the tracking systems, the multiple</a:t>
            </a:r>
          </a:p>
          <a:p>
            <a:r>
              <a:rPr lang="en-US" sz="1200" kern="1200" dirty="0" smtClean="0">
                <a:solidFill>
                  <a:schemeClr val="tx1"/>
                </a:solidFill>
                <a:effectLst/>
                <a:latin typeface="+mn-lt"/>
                <a:ea typeface="+mn-ea"/>
                <a:cs typeface="+mn-cs"/>
              </a:rPr>
              <a:t>interactions per crossing would be lumped together, where we see as high as 50+ reconstructed vertices at the LHC </a:t>
            </a:r>
          </a:p>
          <a:p>
            <a:r>
              <a:rPr lang="en-US" sz="1200" kern="1200" dirty="0" smtClean="0">
                <a:solidFill>
                  <a:schemeClr val="tx1"/>
                </a:solidFill>
                <a:effectLst/>
                <a:latin typeface="+mn-lt"/>
                <a:ea typeface="+mn-ea"/>
                <a:cs typeface="+mn-cs"/>
              </a:rPr>
              <a:t>and that number will push up to 200 at the HL-LHC.</a:t>
            </a:r>
          </a:p>
          <a:p>
            <a:r>
              <a:rPr lang="en-US" sz="1200" kern="1200" dirty="0" smtClean="0">
                <a:solidFill>
                  <a:schemeClr val="tx1"/>
                </a:solidFill>
                <a:effectLst/>
                <a:latin typeface="+mn-lt"/>
                <a:ea typeface="+mn-ea"/>
                <a:cs typeface="+mn-cs"/>
              </a:rPr>
              <a:t>The ability to associate a track uniquely with a vertex degrades rapidly with eta, as the most of the tracking position resolution</a:t>
            </a:r>
          </a:p>
          <a:p>
            <a:r>
              <a:rPr lang="en-US" sz="1200" kern="1200" dirty="0" smtClean="0">
                <a:solidFill>
                  <a:schemeClr val="tx1"/>
                </a:solidFill>
                <a:effectLst/>
                <a:latin typeface="+mn-lt"/>
                <a:ea typeface="+mn-ea"/>
                <a:cs typeface="+mn-cs"/>
              </a:rPr>
              <a:t>and track span is in transverse radius, not longitudinally along the beam.</a:t>
            </a:r>
          </a:p>
          <a:p>
            <a:endParaRPr lang="en-US" dirty="0"/>
          </a:p>
        </p:txBody>
      </p:sp>
      <p:sp>
        <p:nvSpPr>
          <p:cNvPr id="4" name="Slide Number Placeholder 3"/>
          <p:cNvSpPr>
            <a:spLocks noGrp="1"/>
          </p:cNvSpPr>
          <p:nvPr>
            <p:ph type="sldNum" sz="quarter" idx="10"/>
          </p:nvPr>
        </p:nvSpPr>
        <p:spPr/>
        <p:txBody>
          <a:bodyPr/>
          <a:lstStyle/>
          <a:p>
            <a:fld id="{4DA5543A-44F0-CA43-B0EB-BE2CE59BC137}" type="slidenum">
              <a:rPr lang="en-US" smtClean="0"/>
              <a:t>10</a:t>
            </a:fld>
            <a:endParaRPr lang="en-US"/>
          </a:p>
        </p:txBody>
      </p:sp>
    </p:spTree>
    <p:extLst>
      <p:ext uri="{BB962C8B-B14F-4D97-AF65-F5344CB8AC3E}">
        <p14:creationId xmlns:p14="http://schemas.microsoft.com/office/powerpoint/2010/main" val="856695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6424" y="1122363"/>
            <a:ext cx="8791575" cy="1609114"/>
          </a:xfrm>
          <a:prstGeom prst="rect">
            <a:avLst/>
          </a:prstGeom>
        </p:spPr>
        <p:txBody>
          <a:bodyPr anchor="b">
            <a:normAutofit/>
          </a:bodyPr>
          <a:lstStyle>
            <a:lvl1pPr algn="l">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400" cap="none"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0" name="Date Placeholder 9"/>
          <p:cNvSpPr>
            <a:spLocks noGrp="1"/>
          </p:cNvSpPr>
          <p:nvPr>
            <p:ph type="dt" sz="half" idx="10"/>
          </p:nvPr>
        </p:nvSpPr>
        <p:spPr/>
        <p:txBody>
          <a:bodyPr/>
          <a:lstStyle/>
          <a:p>
            <a:fld id="{5682F470-830C-8948-8987-186FA583F8DB}" type="datetime1">
              <a:rPr lang="en-US" smtClean="0"/>
              <a:t>5/10/17</a:t>
            </a:fld>
            <a:endParaRPr lang="en-US" dirty="0"/>
          </a:p>
        </p:txBody>
      </p:sp>
      <p:sp>
        <p:nvSpPr>
          <p:cNvPr id="11" name="Footer Placeholder 10"/>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12" name="Slide Number Placeholder 11"/>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a:prstGeom prst="rect">
            <a:avLst/>
          </a:prstGeo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Drag picture to placeholder or click icon to add</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DA9257-5718-454D-AE1D-C2C883BDD7A7}" type="datetime1">
              <a:rPr lang="en-US" smtClean="0"/>
              <a:t>5/10/17</a:t>
            </a:fld>
            <a:endParaRPr lang="en-US" dirty="0"/>
          </a:p>
        </p:txBody>
      </p:sp>
      <p:sp>
        <p:nvSpPr>
          <p:cNvPr id="6" name="Footer Placeholder 5"/>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a:prstGeom prst="rect">
            <a:avLst/>
          </a:prstGeo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A500CF-4E78-394E-9472-49403F35B314}" type="datetime1">
              <a:rPr lang="en-US" smtClean="0"/>
              <a:t>5/10/17</a:t>
            </a:fld>
            <a:endParaRPr lang="en-US" dirty="0"/>
          </a:p>
        </p:txBody>
      </p:sp>
      <p:sp>
        <p:nvSpPr>
          <p:cNvPr id="6" name="Footer Placeholder 5"/>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a:prstGeom prst="rect">
            <a:avLst/>
          </a:prstGeo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8D4174-0107-BD41-8B32-92B93F3FD626}" type="datetime1">
              <a:rPr lang="en-US" smtClean="0"/>
              <a:t>5/10/17</a:t>
            </a:fld>
            <a:endParaRPr lang="en-US" dirty="0"/>
          </a:p>
        </p:txBody>
      </p:sp>
      <p:sp>
        <p:nvSpPr>
          <p:cNvPr id="6" name="Footer Placeholder 5"/>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a:prstGeom prst="rect">
            <a:avLst/>
          </a:prstGeo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8272D4-3C6B-F94B-AC73-A8C231AB9330}" type="datetime1">
              <a:rPr lang="en-US" smtClean="0"/>
              <a:t>5/10/17</a:t>
            </a:fld>
            <a:endParaRPr lang="en-US" dirty="0"/>
          </a:p>
        </p:txBody>
      </p:sp>
      <p:sp>
        <p:nvSpPr>
          <p:cNvPr id="6" name="Footer Placeholder 5"/>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a:prstGeom prst="rect">
            <a:avLst/>
          </a:prstGeo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836B8CA-F8CF-CD45-B612-47C3F52BE5D3}" type="datetime1">
              <a:rPr lang="en-US" smtClean="0"/>
              <a:t>5/10/17</a:t>
            </a:fld>
            <a:endParaRPr lang="en-US" dirty="0"/>
          </a:p>
        </p:txBody>
      </p:sp>
      <p:sp>
        <p:nvSpPr>
          <p:cNvPr id="4" name="Footer Placeholder 3"/>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a:prstGeom prst="rect">
            <a:avLst/>
          </a:prstGeo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Drag picture to placeholder or click icon to add</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Drag picture to placeholder or click icon to add</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Drag picture to placeholder or click icon to add</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C81736C-B725-F041-9050-351F058EE80D}" type="datetime1">
              <a:rPr lang="en-US" smtClean="0"/>
              <a:t>5/10/17</a:t>
            </a:fld>
            <a:endParaRPr lang="en-US" dirty="0"/>
          </a:p>
        </p:txBody>
      </p:sp>
      <p:sp>
        <p:nvSpPr>
          <p:cNvPr id="4" name="Footer Placeholder 3"/>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47857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8BA839-4A79-7F4A-A201-1A184579C28F}" type="datetime1">
              <a:rPr lang="en-US" smtClean="0"/>
              <a:t>5/10/17</a:t>
            </a:fld>
            <a:endParaRPr lang="en-US" dirty="0"/>
          </a:p>
        </p:txBody>
      </p:sp>
      <p:sp>
        <p:nvSpPr>
          <p:cNvPr id="5" name="Footer Placeholder 4"/>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542518-80D4-DC42-AB11-6B80BB729C7F}" type="datetime1">
              <a:rPr lang="en-US" smtClean="0"/>
              <a:t>5/10/17</a:t>
            </a:fld>
            <a:endParaRPr lang="en-US" dirty="0"/>
          </a:p>
        </p:txBody>
      </p:sp>
      <p:sp>
        <p:nvSpPr>
          <p:cNvPr id="5" name="Footer Placeholder 4"/>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478570"/>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456921" y="6492876"/>
            <a:ext cx="2743200" cy="365125"/>
          </a:xfrm>
        </p:spPr>
        <p:txBody>
          <a:bodyPr/>
          <a:lstStyle/>
          <a:p>
            <a:fld id="{3B48A8E5-F549-794D-AF3B-50BB930BD949}" type="datetime1">
              <a:rPr lang="en-US" smtClean="0"/>
              <a:t>5/10/17</a:t>
            </a:fld>
            <a:endParaRPr lang="en-US" dirty="0"/>
          </a:p>
        </p:txBody>
      </p:sp>
      <p:sp>
        <p:nvSpPr>
          <p:cNvPr id="5" name="Footer Placeholder 4"/>
          <p:cNvSpPr>
            <a:spLocks noGrp="1"/>
          </p:cNvSpPr>
          <p:nvPr>
            <p:ph type="ftr" sz="quarter" idx="11"/>
          </p:nvPr>
        </p:nvSpPr>
        <p:spPr>
          <a:xfrm>
            <a:off x="1141411" y="6492875"/>
            <a:ext cx="6239309" cy="365125"/>
          </a:xfrm>
        </p:spPr>
        <p:txBody>
          <a:bodyPr/>
          <a:lstStyle/>
          <a:p>
            <a:r>
              <a:rPr lang="en-US" smtClean="0"/>
              <a:t>Fast Timing for Collider Detectors - CERN Academic Training Program</a:t>
            </a:r>
            <a:endParaRPr lang="en-US" dirty="0"/>
          </a:p>
        </p:txBody>
      </p:sp>
      <p:sp>
        <p:nvSpPr>
          <p:cNvPr id="6" name="Slide Number Placeholder 5"/>
          <p:cNvSpPr>
            <a:spLocks noGrp="1"/>
          </p:cNvSpPr>
          <p:nvPr>
            <p:ph type="sldNum" sz="quarter" idx="12"/>
          </p:nvPr>
        </p:nvSpPr>
        <p:spPr>
          <a:xfrm>
            <a:off x="10276321" y="6492874"/>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a:prstGeom prst="rect">
            <a:avLst/>
          </a:prstGeo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E92B90-0AA5-3A46-A33A-FB7E588263A1}" type="datetime1">
              <a:rPr lang="en-US" smtClean="0"/>
              <a:t>5/10/17</a:t>
            </a:fld>
            <a:endParaRPr lang="en-US" dirty="0"/>
          </a:p>
        </p:txBody>
      </p:sp>
      <p:sp>
        <p:nvSpPr>
          <p:cNvPr id="5" name="Footer Placeholder 4"/>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478570"/>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7339E6C-D0F2-0346-9F2C-5F8C18797311}" type="datetime1">
              <a:rPr lang="en-US" smtClean="0"/>
              <a:t>5/10/17</a:t>
            </a:fld>
            <a:endParaRPr lang="en-US" dirty="0"/>
          </a:p>
        </p:txBody>
      </p:sp>
      <p:sp>
        <p:nvSpPr>
          <p:cNvPr id="6" name="Footer Placeholder 5"/>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a:prstGeom prst="rect">
            <a:avLst/>
          </a:prstGeo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9C139EF-7653-0A4D-83F8-AA375F00D124}" type="datetime1">
              <a:rPr lang="en-US" smtClean="0"/>
              <a:t>5/10/17</a:t>
            </a:fld>
            <a:endParaRPr lang="en-US" dirty="0"/>
          </a:p>
        </p:txBody>
      </p:sp>
      <p:sp>
        <p:nvSpPr>
          <p:cNvPr id="8" name="Footer Placeholder 7"/>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478570"/>
          </a:xfrm>
          <a:prstGeom prst="rect">
            <a:avLst/>
          </a:prstGeo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2AB8231-866C-3D4C-9958-EF2A26C301A3}" type="datetime1">
              <a:rPr lang="en-US" smtClean="0"/>
              <a:t>5/10/17</a:t>
            </a:fld>
            <a:endParaRPr lang="en-US" dirty="0"/>
          </a:p>
        </p:txBody>
      </p:sp>
      <p:sp>
        <p:nvSpPr>
          <p:cNvPr id="4" name="Footer Placeholder 3"/>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8CD8FC-FC51-8749-B6FC-21336CD840FC}" type="datetime1">
              <a:rPr lang="en-US" smtClean="0"/>
              <a:t>5/10/17</a:t>
            </a:fld>
            <a:endParaRPr lang="en-US" dirty="0"/>
          </a:p>
        </p:txBody>
      </p:sp>
      <p:sp>
        <p:nvSpPr>
          <p:cNvPr id="3" name="Footer Placeholder 2"/>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a:prstGeom prst="rect">
            <a:avLst/>
          </a:prstGeo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DED18E-9F70-BB40-AD1D-B691FD84DE4D}" type="datetime1">
              <a:rPr lang="en-US" smtClean="0"/>
              <a:t>5/10/17</a:t>
            </a:fld>
            <a:endParaRPr lang="en-US" dirty="0"/>
          </a:p>
        </p:txBody>
      </p:sp>
      <p:sp>
        <p:nvSpPr>
          <p:cNvPr id="6" name="Footer Placeholder 5"/>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a:prstGeom prst="rect">
            <a:avLst/>
          </a:prstGeo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9783C-8776-F146-9EB5-021228E82F4E}" type="datetime1">
              <a:rPr lang="en-US" smtClean="0"/>
              <a:t>5/10/17</a:t>
            </a:fld>
            <a:endParaRPr lang="en-US" dirty="0"/>
          </a:p>
        </p:txBody>
      </p:sp>
      <p:sp>
        <p:nvSpPr>
          <p:cNvPr id="6" name="Footer Placeholder 5"/>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1412" y="1441938"/>
            <a:ext cx="9905999" cy="434926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4C13972-E4AC-B743-9451-FC4A19BA7845}" type="datetime1">
              <a:rPr lang="en-US" smtClean="0"/>
              <a:t>5/10/17</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none" baseline="0">
                <a:solidFill>
                  <a:schemeClr val="tx1">
                    <a:tint val="75000"/>
                  </a:schemeClr>
                </a:solidFill>
              </a:defRPr>
            </a:lvl1pPr>
          </a:lstStyle>
          <a:p>
            <a:r>
              <a:rPr lang="en-US" smtClean="0"/>
              <a:t>Fast Timing for Collider Detectors - CERN Academic Training Program</a:t>
            </a:r>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
        <p:nvSpPr>
          <p:cNvPr id="48" name="Title Placeholder 47"/>
          <p:cNvSpPr>
            <a:spLocks noGrp="1"/>
          </p:cNvSpPr>
          <p:nvPr>
            <p:ph type="title"/>
          </p:nvPr>
        </p:nvSpPr>
        <p:spPr>
          <a:xfrm>
            <a:off x="836611" y="0"/>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dt="0"/>
  <p:txStyles>
    <p:titleStyle>
      <a:lvl1pPr algn="l" defTabSz="914400" rtl="0" eaLnBrk="1" latinLnBrk="0" hangingPunct="1">
        <a:lnSpc>
          <a:spcPct val="90000"/>
        </a:lnSpc>
        <a:spcBef>
          <a:spcPct val="0"/>
        </a:spcBef>
        <a:buNone/>
        <a:defRPr sz="3600" kern="1200" cap="none"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emf"/><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6.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8.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9.emf"/></Relationships>
</file>

<file path=ppt/slides/_rels/slide15.xml.rels><?xml version="1.0" encoding="UTF-8" standalone="yes"?>
<Relationships xmlns="http://schemas.openxmlformats.org/package/2006/relationships"><Relationship Id="rId3" Type="http://schemas.openxmlformats.org/officeDocument/2006/relationships/image" Target="../media/image20.emf"/><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emf"/><Relationship Id="rId4" Type="http://schemas.openxmlformats.org/officeDocument/2006/relationships/image" Target="../media/image24.emf"/><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5.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emf"/><Relationship Id="rId3" Type="http://schemas.openxmlformats.org/officeDocument/2006/relationships/image" Target="../media/image28.emf"/></Relationships>
</file>

<file path=ppt/slides/_rels/slide24.x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image" Target="../media/image31.emf"/><Relationship Id="rId1" Type="http://schemas.openxmlformats.org/officeDocument/2006/relationships/slideLayout" Target="../slideLayouts/slideLayout2.xml"/><Relationship Id="rId2" Type="http://schemas.openxmlformats.org/officeDocument/2006/relationships/image" Target="../media/image29.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emf"/><Relationship Id="rId3" Type="http://schemas.openxmlformats.org/officeDocument/2006/relationships/image" Target="../media/image33.emf"/></Relationships>
</file>

<file path=ppt/slides/_rels/slide26.xml.rels><?xml version="1.0" encoding="UTF-8" standalone="yes"?>
<Relationships xmlns="http://schemas.openxmlformats.org/package/2006/relationships"><Relationship Id="rId3" Type="http://schemas.openxmlformats.org/officeDocument/2006/relationships/image" Target="../media/image34.emf"/><Relationship Id="rId4" Type="http://schemas.openxmlformats.org/officeDocument/2006/relationships/image" Target="../media/image35.emf"/><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3" Type="http://schemas.openxmlformats.org/officeDocument/2006/relationships/image" Target="../media/image36.emf"/><Relationship Id="rId4" Type="http://schemas.openxmlformats.org/officeDocument/2006/relationships/image" Target="../media/image37.emf"/><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emf"/></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Fast Timing for Collider Detectors </a:t>
            </a:r>
            <a:endParaRPr lang="en-US" dirty="0"/>
          </a:p>
        </p:txBody>
      </p:sp>
      <p:sp>
        <p:nvSpPr>
          <p:cNvPr id="3" name="Subtitle 2"/>
          <p:cNvSpPr>
            <a:spLocks noGrp="1"/>
          </p:cNvSpPr>
          <p:nvPr>
            <p:ph type="subTitle" idx="1"/>
          </p:nvPr>
        </p:nvSpPr>
        <p:spPr>
          <a:xfrm>
            <a:off x="1876424" y="3602038"/>
            <a:ext cx="8791575" cy="2411900"/>
          </a:xfrm>
        </p:spPr>
        <p:txBody>
          <a:bodyPr>
            <a:noAutofit/>
          </a:bodyPr>
          <a:lstStyle/>
          <a:p>
            <a:r>
              <a:rPr lang="en-US" dirty="0" smtClean="0"/>
              <a:t>Chris Tully (Princeton University)</a:t>
            </a:r>
          </a:p>
          <a:p>
            <a:endParaRPr lang="en-US" dirty="0"/>
          </a:p>
          <a:p>
            <a:r>
              <a:rPr lang="en-US" dirty="0" smtClean="0"/>
              <a:t>CERN </a:t>
            </a:r>
            <a:r>
              <a:rPr lang="en-US" smtClean="0"/>
              <a:t>Academic Training Lectures </a:t>
            </a:r>
            <a:r>
              <a:rPr lang="en-US" dirty="0" smtClean="0"/>
              <a:t>(1/3)</a:t>
            </a:r>
          </a:p>
          <a:p>
            <a:r>
              <a:rPr lang="en-US" dirty="0" smtClean="0"/>
              <a:t>10 May 2017</a:t>
            </a:r>
            <a:endParaRPr lang="en-US" dirty="0"/>
          </a:p>
        </p:txBody>
      </p:sp>
    </p:spTree>
    <p:extLst>
      <p:ext uri="{BB962C8B-B14F-4D97-AF65-F5344CB8AC3E}">
        <p14:creationId xmlns:p14="http://schemas.microsoft.com/office/powerpoint/2010/main" val="16505188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Signal Vertex Efficiency</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9179" y="1183904"/>
            <a:ext cx="9562831" cy="5407395"/>
          </a:xfrm>
        </p:spPr>
      </p:pic>
      <p:cxnSp>
        <p:nvCxnSpPr>
          <p:cNvPr id="6" name="Straight Arrow Connector 5"/>
          <p:cNvCxnSpPr/>
          <p:nvPr/>
        </p:nvCxnSpPr>
        <p:spPr>
          <a:xfrm>
            <a:off x="5181600" y="4254500"/>
            <a:ext cx="1778000" cy="25400"/>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511800" y="4368800"/>
            <a:ext cx="2319866" cy="584775"/>
          </a:xfrm>
          <a:prstGeom prst="rect">
            <a:avLst/>
          </a:prstGeom>
          <a:noFill/>
        </p:spPr>
        <p:txBody>
          <a:bodyPr wrap="none" rtlCol="0">
            <a:spAutoFit/>
          </a:bodyPr>
          <a:lstStyle/>
          <a:p>
            <a:r>
              <a:rPr lang="en-US" sz="3200" dirty="0" err="1" smtClean="0"/>
              <a:t>z</a:t>
            </a:r>
            <a:r>
              <a:rPr lang="en-US" sz="3200" baseline="-25000" dirty="0" err="1" smtClean="0"/>
              <a:t>RMS</a:t>
            </a:r>
            <a:r>
              <a:rPr lang="en-US" sz="3200" dirty="0" smtClean="0"/>
              <a:t> ~ 4.6cm</a:t>
            </a:r>
            <a:endParaRPr lang="en-US" sz="3200"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92965" y="0"/>
            <a:ext cx="4099035" cy="39624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36201" y="324947"/>
            <a:ext cx="1100650" cy="828675"/>
          </a:xfrm>
          <a:prstGeom prst="rect">
            <a:avLst/>
          </a:prstGeom>
        </p:spPr>
      </p:pic>
      <p:sp>
        <p:nvSpPr>
          <p:cNvPr id="10" name="Footer Placeholder 9"/>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12" name="Slide Number Placeholder 11"/>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2442628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Time-Aware </a:t>
            </a:r>
            <a:r>
              <a:rPr lang="en-US" dirty="0" err="1" smtClean="0"/>
              <a:t>Vertexing</a:t>
            </a:r>
            <a:r>
              <a:rPr lang="en-US" dirty="0" smtClean="0"/>
              <a:t> </a:t>
            </a:r>
            <a:endParaRPr lang="en-US" dirty="0"/>
          </a:p>
        </p:txBody>
      </p:sp>
      <p:pic>
        <p:nvPicPr>
          <p:cNvPr id="4" name="Picture 3"/>
          <p:cNvPicPr/>
          <p:nvPr/>
        </p:nvPicPr>
        <p:blipFill>
          <a:blip r:embed="rId3">
            <a:extLst>
              <a:ext uri="{28A0092B-C50C-407E-A947-70E740481C1C}">
                <a14:useLocalDpi xmlns:a14="http://schemas.microsoft.com/office/drawing/2010/main"/>
              </a:ext>
            </a:extLst>
          </a:blip>
          <a:stretch>
            <a:fillRect/>
          </a:stretch>
        </p:blipFill>
        <p:spPr>
          <a:xfrm>
            <a:off x="1422400" y="1187132"/>
            <a:ext cx="8382000" cy="5080808"/>
          </a:xfrm>
          <a:prstGeom prst="rect">
            <a:avLst/>
          </a:prstGeom>
        </p:spPr>
      </p:pic>
      <p:sp>
        <p:nvSpPr>
          <p:cNvPr id="5" name="Footer Placeholder 4"/>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1352737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117600"/>
          </a:xfrm>
        </p:spPr>
        <p:txBody>
          <a:bodyPr/>
          <a:lstStyle/>
          <a:p>
            <a:r>
              <a:rPr lang="en-US" dirty="0" smtClean="0"/>
              <a:t>Particle-flow </a:t>
            </a:r>
            <a:r>
              <a:rPr lang="en-US" smtClean="0"/>
              <a:t>Event Reconstruction</a:t>
            </a:r>
            <a:endParaRPr lang="en-US"/>
          </a:p>
        </p:txBody>
      </p:sp>
      <p:pic>
        <p:nvPicPr>
          <p:cNvPr id="6" name="Content Placeholder 5"/>
          <p:cNvPicPr>
            <a:picLocks noGrp="1" noChangeAspect="1"/>
          </p:cNvPicPr>
          <p:nvPr>
            <p:ph idx="1"/>
          </p:nvPr>
        </p:nvPicPr>
        <p:blipFill rotWithShape="1">
          <a:blip r:embed="rId3">
            <a:extLst>
              <a:ext uri="{28A0092B-C50C-407E-A947-70E740481C1C}">
                <a14:useLocalDpi xmlns:a14="http://schemas.microsoft.com/office/drawing/2010/main" val="0"/>
              </a:ext>
            </a:extLst>
          </a:blip>
          <a:srcRect l="17619" t="21168" r="18806" b="27153"/>
          <a:stretch/>
        </p:blipFill>
        <p:spPr>
          <a:xfrm>
            <a:off x="517388" y="609600"/>
            <a:ext cx="10872922" cy="6248400"/>
          </a:xfrm>
        </p:spPr>
      </p:pic>
      <p:sp>
        <p:nvSpPr>
          <p:cNvPr id="7" name="Footer Placeholder 6"/>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12</a:t>
            </a:fld>
            <a:endParaRPr lang="en-US" dirty="0"/>
          </a:p>
        </p:txBody>
      </p:sp>
      <p:sp>
        <p:nvSpPr>
          <p:cNvPr id="3" name="Rectangle 2"/>
          <p:cNvSpPr/>
          <p:nvPr/>
        </p:nvSpPr>
        <p:spPr>
          <a:xfrm rot="2342585">
            <a:off x="4962525" y="2856231"/>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p:nvCxnSpPr>
        <p:spPr>
          <a:xfrm>
            <a:off x="4810125" y="2812416"/>
            <a:ext cx="0" cy="0"/>
          </a:xfrm>
          <a:prstGeom prst="line">
            <a:avLst/>
          </a:prstGeom>
          <a:ln w="50800">
            <a:solidFill>
              <a:schemeClr val="bg1"/>
            </a:solidFill>
          </a:ln>
        </p:spPr>
        <p:style>
          <a:lnRef idx="3">
            <a:schemeClr val="dk1"/>
          </a:lnRef>
          <a:fillRef idx="0">
            <a:schemeClr val="dk1"/>
          </a:fillRef>
          <a:effectRef idx="2">
            <a:schemeClr val="dk1"/>
          </a:effectRef>
          <a:fontRef idx="minor">
            <a:schemeClr val="tx1"/>
          </a:fontRef>
        </p:style>
      </p:cxnSp>
      <p:sp>
        <p:nvSpPr>
          <p:cNvPr id="10" name="Rectangle 9"/>
          <p:cNvSpPr/>
          <p:nvPr/>
        </p:nvSpPr>
        <p:spPr>
          <a:xfrm rot="2592582">
            <a:off x="5067301" y="2945130"/>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2906966">
            <a:off x="5166330" y="3045445"/>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3365628">
            <a:off x="5251344" y="3158205"/>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5400000">
            <a:off x="5451702" y="3808730"/>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3755547">
            <a:off x="5324476" y="3275330"/>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rot="4120477">
            <a:off x="5381851" y="3403601"/>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4646545">
            <a:off x="5422085" y="3535965"/>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4965345">
            <a:off x="5444197" y="3672455"/>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rot="5683730">
            <a:off x="5448880" y="3950496"/>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rot="6160332">
            <a:off x="5425261" y="4088702"/>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rot="6506804">
            <a:off x="5387747" y="4222330"/>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rot="6923598">
            <a:off x="5335154" y="4349608"/>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7150782">
            <a:off x="5272029" y="4473666"/>
            <a:ext cx="139700" cy="4571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382144" y="4344116"/>
            <a:ext cx="45719"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498693" y="3833256"/>
            <a:ext cx="45719"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482561" y="3596278"/>
            <a:ext cx="45719"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3117943" y="2590172"/>
            <a:ext cx="1906882" cy="369332"/>
          </a:xfrm>
          <a:prstGeom prst="rect">
            <a:avLst/>
          </a:prstGeom>
          <a:noFill/>
        </p:spPr>
        <p:txBody>
          <a:bodyPr wrap="square" rtlCol="0">
            <a:spAutoFit/>
          </a:bodyPr>
          <a:lstStyle/>
          <a:p>
            <a:pPr algn="ctr"/>
            <a:r>
              <a:rPr lang="en-US" b="1" dirty="0" smtClean="0"/>
              <a:t>MIP Timing Layer</a:t>
            </a:r>
            <a:endParaRPr lang="en-US" b="1" dirty="0"/>
          </a:p>
        </p:txBody>
      </p:sp>
    </p:spTree>
    <p:extLst>
      <p:ext uri="{BB962C8B-B14F-4D97-AF65-F5344CB8AC3E}">
        <p14:creationId xmlns:p14="http://schemas.microsoft.com/office/powerpoint/2010/main" val="1944464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 vs. 4D Vertex Reconstruction</a:t>
            </a:r>
            <a:endParaRPr lang="en-US" dirty="0"/>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5220" t="22437" r="2195" b="6466"/>
          <a:stretch/>
        </p:blipFill>
        <p:spPr>
          <a:xfrm>
            <a:off x="1465261" y="1181027"/>
            <a:ext cx="9283700" cy="5346773"/>
          </a:xfrm>
        </p:spPr>
      </p:pic>
      <p:sp>
        <p:nvSpPr>
          <p:cNvPr id="5" name="TextBox 4"/>
          <p:cNvSpPr txBox="1"/>
          <p:nvPr/>
        </p:nvSpPr>
        <p:spPr>
          <a:xfrm>
            <a:off x="2895600" y="2336431"/>
            <a:ext cx="2529860" cy="646331"/>
          </a:xfrm>
          <a:prstGeom prst="rect">
            <a:avLst/>
          </a:prstGeom>
          <a:noFill/>
        </p:spPr>
        <p:txBody>
          <a:bodyPr wrap="none" rtlCol="0">
            <a:spAutoFit/>
          </a:bodyPr>
          <a:lstStyle/>
          <a:p>
            <a:r>
              <a:rPr lang="en-US" sz="3600" dirty="0" smtClean="0">
                <a:solidFill>
                  <a:srgbClr val="0432FF"/>
                </a:solidFill>
              </a:rPr>
              <a:t>Pile-up = 50</a:t>
            </a:r>
            <a:endParaRPr lang="en-US" sz="3600" dirty="0">
              <a:solidFill>
                <a:srgbClr val="0432FF"/>
              </a:solidFill>
            </a:endParaRPr>
          </a:p>
        </p:txBody>
      </p:sp>
      <p:sp>
        <p:nvSpPr>
          <p:cNvPr id="6" name="Footer Placeholder 5"/>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17604375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876300"/>
          </a:xfrm>
        </p:spPr>
        <p:txBody>
          <a:bodyPr/>
          <a:lstStyle/>
          <a:p>
            <a:r>
              <a:rPr lang="en-US" dirty="0" smtClean="0"/>
              <a:t>Signal Vertex Track Purity</a:t>
            </a:r>
            <a:endParaRPr lang="en-US" dirty="0"/>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15169" r="39527"/>
          <a:stretch/>
        </p:blipFill>
        <p:spPr>
          <a:xfrm>
            <a:off x="2895600" y="732692"/>
            <a:ext cx="6134100" cy="5832118"/>
          </a:xfrm>
        </p:spPr>
      </p:pic>
      <p:sp>
        <p:nvSpPr>
          <p:cNvPr id="5" name="Footer Placeholder 4"/>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1781208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079500"/>
          </a:xfrm>
        </p:spPr>
        <p:txBody>
          <a:bodyPr/>
          <a:lstStyle/>
          <a:p>
            <a:r>
              <a:rPr lang="en-US" smtClean="0"/>
              <a:t>Pile-up = 200</a:t>
            </a:r>
            <a:endParaRPr lang="en-US"/>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2521" y="795337"/>
            <a:ext cx="10480289" cy="5803899"/>
          </a:xfrm>
        </p:spPr>
      </p:pic>
      <p:pic>
        <p:nvPicPr>
          <p:cNvPr id="4" name="Picture 3" descr="VertexMerging.png"/>
          <p:cNvPicPr>
            <a:picLocks noChangeAspect="1"/>
          </p:cNvPicPr>
          <p:nvPr/>
        </p:nvPicPr>
        <p:blipFill>
          <a:blip r:embed="rId4"/>
          <a:stretch>
            <a:fillRect/>
          </a:stretch>
        </p:blipFill>
        <p:spPr>
          <a:xfrm>
            <a:off x="6039032" y="0"/>
            <a:ext cx="6152968" cy="2806700"/>
          </a:xfrm>
          <a:prstGeom prst="rect">
            <a:avLst/>
          </a:prstGeom>
        </p:spPr>
      </p:pic>
      <p:sp>
        <p:nvSpPr>
          <p:cNvPr id="6" name="Footer Placeholder 5"/>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4669841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076813"/>
          </a:xfrm>
        </p:spPr>
        <p:txBody>
          <a:bodyPr/>
          <a:lstStyle/>
          <a:p>
            <a:r>
              <a:rPr lang="en-US" dirty="0" smtClean="0"/>
              <a:t>Track-Cluster Association with Timing</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16</a:t>
            </a:fld>
            <a:endParaRPr lang="en-US" dirty="0"/>
          </a:p>
        </p:txBody>
      </p:sp>
      <p:pic>
        <p:nvPicPr>
          <p:cNvPr id="6" name="Picture 5"/>
          <p:cNvPicPr>
            <a:picLocks noChangeAspect="1"/>
          </p:cNvPicPr>
          <p:nvPr/>
        </p:nvPicPr>
        <p:blipFill rotWithShape="1">
          <a:blip r:embed="rId3"/>
          <a:srcRect l="22802" t="36497" r="59559" b="45821"/>
          <a:stretch/>
        </p:blipFill>
        <p:spPr>
          <a:xfrm>
            <a:off x="1141410" y="862705"/>
            <a:ext cx="10009189" cy="5630169"/>
          </a:xfrm>
          <a:prstGeom prst="rect">
            <a:avLst/>
          </a:prstGeom>
        </p:spPr>
      </p:pic>
      <p:sp>
        <p:nvSpPr>
          <p:cNvPr id="7" name="TextBox 6"/>
          <p:cNvSpPr txBox="1"/>
          <p:nvPr/>
        </p:nvSpPr>
        <p:spPr>
          <a:xfrm>
            <a:off x="6606813" y="925233"/>
            <a:ext cx="4887480" cy="2062103"/>
          </a:xfrm>
          <a:prstGeom prst="rect">
            <a:avLst/>
          </a:prstGeom>
          <a:noFill/>
        </p:spPr>
        <p:txBody>
          <a:bodyPr wrap="square" rtlCol="0">
            <a:spAutoFit/>
          </a:bodyPr>
          <a:lstStyle/>
          <a:p>
            <a:r>
              <a:rPr lang="en-US" sz="3200" dirty="0" smtClean="0"/>
              <a:t>Track Fast Timing Hits</a:t>
            </a:r>
          </a:p>
          <a:p>
            <a:r>
              <a:rPr lang="en-US" sz="3200" dirty="0"/>
              <a:t>r</a:t>
            </a:r>
            <a:r>
              <a:rPr lang="en-US" sz="3200" dirty="0" smtClean="0"/>
              <a:t>ecorded in low occupancy region before reaching calorimeter</a:t>
            </a:r>
            <a:endParaRPr lang="en-US" sz="3200" dirty="0"/>
          </a:p>
        </p:txBody>
      </p:sp>
      <p:cxnSp>
        <p:nvCxnSpPr>
          <p:cNvPr id="9" name="Straight Arrow Connector 8"/>
          <p:cNvCxnSpPr/>
          <p:nvPr/>
        </p:nvCxnSpPr>
        <p:spPr>
          <a:xfrm flipH="1">
            <a:off x="5902703" y="1279847"/>
            <a:ext cx="677122" cy="141538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8524" y="5367865"/>
            <a:ext cx="6122196" cy="1077218"/>
          </a:xfrm>
          <a:prstGeom prst="rect">
            <a:avLst/>
          </a:prstGeom>
          <a:noFill/>
        </p:spPr>
        <p:txBody>
          <a:bodyPr wrap="square" rtlCol="0">
            <a:spAutoFit/>
          </a:bodyPr>
          <a:lstStyle/>
          <a:p>
            <a:r>
              <a:rPr lang="en-US" sz="3200" dirty="0" smtClean="0"/>
              <a:t>Cluster association with track aided by EM </a:t>
            </a:r>
            <a:r>
              <a:rPr lang="en-US" sz="3200" smtClean="0"/>
              <a:t>core timing (when available)</a:t>
            </a:r>
            <a:endParaRPr lang="en-US" sz="3200" dirty="0"/>
          </a:p>
        </p:txBody>
      </p:sp>
      <p:cxnSp>
        <p:nvCxnSpPr>
          <p:cNvPr id="14" name="Straight Arrow Connector 13"/>
          <p:cNvCxnSpPr/>
          <p:nvPr/>
        </p:nvCxnSpPr>
        <p:spPr>
          <a:xfrm flipV="1">
            <a:off x="1612900" y="3286429"/>
            <a:ext cx="1016000" cy="208143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3400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638" y="0"/>
            <a:ext cx="11302999" cy="1478570"/>
          </a:xfrm>
        </p:spPr>
        <p:txBody>
          <a:bodyPr/>
          <a:lstStyle/>
          <a:p>
            <a:r>
              <a:rPr lang="en-US" dirty="0" smtClean="0"/>
              <a:t>Time Development of Energy Deposition in Hadronic Showers </a:t>
            </a:r>
            <a:endParaRPr lang="en-US" dirty="0"/>
          </a:p>
        </p:txBody>
      </p:sp>
      <p:pic>
        <p:nvPicPr>
          <p:cNvPr id="9" name="Content Placeholder 8"/>
          <p:cNvPicPr>
            <a:picLocks noGrp="1" noChangeAspect="1"/>
          </p:cNvPicPr>
          <p:nvPr>
            <p:ph sz="half" idx="1"/>
          </p:nvPr>
        </p:nvPicPr>
        <p:blipFill>
          <a:blip r:embed="rId3"/>
          <a:stretch>
            <a:fillRect/>
          </a:stretch>
        </p:blipFill>
        <p:spPr>
          <a:xfrm>
            <a:off x="528638" y="1419601"/>
            <a:ext cx="5262562" cy="4240609"/>
          </a:xfrm>
          <a:prstGeom prst="rect">
            <a:avLst/>
          </a:prstGeom>
        </p:spPr>
      </p:pic>
      <p:pic>
        <p:nvPicPr>
          <p:cNvPr id="10" name="Content Placeholder 9"/>
          <p:cNvPicPr>
            <a:picLocks noGrp="1" noChangeAspect="1"/>
          </p:cNvPicPr>
          <p:nvPr>
            <p:ph sz="half" idx="2"/>
          </p:nvPr>
        </p:nvPicPr>
        <p:blipFill>
          <a:blip r:embed="rId4"/>
          <a:stretch>
            <a:fillRect/>
          </a:stretch>
        </p:blipFill>
        <p:spPr>
          <a:xfrm>
            <a:off x="6180138" y="1419602"/>
            <a:ext cx="5430952" cy="4219200"/>
          </a:xfrm>
          <a:prstGeom prst="rect">
            <a:avLst/>
          </a:prstGeom>
        </p:spPr>
      </p:pic>
      <p:sp>
        <p:nvSpPr>
          <p:cNvPr id="11" name="TextBox 10"/>
          <p:cNvSpPr txBox="1"/>
          <p:nvPr/>
        </p:nvSpPr>
        <p:spPr>
          <a:xfrm>
            <a:off x="1587500" y="5701484"/>
            <a:ext cx="8940800" cy="646331"/>
          </a:xfrm>
          <a:prstGeom prst="rect">
            <a:avLst/>
          </a:prstGeom>
          <a:noFill/>
        </p:spPr>
        <p:txBody>
          <a:bodyPr wrap="square" rtlCol="0">
            <a:spAutoFit/>
          </a:bodyPr>
          <a:lstStyle/>
          <a:p>
            <a:r>
              <a:rPr lang="en-US" dirty="0"/>
              <a:t>At </a:t>
            </a:r>
            <a:r>
              <a:rPr lang="en-US" dirty="0" err="1" smtClean="0"/>
              <a:t>nsec</a:t>
            </a:r>
            <a:r>
              <a:rPr lang="en-US" dirty="0" smtClean="0"/>
              <a:t> scale </a:t>
            </a:r>
            <a:r>
              <a:rPr lang="en-US" dirty="0"/>
              <a:t>the timing is dominated by geometry (time of flight) even for hadronic showers. ‘Local’ time = T – z/c</a:t>
            </a:r>
          </a:p>
        </p:txBody>
      </p:sp>
      <p:sp>
        <p:nvSpPr>
          <p:cNvPr id="3" name="Footer Placeholder 2"/>
          <p:cNvSpPr>
            <a:spLocks noGrp="1"/>
          </p:cNvSpPr>
          <p:nvPr>
            <p:ph type="ftr" sz="quarter" idx="11"/>
          </p:nvPr>
        </p:nvSpPr>
        <p:spPr>
          <a:xfrm>
            <a:off x="1141411" y="6353175"/>
            <a:ext cx="6239309" cy="365125"/>
          </a:xfrm>
        </p:spPr>
        <p:txBody>
          <a:bodyPr/>
          <a:lstStyle/>
          <a:p>
            <a:r>
              <a:rPr lang="en-US" smtClean="0"/>
              <a:t>Fast Timing for Collider Detectors - CERN Academic Training Program</a:t>
            </a:r>
            <a:endParaRPr lang="en-US" dirty="0"/>
          </a:p>
        </p:txBody>
      </p:sp>
      <p:sp>
        <p:nvSpPr>
          <p:cNvPr id="4" name="Slide Number Placeholder 3"/>
          <p:cNvSpPr>
            <a:spLocks noGrp="1"/>
          </p:cNvSpPr>
          <p:nvPr>
            <p:ph type="sldNum" sz="quarter" idx="12"/>
          </p:nvPr>
        </p:nvSpPr>
        <p:spPr>
          <a:xfrm>
            <a:off x="10276321" y="6353174"/>
            <a:ext cx="771089" cy="365125"/>
          </a:xfrm>
        </p:spPr>
        <p:txBody>
          <a:bodyPr/>
          <a:lstStyle/>
          <a:p>
            <a:fld id="{6D22F896-40B5-4ADD-8801-0D06FADFA095}" type="slidenum">
              <a:rPr lang="en-US" smtClean="0"/>
              <a:t>17</a:t>
            </a:fld>
            <a:endParaRPr lang="en-US" dirty="0"/>
          </a:p>
        </p:txBody>
      </p:sp>
      <p:sp>
        <p:nvSpPr>
          <p:cNvPr id="5" name="TextBox 4"/>
          <p:cNvSpPr txBox="1"/>
          <p:nvPr/>
        </p:nvSpPr>
        <p:spPr>
          <a:xfrm>
            <a:off x="8895614" y="1079500"/>
            <a:ext cx="2287486" cy="369332"/>
          </a:xfrm>
          <a:prstGeom prst="rect">
            <a:avLst/>
          </a:prstGeom>
          <a:noFill/>
        </p:spPr>
        <p:txBody>
          <a:bodyPr wrap="none" rtlCol="0">
            <a:spAutoFit/>
          </a:bodyPr>
          <a:lstStyle/>
          <a:p>
            <a:r>
              <a:rPr lang="en-US" dirty="0" smtClean="0"/>
              <a:t>A. Para (CALOR 2016)</a:t>
            </a:r>
            <a:endParaRPr lang="en-US" dirty="0"/>
          </a:p>
        </p:txBody>
      </p:sp>
      <p:sp>
        <p:nvSpPr>
          <p:cNvPr id="7" name="TextBox 6"/>
          <p:cNvSpPr txBox="1"/>
          <p:nvPr/>
        </p:nvSpPr>
        <p:spPr>
          <a:xfrm>
            <a:off x="7647420" y="5277986"/>
            <a:ext cx="2222083" cy="369332"/>
          </a:xfrm>
          <a:prstGeom prst="rect">
            <a:avLst/>
          </a:prstGeom>
          <a:noFill/>
        </p:spPr>
        <p:txBody>
          <a:bodyPr wrap="none" rtlCol="0">
            <a:spAutoFit/>
          </a:bodyPr>
          <a:lstStyle/>
          <a:p>
            <a:r>
              <a:rPr lang="en-US" dirty="0" smtClean="0">
                <a:solidFill>
                  <a:schemeClr val="bg1"/>
                </a:solidFill>
              </a:rPr>
              <a:t>Depth into calorimeter</a:t>
            </a:r>
            <a:endParaRPr lang="en-US" dirty="0">
              <a:solidFill>
                <a:schemeClr val="bg1"/>
              </a:solidFill>
            </a:endParaRPr>
          </a:p>
        </p:txBody>
      </p:sp>
      <p:sp>
        <p:nvSpPr>
          <p:cNvPr id="12" name="TextBox 11"/>
          <p:cNvSpPr txBox="1"/>
          <p:nvPr/>
        </p:nvSpPr>
        <p:spPr>
          <a:xfrm>
            <a:off x="1754620" y="5269470"/>
            <a:ext cx="2222083" cy="369332"/>
          </a:xfrm>
          <a:prstGeom prst="rect">
            <a:avLst/>
          </a:prstGeom>
          <a:noFill/>
        </p:spPr>
        <p:txBody>
          <a:bodyPr wrap="none" rtlCol="0">
            <a:spAutoFit/>
          </a:bodyPr>
          <a:lstStyle/>
          <a:p>
            <a:r>
              <a:rPr lang="en-US" dirty="0" smtClean="0">
                <a:solidFill>
                  <a:schemeClr val="bg1"/>
                </a:solidFill>
              </a:rPr>
              <a:t>Depth into calorimeter</a:t>
            </a:r>
            <a:endParaRPr lang="en-US" dirty="0">
              <a:solidFill>
                <a:schemeClr val="bg1"/>
              </a:solidFill>
            </a:endParaRPr>
          </a:p>
        </p:txBody>
      </p:sp>
      <p:cxnSp>
        <p:nvCxnSpPr>
          <p:cNvPr id="13" name="Straight Arrow Connector 12"/>
          <p:cNvCxnSpPr/>
          <p:nvPr/>
        </p:nvCxnSpPr>
        <p:spPr>
          <a:xfrm flipV="1">
            <a:off x="9245600" y="3149600"/>
            <a:ext cx="0" cy="180340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585200" y="1788934"/>
            <a:ext cx="2303836" cy="1384995"/>
          </a:xfrm>
          <a:prstGeom prst="rect">
            <a:avLst/>
          </a:prstGeom>
          <a:noFill/>
        </p:spPr>
        <p:txBody>
          <a:bodyPr wrap="none" rtlCol="0">
            <a:spAutoFit/>
          </a:bodyPr>
          <a:lstStyle/>
          <a:p>
            <a:r>
              <a:rPr lang="en-US" sz="2800" dirty="0" smtClean="0"/>
              <a:t>Tail of</a:t>
            </a:r>
          </a:p>
          <a:p>
            <a:r>
              <a:rPr lang="en-US" sz="2800" dirty="0" smtClean="0"/>
              <a:t>Non-relativistic</a:t>
            </a:r>
          </a:p>
          <a:p>
            <a:r>
              <a:rPr lang="en-US" sz="2800" dirty="0" smtClean="0"/>
              <a:t>Particles</a:t>
            </a:r>
            <a:endParaRPr lang="en-US" sz="2800" dirty="0"/>
          </a:p>
        </p:txBody>
      </p:sp>
      <p:sp>
        <p:nvSpPr>
          <p:cNvPr id="15" name="TextBox 14"/>
          <p:cNvSpPr txBox="1"/>
          <p:nvPr/>
        </p:nvSpPr>
        <p:spPr>
          <a:xfrm>
            <a:off x="5791201" y="6147101"/>
            <a:ext cx="4864100" cy="646331"/>
          </a:xfrm>
          <a:prstGeom prst="rect">
            <a:avLst/>
          </a:prstGeom>
          <a:noFill/>
        </p:spPr>
        <p:txBody>
          <a:bodyPr wrap="square" rtlCol="0">
            <a:spAutoFit/>
          </a:bodyPr>
          <a:lstStyle/>
          <a:p>
            <a:r>
              <a:rPr lang="en-US" dirty="0" smtClean="0"/>
              <a:t>Dual-Gate Calorimeter (TOF within hadronic shower for </a:t>
            </a:r>
            <a:r>
              <a:rPr lang="en-US" smtClean="0"/>
              <a:t>energy compensation.</a:t>
            </a:r>
            <a:endParaRPr lang="en-US" dirty="0"/>
          </a:p>
        </p:txBody>
      </p:sp>
    </p:spTree>
    <p:extLst>
      <p:ext uri="{BB962C8B-B14F-4D97-AF65-F5344CB8AC3E}">
        <p14:creationId xmlns:p14="http://schemas.microsoft.com/office/powerpoint/2010/main" val="16172698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10415588" cy="1478570"/>
          </a:xfrm>
        </p:spPr>
        <p:txBody>
          <a:bodyPr/>
          <a:lstStyle/>
          <a:p>
            <a:r>
              <a:rPr lang="en-US" dirty="0" smtClean="0"/>
              <a:t>Missing Transverse Energy Resolution vs. Vertex Density</a:t>
            </a:r>
            <a:endParaRPr lang="en-US" dirty="0"/>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2347" r="1836" b="7617"/>
          <a:stretch/>
        </p:blipFill>
        <p:spPr>
          <a:xfrm>
            <a:off x="2018839" y="1181100"/>
            <a:ext cx="8001461" cy="5041900"/>
          </a:xfrm>
        </p:spPr>
      </p:pic>
      <p:sp>
        <p:nvSpPr>
          <p:cNvPr id="5" name="TextBox 4"/>
          <p:cNvSpPr txBox="1"/>
          <p:nvPr/>
        </p:nvSpPr>
        <p:spPr>
          <a:xfrm>
            <a:off x="6223000" y="5674380"/>
            <a:ext cx="1087990" cy="523220"/>
          </a:xfrm>
          <a:prstGeom prst="rect">
            <a:avLst/>
          </a:prstGeom>
          <a:noFill/>
        </p:spPr>
        <p:txBody>
          <a:bodyPr wrap="none" rtlCol="0">
            <a:spAutoFit/>
          </a:bodyPr>
          <a:lstStyle/>
          <a:p>
            <a:r>
              <a:rPr lang="en-US" sz="2800" dirty="0" smtClean="0">
                <a:solidFill>
                  <a:schemeClr val="bg1"/>
                </a:solidFill>
              </a:rPr>
              <a:t>vertex</a:t>
            </a:r>
            <a:endParaRPr lang="en-US" sz="2800" dirty="0">
              <a:solidFill>
                <a:schemeClr val="bg1"/>
              </a:solidFill>
            </a:endParaRPr>
          </a:p>
        </p:txBody>
      </p:sp>
      <p:sp>
        <p:nvSpPr>
          <p:cNvPr id="6" name="Footer Placeholder 5"/>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651068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r>
              <a:rPr lang="mr-IN" dirty="0" smtClean="0"/>
              <a:t>–</a:t>
            </a:r>
            <a:r>
              <a:rPr lang="en-US" dirty="0" smtClean="0"/>
              <a:t> Lecture 1</a:t>
            </a:r>
            <a:endParaRPr lang="en-US" dirty="0"/>
          </a:p>
        </p:txBody>
      </p:sp>
      <p:sp>
        <p:nvSpPr>
          <p:cNvPr id="3" name="Content Placeholder 2"/>
          <p:cNvSpPr>
            <a:spLocks noGrp="1"/>
          </p:cNvSpPr>
          <p:nvPr>
            <p:ph idx="1"/>
          </p:nvPr>
        </p:nvSpPr>
        <p:spPr>
          <a:xfrm>
            <a:off x="1128712" y="1162538"/>
            <a:ext cx="9905999" cy="5050936"/>
          </a:xfrm>
        </p:spPr>
        <p:txBody>
          <a:bodyPr>
            <a:normAutofit fontScale="92500" lnSpcReduction="20000"/>
          </a:bodyPr>
          <a:lstStyle/>
          <a:p>
            <a:r>
              <a:rPr lang="en-US" dirty="0" smtClean="0"/>
              <a:t>Fast timing resolutions that are a factor 5-10 smaller than the timing spread of the beam collisions open up new capabilities for collider detectors at the HL-LHC</a:t>
            </a:r>
          </a:p>
          <a:p>
            <a:r>
              <a:rPr lang="en-US" dirty="0" smtClean="0"/>
              <a:t>Time-Aware Vertex </a:t>
            </a:r>
            <a:r>
              <a:rPr lang="en-US" smtClean="0"/>
              <a:t>Algorithms </a:t>
            </a:r>
            <a:r>
              <a:rPr lang="en-US" smtClean="0"/>
              <a:t>pull </a:t>
            </a:r>
            <a:r>
              <a:rPr lang="en-US" dirty="0" smtClean="0"/>
              <a:t>apart collision vertices in the time domain.</a:t>
            </a:r>
          </a:p>
          <a:p>
            <a:r>
              <a:rPr lang="en-US" dirty="0" smtClean="0"/>
              <a:t>Signal Vertex Track Purity grows to an order one problem without fast timing</a:t>
            </a:r>
          </a:p>
          <a:p>
            <a:r>
              <a:rPr lang="en-US" dirty="0" smtClean="0"/>
              <a:t>Particle-flow methods at the HL-LHC are directly degraded by track purity loss in the primary vertex </a:t>
            </a:r>
            <a:r>
              <a:rPr lang="mr-IN" dirty="0" smtClean="0"/>
              <a:t>–</a:t>
            </a:r>
            <a:r>
              <a:rPr lang="en-US" dirty="0" smtClean="0"/>
              <a:t> further enhancement of timing in the calorimeters will benefit track-cluster association and provide neutral EM timing</a:t>
            </a:r>
            <a:endParaRPr lang="en-US" dirty="0"/>
          </a:p>
        </p:txBody>
      </p:sp>
      <p:sp>
        <p:nvSpPr>
          <p:cNvPr id="4" name="Footer Placeholder 3"/>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19</a:t>
            </a:fld>
            <a:endParaRPr lang="en-US" dirty="0"/>
          </a:p>
        </p:txBody>
      </p:sp>
    </p:spTree>
    <p:extLst>
      <p:ext uri="{BB962C8B-B14F-4D97-AF65-F5344CB8AC3E}">
        <p14:creationId xmlns:p14="http://schemas.microsoft.com/office/powerpoint/2010/main" val="1629574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Conventional event “snapshots” at the LHC</a:t>
            </a:r>
          </a:p>
          <a:p>
            <a:r>
              <a:rPr lang="en-US" dirty="0" smtClean="0"/>
              <a:t>Timescales and collision densities at the HL-LHC</a:t>
            </a:r>
          </a:p>
          <a:p>
            <a:r>
              <a:rPr lang="en-US" dirty="0" smtClean="0"/>
              <a:t>Time-aware event </a:t>
            </a:r>
            <a:r>
              <a:rPr lang="en-US" dirty="0" err="1" smtClean="0"/>
              <a:t>vertexing</a:t>
            </a:r>
            <a:r>
              <a:rPr lang="en-US" dirty="0" smtClean="0"/>
              <a:t> and </a:t>
            </a:r>
            <a:r>
              <a:rPr lang="en-US" smtClean="0"/>
              <a:t>particle flow</a:t>
            </a:r>
            <a:endParaRPr lang="en-US" dirty="0"/>
          </a:p>
        </p:txBody>
      </p:sp>
      <p:sp>
        <p:nvSpPr>
          <p:cNvPr id="4" name="Footer Placeholder 3"/>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6683827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2413000"/>
            <a:ext cx="9905998" cy="1478570"/>
          </a:xfrm>
        </p:spPr>
        <p:txBody>
          <a:bodyPr/>
          <a:lstStyle/>
          <a:p>
            <a:r>
              <a:rPr lang="en-US" dirty="0" smtClean="0"/>
              <a:t>Backup</a:t>
            </a:r>
            <a:endParaRPr lang="en-US" dirty="0"/>
          </a:p>
        </p:txBody>
      </p:sp>
      <p:sp>
        <p:nvSpPr>
          <p:cNvPr id="4" name="Footer Placeholder 3"/>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20</a:t>
            </a:fld>
            <a:endParaRPr lang="en-US" dirty="0"/>
          </a:p>
        </p:txBody>
      </p:sp>
    </p:spTree>
    <p:extLst>
      <p:ext uri="{BB962C8B-B14F-4D97-AF65-F5344CB8AC3E}">
        <p14:creationId xmlns:p14="http://schemas.microsoft.com/office/powerpoint/2010/main" val="11620791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“snapshots” at the LHC</a:t>
            </a:r>
          </a:p>
        </p:txBody>
      </p:sp>
      <p:sp>
        <p:nvSpPr>
          <p:cNvPr id="4" name="Content Placeholder 2"/>
          <p:cNvSpPr>
            <a:spLocks noGrp="1"/>
          </p:cNvSpPr>
          <p:nvPr>
            <p:ph idx="1"/>
          </p:nvPr>
        </p:nvSpPr>
        <p:spPr>
          <a:xfrm>
            <a:off x="1141412" y="1441938"/>
            <a:ext cx="9905999" cy="4349264"/>
          </a:xfrm>
        </p:spPr>
        <p:txBody>
          <a:bodyPr/>
          <a:lstStyle/>
          <a:p>
            <a:r>
              <a:rPr lang="en-US" dirty="0" smtClean="0"/>
              <a:t>Timing at the LHC was not an immediate concern for Run 1</a:t>
            </a:r>
          </a:p>
          <a:p>
            <a:pPr lvl="1"/>
            <a:r>
              <a:rPr lang="en-US" dirty="0" smtClean="0"/>
              <a:t>Triggers identify events that are low probability for pp collisions</a:t>
            </a:r>
          </a:p>
          <a:p>
            <a:pPr lvl="2"/>
            <a:r>
              <a:rPr lang="en-US" dirty="0" smtClean="0"/>
              <a:t>Include high-</a:t>
            </a:r>
            <a:r>
              <a:rPr lang="en-US" dirty="0" err="1" smtClean="0"/>
              <a:t>pT</a:t>
            </a:r>
            <a:r>
              <a:rPr lang="en-US" dirty="0" smtClean="0"/>
              <a:t> leptons, photons, jets, MET</a:t>
            </a:r>
            <a:endParaRPr lang="en-US" dirty="0"/>
          </a:p>
          <a:p>
            <a:pPr lvl="1"/>
            <a:r>
              <a:rPr lang="en-US" dirty="0" smtClean="0"/>
              <a:t>With increasing instantaneous luminosity, triggers tighten ID/isolation and require multiple trigger objects and bring in additional kinematical or topological requirements</a:t>
            </a:r>
          </a:p>
          <a:p>
            <a:pPr lvl="2"/>
            <a:r>
              <a:rPr lang="en-US" dirty="0" smtClean="0"/>
              <a:t>If you know what you are looking for, then this tightening is straight-forward and known signals are evaluate for efficiency with Monte Carlo and existing data are evaluated to extrapolate the rates for higher luminosities</a:t>
            </a:r>
          </a:p>
        </p:txBody>
      </p:sp>
      <p:sp>
        <p:nvSpPr>
          <p:cNvPr id="3" name="Footer Placeholder 2"/>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21</a:t>
            </a:fld>
            <a:endParaRPr lang="en-US" dirty="0"/>
          </a:p>
        </p:txBody>
      </p:sp>
    </p:spTree>
    <p:extLst>
      <p:ext uri="{BB962C8B-B14F-4D97-AF65-F5344CB8AC3E}">
        <p14:creationId xmlns:p14="http://schemas.microsoft.com/office/powerpoint/2010/main" val="21394891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Silicon Devices with no gain</a:t>
            </a:r>
            <a:endParaRPr lang="en-US" dirty="0"/>
          </a:p>
        </p:txBody>
      </p:sp>
      <p:sp>
        <p:nvSpPr>
          <p:cNvPr id="4" name="Footer Placeholder 3"/>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22</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4400" y="1121832"/>
            <a:ext cx="7747000" cy="5164667"/>
          </a:xfrm>
          <a:prstGeom prst="rect">
            <a:avLst/>
          </a:prstGeom>
        </p:spPr>
      </p:pic>
    </p:spTree>
    <p:extLst>
      <p:ext uri="{BB962C8B-B14F-4D97-AF65-F5344CB8AC3E}">
        <p14:creationId xmlns:p14="http://schemas.microsoft.com/office/powerpoint/2010/main" val="10058601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23</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1" y="977900"/>
            <a:ext cx="5829300" cy="51943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0000" y="977900"/>
            <a:ext cx="5562600" cy="5194300"/>
          </a:xfrm>
          <a:prstGeom prst="rect">
            <a:avLst/>
          </a:prstGeom>
        </p:spPr>
      </p:pic>
    </p:spTree>
    <p:extLst>
      <p:ext uri="{BB962C8B-B14F-4D97-AF65-F5344CB8AC3E}">
        <p14:creationId xmlns:p14="http://schemas.microsoft.com/office/powerpoint/2010/main" val="1763791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Timing Resolution depends on amplitude </a:t>
            </a:r>
            <a:r>
              <a:rPr lang="en-US" smtClean="0"/>
              <a:t>of signal</a:t>
            </a:r>
            <a:endParaRPr lang="en-US"/>
          </a:p>
        </p:txBody>
      </p:sp>
      <p:sp>
        <p:nvSpPr>
          <p:cNvPr id="4" name="Footer Placeholder 3"/>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24</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66800"/>
            <a:ext cx="4064000" cy="53721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000" y="1054100"/>
            <a:ext cx="4229100" cy="54483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3100" y="1066800"/>
            <a:ext cx="3898900" cy="5435600"/>
          </a:xfrm>
          <a:prstGeom prst="rect">
            <a:avLst/>
          </a:prstGeom>
        </p:spPr>
      </p:pic>
    </p:spTree>
    <p:extLst>
      <p:ext uri="{BB962C8B-B14F-4D97-AF65-F5344CB8AC3E}">
        <p14:creationId xmlns:p14="http://schemas.microsoft.com/office/powerpoint/2010/main" val="16366728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Silicon device timing</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8460" y="1362421"/>
            <a:ext cx="5793062" cy="4747865"/>
          </a:xfrm>
        </p:spPr>
      </p:pic>
      <p:sp>
        <p:nvSpPr>
          <p:cNvPr id="4" name="Footer Placeholder 3"/>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25</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1522" y="1377949"/>
            <a:ext cx="5889640" cy="4732337"/>
          </a:xfrm>
          <a:prstGeom prst="rect">
            <a:avLst/>
          </a:prstGeom>
        </p:spPr>
      </p:pic>
    </p:spTree>
    <p:extLst>
      <p:ext uri="{BB962C8B-B14F-4D97-AF65-F5344CB8AC3E}">
        <p14:creationId xmlns:p14="http://schemas.microsoft.com/office/powerpoint/2010/main" val="14780609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275618"/>
            <a:ext cx="9905998" cy="1478570"/>
          </a:xfrm>
        </p:spPr>
        <p:txBody>
          <a:bodyPr/>
          <a:lstStyle/>
          <a:p>
            <a:r>
              <a:rPr lang="en-US" dirty="0" smtClean="0"/>
              <a:t>Fast Component of Showers</a:t>
            </a:r>
            <a:endParaRPr lang="en-US" dirty="0"/>
          </a:p>
        </p:txBody>
      </p:sp>
      <p:pic>
        <p:nvPicPr>
          <p:cNvPr id="7" name="Content Placeholder 6"/>
          <p:cNvPicPr>
            <a:picLocks noGrp="1" noChangeAspect="1"/>
          </p:cNvPicPr>
          <p:nvPr>
            <p:ph sz="half" idx="1"/>
          </p:nvPr>
        </p:nvPicPr>
        <p:blipFill>
          <a:blip r:embed="rId3"/>
          <a:stretch>
            <a:fillRect/>
          </a:stretch>
        </p:blipFill>
        <p:spPr>
          <a:xfrm>
            <a:off x="1981200" y="1409701"/>
            <a:ext cx="4038600" cy="3812047"/>
          </a:xfrm>
          <a:prstGeom prst="rect">
            <a:avLst/>
          </a:prstGeom>
        </p:spPr>
      </p:pic>
      <p:pic>
        <p:nvPicPr>
          <p:cNvPr id="8" name="Content Placeholder 6"/>
          <p:cNvPicPr>
            <a:picLocks noGrp="1" noChangeAspect="1"/>
          </p:cNvPicPr>
          <p:nvPr>
            <p:ph sz="half" idx="2"/>
          </p:nvPr>
        </p:nvPicPr>
        <p:blipFill>
          <a:blip r:embed="rId4"/>
          <a:stretch>
            <a:fillRect/>
          </a:stretch>
        </p:blipFill>
        <p:spPr>
          <a:xfrm>
            <a:off x="6237721" y="1409700"/>
            <a:ext cx="4184852" cy="3812047"/>
          </a:xfrm>
          <a:prstGeom prst="rect">
            <a:avLst/>
          </a:prstGeom>
        </p:spPr>
      </p:pic>
      <p:sp>
        <p:nvSpPr>
          <p:cNvPr id="9" name="TextBox 8"/>
          <p:cNvSpPr txBox="1"/>
          <p:nvPr/>
        </p:nvSpPr>
        <p:spPr>
          <a:xfrm>
            <a:off x="1968501" y="5458302"/>
            <a:ext cx="8318500" cy="646331"/>
          </a:xfrm>
          <a:prstGeom prst="rect">
            <a:avLst/>
          </a:prstGeom>
          <a:noFill/>
        </p:spPr>
        <p:txBody>
          <a:bodyPr wrap="square" rtlCol="0">
            <a:spAutoFit/>
          </a:bodyPr>
          <a:lstStyle/>
          <a:p>
            <a:r>
              <a:rPr lang="en-US" dirty="0"/>
              <a:t>After the time-of-flight correction the core of the shower develops at the time scales of tens of picoseconds. Even for hadronic showers.</a:t>
            </a:r>
          </a:p>
        </p:txBody>
      </p:sp>
      <p:sp>
        <p:nvSpPr>
          <p:cNvPr id="3" name="Footer Placeholder 2"/>
          <p:cNvSpPr>
            <a:spLocks noGrp="1"/>
          </p:cNvSpPr>
          <p:nvPr>
            <p:ph type="ftr" sz="quarter" idx="11"/>
          </p:nvPr>
        </p:nvSpPr>
        <p:spPr>
          <a:xfrm>
            <a:off x="1141411" y="6480175"/>
            <a:ext cx="6239309" cy="365125"/>
          </a:xfrm>
        </p:spPr>
        <p:txBody>
          <a:bodyPr/>
          <a:lstStyle/>
          <a:p>
            <a:r>
              <a:rPr lang="en-US" smtClean="0"/>
              <a:t>Fast Timing for Collider Detectors - CERN Academic Training Program</a:t>
            </a:r>
            <a:endParaRPr lang="en-US" dirty="0"/>
          </a:p>
        </p:txBody>
      </p:sp>
      <p:sp>
        <p:nvSpPr>
          <p:cNvPr id="4" name="Slide Number Placeholder 3"/>
          <p:cNvSpPr>
            <a:spLocks noGrp="1"/>
          </p:cNvSpPr>
          <p:nvPr>
            <p:ph type="sldNum" sz="quarter" idx="12"/>
          </p:nvPr>
        </p:nvSpPr>
        <p:spPr>
          <a:xfrm>
            <a:off x="10276321" y="6480174"/>
            <a:ext cx="771089" cy="365125"/>
          </a:xfrm>
        </p:spPr>
        <p:txBody>
          <a:bodyPr/>
          <a:lstStyle/>
          <a:p>
            <a:fld id="{6D22F896-40B5-4ADD-8801-0D06FADFA095}" type="slidenum">
              <a:rPr lang="en-US" smtClean="0"/>
              <a:t>26</a:t>
            </a:fld>
            <a:endParaRPr lang="en-US" dirty="0"/>
          </a:p>
        </p:txBody>
      </p:sp>
    </p:spTree>
    <p:extLst>
      <p:ext uri="{BB962C8B-B14F-4D97-AF65-F5344CB8AC3E}">
        <p14:creationId xmlns:p14="http://schemas.microsoft.com/office/powerpoint/2010/main" val="4804275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237518"/>
            <a:ext cx="9905998" cy="1478570"/>
          </a:xfrm>
        </p:spPr>
        <p:txBody>
          <a:bodyPr/>
          <a:lstStyle/>
          <a:p>
            <a:r>
              <a:rPr lang="en-US" dirty="0"/>
              <a:t>Fast Component of Showers</a:t>
            </a:r>
          </a:p>
        </p:txBody>
      </p:sp>
      <p:pic>
        <p:nvPicPr>
          <p:cNvPr id="7" name="Content Placeholder 6"/>
          <p:cNvPicPr>
            <a:picLocks noGrp="1" noChangeAspect="1"/>
          </p:cNvPicPr>
          <p:nvPr>
            <p:ph sz="half" idx="1"/>
          </p:nvPr>
        </p:nvPicPr>
        <p:blipFill>
          <a:blip r:embed="rId3"/>
          <a:stretch>
            <a:fillRect/>
          </a:stretch>
        </p:blipFill>
        <p:spPr>
          <a:xfrm>
            <a:off x="1905000" y="1371601"/>
            <a:ext cx="4038600" cy="3812047"/>
          </a:xfrm>
          <a:prstGeom prst="rect">
            <a:avLst/>
          </a:prstGeom>
        </p:spPr>
      </p:pic>
      <p:pic>
        <p:nvPicPr>
          <p:cNvPr id="8" name="Content Placeholder 7"/>
          <p:cNvPicPr>
            <a:picLocks noGrp="1" noChangeAspect="1"/>
          </p:cNvPicPr>
          <p:nvPr>
            <p:ph sz="half" idx="2"/>
          </p:nvPr>
        </p:nvPicPr>
        <p:blipFill rotWithShape="1">
          <a:blip r:embed="rId4"/>
          <a:srcRect t="2865" b="1280"/>
          <a:stretch/>
        </p:blipFill>
        <p:spPr>
          <a:xfrm>
            <a:off x="6350000" y="1371601"/>
            <a:ext cx="4038600" cy="3812047"/>
          </a:xfrm>
          <a:prstGeom prst="rect">
            <a:avLst/>
          </a:prstGeom>
        </p:spPr>
      </p:pic>
      <p:sp>
        <p:nvSpPr>
          <p:cNvPr id="9" name="TextBox 8"/>
          <p:cNvSpPr txBox="1"/>
          <p:nvPr/>
        </p:nvSpPr>
        <p:spPr>
          <a:xfrm>
            <a:off x="1841501" y="5526644"/>
            <a:ext cx="8434820" cy="369332"/>
          </a:xfrm>
          <a:prstGeom prst="rect">
            <a:avLst/>
          </a:prstGeom>
          <a:noFill/>
        </p:spPr>
        <p:txBody>
          <a:bodyPr wrap="square" rtlCol="0">
            <a:spAutoFit/>
          </a:bodyPr>
          <a:lstStyle/>
          <a:p>
            <a:r>
              <a:rPr lang="en-US" dirty="0"/>
              <a:t>About 80% (on average) of the energy of hadronic showers is deposited within 0.5 </a:t>
            </a:r>
            <a:r>
              <a:rPr lang="en-US" dirty="0" smtClean="0"/>
              <a:t>ns)</a:t>
            </a:r>
            <a:endParaRPr lang="en-US" dirty="0"/>
          </a:p>
        </p:txBody>
      </p:sp>
      <p:sp>
        <p:nvSpPr>
          <p:cNvPr id="3" name="Footer Placeholder 2"/>
          <p:cNvSpPr>
            <a:spLocks noGrp="1"/>
          </p:cNvSpPr>
          <p:nvPr>
            <p:ph type="ftr" sz="quarter" idx="11"/>
          </p:nvPr>
        </p:nvSpPr>
        <p:spPr>
          <a:xfrm>
            <a:off x="1141411" y="6480175"/>
            <a:ext cx="6239309" cy="365125"/>
          </a:xfrm>
        </p:spPr>
        <p:txBody>
          <a:bodyPr/>
          <a:lstStyle/>
          <a:p>
            <a:r>
              <a:rPr lang="en-US" dirty="0" smtClean="0"/>
              <a:t>Fast Timing for Collider Detectors - CERN Academic Training Program</a:t>
            </a:r>
            <a:endParaRPr lang="en-US" dirty="0"/>
          </a:p>
        </p:txBody>
      </p:sp>
      <p:sp>
        <p:nvSpPr>
          <p:cNvPr id="4" name="Slide Number Placeholder 3"/>
          <p:cNvSpPr>
            <a:spLocks noGrp="1"/>
          </p:cNvSpPr>
          <p:nvPr>
            <p:ph type="sldNum" sz="quarter" idx="12"/>
          </p:nvPr>
        </p:nvSpPr>
        <p:spPr>
          <a:xfrm>
            <a:off x="10276321" y="6480174"/>
            <a:ext cx="771089" cy="365125"/>
          </a:xfrm>
        </p:spPr>
        <p:txBody>
          <a:bodyPr/>
          <a:lstStyle/>
          <a:p>
            <a:fld id="{6D22F896-40B5-4ADD-8801-0D06FADFA095}" type="slidenum">
              <a:rPr lang="en-US" smtClean="0"/>
              <a:t>27</a:t>
            </a:fld>
            <a:endParaRPr lang="en-US" dirty="0"/>
          </a:p>
        </p:txBody>
      </p:sp>
    </p:spTree>
    <p:extLst>
      <p:ext uri="{BB962C8B-B14F-4D97-AF65-F5344CB8AC3E}">
        <p14:creationId xmlns:p14="http://schemas.microsoft.com/office/powerpoint/2010/main" val="473157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Trends in Timing Resolution at Colliders</a:t>
            </a:r>
            <a:endParaRPr lang="en-US" dirty="0"/>
          </a:p>
        </p:txBody>
      </p:sp>
      <p:sp>
        <p:nvSpPr>
          <p:cNvPr id="3" name="Content Placeholder 2"/>
          <p:cNvSpPr>
            <a:spLocks noGrp="1"/>
          </p:cNvSpPr>
          <p:nvPr>
            <p:ph idx="1"/>
          </p:nvPr>
        </p:nvSpPr>
        <p:spPr>
          <a:xfrm>
            <a:off x="7737230" y="1478566"/>
            <a:ext cx="3630429" cy="4349264"/>
          </a:xfrm>
        </p:spPr>
        <p:txBody>
          <a:bodyPr/>
          <a:lstStyle/>
          <a:p>
            <a:r>
              <a:rPr lang="en-US" dirty="0" smtClean="0"/>
              <a:t>ADONE (1969)</a:t>
            </a:r>
          </a:p>
          <a:p>
            <a:r>
              <a:rPr lang="en-US" dirty="0" smtClean="0"/>
              <a:t>Collisions distinguished from cosmic rays with </a:t>
            </a:r>
            <a:r>
              <a:rPr lang="en-US" dirty="0" smtClean="0">
                <a:solidFill>
                  <a:srgbClr val="0432FF"/>
                </a:solidFill>
                <a:latin typeface="Symbol" charset="2"/>
                <a:ea typeface="Symbol" charset="2"/>
                <a:cs typeface="Symbol" charset="2"/>
              </a:rPr>
              <a:t>D</a:t>
            </a:r>
            <a:r>
              <a:rPr lang="en-US" dirty="0" smtClean="0">
                <a:solidFill>
                  <a:srgbClr val="0432FF"/>
                </a:solidFill>
                <a:ea typeface="Symbol" charset="2"/>
                <a:cs typeface="Symbol" charset="2"/>
              </a:rPr>
              <a:t>T~350ps</a:t>
            </a:r>
            <a:r>
              <a:rPr lang="en-US" dirty="0" smtClean="0">
                <a:solidFill>
                  <a:srgbClr val="0432FF"/>
                </a:solidFill>
                <a:latin typeface="Symbol" charset="2"/>
                <a:ea typeface="Symbol" charset="2"/>
                <a:cs typeface="Symbol" charset="2"/>
              </a:rPr>
              <a:t> </a:t>
            </a:r>
            <a:r>
              <a:rPr lang="en-US" dirty="0" smtClean="0"/>
              <a:t>timing resolution</a:t>
            </a:r>
            <a:endParaRPr lang="en-US" dirty="0"/>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2283" t="3027" r="2528"/>
          <a:stretch/>
        </p:blipFill>
        <p:spPr>
          <a:xfrm rot="5400000">
            <a:off x="-371401" y="2022178"/>
            <a:ext cx="4607777" cy="3520558"/>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t="2114" r="1922"/>
          <a:stretch/>
        </p:blipFill>
        <p:spPr>
          <a:xfrm rot="5400000">
            <a:off x="3286753" y="2057900"/>
            <a:ext cx="4607780" cy="3449113"/>
          </a:xfrm>
          <a:prstGeom prst="rect">
            <a:avLst/>
          </a:prstGeom>
        </p:spPr>
      </p:pic>
      <p:sp>
        <p:nvSpPr>
          <p:cNvPr id="10" name="TextBox 9"/>
          <p:cNvSpPr txBox="1"/>
          <p:nvPr/>
        </p:nvSpPr>
        <p:spPr>
          <a:xfrm>
            <a:off x="891136" y="2520462"/>
            <a:ext cx="1925527" cy="584775"/>
          </a:xfrm>
          <a:prstGeom prst="rect">
            <a:avLst/>
          </a:prstGeom>
          <a:noFill/>
        </p:spPr>
        <p:txBody>
          <a:bodyPr wrap="none" rtlCol="0">
            <a:spAutoFit/>
          </a:bodyPr>
          <a:lstStyle/>
          <a:p>
            <a:r>
              <a:rPr lang="en-US" sz="3200" dirty="0" smtClean="0">
                <a:solidFill>
                  <a:srgbClr val="0432FF"/>
                </a:solidFill>
                <a:latin typeface="Symbol" charset="2"/>
                <a:ea typeface="Symbol" charset="2"/>
                <a:cs typeface="Symbol" charset="2"/>
              </a:rPr>
              <a:t>D</a:t>
            </a:r>
            <a:r>
              <a:rPr lang="en-US" sz="3200" dirty="0" smtClean="0">
                <a:solidFill>
                  <a:srgbClr val="0432FF"/>
                </a:solidFill>
                <a:ea typeface="Symbol" charset="2"/>
                <a:cs typeface="Symbol" charset="2"/>
              </a:rPr>
              <a:t>T~350ps</a:t>
            </a:r>
            <a:endParaRPr lang="en-US" sz="3200" dirty="0">
              <a:solidFill>
                <a:srgbClr val="0432FF"/>
              </a:solidFill>
              <a:latin typeface="Symbol" charset="2"/>
              <a:ea typeface="Symbol" charset="2"/>
              <a:cs typeface="Symbol" charset="2"/>
            </a:endParaRPr>
          </a:p>
        </p:txBody>
      </p:sp>
      <p:sp>
        <p:nvSpPr>
          <p:cNvPr id="11" name="Footer Placeholder 10"/>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13" name="Slide Number Placeholder 12"/>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237796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State-of-the-Art Time-of-Flight</a:t>
            </a:r>
            <a:endParaRPr lang="en-US" dirty="0"/>
          </a:p>
        </p:txBody>
      </p:sp>
      <p:sp>
        <p:nvSpPr>
          <p:cNvPr id="3" name="Content Placeholder 2"/>
          <p:cNvSpPr>
            <a:spLocks noGrp="1"/>
          </p:cNvSpPr>
          <p:nvPr>
            <p:ph idx="1"/>
          </p:nvPr>
        </p:nvSpPr>
        <p:spPr>
          <a:xfrm>
            <a:off x="671049" y="5571884"/>
            <a:ext cx="9905999" cy="1002536"/>
          </a:xfrm>
        </p:spPr>
        <p:txBody>
          <a:bodyPr>
            <a:normAutofit fontScale="77500" lnSpcReduction="20000"/>
          </a:bodyPr>
          <a:lstStyle/>
          <a:p>
            <a:r>
              <a:rPr lang="en-US" dirty="0" smtClean="0"/>
              <a:t>Time-of-flight </a:t>
            </a:r>
            <a:r>
              <a:rPr lang="en-US" dirty="0" smtClean="0">
                <a:solidFill>
                  <a:srgbClr val="FFFF00"/>
                </a:solidFill>
                <a:latin typeface="Symbol" charset="2"/>
                <a:ea typeface="Symbol" charset="2"/>
                <a:cs typeface="Symbol" charset="2"/>
              </a:rPr>
              <a:t>s</a:t>
            </a:r>
            <a:r>
              <a:rPr lang="en-US" baseline="-25000" dirty="0" smtClean="0">
                <a:solidFill>
                  <a:srgbClr val="FFFF00"/>
                </a:solidFill>
                <a:ea typeface="Symbol" charset="2"/>
                <a:cs typeface="Symbol" charset="2"/>
              </a:rPr>
              <a:t>t</a:t>
            </a:r>
            <a:r>
              <a:rPr lang="en-US" dirty="0" smtClean="0">
                <a:solidFill>
                  <a:srgbClr val="FFFF00"/>
                </a:solidFill>
                <a:ea typeface="Symbol" charset="2"/>
                <a:cs typeface="Symbol" charset="2"/>
              </a:rPr>
              <a:t>~80ps</a:t>
            </a:r>
            <a:r>
              <a:rPr lang="en-US" dirty="0" smtClean="0">
                <a:solidFill>
                  <a:srgbClr val="FFFF00"/>
                </a:solidFill>
                <a:latin typeface="Symbol" charset="2"/>
                <a:ea typeface="Symbol" charset="2"/>
                <a:cs typeface="Symbol" charset="2"/>
              </a:rPr>
              <a:t> </a:t>
            </a:r>
            <a:r>
              <a:rPr lang="en-US" dirty="0" smtClean="0"/>
              <a:t>Particle Identification System (semi-</a:t>
            </a:r>
            <a:r>
              <a:rPr lang="en-US" dirty="0" err="1" smtClean="0"/>
              <a:t>relativitistic</a:t>
            </a:r>
            <a:r>
              <a:rPr lang="en-US" dirty="0" smtClean="0"/>
              <a:t> particles) with a time reference (t0) forward detector that uses a high multiplicity of tracks</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410" y="1374811"/>
            <a:ext cx="5582225" cy="392625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7570" y="1374811"/>
            <a:ext cx="5635771" cy="3926254"/>
          </a:xfrm>
          <a:prstGeom prst="rect">
            <a:avLst/>
          </a:prstGeom>
        </p:spPr>
      </p:pic>
      <p:sp>
        <p:nvSpPr>
          <p:cNvPr id="7" name="TextBox 6"/>
          <p:cNvSpPr txBox="1"/>
          <p:nvPr/>
        </p:nvSpPr>
        <p:spPr>
          <a:xfrm>
            <a:off x="7236851" y="2685714"/>
            <a:ext cx="1588897" cy="584775"/>
          </a:xfrm>
          <a:prstGeom prst="rect">
            <a:avLst/>
          </a:prstGeom>
          <a:noFill/>
        </p:spPr>
        <p:txBody>
          <a:bodyPr wrap="none" rtlCol="0">
            <a:spAutoFit/>
          </a:bodyPr>
          <a:lstStyle/>
          <a:p>
            <a:r>
              <a:rPr lang="en-US" sz="3200" dirty="0" smtClean="0">
                <a:solidFill>
                  <a:srgbClr val="0432FF"/>
                </a:solidFill>
                <a:latin typeface="Symbol" charset="2"/>
                <a:ea typeface="Symbol" charset="2"/>
                <a:cs typeface="Symbol" charset="2"/>
              </a:rPr>
              <a:t>s</a:t>
            </a:r>
            <a:r>
              <a:rPr lang="en-US" sz="3200" baseline="-25000" dirty="0" smtClean="0">
                <a:solidFill>
                  <a:srgbClr val="0432FF"/>
                </a:solidFill>
                <a:ea typeface="Symbol" charset="2"/>
                <a:cs typeface="Symbol" charset="2"/>
              </a:rPr>
              <a:t>t</a:t>
            </a:r>
            <a:r>
              <a:rPr lang="en-US" sz="3200" dirty="0" smtClean="0">
                <a:solidFill>
                  <a:srgbClr val="0432FF"/>
                </a:solidFill>
                <a:ea typeface="Symbol" charset="2"/>
                <a:cs typeface="Symbol" charset="2"/>
              </a:rPr>
              <a:t>~80ps</a:t>
            </a:r>
            <a:endParaRPr lang="en-US" sz="3200" dirty="0">
              <a:solidFill>
                <a:srgbClr val="0432FF"/>
              </a:solidFill>
              <a:latin typeface="Symbol" charset="2"/>
              <a:ea typeface="Symbol" charset="2"/>
              <a:cs typeface="Symbol" charset="2"/>
            </a:endParaRPr>
          </a:p>
        </p:txBody>
      </p:sp>
      <p:sp>
        <p:nvSpPr>
          <p:cNvPr id="8" name="Footer Placeholder 7"/>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8708356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955171"/>
          </a:xfrm>
        </p:spPr>
        <p:txBody>
          <a:bodyPr>
            <a:normAutofit/>
          </a:bodyPr>
          <a:lstStyle/>
          <a:p>
            <a:pPr algn="l"/>
            <a:r>
              <a:rPr lang="en-US" dirty="0" smtClean="0"/>
              <a:t>High-Luminosity LHC</a:t>
            </a:r>
            <a:endParaRPr lang="en-US" dirty="0"/>
          </a:p>
        </p:txBody>
      </p:sp>
      <p:pic>
        <p:nvPicPr>
          <p:cNvPr id="10" name="Picture 9"/>
          <p:cNvPicPr>
            <a:picLocks noChangeAspect="1"/>
          </p:cNvPicPr>
          <p:nvPr/>
        </p:nvPicPr>
        <p:blipFill rotWithShape="1">
          <a:blip r:embed="rId3"/>
          <a:srcRect l="3258" t="419"/>
          <a:stretch/>
        </p:blipFill>
        <p:spPr>
          <a:xfrm>
            <a:off x="1141412" y="748885"/>
            <a:ext cx="9891283" cy="5831181"/>
          </a:xfrm>
          <a:prstGeom prst="rect">
            <a:avLst/>
          </a:prstGeom>
        </p:spPr>
      </p:pic>
      <p:sp>
        <p:nvSpPr>
          <p:cNvPr id="5" name="Rectangle 4"/>
          <p:cNvSpPr/>
          <p:nvPr/>
        </p:nvSpPr>
        <p:spPr>
          <a:xfrm>
            <a:off x="10457492" y="4396549"/>
            <a:ext cx="226344" cy="369332"/>
          </a:xfrm>
          <a:prstGeom prst="rect">
            <a:avLst/>
          </a:prstGeom>
        </p:spPr>
        <p:txBody>
          <a:bodyPr wrap="none">
            <a:spAutoFit/>
          </a:bodyPr>
          <a:lstStyle/>
          <a:p>
            <a:r>
              <a:rPr lang="en-US" baseline="30000" dirty="0"/>
              <a:t> </a:t>
            </a:r>
            <a:endParaRPr lang="en-US" dirty="0"/>
          </a:p>
        </p:txBody>
      </p:sp>
      <p:sp>
        <p:nvSpPr>
          <p:cNvPr id="12" name="TextBox 11"/>
          <p:cNvSpPr txBox="1"/>
          <p:nvPr/>
        </p:nvSpPr>
        <p:spPr>
          <a:xfrm>
            <a:off x="8232879" y="4950922"/>
            <a:ext cx="2209898" cy="120032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l" rtl="0" latinLnBrk="1" hangingPunct="0"/>
            <a:r>
              <a:rPr lang="en-US" sz="2400" dirty="0">
                <a:solidFill>
                  <a:srgbClr val="FFFF00"/>
                </a:solidFill>
              </a:rPr>
              <a:t>Luminous region</a:t>
            </a:r>
          </a:p>
          <a:p>
            <a:pPr marL="342900" indent="-342900" latinLnBrk="1" hangingPunct="0">
              <a:buFont typeface="Arial"/>
              <a:buChar char="•"/>
            </a:pPr>
            <a:r>
              <a:rPr lang="en-US" sz="2400" dirty="0" err="1">
                <a:solidFill>
                  <a:srgbClr val="FFFF00"/>
                </a:solidFill>
              </a:rPr>
              <a:t>t</a:t>
            </a:r>
            <a:r>
              <a:rPr lang="en-US" sz="2400" baseline="-25000" dirty="0" err="1">
                <a:solidFill>
                  <a:srgbClr val="FFFF00"/>
                </a:solidFill>
              </a:rPr>
              <a:t>RMS</a:t>
            </a:r>
            <a:r>
              <a:rPr lang="en-US" sz="2400" baseline="-25000" dirty="0">
                <a:solidFill>
                  <a:srgbClr val="FFFF00"/>
                </a:solidFill>
              </a:rPr>
              <a:t> </a:t>
            </a:r>
            <a:r>
              <a:rPr lang="en-US" sz="2400" dirty="0">
                <a:solidFill>
                  <a:srgbClr val="FFFF00"/>
                </a:solidFill>
              </a:rPr>
              <a:t>~ 180 </a:t>
            </a:r>
            <a:r>
              <a:rPr lang="en-US" sz="2400" dirty="0" err="1">
                <a:solidFill>
                  <a:srgbClr val="FFFF00"/>
                </a:solidFill>
              </a:rPr>
              <a:t>ps</a:t>
            </a:r>
            <a:endParaRPr lang="en-US" sz="2400" dirty="0">
              <a:solidFill>
                <a:srgbClr val="FFFF00"/>
              </a:solidFill>
            </a:endParaRPr>
          </a:p>
          <a:p>
            <a:pPr marL="342900" indent="-342900" latinLnBrk="1" hangingPunct="0">
              <a:buFont typeface="Arial"/>
              <a:buChar char="•"/>
            </a:pPr>
            <a:r>
              <a:rPr lang="en-US" sz="2400" dirty="0" err="1">
                <a:solidFill>
                  <a:srgbClr val="FFFF00"/>
                </a:solidFill>
              </a:rPr>
              <a:t>z</a:t>
            </a:r>
            <a:r>
              <a:rPr lang="en-US" sz="2400" baseline="-25000" dirty="0" err="1">
                <a:solidFill>
                  <a:srgbClr val="FFFF00"/>
                </a:solidFill>
              </a:rPr>
              <a:t>RMS</a:t>
            </a:r>
            <a:r>
              <a:rPr lang="en-US" sz="2400" dirty="0">
                <a:solidFill>
                  <a:srgbClr val="FFFF00"/>
                </a:solidFill>
              </a:rPr>
              <a:t> ~ 4.6 cm </a:t>
            </a:r>
          </a:p>
        </p:txBody>
      </p:sp>
      <p:sp>
        <p:nvSpPr>
          <p:cNvPr id="17" name="TextBox 16"/>
          <p:cNvSpPr txBox="1"/>
          <p:nvPr/>
        </p:nvSpPr>
        <p:spPr>
          <a:xfrm>
            <a:off x="1585609" y="5969417"/>
            <a:ext cx="3703319"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rtl="0" latinLnBrk="1" hangingPunct="0"/>
            <a:r>
              <a:rPr lang="en-US" sz="2400" b="1" i="1" dirty="0"/>
              <a:t>VBF H</a:t>
            </a:r>
            <a:r>
              <a:rPr lang="en-US" sz="2400" b="1" i="1" dirty="0">
                <a:sym typeface="Wingdings"/>
              </a:rPr>
              <a:t></a:t>
            </a:r>
            <a:r>
              <a:rPr lang="el-GR" sz="2400" b="1" i="1" dirty="0">
                <a:sym typeface="Wingdings"/>
              </a:rPr>
              <a:t>ττ</a:t>
            </a:r>
            <a:r>
              <a:rPr lang="en-US" sz="2400" b="1" i="1" dirty="0">
                <a:sym typeface="Wingdings"/>
              </a:rPr>
              <a:t> in 200 </a:t>
            </a:r>
            <a:r>
              <a:rPr lang="en-US" sz="2400" b="1" i="1" dirty="0" err="1">
                <a:sym typeface="Wingdings"/>
              </a:rPr>
              <a:t>pp</a:t>
            </a:r>
            <a:r>
              <a:rPr lang="en-US" sz="2400" b="1" i="1" dirty="0">
                <a:sym typeface="Wingdings"/>
              </a:rPr>
              <a:t> collisions</a:t>
            </a:r>
            <a:endParaRPr lang="en-US" sz="2400" b="1" i="1" dirty="0"/>
          </a:p>
        </p:txBody>
      </p:sp>
      <p:cxnSp>
        <p:nvCxnSpPr>
          <p:cNvPr id="21" name="Straight Arrow Connector 20"/>
          <p:cNvCxnSpPr/>
          <p:nvPr/>
        </p:nvCxnSpPr>
        <p:spPr>
          <a:xfrm>
            <a:off x="8013064" y="4290892"/>
            <a:ext cx="2591027" cy="0"/>
          </a:xfrm>
          <a:prstGeom prst="straightConnector1">
            <a:avLst/>
          </a:prstGeom>
          <a:noFill/>
          <a:ln w="38100" cap="flat" cmpd="sng">
            <a:solidFill>
              <a:srgbClr val="FFFF00"/>
            </a:solidFill>
            <a:prstDash val="solid"/>
            <a:round/>
            <a:tailEnd type="arrow"/>
          </a:ln>
          <a:effectLst>
            <a:outerShdw blurRad="38100" dist="25400" dir="5400000" rotWithShape="0">
              <a:srgbClr val="000000">
                <a:alpha val="40000"/>
              </a:srgbClr>
            </a:outerShdw>
          </a:effectLst>
        </p:spPr>
        <p:style>
          <a:lnRef idx="0">
            <a:scrgbClr r="0" g="0" b="0"/>
          </a:lnRef>
          <a:fillRef idx="0">
            <a:scrgbClr r="0" g="0" b="0"/>
          </a:fillRef>
          <a:effectRef idx="0">
            <a:scrgbClr r="0" g="0" b="0"/>
          </a:effectRef>
          <a:fontRef idx="none"/>
        </p:style>
      </p:cxnSp>
      <p:cxnSp>
        <p:nvCxnSpPr>
          <p:cNvPr id="22" name="Straight Arrow Connector 21"/>
          <p:cNvCxnSpPr/>
          <p:nvPr/>
        </p:nvCxnSpPr>
        <p:spPr>
          <a:xfrm flipV="1">
            <a:off x="8191981" y="2468699"/>
            <a:ext cx="0" cy="1979094"/>
          </a:xfrm>
          <a:prstGeom prst="straightConnector1">
            <a:avLst/>
          </a:prstGeom>
          <a:noFill/>
          <a:ln w="38100" cap="flat" cmpd="sng">
            <a:solidFill>
              <a:srgbClr val="FFFF00"/>
            </a:solidFill>
            <a:prstDash val="solid"/>
            <a:round/>
            <a:tailEnd type="arrow"/>
          </a:ln>
          <a:effectLst>
            <a:outerShdw blurRad="38100" dist="25400" dir="5400000" rotWithShape="0">
              <a:srgbClr val="000000">
                <a:alpha val="40000"/>
              </a:srgbClr>
            </a:outerShdw>
          </a:effectLst>
        </p:spPr>
        <p:style>
          <a:lnRef idx="0">
            <a:scrgbClr r="0" g="0" b="0"/>
          </a:lnRef>
          <a:fillRef idx="0">
            <a:scrgbClr r="0" g="0" b="0"/>
          </a:fillRef>
          <a:effectRef idx="0">
            <a:scrgbClr r="0" g="0" b="0"/>
          </a:effectRef>
          <a:fontRef idx="none"/>
        </p:style>
      </p:cxnSp>
      <p:pic>
        <p:nvPicPr>
          <p:cNvPr id="28" name="Picture 27" descr="vertex_reco_display_200PU_hgg_evt0.pdf"/>
          <p:cNvPicPr>
            <a:picLocks noChangeAspect="1"/>
          </p:cNvPicPr>
          <p:nvPr/>
        </p:nvPicPr>
        <p:blipFill rotWithShape="1">
          <a:blip r:embed="rId4">
            <a:extLst>
              <a:ext uri="{28A0092B-C50C-407E-A947-70E740481C1C}">
                <a14:useLocalDpi xmlns:a14="http://schemas.microsoft.com/office/drawing/2010/main" val="0"/>
              </a:ext>
            </a:extLst>
          </a:blip>
          <a:srcRect l="31121" t="21339" r="13040" b="32069"/>
          <a:stretch/>
        </p:blipFill>
        <p:spPr>
          <a:xfrm rot="5400000">
            <a:off x="8658459" y="2266504"/>
            <a:ext cx="1556025" cy="2344436"/>
          </a:xfrm>
          <a:prstGeom prst="rect">
            <a:avLst/>
          </a:prstGeom>
        </p:spPr>
      </p:pic>
      <p:sp>
        <p:nvSpPr>
          <p:cNvPr id="3" name="Rectangle 2"/>
          <p:cNvSpPr/>
          <p:nvPr/>
        </p:nvSpPr>
        <p:spPr>
          <a:xfrm>
            <a:off x="10386410" y="4242661"/>
            <a:ext cx="341760" cy="523220"/>
          </a:xfrm>
          <a:prstGeom prst="rect">
            <a:avLst/>
          </a:prstGeom>
        </p:spPr>
        <p:txBody>
          <a:bodyPr wrap="none">
            <a:spAutoFit/>
          </a:bodyPr>
          <a:lstStyle/>
          <a:p>
            <a:r>
              <a:rPr lang="en-US" sz="2800" smtClean="0">
                <a:solidFill>
                  <a:srgbClr val="FFFF00"/>
                </a:solidFill>
              </a:rPr>
              <a:t>z</a:t>
            </a:r>
            <a:endParaRPr lang="en-US" sz="2800" dirty="0"/>
          </a:p>
        </p:txBody>
      </p:sp>
      <p:sp>
        <p:nvSpPr>
          <p:cNvPr id="13" name="Rectangle 12"/>
          <p:cNvSpPr/>
          <p:nvPr/>
        </p:nvSpPr>
        <p:spPr>
          <a:xfrm>
            <a:off x="7364691" y="2263834"/>
            <a:ext cx="779381" cy="523220"/>
          </a:xfrm>
          <a:prstGeom prst="rect">
            <a:avLst/>
          </a:prstGeom>
        </p:spPr>
        <p:txBody>
          <a:bodyPr wrap="none">
            <a:spAutoFit/>
          </a:bodyPr>
          <a:lstStyle/>
          <a:p>
            <a:r>
              <a:rPr lang="en-US" sz="2800" smtClean="0">
                <a:solidFill>
                  <a:srgbClr val="FFFF00"/>
                </a:solidFill>
              </a:rPr>
              <a:t>time</a:t>
            </a:r>
            <a:endParaRPr lang="en-US" sz="2800" dirty="0"/>
          </a:p>
        </p:txBody>
      </p:sp>
      <p:sp>
        <p:nvSpPr>
          <p:cNvPr id="7" name="Footer Placeholder 6"/>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16424710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003300"/>
          </a:xfrm>
        </p:spPr>
        <p:txBody>
          <a:bodyPr/>
          <a:lstStyle/>
          <a:p>
            <a:r>
              <a:rPr lang="en-US" dirty="0" smtClean="0"/>
              <a:t>Timing from the Machine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9899" y="763380"/>
            <a:ext cx="8971602" cy="5729494"/>
          </a:xfrm>
          <a:prstGeom prst="rect">
            <a:avLst/>
          </a:prstGeom>
        </p:spPr>
      </p:pic>
      <p:sp>
        <p:nvSpPr>
          <p:cNvPr id="5" name="Footer Placeholder 4"/>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841731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168400"/>
          </a:xfrm>
        </p:spPr>
        <p:txBody>
          <a:bodyPr/>
          <a:lstStyle/>
          <a:p>
            <a:r>
              <a:rPr lang="en-US" smtClean="0"/>
              <a:t>Luminal Region at the LHC and HL-LHC</a:t>
            </a:r>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54344" y="914400"/>
            <a:ext cx="8280133" cy="5610915"/>
          </a:xfrm>
        </p:spPr>
      </p:pic>
      <p:sp>
        <p:nvSpPr>
          <p:cNvPr id="5" name="Rectangle 4"/>
          <p:cNvSpPr/>
          <p:nvPr/>
        </p:nvSpPr>
        <p:spPr>
          <a:xfrm>
            <a:off x="8483600" y="4368800"/>
            <a:ext cx="1308100" cy="444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467238" y="6080125"/>
            <a:ext cx="1308100" cy="444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954344" y="946495"/>
            <a:ext cx="1308100" cy="444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7"/>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552448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“Snapshots” of Higgs Boson Events at the LHC</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540" y="1803400"/>
            <a:ext cx="5829171" cy="4064000"/>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r="442"/>
          <a:stretch/>
        </p:blipFill>
        <p:spPr>
          <a:xfrm>
            <a:off x="6248400" y="1803400"/>
            <a:ext cx="5715000" cy="4064000"/>
          </a:xfrm>
          <a:prstGeom prst="rect">
            <a:avLst/>
          </a:prstGeom>
        </p:spPr>
      </p:pic>
      <p:sp>
        <p:nvSpPr>
          <p:cNvPr id="6" name="TextBox 5"/>
          <p:cNvSpPr txBox="1"/>
          <p:nvPr/>
        </p:nvSpPr>
        <p:spPr>
          <a:xfrm>
            <a:off x="2324100" y="1216960"/>
            <a:ext cx="1245854" cy="523220"/>
          </a:xfrm>
          <a:prstGeom prst="rect">
            <a:avLst/>
          </a:prstGeom>
          <a:noFill/>
        </p:spPr>
        <p:txBody>
          <a:bodyPr wrap="none" rtlCol="0">
            <a:spAutoFit/>
          </a:bodyPr>
          <a:lstStyle/>
          <a:p>
            <a:r>
              <a:rPr lang="en-US" sz="2800" smtClean="0"/>
              <a:t>H </a:t>
            </a:r>
            <a:r>
              <a:rPr lang="en-US" sz="2800" smtClean="0">
                <a:sym typeface="Wingdings"/>
              </a:rPr>
              <a:t> </a:t>
            </a:r>
            <a:r>
              <a:rPr lang="en-US" sz="2800" smtClean="0">
                <a:latin typeface="Symbol" charset="2"/>
                <a:ea typeface="Symbol" charset="2"/>
                <a:cs typeface="Symbol" charset="2"/>
                <a:sym typeface="Wingdings"/>
              </a:rPr>
              <a:t>gg</a:t>
            </a:r>
            <a:endParaRPr lang="en-US" sz="2800"/>
          </a:p>
        </p:txBody>
      </p:sp>
      <p:sp>
        <p:nvSpPr>
          <p:cNvPr id="7" name="TextBox 6"/>
          <p:cNvSpPr txBox="1"/>
          <p:nvPr/>
        </p:nvSpPr>
        <p:spPr>
          <a:xfrm>
            <a:off x="7860046" y="1216960"/>
            <a:ext cx="2813591" cy="523220"/>
          </a:xfrm>
          <a:prstGeom prst="rect">
            <a:avLst/>
          </a:prstGeom>
          <a:noFill/>
        </p:spPr>
        <p:txBody>
          <a:bodyPr wrap="none" rtlCol="0">
            <a:spAutoFit/>
          </a:bodyPr>
          <a:lstStyle/>
          <a:p>
            <a:r>
              <a:rPr lang="en-US" sz="2800" dirty="0" smtClean="0"/>
              <a:t>H </a:t>
            </a:r>
            <a:r>
              <a:rPr lang="en-US" sz="2800" dirty="0" smtClean="0">
                <a:sym typeface="Wingdings"/>
              </a:rPr>
              <a:t> </a:t>
            </a:r>
            <a:r>
              <a:rPr lang="en-US" sz="2800" dirty="0" smtClean="0">
                <a:latin typeface="Symbol" charset="2"/>
                <a:ea typeface="Symbol" charset="2"/>
                <a:cs typeface="Symbol" charset="2"/>
                <a:sym typeface="Wingdings"/>
              </a:rPr>
              <a:t>ZZ</a:t>
            </a:r>
            <a:r>
              <a:rPr lang="en-US" sz="2800" baseline="30000" dirty="0" smtClean="0">
                <a:latin typeface="Symbol" charset="2"/>
                <a:ea typeface="Symbol" charset="2"/>
                <a:cs typeface="Symbol" charset="2"/>
                <a:sym typeface="Wingdings"/>
              </a:rPr>
              <a:t>*</a:t>
            </a:r>
            <a:r>
              <a:rPr lang="en-US" sz="2800" dirty="0" smtClean="0">
                <a:latin typeface="Symbol" charset="2"/>
                <a:ea typeface="Symbol" charset="2"/>
                <a:cs typeface="Symbol" charset="2"/>
                <a:sym typeface="Wingdings"/>
              </a:rPr>
              <a:t>  </a:t>
            </a:r>
            <a:r>
              <a:rPr lang="en-US" sz="2800" dirty="0" err="1" smtClean="0">
                <a:ea typeface="Symbol" charset="2"/>
                <a:cs typeface="Symbol" charset="2"/>
                <a:sym typeface="Wingdings"/>
              </a:rPr>
              <a:t>ee</a:t>
            </a:r>
            <a:r>
              <a:rPr lang="en-US" sz="2800" dirty="0" err="1" smtClean="0">
                <a:latin typeface="Symbol" charset="2"/>
                <a:ea typeface="Symbol" charset="2"/>
                <a:cs typeface="Symbol" charset="2"/>
                <a:sym typeface="Wingdings"/>
              </a:rPr>
              <a:t>mm</a:t>
            </a:r>
            <a:endParaRPr lang="en-US" sz="2800" dirty="0"/>
          </a:p>
        </p:txBody>
      </p:sp>
      <p:sp>
        <p:nvSpPr>
          <p:cNvPr id="8" name="Footer Placeholder 7"/>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19965027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168400"/>
          </a:xfrm>
        </p:spPr>
        <p:txBody>
          <a:bodyPr/>
          <a:lstStyle/>
          <a:p>
            <a:r>
              <a:rPr lang="en-US" dirty="0"/>
              <a:t>Circular Colliders and Detector Timing Measurements</a:t>
            </a:r>
          </a:p>
        </p:txBody>
      </p:sp>
      <p:sp>
        <p:nvSpPr>
          <p:cNvPr id="4" name="Content Placeholder 2"/>
          <p:cNvSpPr txBox="1">
            <a:spLocks/>
          </p:cNvSpPr>
          <p:nvPr/>
        </p:nvSpPr>
        <p:spPr>
          <a:xfrm>
            <a:off x="228314" y="1129002"/>
            <a:ext cx="6146800" cy="4349264"/>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r>
              <a:rPr lang="en-US" dirty="0" smtClean="0"/>
              <a:t>Bunch Trains at LEP (1995)</a:t>
            </a:r>
          </a:p>
          <a:p>
            <a:pPr lvl="1"/>
            <a:r>
              <a:rPr lang="en-US" dirty="0" smtClean="0"/>
              <a:t>Four bunch trains of up to 4 </a:t>
            </a:r>
            <a:r>
              <a:rPr lang="en-US" dirty="0" err="1" smtClean="0"/>
              <a:t>bunchlets</a:t>
            </a:r>
            <a:r>
              <a:rPr lang="en-US" dirty="0" smtClean="0"/>
              <a:t> each (spacing 247.5ns, 87λ</a:t>
            </a:r>
            <a:r>
              <a:rPr lang="en-US" baseline="-25000" dirty="0" smtClean="0"/>
              <a:t>RF</a:t>
            </a:r>
            <a:r>
              <a:rPr lang="en-US" dirty="0" smtClean="0"/>
              <a:t>)</a:t>
            </a:r>
          </a:p>
          <a:p>
            <a:pPr lvl="1"/>
            <a:r>
              <a:rPr lang="en-US" dirty="0" smtClean="0"/>
              <a:t>Phase lock for synchronous BGO calorimeter readout gate (5μs)</a:t>
            </a:r>
          </a:p>
          <a:p>
            <a:pPr lvl="1"/>
            <a:r>
              <a:rPr lang="en-US" dirty="0" smtClean="0"/>
              <a:t>Offline analysis tagged which </a:t>
            </a:r>
            <a:r>
              <a:rPr lang="en-US" dirty="0" err="1" smtClean="0"/>
              <a:t>bunchlet</a:t>
            </a:r>
            <a:r>
              <a:rPr lang="en-US" dirty="0" smtClean="0"/>
              <a:t> within a train the signal event originated from (and corrected for signal integration)</a:t>
            </a:r>
          </a:p>
          <a:p>
            <a:pPr lvl="1"/>
            <a:r>
              <a:rPr lang="en-US" dirty="0" err="1" smtClean="0"/>
              <a:t>e</a:t>
            </a:r>
            <a:r>
              <a:rPr lang="en-US" baseline="30000" dirty="0" err="1" smtClean="0"/>
              <a:t>+</a:t>
            </a:r>
            <a:r>
              <a:rPr lang="en-US" dirty="0" err="1" smtClean="0"/>
              <a:t>e</a:t>
            </a:r>
            <a:r>
              <a:rPr lang="en-US" baseline="30000" dirty="0">
                <a:latin typeface="Symbol" charset="2"/>
                <a:ea typeface="Symbol" charset="2"/>
                <a:cs typeface="Symbol" charset="2"/>
              </a:rPr>
              <a:t>-</a:t>
            </a:r>
            <a:r>
              <a:rPr lang="en-US" dirty="0" smtClean="0"/>
              <a:t> is forgiving </a:t>
            </a:r>
            <a:r>
              <a:rPr lang="mr-IN" dirty="0" smtClean="0"/>
              <a:t>–</a:t>
            </a:r>
            <a:r>
              <a:rPr lang="en-US" dirty="0" smtClean="0"/>
              <a:t> less than 1 event per crossing and very loose trigger (triggered on and counted single photons above 1 GeV to cross-check number of neutrino families from ISR)</a:t>
            </a:r>
          </a:p>
          <a:p>
            <a:pPr lvl="1"/>
            <a:endParaRPr lang="en-US" dirty="0"/>
          </a:p>
        </p:txBody>
      </p:sp>
      <p:sp>
        <p:nvSpPr>
          <p:cNvPr id="5" name="TextBox 4"/>
          <p:cNvSpPr txBox="1"/>
          <p:nvPr/>
        </p:nvSpPr>
        <p:spPr>
          <a:xfrm>
            <a:off x="636997" y="5478266"/>
            <a:ext cx="11476234" cy="1077218"/>
          </a:xfrm>
          <a:prstGeom prst="rect">
            <a:avLst/>
          </a:prstGeom>
          <a:noFill/>
        </p:spPr>
        <p:txBody>
          <a:bodyPr wrap="square" rtlCol="0">
            <a:spAutoFit/>
          </a:bodyPr>
          <a:lstStyle/>
          <a:p>
            <a:r>
              <a:rPr lang="en-US" sz="3200" dirty="0" smtClean="0"/>
              <a:t>General truism:  Experimentalists will do everything they can to accommodate higher </a:t>
            </a:r>
            <a:r>
              <a:rPr lang="en-US" sz="3200" smtClean="0"/>
              <a:t>luminosity operation of the collider</a:t>
            </a:r>
            <a:endParaRPr lang="en-US" sz="32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0000" y="1129002"/>
            <a:ext cx="5600700" cy="3314700"/>
          </a:xfrm>
          <a:prstGeom prst="rect">
            <a:avLst/>
          </a:prstGeom>
        </p:spPr>
      </p:pic>
      <p:sp>
        <p:nvSpPr>
          <p:cNvPr id="6" name="Footer Placeholder 5"/>
          <p:cNvSpPr>
            <a:spLocks noGrp="1"/>
          </p:cNvSpPr>
          <p:nvPr>
            <p:ph type="ftr" sz="quarter" idx="11"/>
          </p:nvPr>
        </p:nvSpPr>
        <p:spPr/>
        <p:txBody>
          <a:bodyPr/>
          <a:lstStyle/>
          <a:p>
            <a:r>
              <a:rPr lang="en-US" smtClean="0"/>
              <a:t>Fast Timing for Collider Detectors - CERN Academic Training Program</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6243356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Template>
  <TotalTime>7367</TotalTime>
  <Words>2116</Words>
  <Application>Microsoft Macintosh PowerPoint</Application>
  <PresentationFormat>Widescreen</PresentationFormat>
  <Paragraphs>274</Paragraphs>
  <Slides>27</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Calibri</vt:lpstr>
      <vt:lpstr>Mangal</vt:lpstr>
      <vt:lpstr>Symbol</vt:lpstr>
      <vt:lpstr>Trebuchet MS</vt:lpstr>
      <vt:lpstr>Tw Cen MT</vt:lpstr>
      <vt:lpstr>Wingdings</vt:lpstr>
      <vt:lpstr>Arial</vt:lpstr>
      <vt:lpstr>Circuit</vt:lpstr>
      <vt:lpstr>Fast Timing for Collider Detectors </vt:lpstr>
      <vt:lpstr>Outline</vt:lpstr>
      <vt:lpstr>Historical Trends in Timing Resolution at Colliders</vt:lpstr>
      <vt:lpstr>State-of-the-Art Time-of-Flight</vt:lpstr>
      <vt:lpstr>High-Luminosity LHC</vt:lpstr>
      <vt:lpstr>Timing from the Machine</vt:lpstr>
      <vt:lpstr>Luminal Region at the LHC and HL-LHC</vt:lpstr>
      <vt:lpstr>“Snapshots” of Higgs Boson Events at the LHC</vt:lpstr>
      <vt:lpstr>Circular Colliders and Detector Timing Measurements</vt:lpstr>
      <vt:lpstr>Signal Vertex Efficiency</vt:lpstr>
      <vt:lpstr>Time-Aware Vertexing </vt:lpstr>
      <vt:lpstr>Particle-flow Event Reconstruction</vt:lpstr>
      <vt:lpstr>3D vs. 4D Vertex Reconstruction</vt:lpstr>
      <vt:lpstr>Signal Vertex Track Purity</vt:lpstr>
      <vt:lpstr>Pile-up = 200</vt:lpstr>
      <vt:lpstr>Track-Cluster Association with Timing</vt:lpstr>
      <vt:lpstr>Time Development of Energy Deposition in Hadronic Showers </vt:lpstr>
      <vt:lpstr>Missing Transverse Energy Resolution vs. Vertex Density</vt:lpstr>
      <vt:lpstr>Summary – Lecture 1</vt:lpstr>
      <vt:lpstr>Backup</vt:lpstr>
      <vt:lpstr>Event “snapshots” at the LHC</vt:lpstr>
      <vt:lpstr>Silicon Devices with no gain</vt:lpstr>
      <vt:lpstr>PowerPoint Presentation</vt:lpstr>
      <vt:lpstr>Timing Resolution depends on amplitude of signal</vt:lpstr>
      <vt:lpstr>Silicon device timing</vt:lpstr>
      <vt:lpstr>Fast Component of Showers</vt:lpstr>
      <vt:lpstr>Fast Component of Showers</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G. Tully</dc:creator>
  <cp:lastModifiedBy>Christopher G. Tully</cp:lastModifiedBy>
  <cp:revision>97</cp:revision>
  <dcterms:created xsi:type="dcterms:W3CDTF">2017-04-19T11:27:38Z</dcterms:created>
  <dcterms:modified xsi:type="dcterms:W3CDTF">2017-05-10T08:53:02Z</dcterms:modified>
</cp:coreProperties>
</file>