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9" r:id="rId5"/>
  </p:sldMasterIdLst>
  <p:notesMasterIdLst>
    <p:notesMasterId r:id="rId36"/>
  </p:notesMasterIdLst>
  <p:handoutMasterIdLst>
    <p:handoutMasterId r:id="rId37"/>
  </p:handoutMasterIdLst>
  <p:sldIdLst>
    <p:sldId id="263" r:id="rId6"/>
    <p:sldId id="262" r:id="rId7"/>
    <p:sldId id="290" r:id="rId8"/>
    <p:sldId id="282" r:id="rId9"/>
    <p:sldId id="291" r:id="rId10"/>
    <p:sldId id="294" r:id="rId11"/>
    <p:sldId id="271" r:id="rId12"/>
    <p:sldId id="310" r:id="rId13"/>
    <p:sldId id="311" r:id="rId14"/>
    <p:sldId id="277" r:id="rId15"/>
    <p:sldId id="270" r:id="rId16"/>
    <p:sldId id="315" r:id="rId17"/>
    <p:sldId id="304" r:id="rId18"/>
    <p:sldId id="305" r:id="rId19"/>
    <p:sldId id="299" r:id="rId20"/>
    <p:sldId id="275" r:id="rId21"/>
    <p:sldId id="297" r:id="rId22"/>
    <p:sldId id="296" r:id="rId23"/>
    <p:sldId id="313" r:id="rId24"/>
    <p:sldId id="314" r:id="rId25"/>
    <p:sldId id="306" r:id="rId26"/>
    <p:sldId id="307" r:id="rId27"/>
    <p:sldId id="312" r:id="rId28"/>
    <p:sldId id="308" r:id="rId29"/>
    <p:sldId id="285" r:id="rId30"/>
    <p:sldId id="266" r:id="rId31"/>
    <p:sldId id="272" r:id="rId32"/>
    <p:sldId id="316" r:id="rId33"/>
    <p:sldId id="280" r:id="rId34"/>
    <p:sldId id="281" r:id="rId3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70" d="100"/>
          <a:sy n="70" d="100"/>
        </p:scale>
        <p:origin x="-52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24/05/2017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 xmlns:p14="http://schemas.microsoft.com/office/powerpoint/2010/main" val="37201604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24/05/2017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 xmlns:p14="http://schemas.microsoft.com/office/powerpoint/2010/main" val="699311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 xmlns:p14="http://schemas.microsoft.com/office/powerpoint/2010/main" val="3944332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 xmlns:p14="http://schemas.microsoft.com/office/powerpoint/2010/main" val="3055227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 xmlns:p14="http://schemas.microsoft.com/office/powerpoint/2010/main" val="3804957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E2C4EAE-963A-48A8-9765-B158C9728717}" type="slidenum">
              <a:rPr lang="en-GB" smtClean="0">
                <a:solidFill>
                  <a:prstClr val="black"/>
                </a:solidFill>
              </a:rPr>
              <a:pPr/>
              <a:t>29</a:t>
            </a:fld>
            <a:endParaRPr lang="en-GB">
              <a:solidFill>
                <a:prstClr val="black"/>
              </a:solidFill>
            </a:endParaRPr>
          </a:p>
        </p:txBody>
      </p:sp>
    </p:spTree>
    <p:extLst>
      <p:ext uri="{BB962C8B-B14F-4D97-AF65-F5344CB8AC3E}">
        <p14:creationId xmlns="" xmlns:p14="http://schemas.microsoft.com/office/powerpoint/2010/main" val="163821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E2C4EAE-963A-48A8-9765-B158C9728717}" type="slidenum">
              <a:rPr lang="en-GB" smtClean="0"/>
              <a:pPr/>
              <a:t>30</a:t>
            </a:fld>
            <a:endParaRPr lang="en-GB"/>
          </a:p>
        </p:txBody>
      </p:sp>
    </p:spTree>
    <p:extLst>
      <p:ext uri="{BB962C8B-B14F-4D97-AF65-F5344CB8AC3E}">
        <p14:creationId xmlns="" xmlns:p14="http://schemas.microsoft.com/office/powerpoint/2010/main" val="33143446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GB" noProof="0" dirty="0" smtClean="0"/>
              <a:t>Energy deposition in the HL-LHC IRs</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4211100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23623012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3345547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34710330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1221286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1123706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3225925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217524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664521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dirty="0" smtClean="0"/>
              <a:t>Energy deposition in the HL-LHC IRs</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dirty="0" smtClean="0"/>
              <a:t>Energy deposition in the HL-LHC IRs</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dirty="0" smtClean="0"/>
              <a:t>Energy deposition in the HL-LHC IRs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dirty="0" smtClean="0"/>
              <a:t>Energy deposition in the HL-LHC IRs</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dirty="0" smtClean="0"/>
              <a:t>Energy deposition in the HL-LHC IRs</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en-GB" noProof="0" dirty="0" smtClean="0"/>
              <a:t>Energy deposition in the HL-LHC IRs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2150400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D3D3CF9-524B-4A85-BD07-70A6481E559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 xmlns:p14="http://schemas.microsoft.com/office/powerpoint/2010/main" val="4044876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dirty="0" smtClean="0"/>
              <a:t>Energy deposition in the HL-LHC IRs</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GB" dirty="0" smtClean="0">
                <a:solidFill>
                  <a:prstClr val="black">
                    <a:tint val="75000"/>
                  </a:prstClr>
                </a:solidFill>
              </a:rPr>
              <a:t>Energy deposition in the HL-LHC IRs</a:t>
            </a:r>
            <a:endParaRPr lang="en-GB"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D3D3CF9-524B-4A85-BD07-70A6481E559D}"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 xmlns:p14="http://schemas.microsoft.com/office/powerpoint/2010/main" val="36685240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41.png"/><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19400"/>
            <a:ext cx="5360640" cy="1800000"/>
          </a:xfrm>
        </p:spPr>
        <p:txBody>
          <a:bodyPr/>
          <a:lstStyle/>
          <a:p>
            <a:r>
              <a:rPr lang="en-GB" dirty="0" smtClean="0"/>
              <a:t>Energy deposition in the </a:t>
            </a:r>
            <a:br>
              <a:rPr lang="en-GB" dirty="0" smtClean="0"/>
            </a:br>
            <a:r>
              <a:rPr lang="en-GB" dirty="0" smtClean="0"/>
              <a:t>HL-LHC experimental IRs (v1.3)</a:t>
            </a:r>
            <a:br>
              <a:rPr lang="en-GB" dirty="0" smtClean="0"/>
            </a:br>
            <a:endParaRPr lang="en-GB" dirty="0"/>
          </a:p>
        </p:txBody>
      </p:sp>
      <p:sp>
        <p:nvSpPr>
          <p:cNvPr id="3" name="Sous-titre 2"/>
          <p:cNvSpPr>
            <a:spLocks noGrp="1"/>
          </p:cNvSpPr>
          <p:nvPr>
            <p:ph type="subTitle" idx="1"/>
          </p:nvPr>
        </p:nvSpPr>
        <p:spPr/>
        <p:txBody>
          <a:bodyPr/>
          <a:lstStyle/>
          <a:p>
            <a:r>
              <a:rPr lang="en-GB" dirty="0" smtClean="0"/>
              <a:t>A. Tsinganis</a:t>
            </a:r>
            <a:r>
              <a:rPr lang="en-GB" dirty="0"/>
              <a:t>, F. </a:t>
            </a:r>
            <a:r>
              <a:rPr lang="en-GB" dirty="0" err="1"/>
              <a:t>Cerutti</a:t>
            </a:r>
            <a:r>
              <a:rPr lang="en-GB" dirty="0"/>
              <a:t> (EN/STI/FDA</a:t>
            </a:r>
            <a:r>
              <a:rPr lang="en-GB" dirty="0" smtClean="0"/>
              <a:t>)</a:t>
            </a:r>
          </a:p>
        </p:txBody>
      </p:sp>
      <p:sp>
        <p:nvSpPr>
          <p:cNvPr id="4" name="Espace réservé du texte 3"/>
          <p:cNvSpPr>
            <a:spLocks noGrp="1"/>
          </p:cNvSpPr>
          <p:nvPr>
            <p:ph type="body" sz="quarter" idx="14"/>
          </p:nvPr>
        </p:nvSpPr>
        <p:spPr/>
        <p:txBody>
          <a:bodyPr>
            <a:normAutofit/>
          </a:bodyPr>
          <a:lstStyle/>
          <a:p>
            <a:r>
              <a:rPr lang="en-GB" dirty="0" smtClean="0"/>
              <a:t>WP3 Meeting </a:t>
            </a:r>
            <a:r>
              <a:rPr lang="en-GB" dirty="0"/>
              <a:t>– </a:t>
            </a:r>
            <a:r>
              <a:rPr lang="en-GB" dirty="0" smtClean="0"/>
              <a:t>May 24, 2017</a:t>
            </a:r>
            <a:endParaRPr lang="en-GB"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Triplet-D1: Peak power density profile (L=5.0x10</a:t>
            </a:r>
            <a:r>
              <a:rPr lang="en-GB" baseline="30000" dirty="0" smtClean="0"/>
              <a:t>34</a:t>
            </a:r>
            <a:r>
              <a:rPr lang="en-GB" dirty="0" smtClean="0"/>
              <a:t> cm</a:t>
            </a:r>
            <a:r>
              <a:rPr lang="en-GB" baseline="30000" dirty="0" smtClean="0"/>
              <a:t>-2</a:t>
            </a:r>
            <a:r>
              <a:rPr lang="en-GB" dirty="0" smtClean="0"/>
              <a:t> s</a:t>
            </a:r>
            <a:r>
              <a:rPr lang="en-GB" baseline="30000" dirty="0" smtClean="0"/>
              <a:t>-1</a:t>
            </a:r>
            <a:r>
              <a:rPr lang="en-GB" dirty="0" smtClean="0"/>
              <a:t>)</a:t>
            </a:r>
            <a:endParaRPr lang="en-GB" dirty="0"/>
          </a:p>
        </p:txBody>
      </p:sp>
      <p:sp>
        <p:nvSpPr>
          <p:cNvPr id="3" name="Content Placeholder 2"/>
          <p:cNvSpPr>
            <a:spLocks noGrp="1"/>
          </p:cNvSpPr>
          <p:nvPr>
            <p:ph idx="1"/>
          </p:nvPr>
        </p:nvSpPr>
        <p:spPr>
          <a:xfrm>
            <a:off x="612000" y="5661248"/>
            <a:ext cx="7920000" cy="464915"/>
          </a:xfrm>
        </p:spPr>
        <p:txBody>
          <a:bodyPr>
            <a:normAutofit fontScale="85000" lnSpcReduction="10000"/>
          </a:bodyPr>
          <a:lstStyle/>
          <a:p>
            <a:r>
              <a:rPr lang="en-GB" dirty="0" smtClean="0"/>
              <a:t>Peak power density values below 3mW/cm</a:t>
            </a:r>
            <a:r>
              <a:rPr lang="en-GB" baseline="30000" dirty="0" smtClean="0"/>
              <a:t>3</a:t>
            </a:r>
            <a:r>
              <a:rPr lang="en-GB" dirty="0" smtClean="0"/>
              <a:t> everywhere</a:t>
            </a:r>
            <a:endParaRPr lang="en-GB"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Picture 6"/>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475656" y="1045534"/>
            <a:ext cx="6192688" cy="4334882"/>
          </a:xfrm>
          <a:prstGeom prst="rect">
            <a:avLst/>
          </a:prstGeom>
        </p:spPr>
      </p:pic>
    </p:spTree>
    <p:extLst>
      <p:ext uri="{BB962C8B-B14F-4D97-AF65-F5344CB8AC3E}">
        <p14:creationId xmlns="" xmlns:p14="http://schemas.microsoft.com/office/powerpoint/2010/main" val="299468722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Total power (triplet-D1)</a:t>
            </a:r>
            <a:br>
              <a:rPr lang="en-GB" dirty="0" smtClean="0"/>
            </a:br>
            <a:r>
              <a:rPr lang="en-GB" dirty="0" smtClean="0"/>
              <a:t> (L=5.0x10</a:t>
            </a:r>
            <a:r>
              <a:rPr lang="en-GB" baseline="30000" dirty="0" smtClean="0"/>
              <a:t>34</a:t>
            </a:r>
            <a:r>
              <a:rPr lang="en-GB" dirty="0" smtClean="0"/>
              <a:t> cm</a:t>
            </a:r>
            <a:r>
              <a:rPr lang="en-GB" baseline="30000" dirty="0" smtClean="0"/>
              <a:t>-2</a:t>
            </a:r>
            <a:r>
              <a:rPr lang="en-GB" dirty="0" smtClean="0"/>
              <a:t> s</a:t>
            </a:r>
            <a:r>
              <a:rPr lang="en-GB" baseline="30000" dirty="0" smtClean="0"/>
              <a:t>-1</a:t>
            </a:r>
            <a:r>
              <a:rPr lang="en-GB" dirty="0" smtClean="0"/>
              <a:t>)</a:t>
            </a:r>
            <a:endParaRPr lang="en-GB"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graphicFrame>
        <p:nvGraphicFramePr>
          <p:cNvPr id="6" name="Table 5"/>
          <p:cNvGraphicFramePr>
            <a:graphicFrameLocks noGrp="1"/>
          </p:cNvGraphicFramePr>
          <p:nvPr>
            <p:extLst>
              <p:ext uri="{D42A27DB-BD31-4B8C-83A1-F6EECF244321}">
                <p14:modId xmlns="" xmlns:p14="http://schemas.microsoft.com/office/powerpoint/2010/main" val="2784003265"/>
              </p:ext>
            </p:extLst>
          </p:nvPr>
        </p:nvGraphicFramePr>
        <p:xfrm>
          <a:off x="395536" y="1312768"/>
          <a:ext cx="8291268" cy="4348480"/>
        </p:xfrm>
        <a:graphic>
          <a:graphicData uri="http://schemas.openxmlformats.org/drawingml/2006/table">
            <a:tbl>
              <a:tblPr firstRow="1" bandRow="1">
                <a:tableStyleId>{5C22544A-7EE6-4342-B048-85BDC9FD1C3A}</a:tableStyleId>
              </a:tblPr>
              <a:tblGrid>
                <a:gridCol w="2664296">
                  <a:extLst>
                    <a:ext uri="{9D8B030D-6E8A-4147-A177-3AD203B41FA5}">
                      <a16:colId xmlns="" xmlns:a16="http://schemas.microsoft.com/office/drawing/2014/main" val="20000"/>
                    </a:ext>
                  </a:extLst>
                </a:gridCol>
                <a:gridCol w="1406743">
                  <a:extLst>
                    <a:ext uri="{9D8B030D-6E8A-4147-A177-3AD203B41FA5}">
                      <a16:colId xmlns="" xmlns:a16="http://schemas.microsoft.com/office/drawing/2014/main" val="20001"/>
                    </a:ext>
                  </a:extLst>
                </a:gridCol>
                <a:gridCol w="1406743">
                  <a:extLst>
                    <a:ext uri="{9D8B030D-6E8A-4147-A177-3AD203B41FA5}">
                      <a16:colId xmlns="" xmlns:a16="http://schemas.microsoft.com/office/drawing/2014/main" val="20002"/>
                    </a:ext>
                  </a:extLst>
                </a:gridCol>
                <a:gridCol w="1406743">
                  <a:extLst>
                    <a:ext uri="{9D8B030D-6E8A-4147-A177-3AD203B41FA5}">
                      <a16:colId xmlns="" xmlns:a16="http://schemas.microsoft.com/office/drawing/2014/main" val="20003"/>
                    </a:ext>
                  </a:extLst>
                </a:gridCol>
                <a:gridCol w="1406743">
                  <a:extLst>
                    <a:ext uri="{9D8B030D-6E8A-4147-A177-3AD203B41FA5}">
                      <a16:colId xmlns="" xmlns:a16="http://schemas.microsoft.com/office/drawing/2014/main" val="20004"/>
                    </a:ext>
                  </a:extLst>
                </a:gridCol>
              </a:tblGrid>
              <a:tr h="370840">
                <a:tc>
                  <a:txBody>
                    <a:bodyPr/>
                    <a:lstStyle/>
                    <a:p>
                      <a:pPr algn="ctr"/>
                      <a:endParaRPr lang="en-GB" i="1" baseline="-25000" dirty="0"/>
                    </a:p>
                  </a:txBody>
                  <a:tcPr anchor="ctr">
                    <a:solidFill>
                      <a:schemeClr val="accent1">
                        <a:lumMod val="75000"/>
                      </a:schemeClr>
                    </a:solidFill>
                  </a:tcPr>
                </a:tc>
                <a:tc gridSpan="2">
                  <a:txBody>
                    <a:bodyPr/>
                    <a:lstStyle/>
                    <a:p>
                      <a:pPr algn="ctr"/>
                      <a:r>
                        <a:rPr lang="en-GB" dirty="0" smtClean="0"/>
                        <a:t>Vertical</a:t>
                      </a:r>
                      <a:endParaRPr lang="en-GB" dirty="0"/>
                    </a:p>
                  </a:txBody>
                  <a:tcPr anchor="ctr">
                    <a:solidFill>
                      <a:schemeClr val="accent1">
                        <a:lumMod val="75000"/>
                      </a:schemeClr>
                    </a:solidFill>
                  </a:tcPr>
                </a:tc>
                <a:tc hMerge="1">
                  <a:txBody>
                    <a:bodyPr/>
                    <a:lstStyle/>
                    <a:p>
                      <a:endParaRPr lang="en-GB"/>
                    </a:p>
                  </a:txBody>
                  <a:tcPr/>
                </a:tc>
                <a:tc gridSpan="2">
                  <a:txBody>
                    <a:bodyPr/>
                    <a:lstStyle/>
                    <a:p>
                      <a:pPr algn="ctr"/>
                      <a:r>
                        <a:rPr lang="en-GB" dirty="0" smtClean="0"/>
                        <a:t>Horizontal</a:t>
                      </a:r>
                      <a:endParaRPr lang="en-GB" dirty="0"/>
                    </a:p>
                  </a:txBody>
                  <a:tcPr anchor="ctr">
                    <a:solidFill>
                      <a:schemeClr val="accent1">
                        <a:lumMod val="75000"/>
                      </a:schemeClr>
                    </a:solidFill>
                  </a:tcPr>
                </a:tc>
                <a:tc hMerge="1">
                  <a:txBody>
                    <a:bodyPr/>
                    <a:lstStyle/>
                    <a:p>
                      <a:pPr algn="ctr"/>
                      <a:endParaRPr lang="en-GB" dirty="0"/>
                    </a:p>
                  </a:txBody>
                  <a:tcPr/>
                </a:tc>
                <a:extLst>
                  <a:ext uri="{0D108BD9-81ED-4DB2-BD59-A6C34878D82A}">
                    <a16:rowId xmlns="" xmlns:a16="http://schemas.microsoft.com/office/drawing/2014/main" val="10000"/>
                  </a:ext>
                </a:extLst>
              </a:tr>
              <a:tr h="370840">
                <a:tc>
                  <a:txBody>
                    <a:bodyPr/>
                    <a:lstStyle/>
                    <a:p>
                      <a:r>
                        <a:rPr lang="en-GB" b="1" dirty="0" smtClean="0"/>
                        <a:t>Magnets</a:t>
                      </a:r>
                      <a:endParaRPr lang="en-GB" b="1" dirty="0"/>
                    </a:p>
                  </a:txBody>
                  <a:tcPr anchor="ctr">
                    <a:solidFill>
                      <a:schemeClr val="accent1">
                        <a:lumMod val="60000"/>
                        <a:lumOff val="40000"/>
                      </a:schemeClr>
                    </a:solidFill>
                  </a:tcPr>
                </a:tc>
                <a:tc>
                  <a:txBody>
                    <a:bodyPr/>
                    <a:lstStyle/>
                    <a:p>
                      <a:pPr algn="ctr"/>
                      <a:r>
                        <a:rPr lang="en-GB" b="1" dirty="0" smtClean="0"/>
                        <a:t>Magnet cold mass</a:t>
                      </a:r>
                      <a:endParaRPr lang="en-GB" b="1" dirty="0"/>
                    </a:p>
                  </a:txBody>
                  <a:tcPr anchor="ctr">
                    <a:solidFill>
                      <a:schemeClr val="accent1">
                        <a:lumMod val="60000"/>
                        <a:lumOff val="40000"/>
                      </a:schemeClr>
                    </a:solidFill>
                  </a:tcPr>
                </a:tc>
                <a:tc>
                  <a:txBody>
                    <a:bodyPr/>
                    <a:lstStyle/>
                    <a:p>
                      <a:pPr algn="ctr"/>
                      <a:r>
                        <a:rPr lang="en-GB" b="1" dirty="0" smtClean="0"/>
                        <a:t>Beam screen</a:t>
                      </a:r>
                      <a:endParaRPr lang="en-GB" b="1" dirty="0"/>
                    </a:p>
                  </a:txBody>
                  <a:tcPr anchor="ctr">
                    <a:solidFill>
                      <a:schemeClr val="accent1">
                        <a:lumMod val="60000"/>
                        <a:lumOff val="40000"/>
                      </a:schemeClr>
                    </a:solidFill>
                  </a:tcPr>
                </a:tc>
                <a:tc>
                  <a:txBody>
                    <a:bodyPr/>
                    <a:lstStyle/>
                    <a:p>
                      <a:pPr algn="ctr"/>
                      <a:r>
                        <a:rPr lang="en-GB" b="1" dirty="0" smtClean="0"/>
                        <a:t>Magnet cold mass</a:t>
                      </a:r>
                      <a:endParaRPr lang="en-GB" b="1" dirty="0"/>
                    </a:p>
                  </a:txBody>
                  <a:tcPr anchor="ctr">
                    <a:solidFill>
                      <a:schemeClr val="accent1">
                        <a:lumMod val="60000"/>
                        <a:lumOff val="40000"/>
                      </a:schemeClr>
                    </a:solidFill>
                  </a:tcPr>
                </a:tc>
                <a:tc>
                  <a:txBody>
                    <a:bodyPr/>
                    <a:lstStyle/>
                    <a:p>
                      <a:pPr algn="ctr"/>
                      <a:r>
                        <a:rPr lang="en-GB" b="1" dirty="0" smtClean="0"/>
                        <a:t>Beam screen</a:t>
                      </a:r>
                      <a:endParaRPr lang="en-GB" b="1" dirty="0"/>
                    </a:p>
                  </a:txBody>
                  <a:tcPr anchor="ctr">
                    <a:solidFill>
                      <a:schemeClr val="accent1">
                        <a:lumMod val="60000"/>
                        <a:lumOff val="40000"/>
                      </a:schemeClr>
                    </a:solidFill>
                  </a:tcPr>
                </a:tc>
                <a:extLst>
                  <a:ext uri="{0D108BD9-81ED-4DB2-BD59-A6C34878D82A}">
                    <a16:rowId xmlns="" xmlns:a16="http://schemas.microsoft.com/office/drawing/2014/main" val="10001"/>
                  </a:ext>
                </a:extLst>
              </a:tr>
              <a:tr h="370840">
                <a:tc>
                  <a:txBody>
                    <a:bodyPr/>
                    <a:lstStyle/>
                    <a:p>
                      <a:endParaRPr lang="en-GB" b="1" dirty="0"/>
                    </a:p>
                  </a:txBody>
                  <a:tcPr anchor="ctr"/>
                </a:tc>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b="0" dirty="0" smtClean="0"/>
                        <a:t>Power [W]</a:t>
                      </a:r>
                    </a:p>
                  </a:txBody>
                  <a:tcPr anchor="ctr"/>
                </a:tc>
                <a:tc hMerge="1">
                  <a:txBody>
                    <a:bodyPr/>
                    <a:lstStyle/>
                    <a:p>
                      <a:endParaRPr lang="en-GB"/>
                    </a:p>
                  </a:txBody>
                  <a:tcPr/>
                </a:tc>
                <a:tc hMerge="1">
                  <a:txBody>
                    <a:bodyPr/>
                    <a:lstStyle/>
                    <a:p>
                      <a:pPr algn="ctr"/>
                      <a:endParaRPr lang="en-GB" b="1" dirty="0"/>
                    </a:p>
                  </a:txBody>
                  <a:tcPr anchor="ct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b="0" dirty="0" smtClean="0"/>
                    </a:p>
                  </a:txBody>
                  <a:tcPr anchor="ctr"/>
                </a:tc>
                <a:extLst>
                  <a:ext uri="{0D108BD9-81ED-4DB2-BD59-A6C34878D82A}">
                    <a16:rowId xmlns="" xmlns:a16="http://schemas.microsoft.com/office/drawing/2014/main" val="10002"/>
                  </a:ext>
                </a:extLst>
              </a:tr>
              <a:tr h="370840">
                <a:tc>
                  <a:txBody>
                    <a:bodyPr/>
                    <a:lstStyle/>
                    <a:p>
                      <a:r>
                        <a:rPr lang="en-GB" b="1" dirty="0" smtClean="0"/>
                        <a:t>Q1A + Q1B</a:t>
                      </a:r>
                      <a:endParaRPr lang="en-GB" b="1" dirty="0"/>
                    </a:p>
                  </a:txBody>
                  <a:tcPr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114</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170</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113</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168</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 xmlns:a16="http://schemas.microsoft.com/office/drawing/2014/main" val="10003"/>
                  </a:ext>
                </a:extLst>
              </a:tr>
              <a:tr h="370840">
                <a:tc>
                  <a:txBody>
                    <a:bodyPr/>
                    <a:lstStyle/>
                    <a:p>
                      <a:r>
                        <a:rPr lang="en-GB" b="1" dirty="0" smtClean="0"/>
                        <a:t>Q2A + corr.</a:t>
                      </a:r>
                      <a:endParaRPr lang="en-GB" b="1" dirty="0"/>
                    </a:p>
                  </a:txBody>
                  <a:tcPr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101</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68</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96</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62</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 xmlns:a16="http://schemas.microsoft.com/office/drawing/2014/main" val="10004"/>
                  </a:ext>
                </a:extLst>
              </a:tr>
              <a:tr h="370840">
                <a:tc>
                  <a:txBody>
                    <a:bodyPr/>
                    <a:lstStyle/>
                    <a:p>
                      <a:r>
                        <a:rPr lang="en-GB" b="1" dirty="0" smtClean="0"/>
                        <a:t>Q2B + corr.</a:t>
                      </a:r>
                      <a:endParaRPr lang="en-GB" b="1" dirty="0"/>
                    </a:p>
                  </a:txBody>
                  <a:tcPr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126</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87</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137</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98</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 xmlns:a16="http://schemas.microsoft.com/office/drawing/2014/main" val="10005"/>
                  </a:ext>
                </a:extLst>
              </a:tr>
              <a:tr h="370840">
                <a:tc>
                  <a:txBody>
                    <a:bodyPr/>
                    <a:lstStyle/>
                    <a:p>
                      <a:r>
                        <a:rPr lang="en-GB" b="1" dirty="0" smtClean="0"/>
                        <a:t>Q3A + Q3B</a:t>
                      </a:r>
                      <a:endParaRPr lang="en-GB" b="1" dirty="0"/>
                    </a:p>
                  </a:txBody>
                  <a:tcPr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134</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80</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118</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68</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 xmlns:a16="http://schemas.microsoft.com/office/drawing/2014/main" val="10006"/>
                  </a:ext>
                </a:extLst>
              </a:tr>
              <a:tr h="370840">
                <a:tc>
                  <a:txBody>
                    <a:bodyPr/>
                    <a:lstStyle/>
                    <a:p>
                      <a:r>
                        <a:rPr lang="en-GB" b="1" dirty="0" smtClean="0"/>
                        <a:t>CP</a:t>
                      </a:r>
                      <a:endParaRPr lang="en-GB" b="1" dirty="0"/>
                    </a:p>
                  </a:txBody>
                  <a:tcPr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54</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62</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45</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49</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 xmlns:a16="http://schemas.microsoft.com/office/drawing/2014/main" val="10007"/>
                  </a:ext>
                </a:extLst>
              </a:tr>
              <a:tr h="370840">
                <a:tc>
                  <a:txBody>
                    <a:bodyPr/>
                    <a:lstStyle/>
                    <a:p>
                      <a:r>
                        <a:rPr lang="en-GB" b="1" dirty="0" smtClean="0"/>
                        <a:t>D1</a:t>
                      </a:r>
                      <a:endParaRPr lang="en-GB" b="1" dirty="0"/>
                    </a:p>
                  </a:txBody>
                  <a:tcPr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79</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56</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67</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46</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 xmlns:a16="http://schemas.microsoft.com/office/drawing/2014/main" val="10008"/>
                  </a:ext>
                </a:extLst>
              </a:tr>
              <a:tr h="370840">
                <a:tc>
                  <a:txBody>
                    <a:bodyPr/>
                    <a:lstStyle/>
                    <a:p>
                      <a:r>
                        <a:rPr lang="en-GB" b="1" dirty="0" smtClean="0"/>
                        <a:t>Beam pipe extensions</a:t>
                      </a:r>
                      <a:endParaRPr lang="en-GB" b="1" dirty="0"/>
                    </a:p>
                  </a:txBody>
                  <a:tcPr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21</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72</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19</a:t>
                      </a:r>
                      <a:endParaRPr lang="en-GB" sz="1800" kern="1200" dirty="0">
                        <a:solidFill>
                          <a:schemeClr val="dk1"/>
                        </a:solidFill>
                        <a:latin typeface="+mn-lt"/>
                        <a:ea typeface="+mn-ea"/>
                        <a:cs typeface="+mn-cs"/>
                      </a:endParaRPr>
                    </a:p>
                  </a:txBody>
                  <a:tcPr marL="9525" marR="9525" marT="9525" marB="0" anchor="ctr"/>
                </a:tc>
                <a:tc>
                  <a:txBody>
                    <a:bodyPr/>
                    <a:lstStyle/>
                    <a:p>
                      <a:pPr marL="0" algn="ctr" defTabSz="914400" rtl="0" eaLnBrk="1" fontAlgn="b" latinLnBrk="0" hangingPunct="1"/>
                      <a:r>
                        <a:rPr lang="en-GB" sz="1800" kern="1200" dirty="0" smtClean="0">
                          <a:solidFill>
                            <a:schemeClr val="dk1"/>
                          </a:solidFill>
                          <a:latin typeface="+mn-lt"/>
                          <a:ea typeface="+mn-ea"/>
                          <a:cs typeface="+mn-cs"/>
                        </a:rPr>
                        <a:t>64</a:t>
                      </a:r>
                      <a:endParaRPr lang="en-GB" sz="1800" kern="1200" dirty="0">
                        <a:solidFill>
                          <a:schemeClr val="dk1"/>
                        </a:solidFill>
                        <a:latin typeface="+mn-lt"/>
                        <a:ea typeface="+mn-ea"/>
                        <a:cs typeface="+mn-cs"/>
                      </a:endParaRPr>
                    </a:p>
                  </a:txBody>
                  <a:tcPr marL="9525" marR="9525" marT="9525" marB="0" anchor="ctr"/>
                </a:tc>
                <a:extLst>
                  <a:ext uri="{0D108BD9-81ED-4DB2-BD59-A6C34878D82A}">
                    <a16:rowId xmlns="" xmlns:a16="http://schemas.microsoft.com/office/drawing/2014/main" val="10009"/>
                  </a:ext>
                </a:extLst>
              </a:tr>
              <a:tr h="370840">
                <a:tc>
                  <a:txBody>
                    <a:bodyPr/>
                    <a:lstStyle/>
                    <a:p>
                      <a:r>
                        <a:rPr lang="en-GB" b="1" dirty="0" smtClean="0"/>
                        <a:t>TOTAL</a:t>
                      </a:r>
                      <a:endParaRPr lang="en-GB" b="1" dirty="0"/>
                    </a:p>
                  </a:txBody>
                  <a:tcPr anchor="ctr">
                    <a:solidFill>
                      <a:schemeClr val="accent1"/>
                    </a:solidFill>
                  </a:tcPr>
                </a:tc>
                <a:tc>
                  <a:txBody>
                    <a:bodyPr/>
                    <a:lstStyle/>
                    <a:p>
                      <a:pPr algn="ctr"/>
                      <a:r>
                        <a:rPr lang="en-GB" b="1" dirty="0" smtClean="0"/>
                        <a:t>629</a:t>
                      </a:r>
                      <a:endParaRPr lang="en-GB" b="1" dirty="0"/>
                    </a:p>
                  </a:txBody>
                  <a:tcPr anchor="ctr">
                    <a:solidFill>
                      <a:schemeClr val="accent1"/>
                    </a:solidFill>
                  </a:tcPr>
                </a:tc>
                <a:tc>
                  <a:txBody>
                    <a:bodyPr/>
                    <a:lstStyle/>
                    <a:p>
                      <a:pPr algn="ctr"/>
                      <a:r>
                        <a:rPr lang="en-GB" b="1" dirty="0" smtClean="0"/>
                        <a:t>595</a:t>
                      </a:r>
                      <a:endParaRPr lang="en-GB" b="1" dirty="0"/>
                    </a:p>
                  </a:txBody>
                  <a:tcPr anchor="ctr">
                    <a:solidFill>
                      <a:schemeClr val="accent1"/>
                    </a:solidFill>
                  </a:tcPr>
                </a:tc>
                <a:tc>
                  <a:txBody>
                    <a:bodyPr/>
                    <a:lstStyle/>
                    <a:p>
                      <a:pPr algn="ctr"/>
                      <a:r>
                        <a:rPr lang="en-GB" b="1" dirty="0" smtClean="0"/>
                        <a:t>595</a:t>
                      </a:r>
                      <a:endParaRPr lang="en-GB" b="1" dirty="0"/>
                    </a:p>
                  </a:txBody>
                  <a:tcPr anchor="ctr">
                    <a:solidFill>
                      <a:schemeClr val="accent1"/>
                    </a:solidFill>
                  </a:tcPr>
                </a:tc>
                <a:tc>
                  <a:txBody>
                    <a:bodyPr/>
                    <a:lstStyle/>
                    <a:p>
                      <a:pPr algn="ctr"/>
                      <a:r>
                        <a:rPr lang="en-GB" b="1" dirty="0" smtClean="0"/>
                        <a:t>554</a:t>
                      </a:r>
                      <a:endParaRPr lang="en-GB" b="1" dirty="0"/>
                    </a:p>
                  </a:txBody>
                  <a:tcPr anchor="ctr">
                    <a:solidFill>
                      <a:schemeClr val="accent1"/>
                    </a:solidFill>
                  </a:tcPr>
                </a:tc>
                <a:extLst>
                  <a:ext uri="{0D108BD9-81ED-4DB2-BD59-A6C34878D82A}">
                    <a16:rowId xmlns="" xmlns:a16="http://schemas.microsoft.com/office/drawing/2014/main" val="10010"/>
                  </a:ext>
                </a:extLst>
              </a:tr>
            </a:tbl>
          </a:graphicData>
        </a:graphic>
      </p:graphicFrame>
    </p:spTree>
    <p:extLst>
      <p:ext uri="{BB962C8B-B14F-4D97-AF65-F5344CB8AC3E}">
        <p14:creationId xmlns="" xmlns:p14="http://schemas.microsoft.com/office/powerpoint/2010/main" val="38331013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900000"/>
          </a:xfrm>
        </p:spPr>
        <p:txBody>
          <a:bodyPr/>
          <a:lstStyle/>
          <a:p>
            <a:r>
              <a:rPr lang="en-GB" dirty="0" smtClean="0"/>
              <a:t>Asynchronous beam dump</a:t>
            </a:r>
            <a:br>
              <a:rPr lang="en-GB" dirty="0" smtClean="0"/>
            </a:br>
            <a:r>
              <a:rPr lang="en-GB" dirty="0" smtClean="0"/>
              <a:t>Impact on TCTH4.R5</a:t>
            </a:r>
            <a:endParaRPr lang="en-GB" dirty="0"/>
          </a:p>
        </p:txBody>
      </p:sp>
      <p:sp>
        <p:nvSpPr>
          <p:cNvPr id="3" name="Content Placeholder 2"/>
          <p:cNvSpPr>
            <a:spLocks noGrp="1"/>
          </p:cNvSpPr>
          <p:nvPr>
            <p:ph idx="1"/>
          </p:nvPr>
        </p:nvSpPr>
        <p:spPr>
          <a:xfrm>
            <a:off x="612000" y="5124325"/>
            <a:ext cx="7920000" cy="1040979"/>
          </a:xfrm>
        </p:spPr>
        <p:txBody>
          <a:bodyPr>
            <a:normAutofit fontScale="70000" lnSpcReduction="20000"/>
          </a:bodyPr>
          <a:lstStyle/>
          <a:p>
            <a:pPr>
              <a:lnSpc>
                <a:spcPct val="120000"/>
              </a:lnSpc>
            </a:pPr>
            <a:r>
              <a:rPr lang="en-GB" dirty="0" smtClean="0"/>
              <a:t>All values well below damage limit  (~100J/cm</a:t>
            </a:r>
            <a:r>
              <a:rPr lang="en-GB" baseline="30000" dirty="0" smtClean="0"/>
              <a:t>3</a:t>
            </a:r>
            <a:r>
              <a:rPr lang="en-GB" dirty="0" smtClean="0"/>
              <a:t>)</a:t>
            </a:r>
          </a:p>
          <a:p>
            <a:pPr>
              <a:lnSpc>
                <a:spcPct val="120000"/>
              </a:lnSpc>
            </a:pPr>
            <a:r>
              <a:rPr lang="en-GB" dirty="0" smtClean="0"/>
              <a:t>Only D1 would quench in the </a:t>
            </a:r>
            <a:r>
              <a:rPr lang="en-GB" dirty="0" err="1" smtClean="0"/>
              <a:t>Inermet</a:t>
            </a:r>
            <a:r>
              <a:rPr lang="en-GB" dirty="0" smtClean="0"/>
              <a:t> / half bunch scenario</a:t>
            </a:r>
          </a:p>
          <a:p>
            <a:pPr>
              <a:lnSpc>
                <a:spcPct val="120000"/>
              </a:lnSpc>
            </a:pPr>
            <a:r>
              <a:rPr lang="en-GB" dirty="0" smtClean="0"/>
              <a:t>Values higher by at least a factor of 10 in </a:t>
            </a:r>
            <a:r>
              <a:rPr lang="en-GB" dirty="0" err="1" smtClean="0"/>
              <a:t>MoGr</a:t>
            </a:r>
            <a:r>
              <a:rPr lang="en-GB" dirty="0" smtClean="0"/>
              <a:t> case</a:t>
            </a:r>
            <a:endParaRPr lang="en-GB" dirty="0"/>
          </a:p>
        </p:txBody>
      </p:sp>
      <p:sp>
        <p:nvSpPr>
          <p:cNvPr id="4" name="Footer Placeholder 3"/>
          <p:cNvSpPr>
            <a:spLocks noGrp="1"/>
          </p:cNvSpPr>
          <p:nvPr>
            <p:ph type="ftr" sz="quarter" idx="11"/>
          </p:nvPr>
        </p:nvSpPr>
        <p:spPr/>
        <p:txBody>
          <a:bodyPr/>
          <a:lstStyle/>
          <a:p>
            <a:r>
              <a:rPr lang="en-GB" dirty="0" smtClean="0"/>
              <a:t>Energy deposition in the HL-LHC IRs</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6" name="Picture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619672" y="879916"/>
            <a:ext cx="5904656" cy="4133260"/>
          </a:xfrm>
          <a:prstGeom prst="rect">
            <a:avLst/>
          </a:prstGeom>
        </p:spPr>
      </p:pic>
      <p:cxnSp>
        <p:nvCxnSpPr>
          <p:cNvPr id="8" name="Straight Connector 7"/>
          <p:cNvCxnSpPr/>
          <p:nvPr/>
        </p:nvCxnSpPr>
        <p:spPr>
          <a:xfrm>
            <a:off x="2142592" y="3222120"/>
            <a:ext cx="5148000" cy="0"/>
          </a:xfrm>
          <a:prstGeom prst="line">
            <a:avLst/>
          </a:prstGeom>
          <a:ln w="12700">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70838085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800" y="2709000"/>
            <a:ext cx="2932168" cy="1634400"/>
          </a:xfrm>
        </p:spPr>
        <p:txBody>
          <a:bodyPr/>
          <a:lstStyle/>
          <a:p>
            <a:pPr algn="l"/>
            <a:r>
              <a:rPr lang="en-US" dirty="0" smtClean="0"/>
              <a:t>Matching section</a:t>
            </a:r>
            <a:endParaRPr lang="en-US" dirty="0"/>
          </a:p>
        </p:txBody>
      </p:sp>
      <p:sp>
        <p:nvSpPr>
          <p:cNvPr id="3" name="Footer Placeholder 2"/>
          <p:cNvSpPr>
            <a:spLocks noGrp="1"/>
          </p:cNvSpPr>
          <p:nvPr>
            <p:ph type="ftr" sz="quarter" idx="11"/>
          </p:nvPr>
        </p:nvSpPr>
        <p:spPr/>
        <p:txBody>
          <a:bodyPr/>
          <a:lstStyle/>
          <a:p>
            <a:r>
              <a:rPr lang="en-GB" noProof="0" dirty="0" smtClean="0"/>
              <a:t>Energy deposition in the HL-LHC IRs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13</a:t>
            </a:fld>
            <a:endParaRPr lang="fr-FR" dirty="0"/>
          </a:p>
        </p:txBody>
      </p:sp>
      <p:sp>
        <p:nvSpPr>
          <p:cNvPr id="5" name="Text Placeholder 4"/>
          <p:cNvSpPr>
            <a:spLocks noGrp="1"/>
          </p:cNvSpPr>
          <p:nvPr>
            <p:ph type="body" sz="quarter" idx="14"/>
          </p:nvPr>
        </p:nvSpPr>
        <p:spPr/>
        <p:txBody>
          <a:bodyPr/>
          <a:lstStyle/>
          <a:p>
            <a:endParaRPr lang="en-US" sz="1600" b="1" i="1" dirty="0" smtClean="0"/>
          </a:p>
        </p:txBody>
      </p:sp>
      <p:pic>
        <p:nvPicPr>
          <p:cNvPr id="6" name="Picture 5"/>
          <p:cNvPicPr>
            <a:picLocks noChangeAspect="1"/>
          </p:cNvPicPr>
          <p:nvPr/>
        </p:nvPicPr>
        <p:blipFill rotWithShape="1">
          <a:blip r:embed="rId2">
            <a:extLst>
              <a:ext uri="{28A0092B-C50C-407E-A947-70E740481C1C}">
                <a14:useLocalDpi xmlns="" xmlns:a14="http://schemas.microsoft.com/office/drawing/2010/main" val="0"/>
              </a:ext>
            </a:extLst>
          </a:blip>
          <a:srcRect l="23693" r="3537" b="3856"/>
          <a:stretch/>
        </p:blipFill>
        <p:spPr>
          <a:xfrm>
            <a:off x="4283968" y="2132856"/>
            <a:ext cx="4713592" cy="3577059"/>
          </a:xfrm>
          <a:prstGeom prst="rect">
            <a:avLst/>
          </a:prstGeom>
          <a:ln>
            <a:noFill/>
          </a:ln>
        </p:spPr>
      </p:pic>
    </p:spTree>
    <p:extLst>
      <p:ext uri="{BB962C8B-B14F-4D97-AF65-F5344CB8AC3E}">
        <p14:creationId xmlns="" xmlns:p14="http://schemas.microsoft.com/office/powerpoint/2010/main" val="206395966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Simulated geometry (matching section)</a:t>
            </a:r>
            <a:endParaRPr lang="en-GB" dirty="0"/>
          </a:p>
        </p:txBody>
      </p:sp>
      <p:sp>
        <p:nvSpPr>
          <p:cNvPr id="3" name="Content Placeholder 2"/>
          <p:cNvSpPr>
            <a:spLocks noGrp="1"/>
          </p:cNvSpPr>
          <p:nvPr>
            <p:ph idx="1"/>
          </p:nvPr>
        </p:nvSpPr>
        <p:spPr>
          <a:xfrm>
            <a:off x="404314" y="908719"/>
            <a:ext cx="4311702" cy="5447631"/>
          </a:xfrm>
        </p:spPr>
        <p:txBody>
          <a:bodyPr>
            <a:normAutofit lnSpcReduction="10000"/>
          </a:bodyPr>
          <a:lstStyle/>
          <a:p>
            <a:pPr>
              <a:lnSpc>
                <a:spcPct val="110000"/>
              </a:lnSpc>
            </a:pPr>
            <a:r>
              <a:rPr lang="en-GB" sz="2400" dirty="0" smtClean="0"/>
              <a:t>Major change: Q4 &amp; associated correctors</a:t>
            </a:r>
          </a:p>
          <a:p>
            <a:pPr lvl="1">
              <a:lnSpc>
                <a:spcPct val="110000"/>
              </a:lnSpc>
            </a:pPr>
            <a:r>
              <a:rPr lang="en-GB" sz="2000" dirty="0" smtClean="0">
                <a:solidFill>
                  <a:schemeClr val="accent3"/>
                </a:solidFill>
              </a:rPr>
              <a:t>Now at 70mm coil aperture</a:t>
            </a:r>
          </a:p>
          <a:p>
            <a:pPr>
              <a:lnSpc>
                <a:spcPct val="110000"/>
              </a:lnSpc>
            </a:pPr>
            <a:r>
              <a:rPr lang="en-GB" sz="2400" dirty="0" smtClean="0"/>
              <a:t>Masks already in place in front of Q4, Q5 (TCLMB) and Q6 (TCLMC)</a:t>
            </a:r>
          </a:p>
          <a:p>
            <a:pPr lvl="1">
              <a:lnSpc>
                <a:spcPct val="110000"/>
              </a:lnSpc>
            </a:pPr>
            <a:r>
              <a:rPr lang="en-GB" sz="2000" dirty="0" smtClean="0"/>
              <a:t>Present on both bores</a:t>
            </a:r>
          </a:p>
          <a:p>
            <a:pPr>
              <a:lnSpc>
                <a:spcPct val="110000"/>
              </a:lnSpc>
            </a:pPr>
            <a:r>
              <a:rPr lang="en-GB" sz="2400" dirty="0" smtClean="0"/>
              <a:t>Updated RR</a:t>
            </a:r>
            <a:br>
              <a:rPr lang="en-GB" sz="2400" dirty="0" smtClean="0"/>
            </a:br>
            <a:r>
              <a:rPr lang="en-GB" sz="2400" dirty="0" smtClean="0"/>
              <a:t>shielding</a:t>
            </a:r>
          </a:p>
          <a:p>
            <a:pPr>
              <a:lnSpc>
                <a:spcPct val="110000"/>
              </a:lnSpc>
            </a:pPr>
            <a:r>
              <a:rPr lang="en-GB" sz="2400" dirty="0" smtClean="0"/>
              <a:t>All collimators in place</a:t>
            </a:r>
          </a:p>
          <a:p>
            <a:pPr lvl="1">
              <a:lnSpc>
                <a:spcPct val="110000"/>
              </a:lnSpc>
            </a:pPr>
            <a:r>
              <a:rPr lang="en-GB" sz="2000" dirty="0" smtClean="0"/>
              <a:t>TCLs @ 13.5</a:t>
            </a:r>
            <a:r>
              <a:rPr lang="el-GR" sz="2000" dirty="0" smtClean="0"/>
              <a:t>σ</a:t>
            </a:r>
            <a:r>
              <a:rPr lang="en-US" sz="2000" dirty="0" smtClean="0"/>
              <a:t/>
            </a:r>
            <a:br>
              <a:rPr lang="en-US" sz="2000" dirty="0" smtClean="0"/>
            </a:br>
            <a:r>
              <a:rPr lang="en-US" sz="2000" dirty="0" smtClean="0"/>
              <a:t>(instead of 12</a:t>
            </a:r>
            <a:r>
              <a:rPr lang="el-GR" sz="2000" dirty="0" smtClean="0"/>
              <a:t>σ)</a:t>
            </a:r>
            <a:endParaRPr lang="en-US" sz="2000" dirty="0" smtClean="0"/>
          </a:p>
          <a:p>
            <a:pPr lvl="1">
              <a:lnSpc>
                <a:spcPct val="110000"/>
              </a:lnSpc>
            </a:pPr>
            <a:r>
              <a:rPr lang="en-US" sz="2000" dirty="0" smtClean="0"/>
              <a:t>TCTs @ 12</a:t>
            </a:r>
            <a:r>
              <a:rPr lang="el-GR" sz="2000" dirty="0" smtClean="0"/>
              <a:t>σ</a:t>
            </a:r>
            <a:r>
              <a:rPr lang="en-US" sz="2000" dirty="0" smtClean="0"/>
              <a:t/>
            </a:r>
            <a:br>
              <a:rPr lang="en-US" sz="2000" dirty="0" smtClean="0"/>
            </a:br>
            <a:r>
              <a:rPr lang="en-US" sz="2000" dirty="0" smtClean="0"/>
              <a:t>(instead of 10.9</a:t>
            </a:r>
            <a:r>
              <a:rPr lang="el-GR" sz="2000" dirty="0" smtClean="0"/>
              <a:t>σ</a:t>
            </a:r>
            <a:r>
              <a:rPr lang="en-US" sz="2000" dirty="0" smtClean="0"/>
              <a:t>)</a:t>
            </a:r>
            <a:endParaRPr lang="en-GB" sz="2000"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Picture 5"/>
          <p:cNvPicPr>
            <a:picLocks noChangeAspect="1"/>
          </p:cNvPicPr>
          <p:nvPr/>
        </p:nvPicPr>
        <p:blipFill rotWithShape="1">
          <a:blip r:embed="rId2">
            <a:extLst>
              <a:ext uri="{28A0092B-C50C-407E-A947-70E740481C1C}">
                <a14:useLocalDpi xmlns="" xmlns:a14="http://schemas.microsoft.com/office/drawing/2010/main" val="0"/>
              </a:ext>
            </a:extLst>
          </a:blip>
          <a:srcRect l="14753" r="18001" b="2208"/>
          <a:stretch/>
        </p:blipFill>
        <p:spPr>
          <a:xfrm>
            <a:off x="3707904" y="1124744"/>
            <a:ext cx="5368775" cy="4688555"/>
          </a:xfrm>
          <a:prstGeom prst="rect">
            <a:avLst/>
          </a:prstGeom>
        </p:spPr>
      </p:pic>
      <p:pic>
        <p:nvPicPr>
          <p:cNvPr id="7" name="Picture 6"/>
          <p:cNvPicPr>
            <a:picLocks noChangeAspect="1"/>
          </p:cNvPicPr>
          <p:nvPr/>
        </p:nvPicPr>
        <p:blipFill rotWithShape="1">
          <a:blip r:embed="rId3">
            <a:extLst>
              <a:ext uri="{28A0092B-C50C-407E-A947-70E740481C1C}">
                <a14:useLocalDpi xmlns="" xmlns:a14="http://schemas.microsoft.com/office/drawing/2010/main" val="0"/>
              </a:ext>
            </a:extLst>
          </a:blip>
          <a:srcRect l="8289" t="13144" r="9918" b="6737"/>
          <a:stretch/>
        </p:blipFill>
        <p:spPr>
          <a:xfrm>
            <a:off x="6444208" y="3717032"/>
            <a:ext cx="2448272" cy="1440160"/>
          </a:xfrm>
          <a:prstGeom prst="rect">
            <a:avLst/>
          </a:prstGeom>
          <a:ln>
            <a:solidFill>
              <a:schemeClr val="tx2"/>
            </a:solidFill>
          </a:ln>
        </p:spPr>
      </p:pic>
      <p:cxnSp>
        <p:nvCxnSpPr>
          <p:cNvPr id="9" name="Straight Arrow Connector 8"/>
          <p:cNvCxnSpPr>
            <a:stCxn id="7" idx="1"/>
          </p:cNvCxnSpPr>
          <p:nvPr/>
        </p:nvCxnSpPr>
        <p:spPr>
          <a:xfrm flipH="1" flipV="1">
            <a:off x="6228184" y="2636912"/>
            <a:ext cx="216024" cy="1800200"/>
          </a:xfrm>
          <a:prstGeom prst="straightConnector1">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7" idx="1"/>
          </p:cNvCxnSpPr>
          <p:nvPr/>
        </p:nvCxnSpPr>
        <p:spPr>
          <a:xfrm flipH="1" flipV="1">
            <a:off x="5796136" y="3294276"/>
            <a:ext cx="648072" cy="1142836"/>
          </a:xfrm>
          <a:prstGeom prst="straightConnector1">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7" idx="1"/>
          </p:cNvCxnSpPr>
          <p:nvPr/>
        </p:nvCxnSpPr>
        <p:spPr>
          <a:xfrm flipH="1" flipV="1">
            <a:off x="5364088" y="4230380"/>
            <a:ext cx="1080120" cy="206732"/>
          </a:xfrm>
          <a:prstGeom prst="straightConnector1">
            <a:avLst/>
          </a:prstGeom>
          <a:ln>
            <a:solidFill>
              <a:schemeClr val="accent3"/>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059832" y="5445224"/>
            <a:ext cx="936104" cy="369332"/>
          </a:xfrm>
          <a:prstGeom prst="rect">
            <a:avLst/>
          </a:prstGeom>
          <a:noFill/>
        </p:spPr>
        <p:txBody>
          <a:bodyPr wrap="square" rtlCol="0">
            <a:spAutoFit/>
          </a:bodyPr>
          <a:lstStyle/>
          <a:p>
            <a:pPr algn="ctr"/>
            <a:r>
              <a:rPr lang="en-GB" b="1" dirty="0" smtClean="0">
                <a:solidFill>
                  <a:schemeClr val="tx2"/>
                </a:solidFill>
              </a:rPr>
              <a:t>TAXN</a:t>
            </a:r>
            <a:endParaRPr lang="en-GB" b="1" dirty="0">
              <a:solidFill>
                <a:schemeClr val="tx2"/>
              </a:solidFill>
            </a:endParaRPr>
          </a:p>
        </p:txBody>
      </p:sp>
      <p:sp>
        <p:nvSpPr>
          <p:cNvPr id="22" name="TextBox 21"/>
          <p:cNvSpPr txBox="1"/>
          <p:nvPr/>
        </p:nvSpPr>
        <p:spPr>
          <a:xfrm>
            <a:off x="3563888" y="4869160"/>
            <a:ext cx="936104" cy="369332"/>
          </a:xfrm>
          <a:prstGeom prst="rect">
            <a:avLst/>
          </a:prstGeom>
          <a:noFill/>
        </p:spPr>
        <p:txBody>
          <a:bodyPr wrap="square" rtlCol="0">
            <a:spAutoFit/>
          </a:bodyPr>
          <a:lstStyle/>
          <a:p>
            <a:pPr algn="ctr"/>
            <a:r>
              <a:rPr lang="en-GB" b="1" dirty="0" smtClean="0">
                <a:solidFill>
                  <a:schemeClr val="tx2"/>
                </a:solidFill>
              </a:rPr>
              <a:t>D2</a:t>
            </a:r>
            <a:endParaRPr lang="en-GB" b="1" dirty="0">
              <a:solidFill>
                <a:schemeClr val="tx2"/>
              </a:solidFill>
            </a:endParaRPr>
          </a:p>
        </p:txBody>
      </p:sp>
      <p:sp>
        <p:nvSpPr>
          <p:cNvPr id="23" name="TextBox 22"/>
          <p:cNvSpPr txBox="1"/>
          <p:nvPr/>
        </p:nvSpPr>
        <p:spPr>
          <a:xfrm>
            <a:off x="4139952" y="3861048"/>
            <a:ext cx="936104" cy="369332"/>
          </a:xfrm>
          <a:prstGeom prst="rect">
            <a:avLst/>
          </a:prstGeom>
          <a:noFill/>
        </p:spPr>
        <p:txBody>
          <a:bodyPr wrap="square" rtlCol="0">
            <a:spAutoFit/>
          </a:bodyPr>
          <a:lstStyle/>
          <a:p>
            <a:pPr algn="ctr"/>
            <a:r>
              <a:rPr lang="en-GB" b="1" dirty="0" smtClean="0">
                <a:solidFill>
                  <a:schemeClr val="tx2"/>
                </a:solidFill>
              </a:rPr>
              <a:t>Q4</a:t>
            </a:r>
            <a:endParaRPr lang="en-GB" b="1" dirty="0">
              <a:solidFill>
                <a:schemeClr val="tx2"/>
              </a:solidFill>
            </a:endParaRPr>
          </a:p>
        </p:txBody>
      </p:sp>
      <p:sp>
        <p:nvSpPr>
          <p:cNvPr id="24" name="TextBox 23"/>
          <p:cNvSpPr txBox="1"/>
          <p:nvPr/>
        </p:nvSpPr>
        <p:spPr>
          <a:xfrm>
            <a:off x="4644008" y="2924944"/>
            <a:ext cx="936104" cy="369332"/>
          </a:xfrm>
          <a:prstGeom prst="rect">
            <a:avLst/>
          </a:prstGeom>
          <a:noFill/>
        </p:spPr>
        <p:txBody>
          <a:bodyPr wrap="square" rtlCol="0">
            <a:spAutoFit/>
          </a:bodyPr>
          <a:lstStyle/>
          <a:p>
            <a:pPr algn="ctr"/>
            <a:r>
              <a:rPr lang="en-GB" b="1" dirty="0" smtClean="0">
                <a:solidFill>
                  <a:schemeClr val="tx2"/>
                </a:solidFill>
              </a:rPr>
              <a:t>Q5</a:t>
            </a:r>
            <a:endParaRPr lang="en-GB" b="1" dirty="0">
              <a:solidFill>
                <a:schemeClr val="tx2"/>
              </a:solidFill>
            </a:endParaRPr>
          </a:p>
        </p:txBody>
      </p:sp>
      <p:sp>
        <p:nvSpPr>
          <p:cNvPr id="25" name="TextBox 24"/>
          <p:cNvSpPr txBox="1"/>
          <p:nvPr/>
        </p:nvSpPr>
        <p:spPr>
          <a:xfrm>
            <a:off x="5004048" y="2267580"/>
            <a:ext cx="936104" cy="369332"/>
          </a:xfrm>
          <a:prstGeom prst="rect">
            <a:avLst/>
          </a:prstGeom>
          <a:noFill/>
        </p:spPr>
        <p:txBody>
          <a:bodyPr wrap="square" rtlCol="0">
            <a:spAutoFit/>
          </a:bodyPr>
          <a:lstStyle/>
          <a:p>
            <a:pPr algn="ctr"/>
            <a:r>
              <a:rPr lang="en-GB" b="1" dirty="0" smtClean="0">
                <a:solidFill>
                  <a:schemeClr val="tx2"/>
                </a:solidFill>
              </a:rPr>
              <a:t>Q6</a:t>
            </a:r>
            <a:endParaRPr lang="en-GB" b="1" dirty="0">
              <a:solidFill>
                <a:schemeClr val="tx2"/>
              </a:solidFill>
            </a:endParaRPr>
          </a:p>
        </p:txBody>
      </p:sp>
      <p:sp>
        <p:nvSpPr>
          <p:cNvPr id="26" name="TextBox 25"/>
          <p:cNvSpPr txBox="1"/>
          <p:nvPr/>
        </p:nvSpPr>
        <p:spPr>
          <a:xfrm>
            <a:off x="5580112" y="1120564"/>
            <a:ext cx="936104" cy="369332"/>
          </a:xfrm>
          <a:prstGeom prst="rect">
            <a:avLst/>
          </a:prstGeom>
          <a:noFill/>
        </p:spPr>
        <p:txBody>
          <a:bodyPr wrap="square" rtlCol="0">
            <a:spAutoFit/>
          </a:bodyPr>
          <a:lstStyle/>
          <a:p>
            <a:pPr algn="ctr"/>
            <a:r>
              <a:rPr lang="en-GB" b="1" dirty="0" smtClean="0">
                <a:solidFill>
                  <a:schemeClr val="tx2"/>
                </a:solidFill>
              </a:rPr>
              <a:t>Q7</a:t>
            </a:r>
            <a:endParaRPr lang="en-GB" b="1" dirty="0">
              <a:solidFill>
                <a:schemeClr val="tx2"/>
              </a:solidFill>
            </a:endParaRPr>
          </a:p>
        </p:txBody>
      </p:sp>
    </p:spTree>
    <p:extLst>
      <p:ext uri="{BB962C8B-B14F-4D97-AF65-F5344CB8AC3E}">
        <p14:creationId xmlns="" xmlns:p14="http://schemas.microsoft.com/office/powerpoint/2010/main" val="33331969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TAXN effectiveness</a:t>
            </a:r>
            <a:endParaRPr lang="en-US" dirty="0"/>
          </a:p>
        </p:txBody>
      </p:sp>
      <p:sp>
        <p:nvSpPr>
          <p:cNvPr id="3" name="Content Placeholder 2"/>
          <p:cNvSpPr>
            <a:spLocks noGrp="1"/>
          </p:cNvSpPr>
          <p:nvPr>
            <p:ph idx="1"/>
          </p:nvPr>
        </p:nvSpPr>
        <p:spPr>
          <a:xfrm>
            <a:off x="612000" y="5157192"/>
            <a:ext cx="7920000" cy="968971"/>
          </a:xfrm>
        </p:spPr>
        <p:txBody>
          <a:bodyPr>
            <a:normAutofit fontScale="77500" lnSpcReduction="20000"/>
          </a:bodyPr>
          <a:lstStyle/>
          <a:p>
            <a:pPr>
              <a:lnSpc>
                <a:spcPct val="110000"/>
              </a:lnSpc>
            </a:pPr>
            <a:r>
              <a:rPr lang="en-US" dirty="0" smtClean="0"/>
              <a:t>Greater leakage in the horizontal case, hence the lower power on the TAN itself and higher radiation in the matching section</a:t>
            </a:r>
            <a:endParaRPr lang="en-US"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descr="TAXNpower2D_horizontal.ps.png"/>
          <p:cNvPicPr>
            <a:picLocks noChangeAspect="1"/>
          </p:cNvPicPr>
          <p:nvPr/>
        </p:nvPicPr>
        <p:blipFill>
          <a:blip r:embed="rId2"/>
          <a:srcRect l="20277" t="13076" r="11230" b="7538"/>
          <a:stretch>
            <a:fillRect/>
          </a:stretch>
        </p:blipFill>
        <p:spPr>
          <a:xfrm>
            <a:off x="4824028" y="1628800"/>
            <a:ext cx="3816424" cy="3096344"/>
          </a:xfrm>
          <a:prstGeom prst="rect">
            <a:avLst/>
          </a:prstGeom>
          <a:ln>
            <a:noFill/>
          </a:ln>
        </p:spPr>
      </p:pic>
      <p:pic>
        <p:nvPicPr>
          <p:cNvPr id="7" name="Picture 6" descr="TAXNpower2D_vertical.ps.png"/>
          <p:cNvPicPr>
            <a:picLocks noChangeAspect="1"/>
          </p:cNvPicPr>
          <p:nvPr/>
        </p:nvPicPr>
        <p:blipFill>
          <a:blip r:embed="rId3"/>
          <a:srcRect l="20277" t="13076" r="11230" b="7538"/>
          <a:stretch>
            <a:fillRect/>
          </a:stretch>
        </p:blipFill>
        <p:spPr>
          <a:xfrm>
            <a:off x="899592" y="1628800"/>
            <a:ext cx="3816424" cy="3096344"/>
          </a:xfrm>
          <a:prstGeom prst="rect">
            <a:avLst/>
          </a:prstGeom>
          <a:ln>
            <a:noFill/>
          </a:ln>
        </p:spPr>
      </p:pic>
      <p:sp>
        <p:nvSpPr>
          <p:cNvPr id="8" name="Rectangle 7"/>
          <p:cNvSpPr/>
          <p:nvPr/>
        </p:nvSpPr>
        <p:spPr>
          <a:xfrm>
            <a:off x="1403648" y="1450876"/>
            <a:ext cx="6984776"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Matching section: peak power density profile (L=5.0x10</a:t>
            </a:r>
            <a:r>
              <a:rPr lang="en-GB" baseline="30000" dirty="0" smtClean="0"/>
              <a:t>34</a:t>
            </a:r>
            <a:r>
              <a:rPr lang="en-GB" dirty="0" smtClean="0"/>
              <a:t> cm</a:t>
            </a:r>
            <a:r>
              <a:rPr lang="en-GB" baseline="30000" dirty="0" smtClean="0"/>
              <a:t>-2</a:t>
            </a:r>
            <a:r>
              <a:rPr lang="en-GB" dirty="0" smtClean="0"/>
              <a:t> s</a:t>
            </a:r>
            <a:r>
              <a:rPr lang="en-GB" baseline="30000" dirty="0" smtClean="0"/>
              <a:t>-1</a:t>
            </a:r>
            <a:r>
              <a:rPr lang="en-GB" dirty="0" smtClean="0"/>
              <a:t>)</a:t>
            </a:r>
            <a:endParaRPr lang="en-GB" dirty="0"/>
          </a:p>
        </p:txBody>
      </p:sp>
      <p:sp>
        <p:nvSpPr>
          <p:cNvPr id="3" name="Content Placeholder 2"/>
          <p:cNvSpPr>
            <a:spLocks noGrp="1"/>
          </p:cNvSpPr>
          <p:nvPr>
            <p:ph idx="1"/>
          </p:nvPr>
        </p:nvSpPr>
        <p:spPr>
          <a:xfrm>
            <a:off x="179512" y="4410060"/>
            <a:ext cx="8691903" cy="2187292"/>
          </a:xfrm>
        </p:spPr>
        <p:txBody>
          <a:bodyPr>
            <a:normAutofit fontScale="62500" lnSpcReduction="20000"/>
          </a:bodyPr>
          <a:lstStyle/>
          <a:p>
            <a:pPr>
              <a:lnSpc>
                <a:spcPct val="120000"/>
              </a:lnSpc>
            </a:pPr>
            <a:r>
              <a:rPr lang="en-GB" dirty="0" smtClean="0"/>
              <a:t>Peak power density values well below 1mW/cm</a:t>
            </a:r>
            <a:r>
              <a:rPr lang="en-GB" baseline="30000" dirty="0" smtClean="0"/>
              <a:t>3</a:t>
            </a:r>
            <a:r>
              <a:rPr lang="en-GB" dirty="0" smtClean="0"/>
              <a:t> in the matching section</a:t>
            </a:r>
          </a:p>
          <a:p>
            <a:pPr>
              <a:lnSpc>
                <a:spcPct val="120000"/>
              </a:lnSpc>
            </a:pPr>
            <a:r>
              <a:rPr lang="en-GB" dirty="0" smtClean="0"/>
              <a:t>Dose values /3000fb</a:t>
            </a:r>
            <a:r>
              <a:rPr lang="en-GB" baseline="30000" dirty="0" smtClean="0"/>
              <a:t>-1</a:t>
            </a:r>
            <a:r>
              <a:rPr lang="en-GB" dirty="0" smtClean="0"/>
              <a:t> up to 12MGy in front face of D2 (for horizontal crossing)</a:t>
            </a:r>
          </a:p>
          <a:p>
            <a:pPr>
              <a:lnSpc>
                <a:spcPct val="120000"/>
              </a:lnSpc>
            </a:pPr>
            <a:r>
              <a:rPr lang="en-GB" dirty="0" smtClean="0">
                <a:solidFill>
                  <a:schemeClr val="accent3"/>
                </a:solidFill>
              </a:rPr>
              <a:t>CRITICAL POINT: </a:t>
            </a:r>
            <a:r>
              <a:rPr lang="en-GB" dirty="0" smtClean="0"/>
              <a:t>the overall good result (despite the significant restriction of the Q4 aperture) is largely due to the beneficial presence of the masks on the outgoing beam bore (especially before Q4), as well as the TCLs and the TCTs on the incoming beam bore</a:t>
            </a:r>
            <a:endParaRPr lang="en-GB"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pic>
        <p:nvPicPr>
          <p:cNvPr id="10" name="Picture 9"/>
          <p:cNvPicPr>
            <a:picLocks noChangeAspect="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200577" y="1206044"/>
            <a:ext cx="4371423" cy="3060000"/>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4644008" y="1206044"/>
            <a:ext cx="4371428" cy="3060000"/>
          </a:xfrm>
          <a:prstGeom prst="rect">
            <a:avLst/>
          </a:prstGeom>
        </p:spPr>
      </p:pic>
      <p:sp>
        <p:nvSpPr>
          <p:cNvPr id="8" name="TextBox 7"/>
          <p:cNvSpPr txBox="1"/>
          <p:nvPr/>
        </p:nvSpPr>
        <p:spPr>
          <a:xfrm>
            <a:off x="612000" y="908720"/>
            <a:ext cx="3815984" cy="369332"/>
          </a:xfrm>
          <a:prstGeom prst="rect">
            <a:avLst/>
          </a:prstGeom>
          <a:noFill/>
        </p:spPr>
        <p:txBody>
          <a:bodyPr wrap="square" rtlCol="0">
            <a:spAutoFit/>
          </a:bodyPr>
          <a:lstStyle/>
          <a:p>
            <a:pPr algn="ctr"/>
            <a:r>
              <a:rPr lang="en-GB" b="1" dirty="0" smtClean="0">
                <a:solidFill>
                  <a:schemeClr val="tx2"/>
                </a:solidFill>
              </a:rPr>
              <a:t>Vertical crossing</a:t>
            </a:r>
            <a:endParaRPr lang="en-GB" b="1" dirty="0">
              <a:solidFill>
                <a:schemeClr val="tx2"/>
              </a:solidFill>
            </a:endParaRPr>
          </a:p>
        </p:txBody>
      </p:sp>
      <p:sp>
        <p:nvSpPr>
          <p:cNvPr id="9" name="TextBox 8"/>
          <p:cNvSpPr txBox="1"/>
          <p:nvPr/>
        </p:nvSpPr>
        <p:spPr>
          <a:xfrm>
            <a:off x="5076056" y="908720"/>
            <a:ext cx="3816424" cy="369332"/>
          </a:xfrm>
          <a:prstGeom prst="rect">
            <a:avLst/>
          </a:prstGeom>
          <a:noFill/>
        </p:spPr>
        <p:txBody>
          <a:bodyPr wrap="square" rtlCol="0">
            <a:spAutoFit/>
          </a:bodyPr>
          <a:lstStyle/>
          <a:p>
            <a:pPr algn="ctr"/>
            <a:r>
              <a:rPr lang="en-GB" b="1" dirty="0" smtClean="0">
                <a:solidFill>
                  <a:schemeClr val="tx2"/>
                </a:solidFill>
              </a:rPr>
              <a:t>Horizontal crossing</a:t>
            </a:r>
            <a:endParaRPr lang="en-GB" b="1" dirty="0">
              <a:solidFill>
                <a:schemeClr val="tx2"/>
              </a:solidFill>
            </a:endParaRPr>
          </a:p>
        </p:txBody>
      </p:sp>
      <p:sp>
        <p:nvSpPr>
          <p:cNvPr id="11" name="Freeform 10"/>
          <p:cNvSpPr/>
          <p:nvPr/>
        </p:nvSpPr>
        <p:spPr>
          <a:xfrm>
            <a:off x="701856" y="2574196"/>
            <a:ext cx="1036896" cy="504056"/>
          </a:xfrm>
          <a:custGeom>
            <a:avLst/>
            <a:gdLst>
              <a:gd name="connsiteX0" fmla="*/ 208156 w 208156"/>
              <a:gd name="connsiteY0" fmla="*/ 0 h 1011044"/>
              <a:gd name="connsiteX1" fmla="*/ 0 w 208156"/>
              <a:gd name="connsiteY1" fmla="*/ 847493 h 1011044"/>
              <a:gd name="connsiteX2" fmla="*/ 0 w 208156"/>
              <a:gd name="connsiteY2" fmla="*/ 1011044 h 1011044"/>
              <a:gd name="connsiteX0" fmla="*/ 208156 w 208156"/>
              <a:gd name="connsiteY0" fmla="*/ 0 h 1011044"/>
              <a:gd name="connsiteX1" fmla="*/ 173425 w 208156"/>
              <a:gd name="connsiteY1" fmla="*/ 150832 h 1011044"/>
              <a:gd name="connsiteX2" fmla="*/ 0 w 208156"/>
              <a:gd name="connsiteY2" fmla="*/ 847493 h 1011044"/>
              <a:gd name="connsiteX3" fmla="*/ 0 w 208156"/>
              <a:gd name="connsiteY3" fmla="*/ 1011044 h 1011044"/>
              <a:gd name="connsiteX0" fmla="*/ 208156 w 208156"/>
              <a:gd name="connsiteY0" fmla="*/ 0 h 1011044"/>
              <a:gd name="connsiteX1" fmla="*/ 206763 w 208156"/>
              <a:gd name="connsiteY1" fmla="*/ 198457 h 1011044"/>
              <a:gd name="connsiteX2" fmla="*/ 0 w 208156"/>
              <a:gd name="connsiteY2" fmla="*/ 847493 h 1011044"/>
              <a:gd name="connsiteX3" fmla="*/ 0 w 208156"/>
              <a:gd name="connsiteY3" fmla="*/ 1011044 h 1011044"/>
            </a:gdLst>
            <a:ahLst/>
            <a:cxnLst>
              <a:cxn ang="0">
                <a:pos x="connsiteX0" y="connsiteY0"/>
              </a:cxn>
              <a:cxn ang="0">
                <a:pos x="connsiteX1" y="connsiteY1"/>
              </a:cxn>
              <a:cxn ang="0">
                <a:pos x="connsiteX2" y="connsiteY2"/>
              </a:cxn>
              <a:cxn ang="0">
                <a:pos x="connsiteX3" y="connsiteY3"/>
              </a:cxn>
            </a:cxnLst>
            <a:rect l="l" t="t" r="r" b="b"/>
            <a:pathLst>
              <a:path w="208156" h="1011044">
                <a:moveTo>
                  <a:pt x="208156" y="0"/>
                </a:moveTo>
                <a:cubicBezTo>
                  <a:pt x="207692" y="66152"/>
                  <a:pt x="207227" y="132305"/>
                  <a:pt x="206763" y="198457"/>
                </a:cubicBezTo>
                <a:lnTo>
                  <a:pt x="0" y="847493"/>
                </a:lnTo>
                <a:lnTo>
                  <a:pt x="0" y="1011044"/>
                </a:lnTo>
              </a:path>
            </a:pathLst>
          </a:custGeom>
          <a:noFill/>
          <a:ln w="19050">
            <a:solidFill>
              <a:schemeClr val="tx2"/>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1403648" y="2235642"/>
            <a:ext cx="1871768" cy="307777"/>
          </a:xfrm>
          <a:prstGeom prst="rect">
            <a:avLst/>
          </a:prstGeom>
          <a:noFill/>
        </p:spPr>
        <p:txBody>
          <a:bodyPr wrap="square" rtlCol="0">
            <a:spAutoFit/>
          </a:bodyPr>
          <a:lstStyle/>
          <a:p>
            <a:pPr algn="ctr"/>
            <a:r>
              <a:rPr lang="en-GB" sz="1400" b="1" dirty="0" smtClean="0">
                <a:solidFill>
                  <a:schemeClr val="tx2"/>
                </a:solidFill>
              </a:rPr>
              <a:t>6 </a:t>
            </a:r>
            <a:r>
              <a:rPr lang="en-GB" sz="1400" b="1" dirty="0" err="1" smtClean="0">
                <a:solidFill>
                  <a:schemeClr val="tx2"/>
                </a:solidFill>
              </a:rPr>
              <a:t>MGy</a:t>
            </a:r>
            <a:r>
              <a:rPr lang="en-GB" sz="1400" b="1" dirty="0" smtClean="0">
                <a:solidFill>
                  <a:schemeClr val="tx2"/>
                </a:solidFill>
              </a:rPr>
              <a:t>/3000fb</a:t>
            </a:r>
            <a:r>
              <a:rPr lang="en-GB" sz="1400" b="1" baseline="30000" dirty="0" smtClean="0">
                <a:solidFill>
                  <a:schemeClr val="tx2"/>
                </a:solidFill>
              </a:rPr>
              <a:t>-1</a:t>
            </a:r>
            <a:endParaRPr lang="en-GB" sz="1400" b="1" baseline="30000" dirty="0">
              <a:solidFill>
                <a:schemeClr val="tx2"/>
              </a:solidFill>
            </a:endParaRPr>
          </a:p>
        </p:txBody>
      </p:sp>
      <p:sp>
        <p:nvSpPr>
          <p:cNvPr id="13" name="Freeform 12"/>
          <p:cNvSpPr/>
          <p:nvPr/>
        </p:nvSpPr>
        <p:spPr>
          <a:xfrm flipV="1">
            <a:off x="5220072" y="2502188"/>
            <a:ext cx="1127192" cy="144016"/>
          </a:xfrm>
          <a:custGeom>
            <a:avLst/>
            <a:gdLst>
              <a:gd name="connsiteX0" fmla="*/ 208156 w 208156"/>
              <a:gd name="connsiteY0" fmla="*/ 0 h 1011044"/>
              <a:gd name="connsiteX1" fmla="*/ 0 w 208156"/>
              <a:gd name="connsiteY1" fmla="*/ 847493 h 1011044"/>
              <a:gd name="connsiteX2" fmla="*/ 0 w 208156"/>
              <a:gd name="connsiteY2" fmla="*/ 1011044 h 1011044"/>
              <a:gd name="connsiteX0" fmla="*/ 208156 w 208156"/>
              <a:gd name="connsiteY0" fmla="*/ 0 h 1011044"/>
              <a:gd name="connsiteX1" fmla="*/ 173425 w 208156"/>
              <a:gd name="connsiteY1" fmla="*/ 150832 h 1011044"/>
              <a:gd name="connsiteX2" fmla="*/ 0 w 208156"/>
              <a:gd name="connsiteY2" fmla="*/ 847493 h 1011044"/>
              <a:gd name="connsiteX3" fmla="*/ 0 w 208156"/>
              <a:gd name="connsiteY3" fmla="*/ 1011044 h 1011044"/>
              <a:gd name="connsiteX0" fmla="*/ 208156 w 208156"/>
              <a:gd name="connsiteY0" fmla="*/ 0 h 1011044"/>
              <a:gd name="connsiteX1" fmla="*/ 206763 w 208156"/>
              <a:gd name="connsiteY1" fmla="*/ 198457 h 1011044"/>
              <a:gd name="connsiteX2" fmla="*/ 0 w 208156"/>
              <a:gd name="connsiteY2" fmla="*/ 847493 h 1011044"/>
              <a:gd name="connsiteX3" fmla="*/ 0 w 208156"/>
              <a:gd name="connsiteY3" fmla="*/ 1011044 h 1011044"/>
              <a:gd name="connsiteX0" fmla="*/ 208156 w 208156"/>
              <a:gd name="connsiteY0" fmla="*/ 0 h 1011044"/>
              <a:gd name="connsiteX1" fmla="*/ 206763 w 208156"/>
              <a:gd name="connsiteY1" fmla="*/ 198457 h 1011044"/>
              <a:gd name="connsiteX2" fmla="*/ 0 w 208156"/>
              <a:gd name="connsiteY2" fmla="*/ 679077 h 1011044"/>
              <a:gd name="connsiteX3" fmla="*/ 0 w 208156"/>
              <a:gd name="connsiteY3" fmla="*/ 1011044 h 1011044"/>
              <a:gd name="connsiteX0" fmla="*/ 208156 w 208156"/>
              <a:gd name="connsiteY0" fmla="*/ 0 h 1011044"/>
              <a:gd name="connsiteX1" fmla="*/ 206763 w 208156"/>
              <a:gd name="connsiteY1" fmla="*/ 198457 h 1011044"/>
              <a:gd name="connsiteX2" fmla="*/ 0 w 208156"/>
              <a:gd name="connsiteY2" fmla="*/ 1011044 h 1011044"/>
            </a:gdLst>
            <a:ahLst/>
            <a:cxnLst>
              <a:cxn ang="0">
                <a:pos x="connsiteX0" y="connsiteY0"/>
              </a:cxn>
              <a:cxn ang="0">
                <a:pos x="connsiteX1" y="connsiteY1"/>
              </a:cxn>
              <a:cxn ang="0">
                <a:pos x="connsiteX2" y="connsiteY2"/>
              </a:cxn>
            </a:cxnLst>
            <a:rect l="l" t="t" r="r" b="b"/>
            <a:pathLst>
              <a:path w="208156" h="1011044">
                <a:moveTo>
                  <a:pt x="208156" y="0"/>
                </a:moveTo>
                <a:cubicBezTo>
                  <a:pt x="207692" y="66152"/>
                  <a:pt x="207227" y="132305"/>
                  <a:pt x="206763" y="198457"/>
                </a:cubicBezTo>
                <a:lnTo>
                  <a:pt x="0" y="1011044"/>
                </a:lnTo>
              </a:path>
            </a:pathLst>
          </a:custGeom>
          <a:noFill/>
          <a:ln w="19050">
            <a:solidFill>
              <a:schemeClr val="tx2"/>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5796136" y="2646204"/>
            <a:ext cx="1871768" cy="307777"/>
          </a:xfrm>
          <a:prstGeom prst="rect">
            <a:avLst/>
          </a:prstGeom>
          <a:noFill/>
        </p:spPr>
        <p:txBody>
          <a:bodyPr wrap="square" rtlCol="0">
            <a:spAutoFit/>
          </a:bodyPr>
          <a:lstStyle/>
          <a:p>
            <a:pPr algn="ctr"/>
            <a:r>
              <a:rPr lang="en-GB" sz="1400" b="1" dirty="0" smtClean="0">
                <a:solidFill>
                  <a:schemeClr val="tx2"/>
                </a:solidFill>
              </a:rPr>
              <a:t>12 </a:t>
            </a:r>
            <a:r>
              <a:rPr lang="en-GB" sz="1400" b="1" dirty="0" err="1" smtClean="0">
                <a:solidFill>
                  <a:schemeClr val="tx2"/>
                </a:solidFill>
              </a:rPr>
              <a:t>MGy</a:t>
            </a:r>
            <a:r>
              <a:rPr lang="en-GB" sz="1400" b="1" dirty="0" smtClean="0">
                <a:solidFill>
                  <a:schemeClr val="tx2"/>
                </a:solidFill>
              </a:rPr>
              <a:t>/3000fb</a:t>
            </a:r>
            <a:r>
              <a:rPr lang="en-GB" sz="1400" b="1" baseline="30000" dirty="0" smtClean="0">
                <a:solidFill>
                  <a:schemeClr val="tx2"/>
                </a:solidFill>
              </a:rPr>
              <a:t>-1</a:t>
            </a:r>
            <a:endParaRPr lang="en-GB" sz="1400" b="1" baseline="30000" dirty="0">
              <a:solidFill>
                <a:schemeClr val="tx2"/>
              </a:solidFill>
            </a:endParaRPr>
          </a:p>
        </p:txBody>
      </p:sp>
    </p:spTree>
    <p:extLst>
      <p:ext uri="{BB962C8B-B14F-4D97-AF65-F5344CB8AC3E}">
        <p14:creationId xmlns="" xmlns:p14="http://schemas.microsoft.com/office/powerpoint/2010/main" val="106285826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a:p>
        </p:txBody>
      </p:sp>
      <p:graphicFrame>
        <p:nvGraphicFramePr>
          <p:cNvPr id="6" name="Table 5"/>
          <p:cNvGraphicFramePr>
            <a:graphicFrameLocks noGrp="1"/>
          </p:cNvGraphicFramePr>
          <p:nvPr>
            <p:extLst>
              <p:ext uri="{D42A27DB-BD31-4B8C-83A1-F6EECF244321}">
                <p14:modId xmlns="" xmlns:p14="http://schemas.microsoft.com/office/powerpoint/2010/main" val="1117705025"/>
              </p:ext>
            </p:extLst>
          </p:nvPr>
        </p:nvGraphicFramePr>
        <p:xfrm>
          <a:off x="426368" y="1196752"/>
          <a:ext cx="8291264" cy="3544858"/>
        </p:xfrm>
        <a:graphic>
          <a:graphicData uri="http://schemas.openxmlformats.org/drawingml/2006/table">
            <a:tbl>
              <a:tblPr firstRow="1" bandRow="1">
                <a:tableStyleId>{5C22544A-7EE6-4342-B048-85BDC9FD1C3A}</a:tableStyleId>
              </a:tblPr>
              <a:tblGrid>
                <a:gridCol w="1769368">
                  <a:extLst>
                    <a:ext uri="{9D8B030D-6E8A-4147-A177-3AD203B41FA5}">
                      <a16:colId xmlns="" xmlns:a16="http://schemas.microsoft.com/office/drawing/2014/main" val="20000"/>
                    </a:ext>
                  </a:extLst>
                </a:gridCol>
                <a:gridCol w="1630474">
                  <a:extLst>
                    <a:ext uri="{9D8B030D-6E8A-4147-A177-3AD203B41FA5}">
                      <a16:colId xmlns="" xmlns:a16="http://schemas.microsoft.com/office/drawing/2014/main" val="20001"/>
                    </a:ext>
                  </a:extLst>
                </a:gridCol>
                <a:gridCol w="1630474">
                  <a:extLst>
                    <a:ext uri="{9D8B030D-6E8A-4147-A177-3AD203B41FA5}">
                      <a16:colId xmlns="" xmlns:a16="http://schemas.microsoft.com/office/drawing/2014/main" val="20002"/>
                    </a:ext>
                  </a:extLst>
                </a:gridCol>
                <a:gridCol w="1630474">
                  <a:extLst>
                    <a:ext uri="{9D8B030D-6E8A-4147-A177-3AD203B41FA5}">
                      <a16:colId xmlns="" xmlns:a16="http://schemas.microsoft.com/office/drawing/2014/main" val="20003"/>
                    </a:ext>
                  </a:extLst>
                </a:gridCol>
                <a:gridCol w="1630474">
                  <a:extLst>
                    <a:ext uri="{9D8B030D-6E8A-4147-A177-3AD203B41FA5}">
                      <a16:colId xmlns="" xmlns:a16="http://schemas.microsoft.com/office/drawing/2014/main" val="20004"/>
                    </a:ext>
                  </a:extLst>
                </a:gridCol>
              </a:tblGrid>
              <a:tr h="144016">
                <a:tc>
                  <a:txBody>
                    <a:bodyPr/>
                    <a:lstStyle/>
                    <a:p>
                      <a:endParaRPr lang="en-GB" dirty="0">
                        <a:solidFill>
                          <a:schemeClr val="tx1"/>
                        </a:solidFill>
                      </a:endParaRPr>
                    </a:p>
                  </a:txBody>
                  <a:tcPr anchor="ctr">
                    <a:solidFill>
                      <a:schemeClr val="accent1">
                        <a:lumMod val="75000"/>
                      </a:schemeClr>
                    </a:solidFill>
                  </a:tcPr>
                </a:tc>
                <a:tc gridSpan="2">
                  <a:txBody>
                    <a:bodyPr/>
                    <a:lstStyle/>
                    <a:p>
                      <a:pPr algn="ctr"/>
                      <a:r>
                        <a:rPr lang="en-GB" dirty="0" smtClean="0">
                          <a:solidFill>
                            <a:schemeClr val="bg1"/>
                          </a:solidFill>
                        </a:rPr>
                        <a:t>Vertical</a:t>
                      </a:r>
                      <a:endParaRPr lang="en-GB" dirty="0">
                        <a:solidFill>
                          <a:schemeClr val="bg1"/>
                        </a:solidFill>
                      </a:endParaRPr>
                    </a:p>
                  </a:txBody>
                  <a:tcPr anchor="ctr">
                    <a:solidFill>
                      <a:schemeClr val="accent1">
                        <a:lumMod val="75000"/>
                      </a:schemeClr>
                    </a:solidFill>
                  </a:tcPr>
                </a:tc>
                <a:tc hMerge="1">
                  <a:txBody>
                    <a:bodyPr/>
                    <a:lstStyle/>
                    <a:p>
                      <a:pPr algn="ctr"/>
                      <a:endParaRPr lang="en-GB" dirty="0">
                        <a:solidFill>
                          <a:schemeClr val="bg1"/>
                        </a:solidFill>
                      </a:endParaRPr>
                    </a:p>
                  </a:txBody>
                  <a:tcPr anchor="ctr"/>
                </a:tc>
                <a:tc gridSpan="2">
                  <a:txBody>
                    <a:bodyPr/>
                    <a:lstStyle/>
                    <a:p>
                      <a:pPr algn="ctr"/>
                      <a:r>
                        <a:rPr lang="en-GB" dirty="0" smtClean="0">
                          <a:solidFill>
                            <a:schemeClr val="bg1"/>
                          </a:solidFill>
                        </a:rPr>
                        <a:t>Horizontal</a:t>
                      </a:r>
                      <a:endParaRPr lang="en-GB" dirty="0">
                        <a:solidFill>
                          <a:schemeClr val="bg1"/>
                        </a:solidFill>
                      </a:endParaRPr>
                    </a:p>
                  </a:txBody>
                  <a:tcPr anchor="ctr">
                    <a:solidFill>
                      <a:schemeClr val="accent1">
                        <a:lumMod val="75000"/>
                      </a:schemeClr>
                    </a:solidFill>
                  </a:tcPr>
                </a:tc>
                <a:tc hMerge="1">
                  <a:txBody>
                    <a:bodyPr/>
                    <a:lstStyle/>
                    <a:p>
                      <a:pPr algn="ctr"/>
                      <a:endParaRPr lang="en-GB" dirty="0">
                        <a:solidFill>
                          <a:schemeClr val="bg1"/>
                        </a:solidFill>
                      </a:endParaRPr>
                    </a:p>
                  </a:txBody>
                  <a:tcPr anchor="ctr"/>
                </a:tc>
                <a:extLst>
                  <a:ext uri="{0D108BD9-81ED-4DB2-BD59-A6C34878D82A}">
                    <a16:rowId xmlns="" xmlns:a16="http://schemas.microsoft.com/office/drawing/2014/main" val="10000"/>
                  </a:ext>
                </a:extLst>
              </a:tr>
              <a:tr h="710224">
                <a:tc>
                  <a:txBody>
                    <a:bodyPr/>
                    <a:lstStyle/>
                    <a:p>
                      <a:r>
                        <a:rPr lang="en-GB" sz="1800" b="1" dirty="0" smtClean="0">
                          <a:solidFill>
                            <a:schemeClr val="tx1"/>
                          </a:solidFill>
                        </a:rPr>
                        <a:t>Magnets</a:t>
                      </a:r>
                      <a:endParaRPr lang="en-GB" sz="1800" b="1" dirty="0">
                        <a:solidFill>
                          <a:schemeClr val="tx1"/>
                        </a:solidFill>
                      </a:endParaRPr>
                    </a:p>
                  </a:txBody>
                  <a:tcPr anchor="ctr">
                    <a:solidFill>
                      <a:schemeClr val="accent1"/>
                    </a:solidFill>
                  </a:tcPr>
                </a:tc>
                <a:tc>
                  <a:txBody>
                    <a:bodyPr/>
                    <a:lstStyle/>
                    <a:p>
                      <a:pPr algn="ctr"/>
                      <a:r>
                        <a:rPr lang="en-GB" sz="1800" dirty="0" smtClean="0">
                          <a:solidFill>
                            <a:schemeClr val="bg1"/>
                          </a:solidFill>
                        </a:rPr>
                        <a:t>Magnet</a:t>
                      </a:r>
                      <a:br>
                        <a:rPr lang="en-GB" sz="1800" dirty="0" smtClean="0">
                          <a:solidFill>
                            <a:schemeClr val="bg1"/>
                          </a:solidFill>
                        </a:rPr>
                      </a:br>
                      <a:r>
                        <a:rPr lang="en-GB" sz="1800" dirty="0" smtClean="0">
                          <a:solidFill>
                            <a:schemeClr val="bg1"/>
                          </a:solidFill>
                        </a:rPr>
                        <a:t>cold mass</a:t>
                      </a:r>
                      <a:endParaRPr lang="en-GB" sz="1800" dirty="0">
                        <a:solidFill>
                          <a:schemeClr val="bg1"/>
                        </a:solidFill>
                      </a:endParaRPr>
                    </a:p>
                  </a:txBody>
                  <a:tcPr anchor="ctr">
                    <a:solidFill>
                      <a:schemeClr val="accent1"/>
                    </a:solidFill>
                  </a:tcPr>
                </a:tc>
                <a:tc>
                  <a:txBody>
                    <a:bodyPr/>
                    <a:lstStyle/>
                    <a:p>
                      <a:pPr algn="ctr"/>
                      <a:r>
                        <a:rPr lang="en-GB" sz="1800" dirty="0" smtClean="0">
                          <a:solidFill>
                            <a:schemeClr val="bg1"/>
                          </a:solidFill>
                        </a:rPr>
                        <a:t>Beam screen</a:t>
                      </a:r>
                      <a:endParaRPr lang="en-GB" sz="1800" dirty="0">
                        <a:solidFill>
                          <a:schemeClr val="bg1"/>
                        </a:solidFill>
                      </a:endParaRPr>
                    </a:p>
                  </a:txBody>
                  <a:tcPr anchor="ctr">
                    <a:solidFill>
                      <a:schemeClr val="accent1"/>
                    </a:solidFill>
                  </a:tcPr>
                </a:tc>
                <a:tc>
                  <a:txBody>
                    <a:bodyPr/>
                    <a:lstStyle/>
                    <a:p>
                      <a:pPr algn="ctr"/>
                      <a:r>
                        <a:rPr lang="en-GB" sz="1800" dirty="0" smtClean="0">
                          <a:solidFill>
                            <a:schemeClr val="bg1"/>
                          </a:solidFill>
                        </a:rPr>
                        <a:t>Magnet</a:t>
                      </a:r>
                      <a:br>
                        <a:rPr lang="en-GB" sz="1800" dirty="0" smtClean="0">
                          <a:solidFill>
                            <a:schemeClr val="bg1"/>
                          </a:solidFill>
                        </a:rPr>
                      </a:br>
                      <a:r>
                        <a:rPr lang="en-GB" sz="1800" dirty="0" smtClean="0">
                          <a:solidFill>
                            <a:schemeClr val="bg1"/>
                          </a:solidFill>
                        </a:rPr>
                        <a:t>cold mass</a:t>
                      </a:r>
                      <a:endParaRPr lang="en-GB" sz="1800" dirty="0">
                        <a:solidFill>
                          <a:schemeClr val="bg1"/>
                        </a:solidFill>
                      </a:endParaRPr>
                    </a:p>
                  </a:txBody>
                  <a:tcPr anchor="ctr">
                    <a:solidFill>
                      <a:schemeClr val="accent1"/>
                    </a:solidFill>
                  </a:tcPr>
                </a:tc>
                <a:tc>
                  <a:txBody>
                    <a:bodyPr/>
                    <a:lstStyle/>
                    <a:p>
                      <a:pPr algn="ctr"/>
                      <a:r>
                        <a:rPr lang="en-GB" sz="1800" dirty="0" smtClean="0">
                          <a:solidFill>
                            <a:schemeClr val="bg1"/>
                          </a:solidFill>
                        </a:rPr>
                        <a:t>Beam screen</a:t>
                      </a:r>
                      <a:endParaRPr lang="en-GB" sz="1800" dirty="0">
                        <a:solidFill>
                          <a:schemeClr val="bg1"/>
                        </a:solidFill>
                      </a:endParaRPr>
                    </a:p>
                  </a:txBody>
                  <a:tcPr anchor="ctr">
                    <a:solidFill>
                      <a:schemeClr val="accent1"/>
                    </a:solidFill>
                  </a:tcPr>
                </a:tc>
                <a:extLst>
                  <a:ext uri="{0D108BD9-81ED-4DB2-BD59-A6C34878D82A}">
                    <a16:rowId xmlns="" xmlns:a16="http://schemas.microsoft.com/office/drawing/2014/main" val="10001"/>
                  </a:ext>
                </a:extLst>
              </a:tr>
              <a:tr h="411479">
                <a:tc>
                  <a:txBody>
                    <a:bodyPr/>
                    <a:lstStyle/>
                    <a:p>
                      <a:endParaRPr lang="en-GB" sz="1800" dirty="0"/>
                    </a:p>
                  </a:txBody>
                  <a:tcPr/>
                </a:tc>
                <a:tc gridSpan="4">
                  <a:txBody>
                    <a:bodyPr/>
                    <a:lstStyle/>
                    <a:p>
                      <a:pPr algn="ctr"/>
                      <a:r>
                        <a:rPr lang="en-GB" sz="1800" dirty="0" smtClean="0"/>
                        <a:t>Power [W]</a:t>
                      </a:r>
                      <a:endParaRPr lang="en-GB" sz="1800" dirty="0"/>
                    </a:p>
                  </a:txBody>
                  <a:tcPr/>
                </a:tc>
                <a:tc hMerge="1">
                  <a:txBody>
                    <a:bodyPr/>
                    <a:lstStyle/>
                    <a:p>
                      <a:endParaRPr lang="en-GB"/>
                    </a:p>
                  </a:txBody>
                  <a:tcPr/>
                </a:tc>
                <a:tc hMerge="1">
                  <a:txBody>
                    <a:bodyPr/>
                    <a:lstStyle/>
                    <a:p>
                      <a:pPr algn="ctr"/>
                      <a:endParaRPr lang="en-GB" sz="1800" dirty="0"/>
                    </a:p>
                  </a:txBody>
                  <a:tcPr/>
                </a:tc>
                <a:tc hMerge="1">
                  <a:txBody>
                    <a:bodyPr/>
                    <a:lstStyle/>
                    <a:p>
                      <a:pPr algn="ctr"/>
                      <a:endParaRPr lang="en-GB" sz="1800" dirty="0"/>
                    </a:p>
                  </a:txBody>
                  <a:tcPr/>
                </a:tc>
                <a:extLst>
                  <a:ext uri="{0D108BD9-81ED-4DB2-BD59-A6C34878D82A}">
                    <a16:rowId xmlns="" xmlns:a16="http://schemas.microsoft.com/office/drawing/2014/main" val="10002"/>
                  </a:ext>
                </a:extLst>
              </a:tr>
              <a:tr h="411479">
                <a:tc>
                  <a:txBody>
                    <a:bodyPr/>
                    <a:lstStyle/>
                    <a:p>
                      <a:r>
                        <a:rPr lang="en-GB" sz="1800" b="1" dirty="0" smtClean="0"/>
                        <a:t>D2 + corr.</a:t>
                      </a:r>
                      <a:endParaRPr lang="en-GB" sz="1800" b="1" dirty="0"/>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17</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1.1</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33</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1.9</a:t>
                      </a:r>
                      <a:endParaRPr lang="en-GB" sz="1800" kern="1200" dirty="0">
                        <a:solidFill>
                          <a:schemeClr val="dk1"/>
                        </a:solidFill>
                        <a:latin typeface="+mn-lt"/>
                        <a:ea typeface="+mn-ea"/>
                        <a:cs typeface="+mn-cs"/>
                      </a:endParaRPr>
                    </a:p>
                  </a:txBody>
                  <a:tcPr/>
                </a:tc>
                <a:extLst>
                  <a:ext uri="{0D108BD9-81ED-4DB2-BD59-A6C34878D82A}">
                    <a16:rowId xmlns="" xmlns:a16="http://schemas.microsoft.com/office/drawing/2014/main" val="10003"/>
                  </a:ext>
                </a:extLst>
              </a:tr>
              <a:tr h="411479">
                <a:tc>
                  <a:txBody>
                    <a:bodyPr/>
                    <a:lstStyle/>
                    <a:p>
                      <a:r>
                        <a:rPr lang="en-GB" sz="1800" b="1" dirty="0" smtClean="0"/>
                        <a:t>Q4 + corr.</a:t>
                      </a:r>
                      <a:endParaRPr lang="en-GB" sz="1800" b="1" dirty="0"/>
                    </a:p>
                  </a:txBody>
                  <a:tcPr/>
                </a:tc>
                <a:tc>
                  <a:txBody>
                    <a:bodyPr/>
                    <a:lstStyle/>
                    <a:p>
                      <a:pPr algn="ctr"/>
                      <a:r>
                        <a:rPr lang="en-GB" sz="1800" dirty="0" smtClean="0"/>
                        <a:t>6.8</a:t>
                      </a:r>
                      <a:endParaRPr lang="en-GB" sz="1800" dirty="0"/>
                    </a:p>
                  </a:txBody>
                  <a:tcPr/>
                </a:tc>
                <a:tc>
                  <a:txBody>
                    <a:bodyPr/>
                    <a:lstStyle/>
                    <a:p>
                      <a:pPr algn="ctr"/>
                      <a:r>
                        <a:rPr lang="en-GB" sz="1800" dirty="0" smtClean="0"/>
                        <a:t>0.2</a:t>
                      </a:r>
                      <a:endParaRPr lang="en-GB" sz="1800" dirty="0"/>
                    </a:p>
                  </a:txBody>
                  <a:tcPr/>
                </a:tc>
                <a:tc>
                  <a:txBody>
                    <a:bodyPr/>
                    <a:lstStyle/>
                    <a:p>
                      <a:pPr algn="ctr"/>
                      <a:r>
                        <a:rPr lang="en-US" sz="1800" dirty="0" smtClean="0"/>
                        <a:t>8.2</a:t>
                      </a:r>
                      <a:endParaRPr lang="en-GB" sz="1800" dirty="0"/>
                    </a:p>
                  </a:txBody>
                  <a:tcPr/>
                </a:tc>
                <a:tc>
                  <a:txBody>
                    <a:bodyPr/>
                    <a:lstStyle/>
                    <a:p>
                      <a:pPr algn="ctr"/>
                      <a:r>
                        <a:rPr lang="en-GB" sz="1800" dirty="0" smtClean="0"/>
                        <a:t>0.4</a:t>
                      </a:r>
                      <a:endParaRPr lang="en-GB" sz="1800" dirty="0"/>
                    </a:p>
                  </a:txBody>
                  <a:tcPr/>
                </a:tc>
                <a:extLst>
                  <a:ext uri="{0D108BD9-81ED-4DB2-BD59-A6C34878D82A}">
                    <a16:rowId xmlns="" xmlns:a16="http://schemas.microsoft.com/office/drawing/2014/main" val="10004"/>
                  </a:ext>
                </a:extLst>
              </a:tr>
              <a:tr h="411479">
                <a:tc>
                  <a:txBody>
                    <a:bodyPr/>
                    <a:lstStyle/>
                    <a:p>
                      <a:r>
                        <a:rPr lang="en-GB" sz="1800" b="1" dirty="0" smtClean="0"/>
                        <a:t>Q5 + corr.</a:t>
                      </a:r>
                      <a:endParaRPr lang="en-GB" sz="1800" b="1" dirty="0"/>
                    </a:p>
                  </a:txBody>
                  <a:tcPr/>
                </a:tc>
                <a:tc>
                  <a:txBody>
                    <a:bodyPr/>
                    <a:lstStyle/>
                    <a:p>
                      <a:pPr marL="0" algn="ctr" defTabSz="457200" rtl="0" eaLnBrk="1" latinLnBrk="0" hangingPunct="1"/>
                      <a:r>
                        <a:rPr lang="en-GB" sz="1800" kern="1200" smtClean="0">
                          <a:solidFill>
                            <a:schemeClr val="dk1"/>
                          </a:solidFill>
                          <a:latin typeface="+mn-lt"/>
                          <a:ea typeface="+mn-ea"/>
                          <a:cs typeface="+mn-cs"/>
                        </a:rPr>
                        <a:t>0.9</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&lt;1mW</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0.9</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0.04</a:t>
                      </a:r>
                      <a:endParaRPr lang="en-GB" sz="1800" kern="1200" dirty="0">
                        <a:solidFill>
                          <a:schemeClr val="dk1"/>
                        </a:solidFill>
                        <a:latin typeface="+mn-lt"/>
                        <a:ea typeface="+mn-ea"/>
                        <a:cs typeface="+mn-cs"/>
                      </a:endParaRPr>
                    </a:p>
                  </a:txBody>
                  <a:tcPr/>
                </a:tc>
                <a:extLst>
                  <a:ext uri="{0D108BD9-81ED-4DB2-BD59-A6C34878D82A}">
                    <a16:rowId xmlns="" xmlns:a16="http://schemas.microsoft.com/office/drawing/2014/main" val="10005"/>
                  </a:ext>
                </a:extLst>
              </a:tr>
              <a:tr h="411479">
                <a:tc>
                  <a:txBody>
                    <a:bodyPr/>
                    <a:lstStyle/>
                    <a:p>
                      <a:r>
                        <a:rPr lang="en-GB" sz="1800" b="1" dirty="0" smtClean="0"/>
                        <a:t>Q6 + corr.</a:t>
                      </a:r>
                      <a:endParaRPr lang="en-GB" sz="1800" b="1" dirty="0"/>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0.9</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0.03</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2.3</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&lt;1mW</a:t>
                      </a:r>
                      <a:endParaRPr lang="en-GB" sz="1800" kern="1200" dirty="0">
                        <a:solidFill>
                          <a:schemeClr val="dk1"/>
                        </a:solidFill>
                        <a:latin typeface="+mn-lt"/>
                        <a:ea typeface="+mn-ea"/>
                        <a:cs typeface="+mn-cs"/>
                      </a:endParaRPr>
                    </a:p>
                  </a:txBody>
                  <a:tcPr/>
                </a:tc>
                <a:extLst>
                  <a:ext uri="{0D108BD9-81ED-4DB2-BD59-A6C34878D82A}">
                    <a16:rowId xmlns="" xmlns:a16="http://schemas.microsoft.com/office/drawing/2014/main" val="10006"/>
                  </a:ext>
                </a:extLst>
              </a:tr>
              <a:tr h="411479">
                <a:tc>
                  <a:txBody>
                    <a:bodyPr/>
                    <a:lstStyle/>
                    <a:p>
                      <a:r>
                        <a:rPr lang="en-GB" sz="1800" b="1" dirty="0" smtClean="0"/>
                        <a:t>Q7</a:t>
                      </a:r>
                      <a:r>
                        <a:rPr lang="en-GB" sz="1800" b="1" baseline="0" dirty="0" smtClean="0"/>
                        <a:t> + corr.</a:t>
                      </a:r>
                      <a:endParaRPr lang="en-GB" sz="1800" b="1" dirty="0"/>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0.1</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&lt;1mW</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0.7</a:t>
                      </a:r>
                      <a:endParaRPr lang="en-GB" sz="1800" kern="1200" dirty="0">
                        <a:solidFill>
                          <a:schemeClr val="dk1"/>
                        </a:solidFill>
                        <a:latin typeface="+mn-lt"/>
                        <a:ea typeface="+mn-ea"/>
                        <a:cs typeface="+mn-cs"/>
                      </a:endParaRP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0.1</a:t>
                      </a:r>
                      <a:endParaRPr lang="en-GB" sz="1800" kern="1200" dirty="0">
                        <a:solidFill>
                          <a:schemeClr val="dk1"/>
                        </a:solidFill>
                        <a:latin typeface="+mn-lt"/>
                        <a:ea typeface="+mn-ea"/>
                        <a:cs typeface="+mn-cs"/>
                      </a:endParaRPr>
                    </a:p>
                  </a:txBody>
                  <a:tcPr/>
                </a:tc>
                <a:extLst>
                  <a:ext uri="{0D108BD9-81ED-4DB2-BD59-A6C34878D82A}">
                    <a16:rowId xmlns="" xmlns:a16="http://schemas.microsoft.com/office/drawing/2014/main" val="10007"/>
                  </a:ext>
                </a:extLst>
              </a:tr>
            </a:tbl>
          </a:graphicData>
        </a:graphic>
      </p:graphicFrame>
      <p:sp>
        <p:nvSpPr>
          <p:cNvPr id="10" name="Title 9"/>
          <p:cNvSpPr>
            <a:spLocks noGrp="1"/>
          </p:cNvSpPr>
          <p:nvPr>
            <p:ph type="title"/>
          </p:nvPr>
        </p:nvSpPr>
        <p:spPr/>
        <p:txBody>
          <a:bodyPr/>
          <a:lstStyle/>
          <a:p>
            <a:r>
              <a:rPr lang="en-GB" dirty="0" smtClean="0"/>
              <a:t>Total power (matching section) (1/2</a:t>
            </a:r>
            <a:r>
              <a:rPr lang="en-GB" dirty="0"/>
              <a:t>)</a:t>
            </a:r>
            <a:br>
              <a:rPr lang="en-GB" dirty="0"/>
            </a:br>
            <a:r>
              <a:rPr lang="en-GB" dirty="0"/>
              <a:t>(L=5.0x10</a:t>
            </a:r>
            <a:r>
              <a:rPr lang="en-GB" baseline="30000" dirty="0"/>
              <a:t>34</a:t>
            </a:r>
            <a:r>
              <a:rPr lang="en-GB" dirty="0"/>
              <a:t> cm</a:t>
            </a:r>
            <a:r>
              <a:rPr lang="en-GB" baseline="30000" dirty="0"/>
              <a:t>-2</a:t>
            </a:r>
            <a:r>
              <a:rPr lang="en-GB" dirty="0"/>
              <a:t> s</a:t>
            </a:r>
            <a:r>
              <a:rPr lang="en-GB" baseline="30000" dirty="0"/>
              <a:t>-1</a:t>
            </a:r>
            <a:r>
              <a:rPr lang="en-GB" dirty="0"/>
              <a:t>)</a:t>
            </a:r>
          </a:p>
        </p:txBody>
      </p:sp>
    </p:spTree>
    <p:extLst>
      <p:ext uri="{BB962C8B-B14F-4D97-AF65-F5344CB8AC3E}">
        <p14:creationId xmlns="" xmlns:p14="http://schemas.microsoft.com/office/powerpoint/2010/main" val="128337551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Total power (matching section) (2/2</a:t>
            </a:r>
            <a:r>
              <a:rPr lang="en-GB" dirty="0"/>
              <a:t>)</a:t>
            </a:r>
            <a:endParaRPr lang="en-GB" i="1" baseline="-25000" dirty="0"/>
          </a:p>
        </p:txBody>
      </p:sp>
      <p:sp>
        <p:nvSpPr>
          <p:cNvPr id="4" name="Espace réservé du pied de page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18</a:t>
            </a:fld>
            <a:endParaRPr lang="fr-FR"/>
          </a:p>
        </p:txBody>
      </p:sp>
      <p:graphicFrame>
        <p:nvGraphicFramePr>
          <p:cNvPr id="9" name="Table 8"/>
          <p:cNvGraphicFramePr>
            <a:graphicFrameLocks noGrp="1"/>
          </p:cNvGraphicFramePr>
          <p:nvPr>
            <p:extLst>
              <p:ext uri="{D42A27DB-BD31-4B8C-83A1-F6EECF244321}">
                <p14:modId xmlns="" xmlns:p14="http://schemas.microsoft.com/office/powerpoint/2010/main" val="1100808136"/>
              </p:ext>
            </p:extLst>
          </p:nvPr>
        </p:nvGraphicFramePr>
        <p:xfrm>
          <a:off x="1005654" y="818424"/>
          <a:ext cx="7132692" cy="5461000"/>
        </p:xfrm>
        <a:graphic>
          <a:graphicData uri="http://schemas.openxmlformats.org/drawingml/2006/table">
            <a:tbl>
              <a:tblPr firstRow="1" bandRow="1">
                <a:tableStyleId>{5C22544A-7EE6-4342-B048-85BDC9FD1C3A}</a:tableStyleId>
              </a:tblPr>
              <a:tblGrid>
                <a:gridCol w="1444060">
                  <a:extLst>
                    <a:ext uri="{9D8B030D-6E8A-4147-A177-3AD203B41FA5}">
                      <a16:colId xmlns="" xmlns:a16="http://schemas.microsoft.com/office/drawing/2014/main" val="20000"/>
                    </a:ext>
                  </a:extLst>
                </a:gridCol>
                <a:gridCol w="1746881">
                  <a:extLst>
                    <a:ext uri="{9D8B030D-6E8A-4147-A177-3AD203B41FA5}">
                      <a16:colId xmlns="" xmlns:a16="http://schemas.microsoft.com/office/drawing/2014/main" val="20001"/>
                    </a:ext>
                  </a:extLst>
                </a:gridCol>
                <a:gridCol w="1313917">
                  <a:extLst>
                    <a:ext uri="{9D8B030D-6E8A-4147-A177-3AD203B41FA5}">
                      <a16:colId xmlns="" xmlns:a16="http://schemas.microsoft.com/office/drawing/2014/main" val="20002"/>
                    </a:ext>
                  </a:extLst>
                </a:gridCol>
                <a:gridCol w="1313917">
                  <a:extLst>
                    <a:ext uri="{9D8B030D-6E8A-4147-A177-3AD203B41FA5}">
                      <a16:colId xmlns="" xmlns:a16="http://schemas.microsoft.com/office/drawing/2014/main" val="20003"/>
                    </a:ext>
                  </a:extLst>
                </a:gridCol>
                <a:gridCol w="1313917">
                  <a:extLst>
                    <a:ext uri="{9D8B030D-6E8A-4147-A177-3AD203B41FA5}">
                      <a16:colId xmlns="" xmlns:a16="http://schemas.microsoft.com/office/drawing/2014/main" val="20004"/>
                    </a:ext>
                  </a:extLst>
                </a:gridCol>
              </a:tblGrid>
              <a:tr h="370840">
                <a:tc>
                  <a:txBody>
                    <a:bodyPr/>
                    <a:lstStyle/>
                    <a:p>
                      <a:endParaRPr lang="en-GB" dirty="0">
                        <a:solidFill>
                          <a:schemeClr val="tx1"/>
                        </a:solidFill>
                      </a:endParaRPr>
                    </a:p>
                  </a:txBody>
                  <a:tcPr anchor="ctr">
                    <a:solidFill>
                      <a:schemeClr val="accent1">
                        <a:lumMod val="75000"/>
                      </a:schemeClr>
                    </a:solidFill>
                  </a:tcPr>
                </a:tc>
                <a:tc gridSpan="2">
                  <a:txBody>
                    <a:bodyPr/>
                    <a:lstStyle/>
                    <a:p>
                      <a:pPr algn="ctr"/>
                      <a:r>
                        <a:rPr lang="en-GB" dirty="0" smtClean="0">
                          <a:solidFill>
                            <a:schemeClr val="bg1"/>
                          </a:solidFill>
                        </a:rPr>
                        <a:t>Vertical</a:t>
                      </a:r>
                      <a:endParaRPr lang="en-GB" dirty="0">
                        <a:solidFill>
                          <a:schemeClr val="bg1"/>
                        </a:solidFill>
                      </a:endParaRPr>
                    </a:p>
                  </a:txBody>
                  <a:tcPr anchor="ctr">
                    <a:solidFill>
                      <a:schemeClr val="accent1">
                        <a:lumMod val="75000"/>
                      </a:schemeClr>
                    </a:solidFill>
                  </a:tcPr>
                </a:tc>
                <a:tc hMerge="1">
                  <a:txBody>
                    <a:bodyPr/>
                    <a:lstStyle/>
                    <a:p>
                      <a:pPr algn="ctr"/>
                      <a:endParaRPr lang="en-GB" dirty="0">
                        <a:solidFill>
                          <a:schemeClr val="bg1"/>
                        </a:solidFill>
                      </a:endParaRPr>
                    </a:p>
                  </a:txBody>
                  <a:tcPr anchor="ctr">
                    <a:solidFill>
                      <a:schemeClr val="accent1">
                        <a:lumMod val="75000"/>
                      </a:schemeClr>
                    </a:solidFill>
                  </a:tcPr>
                </a:tc>
                <a:tc gridSpan="2">
                  <a:txBody>
                    <a:bodyPr/>
                    <a:lstStyle/>
                    <a:p>
                      <a:pPr algn="ctr"/>
                      <a:r>
                        <a:rPr lang="en-GB" dirty="0" smtClean="0">
                          <a:solidFill>
                            <a:schemeClr val="bg1"/>
                          </a:solidFill>
                        </a:rPr>
                        <a:t>Horizontal</a:t>
                      </a:r>
                      <a:endParaRPr lang="en-GB" dirty="0">
                        <a:solidFill>
                          <a:schemeClr val="bg1"/>
                        </a:solidFill>
                      </a:endParaRPr>
                    </a:p>
                  </a:txBody>
                  <a:tcPr anchor="ctr">
                    <a:solidFill>
                      <a:schemeClr val="accent1">
                        <a:lumMod val="75000"/>
                      </a:schemeClr>
                    </a:solidFill>
                  </a:tcPr>
                </a:tc>
                <a:tc hMerge="1">
                  <a:txBody>
                    <a:bodyPr/>
                    <a:lstStyle/>
                    <a:p>
                      <a:pPr algn="ctr"/>
                      <a:endParaRPr lang="en-GB" dirty="0">
                        <a:solidFill>
                          <a:schemeClr val="bg1"/>
                        </a:solidFill>
                      </a:endParaRPr>
                    </a:p>
                  </a:txBody>
                  <a:tcPr anchor="ctr">
                    <a:solidFill>
                      <a:schemeClr val="accent1">
                        <a:lumMod val="75000"/>
                      </a:schemeClr>
                    </a:solidFill>
                  </a:tcPr>
                </a:tc>
                <a:extLst>
                  <a:ext uri="{0D108BD9-81ED-4DB2-BD59-A6C34878D82A}">
                    <a16:rowId xmlns="" xmlns:a16="http://schemas.microsoft.com/office/drawing/2014/main" val="10000"/>
                  </a:ext>
                </a:extLst>
              </a:tr>
              <a:tr h="370840">
                <a:tc>
                  <a:txBody>
                    <a:bodyPr/>
                    <a:lstStyle/>
                    <a:p>
                      <a:r>
                        <a:rPr lang="en-GB" b="1" dirty="0" smtClean="0">
                          <a:solidFill>
                            <a:schemeClr val="tx1"/>
                          </a:solidFill>
                        </a:rPr>
                        <a:t>Collimators</a:t>
                      </a:r>
                      <a:endParaRPr lang="en-GB" b="1" dirty="0">
                        <a:solidFill>
                          <a:schemeClr val="tx1"/>
                        </a:solidFill>
                      </a:endParaRPr>
                    </a:p>
                  </a:txBody>
                  <a:tcPr anchor="ctr">
                    <a:solidFill>
                      <a:schemeClr val="accent1"/>
                    </a:solidFill>
                  </a:tcPr>
                </a:tc>
                <a:tc>
                  <a:txBody>
                    <a:bodyPr/>
                    <a:lstStyle/>
                    <a:p>
                      <a:pPr algn="ctr"/>
                      <a:r>
                        <a:rPr lang="en-GB" dirty="0" smtClean="0">
                          <a:solidFill>
                            <a:schemeClr val="bg1"/>
                          </a:solidFill>
                        </a:rPr>
                        <a:t>Inner/</a:t>
                      </a:r>
                      <a:br>
                        <a:rPr lang="en-GB" dirty="0" smtClean="0">
                          <a:solidFill>
                            <a:schemeClr val="bg1"/>
                          </a:solidFill>
                        </a:rPr>
                      </a:br>
                      <a:r>
                        <a:rPr lang="en-GB" dirty="0" smtClean="0">
                          <a:solidFill>
                            <a:schemeClr val="bg1"/>
                          </a:solidFill>
                        </a:rPr>
                        <a:t>upper jaw</a:t>
                      </a:r>
                      <a:endParaRPr lang="en-GB" dirty="0">
                        <a:solidFill>
                          <a:schemeClr val="bg1"/>
                        </a:solidFill>
                      </a:endParaRPr>
                    </a:p>
                  </a:txBody>
                  <a:tcPr anchor="ctr">
                    <a:solidFill>
                      <a:schemeClr val="accent1"/>
                    </a:solidFill>
                  </a:tcPr>
                </a:tc>
                <a:tc>
                  <a:txBody>
                    <a:bodyPr/>
                    <a:lstStyle/>
                    <a:p>
                      <a:pPr algn="ctr"/>
                      <a:r>
                        <a:rPr lang="en-GB" dirty="0" smtClean="0">
                          <a:solidFill>
                            <a:schemeClr val="bg1"/>
                          </a:solidFill>
                        </a:rPr>
                        <a:t>Outer/</a:t>
                      </a:r>
                      <a:br>
                        <a:rPr lang="en-GB" dirty="0" smtClean="0">
                          <a:solidFill>
                            <a:schemeClr val="bg1"/>
                          </a:solidFill>
                        </a:rPr>
                      </a:br>
                      <a:r>
                        <a:rPr lang="en-GB" dirty="0" smtClean="0">
                          <a:solidFill>
                            <a:schemeClr val="bg1"/>
                          </a:solidFill>
                        </a:rPr>
                        <a:t>lower jaw</a:t>
                      </a:r>
                      <a:endParaRPr lang="en-GB" dirty="0">
                        <a:solidFill>
                          <a:schemeClr val="bg1"/>
                        </a:solidFill>
                      </a:endParaRPr>
                    </a:p>
                  </a:txBody>
                  <a:tcPr anchor="ctr">
                    <a:solidFill>
                      <a:schemeClr val="accent1"/>
                    </a:solidFill>
                  </a:tcPr>
                </a:tc>
                <a:tc>
                  <a:txBody>
                    <a:bodyPr/>
                    <a:lstStyle/>
                    <a:p>
                      <a:pPr algn="ctr"/>
                      <a:r>
                        <a:rPr lang="en-GB" dirty="0" smtClean="0">
                          <a:solidFill>
                            <a:schemeClr val="bg1"/>
                          </a:solidFill>
                        </a:rPr>
                        <a:t>Inner/</a:t>
                      </a:r>
                      <a:br>
                        <a:rPr lang="en-GB" dirty="0" smtClean="0">
                          <a:solidFill>
                            <a:schemeClr val="bg1"/>
                          </a:solidFill>
                        </a:rPr>
                      </a:br>
                      <a:r>
                        <a:rPr lang="en-GB" dirty="0" smtClean="0">
                          <a:solidFill>
                            <a:schemeClr val="bg1"/>
                          </a:solidFill>
                        </a:rPr>
                        <a:t>upper jaw</a:t>
                      </a:r>
                      <a:endParaRPr lang="en-GB" dirty="0">
                        <a:solidFill>
                          <a:schemeClr val="bg1"/>
                        </a:solidFill>
                      </a:endParaRPr>
                    </a:p>
                  </a:txBody>
                  <a:tcPr anchor="ctr">
                    <a:solidFill>
                      <a:schemeClr val="accent1"/>
                    </a:solidFill>
                  </a:tcPr>
                </a:tc>
                <a:tc>
                  <a:txBody>
                    <a:bodyPr/>
                    <a:lstStyle/>
                    <a:p>
                      <a:pPr algn="ctr"/>
                      <a:r>
                        <a:rPr lang="en-GB" dirty="0" smtClean="0">
                          <a:solidFill>
                            <a:schemeClr val="bg1"/>
                          </a:solidFill>
                        </a:rPr>
                        <a:t>Outer/</a:t>
                      </a:r>
                      <a:br>
                        <a:rPr lang="en-GB" dirty="0" smtClean="0">
                          <a:solidFill>
                            <a:schemeClr val="bg1"/>
                          </a:solidFill>
                        </a:rPr>
                      </a:br>
                      <a:r>
                        <a:rPr lang="en-GB" dirty="0" smtClean="0">
                          <a:solidFill>
                            <a:schemeClr val="bg1"/>
                          </a:solidFill>
                        </a:rPr>
                        <a:t>lower jaw</a:t>
                      </a:r>
                      <a:endParaRPr lang="en-GB" dirty="0">
                        <a:solidFill>
                          <a:schemeClr val="bg1"/>
                        </a:solidFill>
                      </a:endParaRPr>
                    </a:p>
                  </a:txBody>
                  <a:tcPr anchor="ctr">
                    <a:solidFill>
                      <a:schemeClr val="accent1"/>
                    </a:solidFill>
                  </a:tcPr>
                </a:tc>
                <a:extLst>
                  <a:ext uri="{0D108BD9-81ED-4DB2-BD59-A6C34878D82A}">
                    <a16:rowId xmlns="" xmlns:a16="http://schemas.microsoft.com/office/drawing/2014/main" val="10001"/>
                  </a:ext>
                </a:extLst>
              </a:tr>
              <a:tr h="370840">
                <a:tc>
                  <a:txBody>
                    <a:bodyPr/>
                    <a:lstStyle/>
                    <a:p>
                      <a:endParaRPr lang="en-GB" dirty="0"/>
                    </a:p>
                  </a:txBody>
                  <a:tcPr/>
                </a:tc>
                <a:tc gridSpan="4">
                  <a:txBody>
                    <a:bodyPr/>
                    <a:lstStyle/>
                    <a:p>
                      <a:pPr algn="ctr"/>
                      <a:r>
                        <a:rPr lang="en-GB" dirty="0" smtClean="0"/>
                        <a:t>Power [W]</a:t>
                      </a:r>
                      <a:endParaRPr lang="en-GB" dirty="0"/>
                    </a:p>
                  </a:txBody>
                  <a:tcPr/>
                </a:tc>
                <a:tc hMerge="1">
                  <a:txBody>
                    <a:bodyPr/>
                    <a:lstStyle/>
                    <a:p>
                      <a:endParaRPr lang="en-GB" dirty="0"/>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 xmlns:a16="http://schemas.microsoft.com/office/drawing/2014/main" val="10002"/>
                  </a:ext>
                </a:extLst>
              </a:tr>
              <a:tr h="370840">
                <a:tc>
                  <a:txBody>
                    <a:bodyPr/>
                    <a:lstStyle/>
                    <a:p>
                      <a:r>
                        <a:rPr lang="en-GB" b="1" dirty="0" smtClean="0"/>
                        <a:t>TCLX4.B1</a:t>
                      </a:r>
                      <a:endParaRPr lang="en-GB" b="1" dirty="0"/>
                    </a:p>
                  </a:txBody>
                  <a:tcPr/>
                </a:tc>
                <a:tc>
                  <a:txBody>
                    <a:bodyPr/>
                    <a:lstStyle/>
                    <a:p>
                      <a:pPr algn="ctr"/>
                      <a:r>
                        <a:rPr lang="en-GB" dirty="0" smtClean="0"/>
                        <a:t>25</a:t>
                      </a:r>
                      <a:endParaRPr lang="en-GB" dirty="0"/>
                    </a:p>
                  </a:txBody>
                  <a:tcPr/>
                </a:tc>
                <a:tc>
                  <a:txBody>
                    <a:bodyPr/>
                    <a:lstStyle/>
                    <a:p>
                      <a:pPr algn="ctr"/>
                      <a:r>
                        <a:rPr lang="en-GB" dirty="0" smtClean="0"/>
                        <a:t>53</a:t>
                      </a:r>
                      <a:endParaRPr lang="en-GB" dirty="0"/>
                    </a:p>
                  </a:txBody>
                  <a:tcPr/>
                </a:tc>
                <a:tc>
                  <a:txBody>
                    <a:bodyPr/>
                    <a:lstStyle/>
                    <a:p>
                      <a:pPr algn="ctr"/>
                      <a:r>
                        <a:rPr lang="en-US" dirty="0" smtClean="0"/>
                        <a:t>156</a:t>
                      </a:r>
                      <a:endParaRPr lang="en-GB" dirty="0"/>
                    </a:p>
                  </a:txBody>
                  <a:tcPr/>
                </a:tc>
                <a:tc>
                  <a:txBody>
                    <a:bodyPr/>
                    <a:lstStyle/>
                    <a:p>
                      <a:pPr algn="ctr"/>
                      <a:r>
                        <a:rPr lang="en-GB" dirty="0" smtClean="0"/>
                        <a:t>89</a:t>
                      </a:r>
                      <a:endParaRPr lang="en-GB" dirty="0"/>
                    </a:p>
                  </a:txBody>
                  <a:tcPr/>
                </a:tc>
                <a:extLst>
                  <a:ext uri="{0D108BD9-81ED-4DB2-BD59-A6C34878D82A}">
                    <a16:rowId xmlns="" xmlns:a16="http://schemas.microsoft.com/office/drawing/2014/main" val="10003"/>
                  </a:ext>
                </a:extLst>
              </a:tr>
              <a:tr h="370840">
                <a:tc>
                  <a:txBody>
                    <a:bodyPr/>
                    <a:lstStyle/>
                    <a:p>
                      <a:r>
                        <a:rPr lang="en-GB" b="1" dirty="0" smtClean="0"/>
                        <a:t>TCTPV4.B2</a:t>
                      </a:r>
                      <a:endParaRPr lang="en-GB" b="1" dirty="0"/>
                    </a:p>
                  </a:txBody>
                  <a:tcPr/>
                </a:tc>
                <a:tc>
                  <a:txBody>
                    <a:bodyPr/>
                    <a:lstStyle/>
                    <a:p>
                      <a:pPr algn="ctr"/>
                      <a:r>
                        <a:rPr lang="en-GB" dirty="0" smtClean="0"/>
                        <a:t>11</a:t>
                      </a:r>
                      <a:endParaRPr lang="en-GB" dirty="0"/>
                    </a:p>
                  </a:txBody>
                  <a:tcPr/>
                </a:tc>
                <a:tc>
                  <a:txBody>
                    <a:bodyPr/>
                    <a:lstStyle/>
                    <a:p>
                      <a:pPr algn="ctr"/>
                      <a:r>
                        <a:rPr lang="en-GB" dirty="0" smtClean="0"/>
                        <a:t>6</a:t>
                      </a:r>
                      <a:endParaRPr lang="en-GB" dirty="0"/>
                    </a:p>
                  </a:txBody>
                  <a:tcPr/>
                </a:tc>
                <a:tc>
                  <a:txBody>
                    <a:bodyPr/>
                    <a:lstStyle/>
                    <a:p>
                      <a:pPr algn="ctr"/>
                      <a:r>
                        <a:rPr lang="en-US" dirty="0" smtClean="0"/>
                        <a:t>4.2</a:t>
                      </a:r>
                      <a:endParaRPr lang="en-GB" dirty="0"/>
                    </a:p>
                  </a:txBody>
                  <a:tcPr/>
                </a:tc>
                <a:tc>
                  <a:txBody>
                    <a:bodyPr/>
                    <a:lstStyle/>
                    <a:p>
                      <a:pPr algn="ctr"/>
                      <a:r>
                        <a:rPr lang="en-GB" dirty="0" smtClean="0"/>
                        <a:t>3.6</a:t>
                      </a:r>
                      <a:endParaRPr lang="en-GB" dirty="0"/>
                    </a:p>
                  </a:txBody>
                  <a:tcPr/>
                </a:tc>
                <a:extLst>
                  <a:ext uri="{0D108BD9-81ED-4DB2-BD59-A6C34878D82A}">
                    <a16:rowId xmlns="" xmlns:a16="http://schemas.microsoft.com/office/drawing/2014/main" val="10004"/>
                  </a:ext>
                </a:extLst>
              </a:tr>
              <a:tr h="370840">
                <a:tc>
                  <a:txBody>
                    <a:bodyPr/>
                    <a:lstStyle/>
                    <a:p>
                      <a:r>
                        <a:rPr lang="en-GB" b="1" dirty="0" smtClean="0"/>
                        <a:t>TCTPH4.B2</a:t>
                      </a:r>
                      <a:endParaRPr lang="en-GB" b="1" dirty="0"/>
                    </a:p>
                  </a:txBody>
                  <a:tcPr/>
                </a:tc>
                <a:tc>
                  <a:txBody>
                    <a:bodyPr/>
                    <a:lstStyle/>
                    <a:p>
                      <a:pPr algn="ctr"/>
                      <a:r>
                        <a:rPr lang="en-GB" dirty="0" smtClean="0"/>
                        <a:t>5</a:t>
                      </a:r>
                      <a:endParaRPr lang="en-GB" dirty="0"/>
                    </a:p>
                  </a:txBody>
                  <a:tcPr/>
                </a:tc>
                <a:tc>
                  <a:txBody>
                    <a:bodyPr/>
                    <a:lstStyle/>
                    <a:p>
                      <a:pPr algn="ctr"/>
                      <a:r>
                        <a:rPr lang="en-GB" dirty="0" smtClean="0"/>
                        <a:t>19</a:t>
                      </a:r>
                      <a:endParaRPr lang="en-GB" dirty="0"/>
                    </a:p>
                  </a:txBody>
                  <a:tcPr/>
                </a:tc>
                <a:tc>
                  <a:txBody>
                    <a:bodyPr/>
                    <a:lstStyle/>
                    <a:p>
                      <a:pPr algn="ctr"/>
                      <a:r>
                        <a:rPr lang="en-GB" dirty="0" smtClean="0"/>
                        <a:t>1.6</a:t>
                      </a:r>
                      <a:endParaRPr lang="en-GB" dirty="0"/>
                    </a:p>
                  </a:txBody>
                  <a:tcPr/>
                </a:tc>
                <a:tc>
                  <a:txBody>
                    <a:bodyPr/>
                    <a:lstStyle/>
                    <a:p>
                      <a:pPr algn="ctr"/>
                      <a:r>
                        <a:rPr lang="en-GB" dirty="0" smtClean="0"/>
                        <a:t>8.6</a:t>
                      </a:r>
                      <a:endParaRPr lang="en-GB" dirty="0"/>
                    </a:p>
                  </a:txBody>
                  <a:tcPr/>
                </a:tc>
                <a:extLst>
                  <a:ext uri="{0D108BD9-81ED-4DB2-BD59-A6C34878D82A}">
                    <a16:rowId xmlns="" xmlns:a16="http://schemas.microsoft.com/office/drawing/2014/main" val="10005"/>
                  </a:ext>
                </a:extLst>
              </a:tr>
              <a:tr h="370840">
                <a:tc>
                  <a:txBody>
                    <a:bodyPr/>
                    <a:lstStyle/>
                    <a:p>
                      <a:r>
                        <a:rPr lang="en-GB" b="1" dirty="0" smtClean="0"/>
                        <a:t>TCL5.B1</a:t>
                      </a:r>
                      <a:endParaRPr lang="en-GB" b="1" dirty="0"/>
                    </a:p>
                  </a:txBody>
                  <a:tcPr/>
                </a:tc>
                <a:tc>
                  <a:txBody>
                    <a:bodyPr/>
                    <a:lstStyle/>
                    <a:p>
                      <a:pPr algn="ctr"/>
                      <a:r>
                        <a:rPr lang="en-GB" dirty="0" smtClean="0"/>
                        <a:t>7</a:t>
                      </a:r>
                      <a:endParaRPr lang="en-GB" dirty="0"/>
                    </a:p>
                  </a:txBody>
                  <a:tcPr/>
                </a:tc>
                <a:tc>
                  <a:txBody>
                    <a:bodyPr/>
                    <a:lstStyle/>
                    <a:p>
                      <a:pPr algn="ctr"/>
                      <a:r>
                        <a:rPr lang="en-GB" dirty="0" smtClean="0"/>
                        <a:t>45</a:t>
                      </a:r>
                      <a:endParaRPr lang="en-GB" dirty="0"/>
                    </a:p>
                  </a:txBody>
                  <a:tcPr/>
                </a:tc>
                <a:tc>
                  <a:txBody>
                    <a:bodyPr/>
                    <a:lstStyle/>
                    <a:p>
                      <a:pPr algn="ctr"/>
                      <a:r>
                        <a:rPr lang="en-GB" dirty="0" smtClean="0"/>
                        <a:t>13</a:t>
                      </a:r>
                      <a:endParaRPr lang="en-GB" dirty="0"/>
                    </a:p>
                  </a:txBody>
                  <a:tcPr/>
                </a:tc>
                <a:tc>
                  <a:txBody>
                    <a:bodyPr/>
                    <a:lstStyle/>
                    <a:p>
                      <a:pPr algn="ctr"/>
                      <a:r>
                        <a:rPr lang="en-GB" dirty="0" smtClean="0"/>
                        <a:t>83</a:t>
                      </a:r>
                      <a:endParaRPr lang="en-GB" dirty="0"/>
                    </a:p>
                  </a:txBody>
                  <a:tcPr/>
                </a:tc>
                <a:extLst>
                  <a:ext uri="{0D108BD9-81ED-4DB2-BD59-A6C34878D82A}">
                    <a16:rowId xmlns="" xmlns:a16="http://schemas.microsoft.com/office/drawing/2014/main" val="10006"/>
                  </a:ext>
                </a:extLst>
              </a:tr>
              <a:tr h="370840">
                <a:tc>
                  <a:txBody>
                    <a:bodyPr/>
                    <a:lstStyle/>
                    <a:p>
                      <a:r>
                        <a:rPr lang="en-GB" b="1" dirty="0" smtClean="0"/>
                        <a:t>TCL6.B1</a:t>
                      </a:r>
                      <a:endParaRPr lang="en-GB" b="1" dirty="0"/>
                    </a:p>
                  </a:txBody>
                  <a:tcPr/>
                </a:tc>
                <a:tc>
                  <a:txBody>
                    <a:bodyPr/>
                    <a:lstStyle/>
                    <a:p>
                      <a:pPr algn="ctr"/>
                      <a:r>
                        <a:rPr lang="en-GB" dirty="0" smtClean="0"/>
                        <a:t>10</a:t>
                      </a:r>
                      <a:endParaRPr lang="en-GB" dirty="0"/>
                    </a:p>
                  </a:txBody>
                  <a:tcPr/>
                </a:tc>
                <a:tc>
                  <a:txBody>
                    <a:bodyPr/>
                    <a:lstStyle/>
                    <a:p>
                      <a:pPr algn="ctr"/>
                      <a:r>
                        <a:rPr lang="en-GB" dirty="0" smtClean="0"/>
                        <a:t>32</a:t>
                      </a:r>
                      <a:endParaRPr lang="en-GB" dirty="0"/>
                    </a:p>
                  </a:txBody>
                  <a:tcPr/>
                </a:tc>
                <a:tc>
                  <a:txBody>
                    <a:bodyPr/>
                    <a:lstStyle/>
                    <a:p>
                      <a:pPr algn="ctr"/>
                      <a:r>
                        <a:rPr lang="en-GB" dirty="0" smtClean="0"/>
                        <a:t>12</a:t>
                      </a:r>
                      <a:endParaRPr lang="en-GB" dirty="0"/>
                    </a:p>
                  </a:txBody>
                  <a:tcPr/>
                </a:tc>
                <a:tc>
                  <a:txBody>
                    <a:bodyPr/>
                    <a:lstStyle/>
                    <a:p>
                      <a:pPr algn="ctr"/>
                      <a:r>
                        <a:rPr lang="en-GB" dirty="0" smtClean="0"/>
                        <a:t>27</a:t>
                      </a:r>
                      <a:endParaRPr lang="en-GB" dirty="0"/>
                    </a:p>
                  </a:txBody>
                  <a:tcPr/>
                </a:tc>
                <a:extLst>
                  <a:ext uri="{0D108BD9-81ED-4DB2-BD59-A6C34878D82A}">
                    <a16:rowId xmlns="" xmlns:a16="http://schemas.microsoft.com/office/drawing/2014/main" val="10007"/>
                  </a:ext>
                </a:extLst>
              </a:tr>
              <a:tr h="370840">
                <a:tc>
                  <a:txBody>
                    <a:bodyPr/>
                    <a:lstStyle/>
                    <a:p>
                      <a:r>
                        <a:rPr lang="en-GB" b="1" dirty="0" smtClean="0"/>
                        <a:t>TCTV6.B2</a:t>
                      </a:r>
                      <a:endParaRPr lang="en-GB" b="1" dirty="0"/>
                    </a:p>
                  </a:txBody>
                  <a:tcPr/>
                </a:tc>
                <a:tc>
                  <a:txBody>
                    <a:bodyPr/>
                    <a:lstStyle/>
                    <a:p>
                      <a:pPr algn="ctr"/>
                      <a:r>
                        <a:rPr lang="en-GB" dirty="0" smtClean="0"/>
                        <a:t>0.9</a:t>
                      </a:r>
                      <a:endParaRPr lang="en-GB" dirty="0"/>
                    </a:p>
                  </a:txBody>
                  <a:tcPr/>
                </a:tc>
                <a:tc>
                  <a:txBody>
                    <a:bodyPr/>
                    <a:lstStyle/>
                    <a:p>
                      <a:pPr algn="ctr"/>
                      <a:r>
                        <a:rPr lang="en-GB" dirty="0" smtClean="0"/>
                        <a:t>0.9</a:t>
                      </a:r>
                      <a:endParaRPr lang="en-GB" dirty="0"/>
                    </a:p>
                  </a:txBody>
                  <a:tcPr/>
                </a:tc>
                <a:tc>
                  <a:txBody>
                    <a:bodyPr/>
                    <a:lstStyle/>
                    <a:p>
                      <a:pPr algn="ctr"/>
                      <a:r>
                        <a:rPr lang="en-GB" dirty="0" smtClean="0"/>
                        <a:t>0.3</a:t>
                      </a:r>
                      <a:endParaRPr lang="en-GB" dirty="0"/>
                    </a:p>
                  </a:txBody>
                  <a:tcPr/>
                </a:tc>
                <a:tc>
                  <a:txBody>
                    <a:bodyPr/>
                    <a:lstStyle/>
                    <a:p>
                      <a:pPr algn="ctr"/>
                      <a:r>
                        <a:rPr lang="en-GB" dirty="0" smtClean="0"/>
                        <a:t>0.4</a:t>
                      </a:r>
                      <a:endParaRPr lang="en-GB" dirty="0"/>
                    </a:p>
                  </a:txBody>
                  <a:tcPr/>
                </a:tc>
                <a:extLst>
                  <a:ext uri="{0D108BD9-81ED-4DB2-BD59-A6C34878D82A}">
                    <a16:rowId xmlns="" xmlns:a16="http://schemas.microsoft.com/office/drawing/2014/main" val="10008"/>
                  </a:ext>
                </a:extLst>
              </a:tr>
              <a:tr h="370840">
                <a:tc>
                  <a:txBody>
                    <a:bodyPr/>
                    <a:lstStyle/>
                    <a:p>
                      <a:r>
                        <a:rPr lang="en-GB" b="1" dirty="0" smtClean="0"/>
                        <a:t>TCTH6.B2</a:t>
                      </a:r>
                      <a:endParaRPr lang="en-GB" b="1" dirty="0"/>
                    </a:p>
                  </a:txBody>
                  <a:tcPr/>
                </a:tc>
                <a:tc>
                  <a:txBody>
                    <a:bodyPr/>
                    <a:lstStyle/>
                    <a:p>
                      <a:pPr algn="ctr"/>
                      <a:r>
                        <a:rPr lang="en-GB" dirty="0" smtClean="0"/>
                        <a:t>0.4</a:t>
                      </a:r>
                      <a:endParaRPr lang="en-GB" dirty="0"/>
                    </a:p>
                  </a:txBody>
                  <a:tcPr/>
                </a:tc>
                <a:tc>
                  <a:txBody>
                    <a:bodyPr/>
                    <a:lstStyle/>
                    <a:p>
                      <a:pPr algn="ctr"/>
                      <a:r>
                        <a:rPr lang="en-GB" dirty="0" smtClean="0"/>
                        <a:t>0.05</a:t>
                      </a:r>
                      <a:endParaRPr lang="en-GB" dirty="0"/>
                    </a:p>
                  </a:txBody>
                  <a:tcPr/>
                </a:tc>
                <a:tc>
                  <a:txBody>
                    <a:bodyPr/>
                    <a:lstStyle/>
                    <a:p>
                      <a:pPr algn="ctr"/>
                      <a:r>
                        <a:rPr lang="en-GB" dirty="0" smtClean="0"/>
                        <a:t>0.3</a:t>
                      </a:r>
                      <a:endParaRPr lang="en-GB" dirty="0"/>
                    </a:p>
                  </a:txBody>
                  <a:tcPr/>
                </a:tc>
                <a:tc>
                  <a:txBody>
                    <a:bodyPr/>
                    <a:lstStyle/>
                    <a:p>
                      <a:pPr algn="ctr"/>
                      <a:r>
                        <a:rPr lang="en-GB" dirty="0" smtClean="0"/>
                        <a:t>0.03</a:t>
                      </a:r>
                      <a:endParaRPr lang="en-GB" dirty="0"/>
                    </a:p>
                  </a:txBody>
                  <a:tcPr/>
                </a:tc>
                <a:extLst>
                  <a:ext uri="{0D108BD9-81ED-4DB2-BD59-A6C34878D82A}">
                    <a16:rowId xmlns="" xmlns:a16="http://schemas.microsoft.com/office/drawing/2014/main" val="10009"/>
                  </a:ext>
                </a:extLst>
              </a:tr>
              <a:tr h="370840">
                <a:tc>
                  <a:txBody>
                    <a:bodyPr/>
                    <a:lstStyle/>
                    <a:p>
                      <a:r>
                        <a:rPr lang="en-GB" b="1" dirty="0" smtClean="0"/>
                        <a:t>Masks</a:t>
                      </a:r>
                      <a:endParaRPr lang="en-GB" b="1" dirty="0"/>
                    </a:p>
                  </a:txBody>
                  <a:tcPr>
                    <a:solidFill>
                      <a:schemeClr val="accent1"/>
                    </a:solidFill>
                  </a:tcPr>
                </a:tc>
                <a:tc>
                  <a:txBody>
                    <a:bodyPr/>
                    <a:lstStyle/>
                    <a:p>
                      <a:pPr algn="ctr"/>
                      <a:r>
                        <a:rPr lang="en-GB" dirty="0" smtClean="0">
                          <a:solidFill>
                            <a:schemeClr val="bg1"/>
                          </a:solidFill>
                        </a:rPr>
                        <a:t>Beam 1</a:t>
                      </a:r>
                      <a:endParaRPr lang="en-GB" dirty="0">
                        <a:solidFill>
                          <a:schemeClr val="bg1"/>
                        </a:solidFill>
                      </a:endParaRPr>
                    </a:p>
                  </a:txBody>
                  <a:tcPr>
                    <a:solidFill>
                      <a:schemeClr val="accent1"/>
                    </a:solidFill>
                  </a:tcPr>
                </a:tc>
                <a:tc>
                  <a:txBody>
                    <a:bodyPr/>
                    <a:lstStyle/>
                    <a:p>
                      <a:pPr algn="ctr"/>
                      <a:r>
                        <a:rPr lang="en-GB" dirty="0" smtClean="0">
                          <a:solidFill>
                            <a:schemeClr val="bg1"/>
                          </a:solidFill>
                        </a:rPr>
                        <a:t>Beam 2</a:t>
                      </a:r>
                      <a:endParaRPr lang="en-GB" dirty="0">
                        <a:solidFill>
                          <a:schemeClr val="bg1"/>
                        </a:solidFill>
                      </a:endParaRPr>
                    </a:p>
                  </a:txBody>
                  <a:tcPr>
                    <a:solidFill>
                      <a:schemeClr val="accent1"/>
                    </a:solidFill>
                  </a:tcPr>
                </a:tc>
                <a:tc>
                  <a:txBody>
                    <a:bodyPr/>
                    <a:lstStyle/>
                    <a:p>
                      <a:pPr algn="ctr"/>
                      <a:r>
                        <a:rPr lang="en-GB" dirty="0" smtClean="0">
                          <a:solidFill>
                            <a:schemeClr val="bg1"/>
                          </a:solidFill>
                        </a:rPr>
                        <a:t>Beam 1</a:t>
                      </a:r>
                      <a:endParaRPr lang="en-GB" dirty="0">
                        <a:solidFill>
                          <a:schemeClr val="bg1"/>
                        </a:solidFill>
                      </a:endParaRPr>
                    </a:p>
                  </a:txBody>
                  <a:tcPr>
                    <a:solidFill>
                      <a:schemeClr val="accent1"/>
                    </a:solidFill>
                  </a:tcPr>
                </a:tc>
                <a:tc>
                  <a:txBody>
                    <a:bodyPr/>
                    <a:lstStyle/>
                    <a:p>
                      <a:pPr algn="ctr"/>
                      <a:r>
                        <a:rPr lang="en-GB" dirty="0" smtClean="0">
                          <a:solidFill>
                            <a:schemeClr val="bg1"/>
                          </a:solidFill>
                        </a:rPr>
                        <a:t>Beam 2</a:t>
                      </a:r>
                      <a:endParaRPr lang="en-GB" dirty="0">
                        <a:solidFill>
                          <a:schemeClr val="bg1"/>
                        </a:solidFill>
                      </a:endParaRPr>
                    </a:p>
                  </a:txBody>
                  <a:tcPr>
                    <a:solidFill>
                      <a:schemeClr val="accent1"/>
                    </a:solidFill>
                  </a:tcPr>
                </a:tc>
                <a:extLst>
                  <a:ext uri="{0D108BD9-81ED-4DB2-BD59-A6C34878D82A}">
                    <a16:rowId xmlns="" xmlns:a16="http://schemas.microsoft.com/office/drawing/2014/main" val="10010"/>
                  </a:ext>
                </a:extLst>
              </a:tr>
              <a:tr h="370840">
                <a:tc>
                  <a:txBody>
                    <a:bodyPr/>
                    <a:lstStyle/>
                    <a:p>
                      <a:pPr marL="0" algn="l" defTabSz="457200" rtl="0" eaLnBrk="1" latinLnBrk="0" hangingPunct="1"/>
                      <a:r>
                        <a:rPr lang="en-GB" b="1" dirty="0" smtClean="0"/>
                        <a:t>TCLM4</a:t>
                      </a:r>
                      <a:endParaRPr lang="en-GB" sz="1800" b="1" kern="1200" dirty="0">
                        <a:solidFill>
                          <a:schemeClr val="lt1"/>
                        </a:solidFill>
                        <a:latin typeface="+mn-lt"/>
                        <a:ea typeface="+mn-ea"/>
                        <a:cs typeface="+mn-cs"/>
                      </a:endParaRPr>
                    </a:p>
                  </a:txBody>
                  <a:tcPr/>
                </a:tc>
                <a:tc>
                  <a:txBody>
                    <a:bodyPr/>
                    <a:lstStyle/>
                    <a:p>
                      <a:pPr marL="0" algn="ctr" defTabSz="457200" rtl="0" eaLnBrk="1" latinLnBrk="0" hangingPunct="1"/>
                      <a:r>
                        <a:rPr lang="en-GB" sz="1800" b="1" kern="1200" dirty="0" smtClean="0">
                          <a:solidFill>
                            <a:schemeClr val="accent3"/>
                          </a:solidFill>
                          <a:latin typeface="+mn-lt"/>
                          <a:ea typeface="+mn-ea"/>
                          <a:cs typeface="+mn-cs"/>
                        </a:rPr>
                        <a:t>19</a:t>
                      </a:r>
                      <a:endParaRPr lang="en-GB" sz="1800" b="1" kern="1200" dirty="0">
                        <a:solidFill>
                          <a:schemeClr val="accent3"/>
                        </a:solidFill>
                        <a:latin typeface="+mn-lt"/>
                        <a:ea typeface="+mn-ea"/>
                        <a:cs typeface="+mn-cs"/>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1.3</a:t>
                      </a:r>
                    </a:p>
                  </a:txBody>
                  <a:tcPr/>
                </a:tc>
                <a:tc>
                  <a:txBody>
                    <a:bodyPr/>
                    <a:lstStyle/>
                    <a:p>
                      <a:pPr algn="ctr"/>
                      <a:r>
                        <a:rPr lang="en-US" b="1" dirty="0" smtClean="0">
                          <a:solidFill>
                            <a:schemeClr val="accent3"/>
                          </a:solidFill>
                        </a:rPr>
                        <a:t>19</a:t>
                      </a:r>
                      <a:endParaRPr lang="en-GB" b="1" dirty="0">
                        <a:solidFill>
                          <a:schemeClr val="accent3"/>
                        </a:solidFill>
                      </a:endParaRPr>
                    </a:p>
                  </a:txBody>
                  <a:tcPr/>
                </a:tc>
                <a:tc>
                  <a:txBody>
                    <a:bodyPr/>
                    <a:lstStyle/>
                    <a:p>
                      <a:pPr algn="ctr"/>
                      <a:r>
                        <a:rPr lang="en-GB" dirty="0" smtClean="0"/>
                        <a:t>0.7</a:t>
                      </a:r>
                      <a:endParaRPr lang="en-GB" dirty="0"/>
                    </a:p>
                  </a:txBody>
                  <a:tcPr/>
                </a:tc>
                <a:extLst>
                  <a:ext uri="{0D108BD9-81ED-4DB2-BD59-A6C34878D82A}">
                    <a16:rowId xmlns="" xmlns:a16="http://schemas.microsoft.com/office/drawing/2014/main" val="10011"/>
                  </a:ext>
                </a:extLst>
              </a:tr>
              <a:tr h="370840">
                <a:tc>
                  <a:txBody>
                    <a:bodyPr/>
                    <a:lstStyle/>
                    <a:p>
                      <a:pPr marL="0" algn="l" defTabSz="457200" rtl="0" eaLnBrk="1" latinLnBrk="0" hangingPunct="1"/>
                      <a:r>
                        <a:rPr lang="en-GB" sz="1800" b="1" kern="1200" dirty="0" smtClean="0">
                          <a:solidFill>
                            <a:schemeClr val="dk1"/>
                          </a:solidFill>
                          <a:latin typeface="+mn-lt"/>
                          <a:ea typeface="+mn-ea"/>
                          <a:cs typeface="+mn-cs"/>
                        </a:rPr>
                        <a:t>TCLM5</a:t>
                      </a:r>
                      <a:endParaRPr lang="en-GB" sz="1800" b="1" kern="1200" dirty="0">
                        <a:solidFill>
                          <a:schemeClr val="dk1"/>
                        </a:solidFill>
                        <a:latin typeface="+mn-lt"/>
                        <a:ea typeface="+mn-ea"/>
                        <a:cs typeface="+mn-cs"/>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2.6</a:t>
                      </a:r>
                    </a:p>
                  </a:txBody>
                  <a:tcPr/>
                </a:tc>
                <a:tc>
                  <a:txBody>
                    <a:bodyPr/>
                    <a:lstStyle/>
                    <a:p>
                      <a:pPr marL="0" algn="ctr" defTabSz="457200" rtl="0" eaLnBrk="1" latinLnBrk="0" hangingPunct="1"/>
                      <a:r>
                        <a:rPr lang="en-GB" sz="1800" kern="1200" dirty="0" smtClean="0">
                          <a:solidFill>
                            <a:schemeClr val="dk1"/>
                          </a:solidFill>
                          <a:latin typeface="+mn-lt"/>
                          <a:ea typeface="+mn-ea"/>
                          <a:cs typeface="+mn-cs"/>
                        </a:rPr>
                        <a:t>1.3</a:t>
                      </a:r>
                      <a:endParaRPr lang="en-GB" sz="1800" kern="1200" dirty="0">
                        <a:solidFill>
                          <a:schemeClr val="dk1"/>
                        </a:solidFill>
                        <a:latin typeface="+mn-lt"/>
                        <a:ea typeface="+mn-ea"/>
                        <a:cs typeface="+mn-cs"/>
                      </a:endParaRPr>
                    </a:p>
                  </a:txBody>
                  <a:tcPr/>
                </a:tc>
                <a:tc>
                  <a:txBody>
                    <a:bodyPr/>
                    <a:lstStyle/>
                    <a:p>
                      <a:pPr algn="ctr"/>
                      <a:r>
                        <a:rPr lang="en-GB" dirty="0" smtClean="0"/>
                        <a:t>3.6</a:t>
                      </a:r>
                      <a:endParaRPr lang="en-GB" dirty="0"/>
                    </a:p>
                  </a:txBody>
                  <a:tcPr/>
                </a:tc>
                <a:tc>
                  <a:txBody>
                    <a:bodyPr/>
                    <a:lstStyle/>
                    <a:p>
                      <a:pPr algn="ctr"/>
                      <a:r>
                        <a:rPr lang="en-GB" dirty="0" smtClean="0"/>
                        <a:t>0.8</a:t>
                      </a:r>
                      <a:endParaRPr lang="en-GB" dirty="0"/>
                    </a:p>
                  </a:txBody>
                  <a:tcPr/>
                </a:tc>
                <a:extLst>
                  <a:ext uri="{0D108BD9-81ED-4DB2-BD59-A6C34878D82A}">
                    <a16:rowId xmlns="" xmlns:a16="http://schemas.microsoft.com/office/drawing/2014/main" val="10012"/>
                  </a:ext>
                </a:extLst>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dk1"/>
                          </a:solidFill>
                          <a:latin typeface="+mn-lt"/>
                          <a:ea typeface="+mn-ea"/>
                          <a:cs typeface="+mn-cs"/>
                        </a:rPr>
                        <a:t>TCLM6</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0.7</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0.06</a:t>
                      </a:r>
                    </a:p>
                  </a:txBody>
                  <a:tcPr/>
                </a:tc>
                <a:tc>
                  <a:txBody>
                    <a:bodyPr/>
                    <a:lstStyle/>
                    <a:p>
                      <a:pPr algn="ctr"/>
                      <a:r>
                        <a:rPr lang="en-GB" dirty="0" smtClean="0"/>
                        <a:t>1.5</a:t>
                      </a:r>
                      <a:endParaRPr lang="en-GB" dirty="0"/>
                    </a:p>
                  </a:txBody>
                  <a:tcPr/>
                </a:tc>
                <a:tc>
                  <a:txBody>
                    <a:bodyPr/>
                    <a:lstStyle/>
                    <a:p>
                      <a:pPr algn="ctr"/>
                      <a:r>
                        <a:rPr lang="en-GB" dirty="0" smtClean="0"/>
                        <a:t>0.05</a:t>
                      </a:r>
                      <a:endParaRPr lang="en-GB" dirty="0"/>
                    </a:p>
                  </a:txBody>
                  <a:tcPr/>
                </a:tc>
                <a:extLst>
                  <a:ext uri="{0D108BD9-81ED-4DB2-BD59-A6C34878D82A}">
                    <a16:rowId xmlns="" xmlns:a16="http://schemas.microsoft.com/office/drawing/2014/main" val="10013"/>
                  </a:ext>
                </a:extLst>
              </a:tr>
            </a:tbl>
          </a:graphicData>
        </a:graphic>
      </p:graphicFrame>
      <p:sp>
        <p:nvSpPr>
          <p:cNvPr id="11" name="Right Arrow 10"/>
          <p:cNvSpPr/>
          <p:nvPr/>
        </p:nvSpPr>
        <p:spPr>
          <a:xfrm>
            <a:off x="467544" y="5229200"/>
            <a:ext cx="432048" cy="216024"/>
          </a:xfrm>
          <a:prstGeom prst="rightArrow">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5484193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228" y="122519"/>
            <a:ext cx="8064456" cy="642185"/>
          </a:xfrm>
        </p:spPr>
        <p:txBody>
          <a:bodyPr/>
          <a:lstStyle/>
          <a:p>
            <a:r>
              <a:rPr lang="en-GB" dirty="0" smtClean="0"/>
              <a:t>Peak power density profile (Q4+corr.)</a:t>
            </a:r>
            <a:br>
              <a:rPr lang="en-GB" dirty="0" smtClean="0"/>
            </a:br>
            <a:r>
              <a:rPr lang="en-GB" dirty="0" smtClean="0"/>
              <a:t>with larger mask aperture (+2mm)</a:t>
            </a:r>
            <a:endParaRPr lang="en-GB" dirty="0"/>
          </a:p>
        </p:txBody>
      </p:sp>
      <p:sp>
        <p:nvSpPr>
          <p:cNvPr id="3" name="Content Placeholder 2"/>
          <p:cNvSpPr>
            <a:spLocks noGrp="1"/>
          </p:cNvSpPr>
          <p:nvPr>
            <p:ph idx="1"/>
          </p:nvPr>
        </p:nvSpPr>
        <p:spPr>
          <a:xfrm>
            <a:off x="179513" y="4933966"/>
            <a:ext cx="8496944" cy="1422384"/>
          </a:xfrm>
        </p:spPr>
        <p:txBody>
          <a:bodyPr>
            <a:normAutofit fontScale="62500" lnSpcReduction="20000"/>
          </a:bodyPr>
          <a:lstStyle/>
          <a:p>
            <a:pPr>
              <a:lnSpc>
                <a:spcPct val="120000"/>
              </a:lnSpc>
            </a:pPr>
            <a:r>
              <a:rPr lang="en-GB" dirty="0" smtClean="0"/>
              <a:t>Increasing the mask aperture by 2mm:</a:t>
            </a:r>
          </a:p>
          <a:p>
            <a:pPr lvl="1">
              <a:lnSpc>
                <a:spcPct val="120000"/>
              </a:lnSpc>
            </a:pPr>
            <a:r>
              <a:rPr lang="en-GB" dirty="0" smtClean="0"/>
              <a:t>Significant increase on the IP-face of the first Q4 corrector (MCBYV)</a:t>
            </a:r>
          </a:p>
          <a:p>
            <a:pPr lvl="1">
              <a:lnSpc>
                <a:spcPct val="120000"/>
              </a:lnSpc>
            </a:pPr>
            <a:r>
              <a:rPr lang="en-GB" dirty="0" smtClean="0"/>
              <a:t>Max. value of 2mW/cm</a:t>
            </a:r>
            <a:r>
              <a:rPr lang="en-GB" baseline="30000" dirty="0" smtClean="0"/>
              <a:t>3</a:t>
            </a:r>
            <a:r>
              <a:rPr lang="en-GB" dirty="0" smtClean="0"/>
              <a:t> still within operational limits, while the impact on the total heat load is small</a:t>
            </a:r>
          </a:p>
          <a:p>
            <a:pPr lvl="1">
              <a:lnSpc>
                <a:spcPct val="120000"/>
              </a:lnSpc>
            </a:pPr>
            <a:r>
              <a:rPr lang="en-GB" b="1" dirty="0" smtClean="0">
                <a:solidFill>
                  <a:srgbClr val="C00000"/>
                </a:solidFill>
              </a:rPr>
              <a:t>However, the local increase in the accumulated dose becomes worrisome</a:t>
            </a:r>
            <a:endParaRPr lang="en-GB" b="1" dirty="0">
              <a:solidFill>
                <a:srgbClr val="C00000"/>
              </a:solidFill>
            </a:endParaRPr>
          </a:p>
        </p:txBody>
      </p:sp>
      <p:sp>
        <p:nvSpPr>
          <p:cNvPr id="4" name="Footer Placeholder 3"/>
          <p:cNvSpPr>
            <a:spLocks noGrp="1"/>
          </p:cNvSpPr>
          <p:nvPr>
            <p:ph type="ftr" sz="quarter" idx="11"/>
          </p:nvPr>
        </p:nvSpPr>
        <p:spPr/>
        <p:txBody>
          <a:bodyPr/>
          <a:lstStyle/>
          <a:p>
            <a:r>
              <a:rPr lang="en-GB" dirty="0" smtClean="0"/>
              <a:t>Energy deposition in the HL-LHC IRs</a:t>
            </a:r>
            <a:endParaRPr lang="en-GB" dirty="0"/>
          </a:p>
        </p:txBody>
      </p:sp>
      <p:pic>
        <p:nvPicPr>
          <p:cNvPr id="6" name="Picture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660818" y="892536"/>
            <a:ext cx="5822364" cy="4075654"/>
          </a:xfrm>
          <a:prstGeom prst="rect">
            <a:avLst/>
          </a:prstGeom>
        </p:spPr>
      </p:pic>
      <p:cxnSp>
        <p:nvCxnSpPr>
          <p:cNvPr id="16" name="Straight Arrow Connector 15"/>
          <p:cNvCxnSpPr>
            <a:stCxn id="18" idx="1"/>
          </p:cNvCxnSpPr>
          <p:nvPr/>
        </p:nvCxnSpPr>
        <p:spPr>
          <a:xfrm flipH="1" flipV="1">
            <a:off x="2843808" y="1650402"/>
            <a:ext cx="1807648" cy="866650"/>
          </a:xfrm>
          <a:prstGeom prst="straightConnector1">
            <a:avLst/>
          </a:prstGeom>
          <a:ln w="38100">
            <a:solidFill>
              <a:srgbClr val="0000CC"/>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9" idx="1"/>
          </p:cNvCxnSpPr>
          <p:nvPr/>
        </p:nvCxnSpPr>
        <p:spPr>
          <a:xfrm flipH="1">
            <a:off x="2843808" y="2932316"/>
            <a:ext cx="1800200" cy="899928"/>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651456" y="2332386"/>
            <a:ext cx="2219692" cy="369332"/>
          </a:xfrm>
          <a:prstGeom prst="rect">
            <a:avLst/>
          </a:prstGeom>
          <a:noFill/>
        </p:spPr>
        <p:txBody>
          <a:bodyPr wrap="square" rtlCol="0">
            <a:spAutoFit/>
          </a:bodyPr>
          <a:lstStyle/>
          <a:p>
            <a:r>
              <a:rPr lang="en-GB" b="1" dirty="0" smtClean="0">
                <a:solidFill>
                  <a:srgbClr val="0000CC"/>
                </a:solidFill>
              </a:rPr>
              <a:t>~35MGy / 3000fb</a:t>
            </a:r>
            <a:r>
              <a:rPr lang="en-GB" b="1" baseline="30000" dirty="0" smtClean="0">
                <a:solidFill>
                  <a:srgbClr val="0000CC"/>
                </a:solidFill>
              </a:rPr>
              <a:t>-1</a:t>
            </a:r>
            <a:endParaRPr lang="en-GB" b="1" baseline="30000" dirty="0">
              <a:solidFill>
                <a:srgbClr val="0000CC"/>
              </a:solidFill>
            </a:endParaRPr>
          </a:p>
        </p:txBody>
      </p:sp>
      <p:sp>
        <p:nvSpPr>
          <p:cNvPr id="19" name="TextBox 18"/>
          <p:cNvSpPr txBox="1"/>
          <p:nvPr/>
        </p:nvSpPr>
        <p:spPr>
          <a:xfrm>
            <a:off x="4644008" y="2747650"/>
            <a:ext cx="2016224" cy="369332"/>
          </a:xfrm>
          <a:prstGeom prst="rect">
            <a:avLst/>
          </a:prstGeom>
          <a:noFill/>
        </p:spPr>
        <p:txBody>
          <a:bodyPr wrap="square" rtlCol="0">
            <a:spAutoFit/>
          </a:bodyPr>
          <a:lstStyle/>
          <a:p>
            <a:r>
              <a:rPr lang="en-GB" b="1" dirty="0" smtClean="0">
                <a:solidFill>
                  <a:srgbClr val="FF0000"/>
                </a:solidFill>
              </a:rPr>
              <a:t>~7MGy / 3000fb</a:t>
            </a:r>
            <a:r>
              <a:rPr lang="en-GB" b="1" baseline="30000" dirty="0" smtClean="0">
                <a:solidFill>
                  <a:srgbClr val="FF0000"/>
                </a:solidFill>
              </a:rPr>
              <a:t>-1</a:t>
            </a:r>
            <a:endParaRPr lang="en-GB" b="1" baseline="30000" dirty="0">
              <a:solidFill>
                <a:srgbClr val="FF0000"/>
              </a:solidFill>
            </a:endParaRPr>
          </a:p>
        </p:txBody>
      </p:sp>
    </p:spTree>
    <p:extLst>
      <p:ext uri="{BB962C8B-B14F-4D97-AF65-F5344CB8AC3E}">
        <p14:creationId xmlns="" xmlns:p14="http://schemas.microsoft.com/office/powerpoint/2010/main" val="362908946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Outline</a:t>
            </a:r>
            <a:endParaRPr lang="en-GB" dirty="0"/>
          </a:p>
        </p:txBody>
      </p:sp>
      <p:sp>
        <p:nvSpPr>
          <p:cNvPr id="3" name="Espace réservé du contenu 2"/>
          <p:cNvSpPr>
            <a:spLocks noGrp="1"/>
          </p:cNvSpPr>
          <p:nvPr>
            <p:ph idx="1"/>
          </p:nvPr>
        </p:nvSpPr>
        <p:spPr/>
        <p:txBody>
          <a:bodyPr>
            <a:normAutofit/>
          </a:bodyPr>
          <a:lstStyle/>
          <a:p>
            <a:r>
              <a:rPr lang="en-GB" dirty="0" smtClean="0"/>
              <a:t>Layout and optics</a:t>
            </a:r>
          </a:p>
          <a:p>
            <a:r>
              <a:rPr lang="en-GB" dirty="0"/>
              <a:t>Results for </a:t>
            </a:r>
            <a:r>
              <a:rPr lang="en-GB" dirty="0" smtClean="0"/>
              <a:t>v.1.3</a:t>
            </a:r>
          </a:p>
          <a:p>
            <a:pPr lvl="1"/>
            <a:r>
              <a:rPr lang="en-GB" dirty="0" smtClean="0"/>
              <a:t>Total power, peak dose, peak </a:t>
            </a:r>
            <a:r>
              <a:rPr lang="en-GB" dirty="0"/>
              <a:t>power </a:t>
            </a:r>
            <a:r>
              <a:rPr lang="en-GB" dirty="0" smtClean="0"/>
              <a:t>density, losses</a:t>
            </a:r>
            <a:endParaRPr lang="en-GB" dirty="0"/>
          </a:p>
          <a:p>
            <a:pPr lvl="1"/>
            <a:r>
              <a:rPr lang="en-US" dirty="0" smtClean="0"/>
              <a:t>Triplet-D1</a:t>
            </a:r>
            <a:endParaRPr lang="el-GR" dirty="0" smtClean="0"/>
          </a:p>
          <a:p>
            <a:pPr lvl="1"/>
            <a:r>
              <a:rPr lang="en-US" dirty="0" smtClean="0"/>
              <a:t>Matching section</a:t>
            </a:r>
          </a:p>
          <a:p>
            <a:pPr lvl="1"/>
            <a:r>
              <a:rPr lang="en-US" dirty="0" smtClean="0"/>
              <a:t>Dispersion suppressor</a:t>
            </a:r>
            <a:endParaRPr lang="en-GB" dirty="0" smtClean="0"/>
          </a:p>
          <a:p>
            <a:r>
              <a:rPr lang="en-GB" dirty="0" smtClean="0"/>
              <a:t>Summary</a:t>
            </a:r>
          </a:p>
        </p:txBody>
      </p:sp>
      <p:sp>
        <p:nvSpPr>
          <p:cNvPr id="4" name="Espace réservé du pied de page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0000"/>
            <a:ext cx="8532000" cy="720000"/>
          </a:xfrm>
        </p:spPr>
        <p:txBody>
          <a:bodyPr/>
          <a:lstStyle/>
          <a:p>
            <a:r>
              <a:rPr lang="en-GB" dirty="0" smtClean="0"/>
              <a:t>2D dose distribution at peak on Q4 corr. (3000 fb</a:t>
            </a:r>
            <a:r>
              <a:rPr lang="en-GB" baseline="30000" dirty="0" smtClean="0"/>
              <a:t>-1</a:t>
            </a:r>
            <a:r>
              <a:rPr lang="en-GB" dirty="0"/>
              <a:t>)</a:t>
            </a:r>
            <a:br>
              <a:rPr lang="en-GB" dirty="0"/>
            </a:br>
            <a:r>
              <a:rPr lang="en-GB" dirty="0"/>
              <a:t>with larger mask aperture (+2mm)</a:t>
            </a:r>
          </a:p>
        </p:txBody>
      </p:sp>
      <p:sp>
        <p:nvSpPr>
          <p:cNvPr id="4" name="Footer Placeholder 3"/>
          <p:cNvSpPr>
            <a:spLocks noGrp="1"/>
          </p:cNvSpPr>
          <p:nvPr>
            <p:ph type="ftr" sz="quarter" idx="11"/>
          </p:nvPr>
        </p:nvSpPr>
        <p:spPr/>
        <p:txBody>
          <a:bodyPr/>
          <a:lstStyle/>
          <a:p>
            <a:r>
              <a:rPr lang="en-GB" dirty="0" smtClean="0"/>
              <a:t>Energy deposition in the HL-LHC IRs</a:t>
            </a:r>
            <a:endParaRPr lang="en-GB" dirty="0"/>
          </a:p>
        </p:txBody>
      </p:sp>
      <p:pic>
        <p:nvPicPr>
          <p:cNvPr id="5" name="Picture 4"/>
          <p:cNvPicPr>
            <a:picLocks noChangeAspect="1"/>
          </p:cNvPicPr>
          <p:nvPr/>
        </p:nvPicPr>
        <p:blipFill>
          <a:blip r:embed="rId2"/>
          <a:srcRect l="20498" t="8726" r="15224" b="9114"/>
          <a:stretch>
            <a:fillRect/>
          </a:stretch>
        </p:blipFill>
        <p:spPr>
          <a:xfrm>
            <a:off x="4788024" y="1553002"/>
            <a:ext cx="4032448" cy="3607980"/>
          </a:xfrm>
          <a:prstGeom prst="rect">
            <a:avLst/>
          </a:prstGeom>
        </p:spPr>
      </p:pic>
      <p:pic>
        <p:nvPicPr>
          <p:cNvPr id="6" name="Picture 5"/>
          <p:cNvPicPr>
            <a:picLocks noChangeAspect="1"/>
          </p:cNvPicPr>
          <p:nvPr/>
        </p:nvPicPr>
        <p:blipFill>
          <a:blip r:embed="rId3"/>
          <a:srcRect l="20498" t="8726" r="15224" b="9114"/>
          <a:stretch>
            <a:fillRect/>
          </a:stretch>
        </p:blipFill>
        <p:spPr>
          <a:xfrm>
            <a:off x="467544" y="1553002"/>
            <a:ext cx="4032448" cy="3607980"/>
          </a:xfrm>
          <a:prstGeom prst="rect">
            <a:avLst/>
          </a:prstGeom>
        </p:spPr>
      </p:pic>
      <p:sp>
        <p:nvSpPr>
          <p:cNvPr id="7" name="Content Placeholder 2"/>
          <p:cNvSpPr>
            <a:spLocks noGrp="1"/>
          </p:cNvSpPr>
          <p:nvPr>
            <p:ph idx="1"/>
          </p:nvPr>
        </p:nvSpPr>
        <p:spPr>
          <a:xfrm>
            <a:off x="612000" y="5229200"/>
            <a:ext cx="8074800" cy="1152128"/>
          </a:xfrm>
        </p:spPr>
        <p:txBody>
          <a:bodyPr>
            <a:normAutofit fontScale="55000" lnSpcReduction="20000"/>
          </a:bodyPr>
          <a:lstStyle/>
          <a:p>
            <a:pPr>
              <a:lnSpc>
                <a:spcPct val="120000"/>
              </a:lnSpc>
            </a:pPr>
            <a:r>
              <a:rPr lang="en-GB" dirty="0" smtClean="0">
                <a:sym typeface="Wingdings" panose="05000000000000000000" pitchFamily="2" charset="2"/>
              </a:rPr>
              <a:t>Regardless of possible misalignments, the aperture increase of the mask exposes the front face of the first Q4 corrector to an accumulated dose of ~35MGy for 3000fb</a:t>
            </a:r>
            <a:r>
              <a:rPr lang="en-GB" baseline="30000" dirty="0" smtClean="0">
                <a:sym typeface="Wingdings" panose="05000000000000000000" pitchFamily="2" charset="2"/>
              </a:rPr>
              <a:t>-1</a:t>
            </a:r>
          </a:p>
          <a:p>
            <a:pPr>
              <a:lnSpc>
                <a:spcPct val="120000"/>
              </a:lnSpc>
            </a:pPr>
            <a:r>
              <a:rPr lang="en-GB" dirty="0" smtClean="0">
                <a:sym typeface="Wingdings" panose="05000000000000000000" pitchFamily="2" charset="2"/>
              </a:rPr>
              <a:t>In Q5 (which already benefits from the presence of TCL5), the aperture change moves the dose peak from the horizontal plane to the vertical, but without leading to worrying values</a:t>
            </a:r>
          </a:p>
        </p:txBody>
      </p:sp>
    </p:spTree>
    <p:extLst>
      <p:ext uri="{BB962C8B-B14F-4D97-AF65-F5344CB8AC3E}">
        <p14:creationId xmlns="" xmlns:p14="http://schemas.microsoft.com/office/powerpoint/2010/main" val="255207058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800" y="2709000"/>
            <a:ext cx="3940280" cy="1634400"/>
          </a:xfrm>
        </p:spPr>
        <p:txBody>
          <a:bodyPr/>
          <a:lstStyle/>
          <a:p>
            <a:pPr algn="l"/>
            <a:r>
              <a:rPr lang="en-US" dirty="0" smtClean="0"/>
              <a:t>Dispersion suppressor</a:t>
            </a:r>
            <a:endParaRPr lang="en-US" dirty="0"/>
          </a:p>
        </p:txBody>
      </p:sp>
      <p:sp>
        <p:nvSpPr>
          <p:cNvPr id="3" name="Footer Placeholder 2"/>
          <p:cNvSpPr>
            <a:spLocks noGrp="1"/>
          </p:cNvSpPr>
          <p:nvPr>
            <p:ph type="ftr" sz="quarter" idx="11"/>
          </p:nvPr>
        </p:nvSpPr>
        <p:spPr/>
        <p:txBody>
          <a:bodyPr/>
          <a:lstStyle/>
          <a:p>
            <a:r>
              <a:rPr lang="en-GB" noProof="0" dirty="0" smtClean="0"/>
              <a:t>Energy deposition in the HL-LHC IRs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dirty="0"/>
          </a:p>
        </p:txBody>
      </p:sp>
      <p:sp>
        <p:nvSpPr>
          <p:cNvPr id="5" name="Text Placeholder 4"/>
          <p:cNvSpPr>
            <a:spLocks noGrp="1"/>
          </p:cNvSpPr>
          <p:nvPr>
            <p:ph type="body" sz="quarter" idx="14"/>
          </p:nvPr>
        </p:nvSpPr>
        <p:spPr/>
        <p:txBody>
          <a:bodyPr/>
          <a:lstStyle/>
          <a:p>
            <a:endParaRPr lang="en-US" sz="1600" b="1" i="1" dirty="0" smtClean="0"/>
          </a:p>
        </p:txBody>
      </p:sp>
      <p:pic>
        <p:nvPicPr>
          <p:cNvPr id="6" name="Picture 5"/>
          <p:cNvPicPr>
            <a:picLocks noChangeAspect="1"/>
          </p:cNvPicPr>
          <p:nvPr/>
        </p:nvPicPr>
        <p:blipFill rotWithShape="1">
          <a:blip r:embed="rId2">
            <a:extLst>
              <a:ext uri="{28A0092B-C50C-407E-A947-70E740481C1C}">
                <a14:useLocalDpi xmlns="" xmlns:a14="http://schemas.microsoft.com/office/drawing/2010/main" val="0"/>
              </a:ext>
            </a:extLst>
          </a:blip>
          <a:srcRect l="13749" t="2557" r="43476" b="7015"/>
          <a:stretch/>
        </p:blipFill>
        <p:spPr>
          <a:xfrm>
            <a:off x="4572000" y="1166381"/>
            <a:ext cx="4248472" cy="5158859"/>
          </a:xfrm>
          <a:prstGeom prst="rect">
            <a:avLst/>
          </a:prstGeom>
          <a:ln>
            <a:noFill/>
          </a:ln>
        </p:spPr>
      </p:pic>
    </p:spTree>
    <p:extLst>
      <p:ext uri="{BB962C8B-B14F-4D97-AF65-F5344CB8AC3E}">
        <p14:creationId xmlns="" xmlns:p14="http://schemas.microsoft.com/office/powerpoint/2010/main" val="238026179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Losses in the HL-LHC DS</a:t>
            </a:r>
            <a:endParaRPr lang="en-GB" dirty="0"/>
          </a:p>
        </p:txBody>
      </p:sp>
      <p:sp>
        <p:nvSpPr>
          <p:cNvPr id="3" name="Content Placeholder 2"/>
          <p:cNvSpPr>
            <a:spLocks noGrp="1"/>
          </p:cNvSpPr>
          <p:nvPr>
            <p:ph idx="1"/>
          </p:nvPr>
        </p:nvSpPr>
        <p:spPr>
          <a:xfrm>
            <a:off x="612000" y="5276344"/>
            <a:ext cx="7920000" cy="960968"/>
          </a:xfrm>
        </p:spPr>
        <p:txBody>
          <a:bodyPr>
            <a:normAutofit fontScale="62500" lnSpcReduction="20000"/>
          </a:bodyPr>
          <a:lstStyle/>
          <a:p>
            <a:pPr>
              <a:lnSpc>
                <a:spcPct val="120000"/>
              </a:lnSpc>
            </a:pPr>
            <a:r>
              <a:rPr lang="en-US" dirty="0" smtClean="0"/>
              <a:t>Losses dominated by off-momentum protons</a:t>
            </a:r>
          </a:p>
          <a:p>
            <a:pPr>
              <a:lnSpc>
                <a:spcPct val="120000"/>
              </a:lnSpc>
            </a:pPr>
            <a:r>
              <a:rPr lang="en-US" dirty="0" smtClean="0"/>
              <a:t>Two </a:t>
            </a:r>
            <a:r>
              <a:rPr lang="en-US" dirty="0"/>
              <a:t>cases: 1) TCLs at 12</a:t>
            </a:r>
            <a:r>
              <a:rPr lang="el-GR" dirty="0"/>
              <a:t>σ</a:t>
            </a:r>
            <a:r>
              <a:rPr lang="en-GB" dirty="0"/>
              <a:t>, 2) TCL6 open (25mm </a:t>
            </a:r>
            <a:r>
              <a:rPr lang="en-GB" dirty="0" err="1"/>
              <a:t>halfgap</a:t>
            </a:r>
            <a:r>
              <a:rPr lang="en-GB" dirty="0"/>
              <a:t>)</a:t>
            </a:r>
            <a:endParaRPr lang="en-US" dirty="0"/>
          </a:p>
          <a:p>
            <a:pPr>
              <a:lnSpc>
                <a:spcPct val="120000"/>
              </a:lnSpc>
            </a:pPr>
            <a:r>
              <a:rPr lang="en-US" dirty="0"/>
              <a:t>Opening TCL6 has a noticeable impact only up to cell 8</a:t>
            </a:r>
          </a:p>
          <a:p>
            <a:pPr>
              <a:lnSpc>
                <a:spcPct val="120000"/>
              </a:lnSpc>
            </a:pPr>
            <a:endParaRPr lang="en-GB"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pic>
        <p:nvPicPr>
          <p:cNvPr id="6" name="Picture 5" descr="HL_IR5_DS_TCL6_open_closed.ps.png"/>
          <p:cNvPicPr>
            <a:picLocks noChangeAspect="1"/>
          </p:cNvPicPr>
          <p:nvPr/>
        </p:nvPicPr>
        <p:blipFill>
          <a:blip r:embed="rId2" cstate="print"/>
          <a:stretch>
            <a:fillRect/>
          </a:stretch>
        </p:blipFill>
        <p:spPr>
          <a:xfrm>
            <a:off x="1431986" y="808316"/>
            <a:ext cx="6280028" cy="4396019"/>
          </a:xfrm>
          <a:prstGeom prst="rect">
            <a:avLst/>
          </a:prstGeom>
        </p:spPr>
      </p:pic>
    </p:spTree>
    <p:extLst>
      <p:ext uri="{BB962C8B-B14F-4D97-AF65-F5344CB8AC3E}">
        <p14:creationId xmlns="" xmlns:p14="http://schemas.microsoft.com/office/powerpoint/2010/main" val="62773612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Impact on the HL-LHC DS coils</a:t>
            </a:r>
            <a:endParaRPr lang="en-GB" dirty="0"/>
          </a:p>
        </p:txBody>
      </p:sp>
      <p:sp>
        <p:nvSpPr>
          <p:cNvPr id="3" name="Content Placeholder 2"/>
          <p:cNvSpPr>
            <a:spLocks noGrp="1"/>
          </p:cNvSpPr>
          <p:nvPr>
            <p:ph idx="1"/>
          </p:nvPr>
        </p:nvSpPr>
        <p:spPr>
          <a:xfrm>
            <a:off x="612000" y="5157192"/>
            <a:ext cx="8074800" cy="968971"/>
          </a:xfrm>
        </p:spPr>
        <p:txBody>
          <a:bodyPr>
            <a:normAutofit fontScale="62500" lnSpcReduction="20000"/>
          </a:bodyPr>
          <a:lstStyle/>
          <a:p>
            <a:pPr>
              <a:lnSpc>
                <a:spcPct val="120000"/>
              </a:lnSpc>
            </a:pPr>
            <a:r>
              <a:rPr lang="en-US" dirty="0" smtClean="0"/>
              <a:t>Maximum </a:t>
            </a:r>
            <a:r>
              <a:rPr lang="en-US" dirty="0"/>
              <a:t>peak power density values in the coils around 2-3mW/cm</a:t>
            </a:r>
            <a:r>
              <a:rPr lang="en-US" baseline="30000" dirty="0"/>
              <a:t>3</a:t>
            </a:r>
          </a:p>
          <a:p>
            <a:pPr>
              <a:lnSpc>
                <a:spcPct val="120000"/>
              </a:lnSpc>
            </a:pPr>
            <a:r>
              <a:rPr lang="en-US" dirty="0" smtClean="0"/>
              <a:t>Maximum </a:t>
            </a:r>
            <a:r>
              <a:rPr lang="en-US" dirty="0"/>
              <a:t>dose values in the coils </a:t>
            </a:r>
            <a:r>
              <a:rPr lang="en-US" dirty="0" smtClean="0"/>
              <a:t>could be challenging between </a:t>
            </a:r>
            <a:r>
              <a:rPr lang="en-US" dirty="0"/>
              <a:t>cells 8 &amp; </a:t>
            </a:r>
            <a:r>
              <a:rPr lang="en-US" dirty="0" smtClean="0"/>
              <a:t>9 (</a:t>
            </a:r>
            <a:r>
              <a:rPr lang="en-US" dirty="0"/>
              <a:t>up to 40MGy </a:t>
            </a:r>
            <a:r>
              <a:rPr lang="en-US" dirty="0" smtClean="0"/>
              <a:t>locally, especially in MQMC in cell 9)</a:t>
            </a:r>
            <a:endParaRPr lang="en-US" dirty="0"/>
          </a:p>
          <a:p>
            <a:pPr>
              <a:lnSpc>
                <a:spcPct val="120000"/>
              </a:lnSpc>
            </a:pPr>
            <a:endParaRPr lang="en-GB" dirty="0"/>
          </a:p>
        </p:txBody>
      </p:sp>
      <p:sp>
        <p:nvSpPr>
          <p:cNvPr id="4" name="Footer Placeholder 3"/>
          <p:cNvSpPr>
            <a:spLocks noGrp="1"/>
          </p:cNvSpPr>
          <p:nvPr>
            <p:ph type="ftr" sz="quarter" idx="11"/>
          </p:nvPr>
        </p:nvSpPr>
        <p:spPr/>
        <p:txBody>
          <a:bodyPr/>
          <a:lstStyle/>
          <a:p>
            <a:r>
              <a:rPr lang="en-GB" noProof="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pic>
        <p:nvPicPr>
          <p:cNvPr id="6" name="Picture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691680" y="908720"/>
            <a:ext cx="5760640" cy="4032448"/>
          </a:xfrm>
          <a:prstGeom prst="rect">
            <a:avLst/>
          </a:prstGeom>
        </p:spPr>
      </p:pic>
    </p:spTree>
    <p:extLst>
      <p:ext uri="{BB962C8B-B14F-4D97-AF65-F5344CB8AC3E}">
        <p14:creationId xmlns="" xmlns:p14="http://schemas.microsoft.com/office/powerpoint/2010/main" val="19131001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Losses in the HL-LHC DS</a:t>
            </a:r>
            <a:endParaRPr lang="en-GB" dirty="0"/>
          </a:p>
        </p:txBody>
      </p:sp>
      <p:sp>
        <p:nvSpPr>
          <p:cNvPr id="3" name="Content Placeholder 2"/>
          <p:cNvSpPr>
            <a:spLocks noGrp="1"/>
          </p:cNvSpPr>
          <p:nvPr>
            <p:ph idx="1"/>
          </p:nvPr>
        </p:nvSpPr>
        <p:spPr>
          <a:xfrm>
            <a:off x="612000" y="5301208"/>
            <a:ext cx="7920000" cy="824955"/>
          </a:xfrm>
        </p:spPr>
        <p:txBody>
          <a:bodyPr>
            <a:normAutofit fontScale="55000" lnSpcReduction="20000"/>
          </a:bodyPr>
          <a:lstStyle/>
          <a:p>
            <a:pPr>
              <a:lnSpc>
                <a:spcPct val="120000"/>
              </a:lnSpc>
            </a:pPr>
            <a:r>
              <a:rPr lang="en-US" dirty="0"/>
              <a:t>Comparing to present LHC ATS optics (scaled to HL luminosity) it is clear that losses from cell 9 onward </a:t>
            </a:r>
            <a:r>
              <a:rPr lang="en-US" dirty="0" smtClean="0"/>
              <a:t>rise </a:t>
            </a:r>
            <a:r>
              <a:rPr lang="en-US" dirty="0"/>
              <a:t>purely with the luminosity</a:t>
            </a:r>
          </a:p>
          <a:p>
            <a:pPr>
              <a:lnSpc>
                <a:spcPct val="120000"/>
              </a:lnSpc>
            </a:pPr>
            <a:r>
              <a:rPr lang="en-US" dirty="0"/>
              <a:t>However, contrary to LHC, in HL-LHC cell 8 is more exposed without TCL6</a:t>
            </a:r>
          </a:p>
          <a:p>
            <a:endParaRPr lang="en-GB"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pic>
        <p:nvPicPr>
          <p:cNvPr id="6" name="Picture 5" descr="HL_IR5_DS_TCL6_open_closed.ps.png"/>
          <p:cNvPicPr>
            <a:picLocks noChangeAspect="1"/>
          </p:cNvPicPr>
          <p:nvPr/>
        </p:nvPicPr>
        <p:blipFill>
          <a:blip r:embed="rId2" cstate="print"/>
          <a:stretch>
            <a:fillRect/>
          </a:stretch>
        </p:blipFill>
        <p:spPr>
          <a:xfrm>
            <a:off x="1431986" y="808316"/>
            <a:ext cx="6280028" cy="4396020"/>
          </a:xfrm>
          <a:prstGeom prst="rect">
            <a:avLst/>
          </a:prstGeom>
        </p:spPr>
      </p:pic>
    </p:spTree>
    <p:extLst>
      <p:ext uri="{BB962C8B-B14F-4D97-AF65-F5344CB8AC3E}">
        <p14:creationId xmlns="" xmlns:p14="http://schemas.microsoft.com/office/powerpoint/2010/main" val="15566268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612000" y="1068994"/>
            <a:ext cx="8074800" cy="5024302"/>
          </a:xfrm>
        </p:spPr>
        <p:txBody>
          <a:bodyPr>
            <a:normAutofit fontScale="92500"/>
          </a:bodyPr>
          <a:lstStyle/>
          <a:p>
            <a:pPr>
              <a:lnSpc>
                <a:spcPct val="110000"/>
              </a:lnSpc>
            </a:pPr>
            <a:r>
              <a:rPr lang="en-GB" dirty="0" smtClean="0"/>
              <a:t>Situation in the triplet-D1 region remains largely unchanged in v.1.3 (no major changes in the layout)</a:t>
            </a:r>
          </a:p>
          <a:p>
            <a:pPr lvl="1">
              <a:lnSpc>
                <a:spcPct val="110000"/>
              </a:lnSpc>
            </a:pPr>
            <a:r>
              <a:rPr lang="en-GB" dirty="0" smtClean="0"/>
              <a:t>Use of shielded BPM in interconnect before Q2B is important</a:t>
            </a:r>
          </a:p>
          <a:p>
            <a:pPr>
              <a:lnSpc>
                <a:spcPct val="110000"/>
              </a:lnSpc>
            </a:pPr>
            <a:r>
              <a:rPr lang="en-GB" dirty="0" smtClean="0"/>
              <a:t>Despite reduced Q4 aperture, peak dose and peak power density values in the matching section remain acceptable, largely due to the presence of masks on the outgoing beam (especially before Q4), as well as TCLs and TCTs</a:t>
            </a:r>
          </a:p>
          <a:p>
            <a:pPr>
              <a:lnSpc>
                <a:spcPct val="110000"/>
              </a:lnSpc>
            </a:pPr>
            <a:r>
              <a:rPr lang="en-US" dirty="0" smtClean="0"/>
              <a:t>Peak power density in DS up to 3mW/cm</a:t>
            </a:r>
            <a:r>
              <a:rPr lang="en-US" baseline="30000" dirty="0" smtClean="0"/>
              <a:t>3</a:t>
            </a:r>
            <a:r>
              <a:rPr lang="en-US" dirty="0" smtClean="0"/>
              <a:t>, but local dose peaks could be challenging</a:t>
            </a:r>
            <a:endParaRPr lang="en-GB" dirty="0" smtClean="0"/>
          </a:p>
          <a:p>
            <a:pPr>
              <a:lnSpc>
                <a:spcPct val="110000"/>
              </a:lnSpc>
            </a:pPr>
            <a:endParaRPr lang="en-GB" dirty="0" smtClean="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 xmlns:p14="http://schemas.microsoft.com/office/powerpoint/2010/main" val="5830541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pied de page 2"/>
          <p:cNvSpPr>
            <a:spLocks noGrp="1"/>
          </p:cNvSpPr>
          <p:nvPr>
            <p:ph type="ftr" sz="quarter" idx="11"/>
          </p:nvPr>
        </p:nvSpPr>
        <p:spPr/>
        <p:txBody>
          <a:bodyPr/>
          <a:lstStyle/>
          <a:p>
            <a:r>
              <a:rPr lang="en-GB" noProof="0" dirty="0" smtClean="0"/>
              <a:t>Energy deposition in the HL-LHC IRs</a:t>
            </a:r>
            <a:endParaRPr lang="en-GB" noProof="0" dirty="0"/>
          </a:p>
        </p:txBody>
      </p:sp>
      <p:sp>
        <p:nvSpPr>
          <p:cNvPr id="4" name="Espace réservé du texte 3"/>
          <p:cNvSpPr>
            <a:spLocks noGrp="1"/>
          </p:cNvSpPr>
          <p:nvPr>
            <p:ph type="body" sz="quarter" idx="14"/>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26</a:t>
            </a:fld>
            <a:endParaRPr lang="fr-FR"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of results</a:t>
            </a:r>
            <a:endParaRPr lang="en-GB" dirty="0"/>
          </a:p>
        </p:txBody>
      </p:sp>
      <p:sp>
        <p:nvSpPr>
          <p:cNvPr id="3" name="Content Placeholder 2"/>
          <p:cNvSpPr>
            <a:spLocks noGrp="1"/>
          </p:cNvSpPr>
          <p:nvPr>
            <p:ph idx="1"/>
          </p:nvPr>
        </p:nvSpPr>
        <p:spPr>
          <a:xfrm>
            <a:off x="612000" y="5099586"/>
            <a:ext cx="7920000" cy="1256764"/>
          </a:xfrm>
        </p:spPr>
        <p:txBody>
          <a:bodyPr>
            <a:normAutofit fontScale="85000" lnSpcReduction="10000"/>
          </a:bodyPr>
          <a:lstStyle/>
          <a:p>
            <a:pPr>
              <a:lnSpc>
                <a:spcPct val="120000"/>
              </a:lnSpc>
            </a:pPr>
            <a:r>
              <a:rPr lang="en-GB" dirty="0" smtClean="0"/>
              <a:t>TCC decision (used for v.1.3 calculations):</a:t>
            </a:r>
          </a:p>
          <a:p>
            <a:pPr lvl="1">
              <a:lnSpc>
                <a:spcPct val="120000"/>
              </a:lnSpc>
            </a:pPr>
            <a:r>
              <a:rPr lang="en-GB" dirty="0" smtClean="0"/>
              <a:t>Interconnect with shielded BPM only before Q2B (for now)</a:t>
            </a:r>
          </a:p>
          <a:p>
            <a:pPr lvl="1">
              <a:lnSpc>
                <a:spcPct val="120000"/>
              </a:lnSpc>
            </a:pPr>
            <a:r>
              <a:rPr lang="en-GB" dirty="0" smtClean="0"/>
              <a:t>Interconnect with 7cm insert kept elsewhere</a:t>
            </a:r>
          </a:p>
          <a:p>
            <a:pPr>
              <a:lnSpc>
                <a:spcPct val="120000"/>
              </a:lnSpc>
            </a:pPr>
            <a:endParaRPr lang="en-GB" dirty="0" smtClean="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pic>
        <p:nvPicPr>
          <p:cNvPr id="7" name="Content Placeholder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a:xfrm>
            <a:off x="1512001" y="764704"/>
            <a:ext cx="6119999" cy="4284000"/>
          </a:xfrm>
          <a:prstGeom prst="rect">
            <a:avLst/>
          </a:prstGeom>
        </p:spPr>
      </p:pic>
      <p:cxnSp>
        <p:nvCxnSpPr>
          <p:cNvPr id="8" name="Straight Arrow Connector 7"/>
          <p:cNvCxnSpPr/>
          <p:nvPr/>
        </p:nvCxnSpPr>
        <p:spPr>
          <a:xfrm>
            <a:off x="3512858" y="2608206"/>
            <a:ext cx="48275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513181" y="2940472"/>
            <a:ext cx="482755"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513181" y="3206832"/>
            <a:ext cx="482755" cy="0"/>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a:xfrm>
            <a:off x="2639799" y="2427244"/>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FF0000"/>
                </a:solidFill>
              </a:rPr>
              <a:t>36MGy</a:t>
            </a:r>
          </a:p>
        </p:txBody>
      </p:sp>
      <p:sp>
        <p:nvSpPr>
          <p:cNvPr id="12" name="Content Placeholder 2"/>
          <p:cNvSpPr txBox="1">
            <a:spLocks/>
          </p:cNvSpPr>
          <p:nvPr/>
        </p:nvSpPr>
        <p:spPr>
          <a:xfrm>
            <a:off x="2640122" y="2758712"/>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0000CC"/>
                </a:solidFill>
              </a:rPr>
              <a:t>30MGy</a:t>
            </a:r>
          </a:p>
        </p:txBody>
      </p:sp>
      <p:sp>
        <p:nvSpPr>
          <p:cNvPr id="13" name="Content Placeholder 2"/>
          <p:cNvSpPr txBox="1">
            <a:spLocks/>
          </p:cNvSpPr>
          <p:nvPr/>
        </p:nvSpPr>
        <p:spPr>
          <a:xfrm>
            <a:off x="2640122" y="3024996"/>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FF00FF"/>
                </a:solidFill>
              </a:rPr>
              <a:t>26MGy</a:t>
            </a:r>
          </a:p>
        </p:txBody>
      </p:sp>
      <p:cxnSp>
        <p:nvCxnSpPr>
          <p:cNvPr id="14" name="Straight Connector 13"/>
          <p:cNvCxnSpPr/>
          <p:nvPr/>
        </p:nvCxnSpPr>
        <p:spPr>
          <a:xfrm>
            <a:off x="1979712" y="2608206"/>
            <a:ext cx="743577"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979712" y="2940472"/>
            <a:ext cx="743900" cy="0"/>
          </a:xfrm>
          <a:prstGeom prst="line">
            <a:avLst/>
          </a:prstGeom>
          <a:ln w="12700">
            <a:solidFill>
              <a:srgbClr val="0000CC"/>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979712" y="3209310"/>
            <a:ext cx="743900" cy="0"/>
          </a:xfrm>
          <a:prstGeom prst="line">
            <a:avLst/>
          </a:prstGeom>
          <a:ln w="12700">
            <a:solidFill>
              <a:srgbClr val="FF00FF"/>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5831445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Triplet-D1: Peak power density profile</a:t>
            </a:r>
            <a:br>
              <a:rPr lang="en-GB" dirty="0" smtClean="0"/>
            </a:br>
            <a:r>
              <a:rPr lang="en-GB" dirty="0" smtClean="0"/>
              <a:t>(Losses, normalised to 35mW/cm</a:t>
            </a:r>
            <a:r>
              <a:rPr lang="en-GB" baseline="30000" dirty="0" smtClean="0"/>
              <a:t>3</a:t>
            </a:r>
            <a:r>
              <a:rPr lang="en-GB" dirty="0" smtClean="0"/>
              <a:t> quench limit)</a:t>
            </a:r>
            <a:endParaRPr lang="en-GB" dirty="0"/>
          </a:p>
        </p:txBody>
      </p:sp>
      <p:sp>
        <p:nvSpPr>
          <p:cNvPr id="3" name="Content Placeholder 2"/>
          <p:cNvSpPr>
            <a:spLocks noGrp="1"/>
          </p:cNvSpPr>
          <p:nvPr>
            <p:ph idx="1"/>
          </p:nvPr>
        </p:nvSpPr>
        <p:spPr>
          <a:xfrm>
            <a:off x="406320" y="5445224"/>
            <a:ext cx="8486160" cy="1152128"/>
          </a:xfrm>
        </p:spPr>
        <p:txBody>
          <a:bodyPr>
            <a:normAutofit fontScale="70000" lnSpcReduction="20000"/>
          </a:bodyPr>
          <a:lstStyle/>
          <a:p>
            <a:r>
              <a:rPr lang="en-GB" dirty="0" smtClean="0"/>
              <a:t>Corresponds to 4.1x10</a:t>
            </a:r>
            <a:r>
              <a:rPr lang="en-GB" baseline="30000" dirty="0" smtClean="0"/>
              <a:t>9</a:t>
            </a:r>
            <a:r>
              <a:rPr lang="en-GB" dirty="0" smtClean="0"/>
              <a:t> p/s lost locally </a:t>
            </a:r>
            <a:r>
              <a:rPr lang="en-GB" dirty="0" smtClean="0">
                <a:sym typeface="Wingdings" panose="05000000000000000000" pitchFamily="2" charset="2"/>
              </a:rPr>
              <a:t> 7.36x10</a:t>
            </a:r>
            <a:r>
              <a:rPr lang="en-GB" baseline="30000" dirty="0" smtClean="0">
                <a:sym typeface="Wingdings" panose="05000000000000000000" pitchFamily="2" charset="2"/>
              </a:rPr>
              <a:t>13</a:t>
            </a:r>
            <a:r>
              <a:rPr lang="en-GB" dirty="0" smtClean="0">
                <a:sym typeface="Wingdings" panose="05000000000000000000" pitchFamily="2" charset="2"/>
              </a:rPr>
              <a:t> p/s global loss rate</a:t>
            </a:r>
            <a:endParaRPr lang="en-GB" dirty="0" smtClean="0"/>
          </a:p>
          <a:p>
            <a:r>
              <a:rPr lang="en-GB" dirty="0" smtClean="0"/>
              <a:t>A few seconds of beam life-time</a:t>
            </a:r>
          </a:p>
          <a:p>
            <a:r>
              <a:rPr lang="en-GB" dirty="0" smtClean="0"/>
              <a:t>~80 MW of power lost</a:t>
            </a:r>
            <a:endParaRPr lang="en-GB" dirty="0"/>
          </a:p>
        </p:txBody>
      </p:sp>
      <p:sp>
        <p:nvSpPr>
          <p:cNvPr id="4" name="Footer Placeholder 3"/>
          <p:cNvSpPr>
            <a:spLocks noGrp="1"/>
          </p:cNvSpPr>
          <p:nvPr>
            <p:ph type="ftr" sz="quarter" idx="11"/>
          </p:nvPr>
        </p:nvSpPr>
        <p:spPr/>
        <p:txBody>
          <a:bodyPr/>
          <a:lstStyle/>
          <a:p>
            <a:r>
              <a:rPr lang="en-US" noProof="0" smtClean="0"/>
              <a:t>BLM response simulations for the HL-LHC triplet</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pic>
        <p:nvPicPr>
          <p:cNvPr id="7" name="Picture 6"/>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39552" y="965258"/>
            <a:ext cx="6192687" cy="4334881"/>
          </a:xfrm>
          <a:prstGeom prst="rect">
            <a:avLst/>
          </a:prstGeom>
        </p:spPr>
      </p:pic>
      <p:sp>
        <p:nvSpPr>
          <p:cNvPr id="8" name="Content Placeholder 2"/>
          <p:cNvSpPr txBox="1">
            <a:spLocks/>
          </p:cNvSpPr>
          <p:nvPr/>
        </p:nvSpPr>
        <p:spPr>
          <a:xfrm>
            <a:off x="6732238" y="1811126"/>
            <a:ext cx="2411761" cy="504056"/>
          </a:xfrm>
          <a:prstGeom prst="rect">
            <a:avLst/>
          </a:prstGeom>
        </p:spPr>
        <p:txBody>
          <a:bodyPr vert="horz" lIns="0" tIns="0" rIns="0" bIns="0" rtlCol="0">
            <a:normAutofit fontScale="70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i="1" dirty="0" smtClean="0">
                <a:solidFill>
                  <a:srgbClr val="C00000"/>
                </a:solidFill>
              </a:rPr>
              <a:t>To be checked for the MCBX corrector!</a:t>
            </a:r>
            <a:endParaRPr lang="en-GB" i="1" dirty="0">
              <a:solidFill>
                <a:srgbClr val="C00000"/>
              </a:solidFill>
            </a:endParaRPr>
          </a:p>
        </p:txBody>
      </p:sp>
      <p:sp>
        <p:nvSpPr>
          <p:cNvPr id="9" name="Content Placeholder 2"/>
          <p:cNvSpPr txBox="1">
            <a:spLocks/>
          </p:cNvSpPr>
          <p:nvPr/>
        </p:nvSpPr>
        <p:spPr>
          <a:xfrm>
            <a:off x="5076056" y="375098"/>
            <a:ext cx="432048" cy="504056"/>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4000" dirty="0" smtClean="0">
                <a:solidFill>
                  <a:srgbClr val="C00000"/>
                </a:solidFill>
              </a:rPr>
              <a:t>*</a:t>
            </a:r>
            <a:endParaRPr lang="en-GB" sz="4000" dirty="0">
              <a:solidFill>
                <a:srgbClr val="C00000"/>
              </a:solidFill>
            </a:endParaRPr>
          </a:p>
        </p:txBody>
      </p:sp>
      <p:sp>
        <p:nvSpPr>
          <p:cNvPr id="10" name="Content Placeholder 2"/>
          <p:cNvSpPr txBox="1">
            <a:spLocks/>
          </p:cNvSpPr>
          <p:nvPr/>
        </p:nvSpPr>
        <p:spPr>
          <a:xfrm>
            <a:off x="6742230" y="1440100"/>
            <a:ext cx="432048" cy="504056"/>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4000" dirty="0" smtClean="0">
                <a:solidFill>
                  <a:srgbClr val="C00000"/>
                </a:solidFill>
              </a:rPr>
              <a:t>*</a:t>
            </a:r>
            <a:endParaRPr lang="en-GB" sz="4000" dirty="0">
              <a:solidFill>
                <a:srgbClr val="C00000"/>
              </a:solidFill>
            </a:endParaRPr>
          </a:p>
        </p:txBody>
      </p:sp>
    </p:spTree>
    <p:extLst>
      <p:ext uri="{BB962C8B-B14F-4D97-AF65-F5344CB8AC3E}">
        <p14:creationId xmlns="" xmlns:p14="http://schemas.microsoft.com/office/powerpoint/2010/main" val="337591956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64405"/>
            <a:ext cx="9144000" cy="608747"/>
          </a:xfrm>
          <a:prstGeom prst="rect">
            <a:avLst/>
          </a:prstGeom>
          <a:gradFill flip="none" rotWithShape="1">
            <a:gsLst>
              <a:gs pos="0">
                <a:schemeClr val="accent1">
                  <a:lumMod val="75000"/>
                  <a:alpha val="0"/>
                </a:schemeClr>
              </a:gs>
              <a:gs pos="56000">
                <a:schemeClr val="accent1">
                  <a:lumMod val="45000"/>
                  <a:lumOff val="55000"/>
                  <a:alpha val="35000"/>
                </a:schemeClr>
              </a:gs>
              <a:gs pos="100000">
                <a:schemeClr val="accent1">
                  <a:lumMod val="30000"/>
                  <a:lumOff val="70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
        <p:nvSpPr>
          <p:cNvPr id="2" name="Title 1"/>
          <p:cNvSpPr>
            <a:spLocks noGrp="1"/>
          </p:cNvSpPr>
          <p:nvPr>
            <p:ph type="title"/>
          </p:nvPr>
        </p:nvSpPr>
        <p:spPr>
          <a:xfrm>
            <a:off x="257908" y="132119"/>
            <a:ext cx="8886092" cy="558681"/>
          </a:xfrm>
          <a:effectLst/>
        </p:spPr>
        <p:txBody>
          <a:bodyPr vert="horz" lIns="36000" tIns="0" rIns="36000" bIns="0" rtlCol="0" anchor="ctr">
            <a:normAutofit/>
          </a:bodyPr>
          <a:lstStyle/>
          <a:p>
            <a:pPr defTabSz="457200"/>
            <a:r>
              <a:rPr lang="en-GB" sz="3600" b="1" dirty="0" smtClean="0">
                <a:solidFill>
                  <a:srgbClr val="005872"/>
                </a:solidFill>
              </a:rPr>
              <a:t>Peak dose minimisation scenarios</a:t>
            </a:r>
            <a:endParaRPr lang="en-GB" sz="3600" b="1" i="1" baseline="-25000" dirty="0">
              <a:solidFill>
                <a:srgbClr val="005872"/>
              </a:solidFill>
            </a:endParaRPr>
          </a:p>
        </p:txBody>
      </p:sp>
      <p:sp>
        <p:nvSpPr>
          <p:cNvPr id="3" name="Content Placeholder 2"/>
          <p:cNvSpPr>
            <a:spLocks noGrp="1"/>
          </p:cNvSpPr>
          <p:nvPr>
            <p:ph idx="1"/>
          </p:nvPr>
        </p:nvSpPr>
        <p:spPr>
          <a:xfrm>
            <a:off x="257908" y="765500"/>
            <a:ext cx="8700238" cy="4490441"/>
          </a:xfrm>
        </p:spPr>
        <p:txBody>
          <a:bodyPr vert="horz" lIns="91440" tIns="0" rIns="91440" bIns="0" rtlCol="0">
            <a:normAutofit/>
          </a:bodyPr>
          <a:lstStyle/>
          <a:p>
            <a:pPr defTabSz="457200">
              <a:lnSpc>
                <a:spcPct val="110000"/>
              </a:lnSpc>
              <a:spcBef>
                <a:spcPts val="0"/>
              </a:spcBef>
              <a:buClr>
                <a:srgbClr val="0089B5"/>
              </a:buClr>
              <a:buFont typeface="Arial"/>
            </a:pPr>
            <a:r>
              <a:rPr lang="en-GB" sz="2000" dirty="0" smtClean="0">
                <a:solidFill>
                  <a:schemeClr val="tx1">
                    <a:lumMod val="75000"/>
                    <a:lumOff val="25000"/>
                  </a:schemeClr>
                </a:solidFill>
              </a:rPr>
              <a:t>Comparison of three mixed scenarios:</a:t>
            </a:r>
            <a:endParaRPr lang="en-GB" sz="1600" dirty="0">
              <a:solidFill>
                <a:schemeClr val="tx1">
                  <a:lumMod val="75000"/>
                  <a:lumOff val="25000"/>
                </a:schemeClr>
              </a:solidFill>
            </a:endParaRPr>
          </a:p>
        </p:txBody>
      </p:sp>
      <p:pic>
        <p:nvPicPr>
          <p:cNvPr id="4" name="Picture 2" descr="\\cern.ch\dfs\Users\a\ASZEBERE\Documents\DG-EU\HiLumi\HiLumi-medium-561px.jpg"/>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 xmlns:a14="http://schemas.microsoft.com/office/drawing/2010/main" val="0"/>
              </a:ext>
            </a:extLst>
          </a:blip>
          <a:srcRect/>
          <a:stretch>
            <a:fillRect/>
          </a:stretch>
        </p:blipFill>
        <p:spPr bwMode="auto">
          <a:xfrm>
            <a:off x="0" y="6286500"/>
            <a:ext cx="702984" cy="338886"/>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16"/>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1330712" y="1494629"/>
            <a:ext cx="6482574" cy="4537802"/>
          </a:xfrm>
          <a:prstGeom prst="rect">
            <a:avLst/>
          </a:prstGeom>
        </p:spPr>
      </p:pic>
      <p:cxnSp>
        <p:nvCxnSpPr>
          <p:cNvPr id="9" name="Straight Arrow Connector 8"/>
          <p:cNvCxnSpPr/>
          <p:nvPr/>
        </p:nvCxnSpPr>
        <p:spPr>
          <a:xfrm>
            <a:off x="3528068" y="3591714"/>
            <a:ext cx="48275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528068" y="3825076"/>
            <a:ext cx="482755" cy="0"/>
          </a:xfrm>
          <a:prstGeom prst="straightConnector1">
            <a:avLst/>
          </a:prstGeom>
          <a:ln w="28575">
            <a:solidFill>
              <a:srgbClr val="00FF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528068" y="4084648"/>
            <a:ext cx="482755" cy="0"/>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830065" y="3591710"/>
            <a:ext cx="1692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30065" y="3822699"/>
            <a:ext cx="1692000" cy="0"/>
          </a:xfrm>
          <a:prstGeom prst="line">
            <a:avLst/>
          </a:prstGeom>
          <a:ln w="12700">
            <a:solidFill>
              <a:srgbClr val="00FF00"/>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830065" y="4084741"/>
            <a:ext cx="1692000" cy="0"/>
          </a:xfrm>
          <a:prstGeom prst="line">
            <a:avLst/>
          </a:prstGeom>
          <a:ln w="12700">
            <a:solidFill>
              <a:srgbClr val="FF00FF"/>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81717" y="6581493"/>
            <a:ext cx="8183056" cy="276999"/>
          </a:xfrm>
          <a:prstGeom prst="rect">
            <a:avLst/>
          </a:prstGeom>
          <a:noFill/>
        </p:spPr>
        <p:txBody>
          <a:bodyPr wrap="square" rtlCol="0">
            <a:spAutoFit/>
          </a:bodyPr>
          <a:lstStyle/>
          <a:p>
            <a:pPr algn="r" defTabSz="914400"/>
            <a:r>
              <a:rPr lang="en-GB" sz="1200" b="1" dirty="0" smtClean="0">
                <a:solidFill>
                  <a:prstClr val="black">
                    <a:lumMod val="65000"/>
                    <a:lumOff val="35000"/>
                  </a:prstClr>
                </a:solidFill>
              </a:rPr>
              <a:t>Energy deposition in the Triplet-D1 region (V1.2) | </a:t>
            </a:r>
            <a:r>
              <a:rPr lang="en-GB" sz="1200" dirty="0" smtClean="0">
                <a:solidFill>
                  <a:prstClr val="black">
                    <a:lumMod val="65000"/>
                    <a:lumOff val="35000"/>
                  </a:prstClr>
                </a:solidFill>
              </a:rPr>
              <a:t>5th</a:t>
            </a:r>
            <a:r>
              <a:rPr lang="en-GB" sz="1200" dirty="0">
                <a:solidFill>
                  <a:prstClr val="black">
                    <a:lumMod val="65000"/>
                    <a:lumOff val="35000"/>
                  </a:prstClr>
                </a:solidFill>
              </a:rPr>
              <a:t> Joint </a:t>
            </a:r>
            <a:r>
              <a:rPr lang="en-GB" sz="1200" dirty="0" err="1">
                <a:solidFill>
                  <a:prstClr val="black">
                    <a:lumMod val="65000"/>
                    <a:lumOff val="35000"/>
                  </a:prstClr>
                </a:solidFill>
              </a:rPr>
              <a:t>HiLumi</a:t>
            </a:r>
            <a:r>
              <a:rPr lang="en-GB" sz="1200" dirty="0">
                <a:solidFill>
                  <a:prstClr val="black">
                    <a:lumMod val="65000"/>
                    <a:lumOff val="35000"/>
                  </a:prstClr>
                </a:solidFill>
              </a:rPr>
              <a:t> LHC-LARP Annual </a:t>
            </a:r>
            <a:r>
              <a:rPr lang="en-GB" sz="1200" dirty="0" smtClean="0">
                <a:solidFill>
                  <a:prstClr val="black">
                    <a:lumMod val="65000"/>
                    <a:lumOff val="35000"/>
                  </a:prstClr>
                </a:solidFill>
              </a:rPr>
              <a:t>Meeting – CERN, October 26-30, 2015 | AT</a:t>
            </a:r>
            <a:endParaRPr lang="en-GB" sz="1200" dirty="0">
              <a:solidFill>
                <a:prstClr val="black">
                  <a:lumMod val="65000"/>
                  <a:lumOff val="35000"/>
                </a:prstClr>
              </a:solidFill>
            </a:endParaRPr>
          </a:p>
        </p:txBody>
      </p:sp>
    </p:spTree>
    <p:extLst>
      <p:ext uri="{BB962C8B-B14F-4D97-AF65-F5344CB8AC3E}">
        <p14:creationId xmlns="" xmlns:p14="http://schemas.microsoft.com/office/powerpoint/2010/main" val="231015873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and optics</a:t>
            </a:r>
            <a:endParaRPr lang="en-US" dirty="0"/>
          </a:p>
        </p:txBody>
      </p:sp>
      <p:sp>
        <p:nvSpPr>
          <p:cNvPr id="3" name="Footer Placeholder 2"/>
          <p:cNvSpPr>
            <a:spLocks noGrp="1"/>
          </p:cNvSpPr>
          <p:nvPr>
            <p:ph type="ftr" sz="quarter" idx="11"/>
          </p:nvPr>
        </p:nvSpPr>
        <p:spPr/>
        <p:txBody>
          <a:bodyPr/>
          <a:lstStyle/>
          <a:p>
            <a:r>
              <a:rPr lang="en-GB" noProof="0" dirty="0" smtClean="0"/>
              <a:t>Energy deposition in the HL-LHC IRs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a:t>
            </a:fld>
            <a:endParaRPr lang="fr-FR" dirty="0"/>
          </a:p>
        </p:txBody>
      </p:sp>
      <p:sp>
        <p:nvSpPr>
          <p:cNvPr id="5" name="Text Placeholder 4"/>
          <p:cNvSpPr>
            <a:spLocks noGrp="1"/>
          </p:cNvSpPr>
          <p:nvPr>
            <p:ph type="body" sz="quarter" idx="14"/>
          </p:nvPr>
        </p:nvSpPr>
        <p:spPr/>
        <p:txBody>
          <a:bodyPr/>
          <a:lstStyle/>
          <a:p>
            <a:endParaRPr lang="en-US" b="1" i="1" dirty="0" smtClean="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64405"/>
            <a:ext cx="9144000" cy="608747"/>
          </a:xfrm>
          <a:prstGeom prst="rect">
            <a:avLst/>
          </a:prstGeom>
          <a:gradFill flip="none" rotWithShape="1">
            <a:gsLst>
              <a:gs pos="0">
                <a:schemeClr val="accent1">
                  <a:lumMod val="75000"/>
                  <a:alpha val="0"/>
                </a:schemeClr>
              </a:gs>
              <a:gs pos="56000">
                <a:schemeClr val="accent1">
                  <a:lumMod val="45000"/>
                  <a:lumOff val="55000"/>
                  <a:alpha val="35000"/>
                </a:schemeClr>
              </a:gs>
              <a:gs pos="100000">
                <a:schemeClr val="accent1">
                  <a:lumMod val="30000"/>
                  <a:lumOff val="70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7908" y="132119"/>
            <a:ext cx="8886092" cy="558681"/>
          </a:xfrm>
          <a:effectLst/>
        </p:spPr>
        <p:txBody>
          <a:bodyPr vert="horz" lIns="36000" tIns="0" rIns="36000" bIns="0" rtlCol="0" anchor="ctr">
            <a:normAutofit/>
          </a:bodyPr>
          <a:lstStyle/>
          <a:p>
            <a:pPr defTabSz="457200"/>
            <a:r>
              <a:rPr lang="en-GB" sz="3600" b="1" dirty="0" smtClean="0">
                <a:solidFill>
                  <a:srgbClr val="005872"/>
                </a:solidFill>
              </a:rPr>
              <a:t>Further studies: flat optics</a:t>
            </a:r>
            <a:endParaRPr lang="en-GB" sz="3600" b="1" i="1" baseline="-25000" dirty="0">
              <a:solidFill>
                <a:srgbClr val="005872"/>
              </a:solidFill>
            </a:endParaRPr>
          </a:p>
        </p:txBody>
      </p:sp>
      <p:sp>
        <p:nvSpPr>
          <p:cNvPr id="3" name="Content Placeholder 2"/>
          <p:cNvSpPr>
            <a:spLocks noGrp="1"/>
          </p:cNvSpPr>
          <p:nvPr>
            <p:ph idx="1"/>
          </p:nvPr>
        </p:nvSpPr>
        <p:spPr>
          <a:xfrm>
            <a:off x="257908" y="765502"/>
            <a:ext cx="8659446" cy="1689888"/>
          </a:xfrm>
        </p:spPr>
        <p:txBody>
          <a:bodyPr vert="horz" lIns="91440" tIns="0" rIns="91440" bIns="0" rtlCol="0">
            <a:normAutofit fontScale="92500"/>
          </a:bodyPr>
          <a:lstStyle/>
          <a:p>
            <a:pPr defTabSz="457200">
              <a:lnSpc>
                <a:spcPct val="100000"/>
              </a:lnSpc>
              <a:spcBef>
                <a:spcPts val="0"/>
              </a:spcBef>
              <a:buClr>
                <a:srgbClr val="0089B5"/>
              </a:buClr>
              <a:buFont typeface="Arial"/>
            </a:pPr>
            <a:r>
              <a:rPr lang="en-GB" sz="2000" dirty="0" smtClean="0">
                <a:solidFill>
                  <a:schemeClr val="tx1">
                    <a:lumMod val="75000"/>
                    <a:lumOff val="25000"/>
                  </a:schemeClr>
                </a:solidFill>
              </a:rPr>
              <a:t>Two flat optics scenarios were also studied for both vertical and horizontal crossing</a:t>
            </a:r>
            <a:endParaRPr lang="en-GB" sz="800" i="1" dirty="0">
              <a:solidFill>
                <a:schemeClr val="tx1">
                  <a:lumMod val="75000"/>
                  <a:lumOff val="25000"/>
                </a:schemeClr>
              </a:solidFill>
            </a:endParaRPr>
          </a:p>
          <a:p>
            <a:pPr lvl="1" defTabSz="457200">
              <a:lnSpc>
                <a:spcPct val="100000"/>
              </a:lnSpc>
              <a:spcBef>
                <a:spcPts val="0"/>
              </a:spcBef>
              <a:buClr>
                <a:srgbClr val="0089B5"/>
              </a:buClr>
              <a:buFont typeface="Arial"/>
            </a:pPr>
            <a:r>
              <a:rPr lang="en-GB" sz="1600" dirty="0" smtClean="0">
                <a:solidFill>
                  <a:schemeClr val="tx1">
                    <a:lumMod val="75000"/>
                    <a:lumOff val="25000"/>
                  </a:schemeClr>
                </a:solidFill>
              </a:rPr>
              <a:t>150</a:t>
            </a:r>
            <a:r>
              <a:rPr lang="el-GR" sz="1600" dirty="0" smtClean="0">
                <a:solidFill>
                  <a:schemeClr val="tx1">
                    <a:lumMod val="75000"/>
                    <a:lumOff val="25000"/>
                  </a:schemeClr>
                </a:solidFill>
              </a:rPr>
              <a:t>μ</a:t>
            </a:r>
            <a:r>
              <a:rPr lang="en-GB" sz="1600" dirty="0" smtClean="0">
                <a:solidFill>
                  <a:schemeClr val="tx1">
                    <a:lumMod val="75000"/>
                    <a:lumOff val="25000"/>
                  </a:schemeClr>
                </a:solidFill>
              </a:rPr>
              <a:t>rad half-crossing angle, </a:t>
            </a:r>
            <a:r>
              <a:rPr lang="el-GR" sz="1600" dirty="0" smtClean="0">
                <a:solidFill>
                  <a:schemeClr val="tx1">
                    <a:lumMod val="75000"/>
                    <a:lumOff val="25000"/>
                  </a:schemeClr>
                </a:solidFill>
              </a:rPr>
              <a:t>β</a:t>
            </a:r>
            <a:r>
              <a:rPr lang="en-GB" sz="1600" dirty="0" smtClean="0">
                <a:solidFill>
                  <a:schemeClr val="tx1">
                    <a:lumMod val="75000"/>
                    <a:lumOff val="25000"/>
                  </a:schemeClr>
                </a:solidFill>
              </a:rPr>
              <a:t>*</a:t>
            </a:r>
            <a:r>
              <a:rPr lang="en-GB" sz="1600" baseline="-25000" dirty="0" smtClean="0">
                <a:solidFill>
                  <a:schemeClr val="tx1">
                    <a:lumMod val="75000"/>
                    <a:lumOff val="25000"/>
                  </a:schemeClr>
                </a:solidFill>
              </a:rPr>
              <a:t>x</a:t>
            </a:r>
            <a:r>
              <a:rPr lang="en-GB" sz="1600" dirty="0" smtClean="0">
                <a:solidFill>
                  <a:schemeClr val="tx1">
                    <a:lumMod val="75000"/>
                    <a:lumOff val="25000"/>
                  </a:schemeClr>
                </a:solidFill>
              </a:rPr>
              <a:t> / </a:t>
            </a:r>
            <a:r>
              <a:rPr lang="el-GR" sz="1600" dirty="0" smtClean="0">
                <a:solidFill>
                  <a:schemeClr val="tx1">
                    <a:lumMod val="75000"/>
                    <a:lumOff val="25000"/>
                  </a:schemeClr>
                </a:solidFill>
              </a:rPr>
              <a:t>β</a:t>
            </a:r>
            <a:r>
              <a:rPr lang="en-GB" sz="1600" dirty="0" smtClean="0">
                <a:solidFill>
                  <a:schemeClr val="tx1">
                    <a:lumMod val="75000"/>
                    <a:lumOff val="25000"/>
                  </a:schemeClr>
                </a:solidFill>
              </a:rPr>
              <a:t>*</a:t>
            </a:r>
            <a:r>
              <a:rPr lang="en-GB" sz="1600" baseline="-25000" dirty="0" smtClean="0">
                <a:solidFill>
                  <a:schemeClr val="tx1">
                    <a:lumMod val="75000"/>
                    <a:lumOff val="25000"/>
                  </a:schemeClr>
                </a:solidFill>
              </a:rPr>
              <a:t>y</a:t>
            </a:r>
            <a:r>
              <a:rPr lang="en-GB" sz="1600" dirty="0" smtClean="0">
                <a:solidFill>
                  <a:schemeClr val="tx1">
                    <a:lumMod val="75000"/>
                    <a:lumOff val="25000"/>
                  </a:schemeClr>
                </a:solidFill>
              </a:rPr>
              <a:t> = 40 / 10 cm</a:t>
            </a:r>
          </a:p>
          <a:p>
            <a:pPr lvl="1" defTabSz="457200">
              <a:lnSpc>
                <a:spcPct val="100000"/>
              </a:lnSpc>
              <a:spcBef>
                <a:spcPts val="0"/>
              </a:spcBef>
              <a:buClr>
                <a:srgbClr val="0089B5"/>
              </a:buClr>
              <a:buFont typeface="Arial"/>
              <a:buChar char="•"/>
            </a:pPr>
            <a:r>
              <a:rPr lang="en-GB" sz="1600" dirty="0" smtClean="0">
                <a:solidFill>
                  <a:schemeClr val="tx1">
                    <a:lumMod val="75000"/>
                    <a:lumOff val="25000"/>
                  </a:schemeClr>
                </a:solidFill>
              </a:rPr>
              <a:t>210</a:t>
            </a:r>
            <a:r>
              <a:rPr lang="el-GR" sz="1600" dirty="0">
                <a:solidFill>
                  <a:schemeClr val="tx1">
                    <a:lumMod val="75000"/>
                    <a:lumOff val="25000"/>
                  </a:schemeClr>
                </a:solidFill>
              </a:rPr>
              <a:t>μ</a:t>
            </a:r>
            <a:r>
              <a:rPr lang="en-GB" sz="1600" dirty="0">
                <a:solidFill>
                  <a:schemeClr val="tx1">
                    <a:lumMod val="75000"/>
                    <a:lumOff val="25000"/>
                  </a:schemeClr>
                </a:solidFill>
              </a:rPr>
              <a:t>rad half-crossing angle, </a:t>
            </a:r>
            <a:r>
              <a:rPr lang="el-GR" sz="1600" dirty="0">
                <a:solidFill>
                  <a:schemeClr val="tx1">
                    <a:lumMod val="75000"/>
                    <a:lumOff val="25000"/>
                  </a:schemeClr>
                </a:solidFill>
              </a:rPr>
              <a:t>β</a:t>
            </a:r>
            <a:r>
              <a:rPr lang="en-GB" sz="1600" dirty="0">
                <a:solidFill>
                  <a:schemeClr val="tx1">
                    <a:lumMod val="75000"/>
                    <a:lumOff val="25000"/>
                  </a:schemeClr>
                </a:solidFill>
              </a:rPr>
              <a:t>*</a:t>
            </a:r>
            <a:r>
              <a:rPr lang="en-GB" sz="1600" baseline="-25000" dirty="0">
                <a:solidFill>
                  <a:schemeClr val="tx1">
                    <a:lumMod val="75000"/>
                    <a:lumOff val="25000"/>
                  </a:schemeClr>
                </a:solidFill>
              </a:rPr>
              <a:t>x</a:t>
            </a:r>
            <a:r>
              <a:rPr lang="en-GB" sz="1600" dirty="0">
                <a:solidFill>
                  <a:schemeClr val="tx1">
                    <a:lumMod val="75000"/>
                    <a:lumOff val="25000"/>
                  </a:schemeClr>
                </a:solidFill>
              </a:rPr>
              <a:t> / </a:t>
            </a:r>
            <a:r>
              <a:rPr lang="el-GR" sz="1600" dirty="0">
                <a:solidFill>
                  <a:schemeClr val="tx1">
                    <a:lumMod val="75000"/>
                    <a:lumOff val="25000"/>
                  </a:schemeClr>
                </a:solidFill>
              </a:rPr>
              <a:t>β</a:t>
            </a:r>
            <a:r>
              <a:rPr lang="en-GB" sz="1600" dirty="0">
                <a:solidFill>
                  <a:schemeClr val="tx1">
                    <a:lumMod val="75000"/>
                    <a:lumOff val="25000"/>
                  </a:schemeClr>
                </a:solidFill>
              </a:rPr>
              <a:t>*</a:t>
            </a:r>
            <a:r>
              <a:rPr lang="en-GB" sz="1600" baseline="-25000" dirty="0">
                <a:solidFill>
                  <a:schemeClr val="tx1">
                    <a:lumMod val="75000"/>
                    <a:lumOff val="25000"/>
                  </a:schemeClr>
                </a:solidFill>
              </a:rPr>
              <a:t>y</a:t>
            </a:r>
            <a:r>
              <a:rPr lang="en-GB" sz="1600" dirty="0">
                <a:solidFill>
                  <a:schemeClr val="tx1">
                    <a:lumMod val="75000"/>
                    <a:lumOff val="25000"/>
                  </a:schemeClr>
                </a:solidFill>
              </a:rPr>
              <a:t> = 40 / </a:t>
            </a:r>
            <a:r>
              <a:rPr lang="en-GB" sz="1600" dirty="0" smtClean="0">
                <a:solidFill>
                  <a:schemeClr val="tx1">
                    <a:lumMod val="75000"/>
                    <a:lumOff val="25000"/>
                  </a:schemeClr>
                </a:solidFill>
              </a:rPr>
              <a:t>10 cm</a:t>
            </a:r>
            <a:endParaRPr lang="en-GB" sz="1600" dirty="0">
              <a:solidFill>
                <a:schemeClr val="tx1">
                  <a:lumMod val="75000"/>
                  <a:lumOff val="25000"/>
                </a:schemeClr>
              </a:solidFill>
            </a:endParaRPr>
          </a:p>
          <a:p>
            <a:pPr defTabSz="457200">
              <a:lnSpc>
                <a:spcPct val="100000"/>
              </a:lnSpc>
              <a:spcBef>
                <a:spcPts val="0"/>
              </a:spcBef>
              <a:buClr>
                <a:srgbClr val="0089B5"/>
              </a:buClr>
              <a:buFont typeface="Arial"/>
            </a:pPr>
            <a:r>
              <a:rPr lang="en-GB" sz="2000" dirty="0" smtClean="0">
                <a:solidFill>
                  <a:schemeClr val="tx1">
                    <a:lumMod val="75000"/>
                    <a:lumOff val="25000"/>
                  </a:schemeClr>
                </a:solidFill>
              </a:rPr>
              <a:t>Sensitivity of results to changes in bunch length and beam divergence is limited</a:t>
            </a:r>
          </a:p>
          <a:p>
            <a:pPr defTabSz="457200">
              <a:lnSpc>
                <a:spcPct val="100000"/>
              </a:lnSpc>
              <a:spcBef>
                <a:spcPts val="0"/>
              </a:spcBef>
              <a:buClr>
                <a:srgbClr val="0089B5"/>
              </a:buClr>
              <a:buFont typeface="Arial"/>
            </a:pPr>
            <a:r>
              <a:rPr lang="en-GB" sz="2000" dirty="0" smtClean="0">
                <a:solidFill>
                  <a:schemeClr val="tx1">
                    <a:lumMod val="75000"/>
                    <a:lumOff val="25000"/>
                  </a:schemeClr>
                </a:solidFill>
              </a:rPr>
              <a:t>On the contrary, the crossing angle plays an important role</a:t>
            </a:r>
          </a:p>
          <a:p>
            <a:pPr lvl="1" defTabSz="457200">
              <a:lnSpc>
                <a:spcPct val="100000"/>
              </a:lnSpc>
              <a:spcBef>
                <a:spcPts val="0"/>
              </a:spcBef>
              <a:buClr>
                <a:srgbClr val="0089B5"/>
              </a:buClr>
              <a:buFont typeface="Arial"/>
            </a:pPr>
            <a:r>
              <a:rPr lang="en-GB" sz="1600" dirty="0" smtClean="0">
                <a:solidFill>
                  <a:schemeClr val="tx1">
                    <a:lumMod val="75000"/>
                    <a:lumOff val="25000"/>
                  </a:schemeClr>
                </a:solidFill>
              </a:rPr>
              <a:t>Lower dose for lower crossing angle</a:t>
            </a:r>
          </a:p>
        </p:txBody>
      </p:sp>
      <p:pic>
        <p:nvPicPr>
          <p:cNvPr id="4" name="Picture 2" descr="\\cern.ch\dfs\Users\a\ASZEBERE\Documents\DG-EU\HiLumi\HiLumi-medium-561px.jpg"/>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 xmlns:a14="http://schemas.microsoft.com/office/drawing/2010/main" val="0"/>
              </a:ext>
            </a:extLst>
          </a:blip>
          <a:srcRect/>
          <a:stretch>
            <a:fillRect/>
          </a:stretch>
        </p:blipFill>
        <p:spPr bwMode="auto">
          <a:xfrm>
            <a:off x="0" y="6286500"/>
            <a:ext cx="702984" cy="338886"/>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619641" y="2857653"/>
            <a:ext cx="4525708" cy="3168000"/>
          </a:xfrm>
          <a:prstGeom prst="rect">
            <a:avLst/>
          </a:prstGeom>
        </p:spPr>
      </p:pic>
      <p:cxnSp>
        <p:nvCxnSpPr>
          <p:cNvPr id="24" name="Straight Arrow Connector 23"/>
          <p:cNvCxnSpPr/>
          <p:nvPr/>
        </p:nvCxnSpPr>
        <p:spPr>
          <a:xfrm>
            <a:off x="5989325" y="4342343"/>
            <a:ext cx="48275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989325" y="4049449"/>
            <a:ext cx="482755"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989325" y="3630353"/>
            <a:ext cx="482755" cy="0"/>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39" name="Content Placeholder 2"/>
          <p:cNvSpPr txBox="1">
            <a:spLocks/>
          </p:cNvSpPr>
          <p:nvPr/>
        </p:nvSpPr>
        <p:spPr>
          <a:xfrm>
            <a:off x="5096763" y="4156619"/>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FF0000"/>
                </a:solidFill>
              </a:rPr>
              <a:t>150</a:t>
            </a:r>
            <a:r>
              <a:rPr lang="el-GR" sz="1600" b="1" dirty="0" smtClean="0">
                <a:solidFill>
                  <a:srgbClr val="FF0000"/>
                </a:solidFill>
              </a:rPr>
              <a:t>μ</a:t>
            </a:r>
            <a:r>
              <a:rPr lang="en-GB" sz="1600" b="1" dirty="0" smtClean="0">
                <a:solidFill>
                  <a:srgbClr val="FF0000"/>
                </a:solidFill>
              </a:rPr>
              <a:t>rad</a:t>
            </a:r>
          </a:p>
        </p:txBody>
      </p:sp>
      <p:sp>
        <p:nvSpPr>
          <p:cNvPr id="40" name="Content Placeholder 2"/>
          <p:cNvSpPr txBox="1">
            <a:spLocks/>
          </p:cNvSpPr>
          <p:nvPr/>
        </p:nvSpPr>
        <p:spPr>
          <a:xfrm>
            <a:off x="5096763" y="3862927"/>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0000CC"/>
                </a:solidFill>
              </a:rPr>
              <a:t>210</a:t>
            </a:r>
            <a:r>
              <a:rPr lang="el-GR" sz="1600" b="1" dirty="0" smtClean="0">
                <a:solidFill>
                  <a:srgbClr val="0000CC"/>
                </a:solidFill>
              </a:rPr>
              <a:t>μ</a:t>
            </a:r>
            <a:r>
              <a:rPr lang="en-GB" sz="1600" b="1" dirty="0" smtClean="0">
                <a:solidFill>
                  <a:srgbClr val="0000CC"/>
                </a:solidFill>
              </a:rPr>
              <a:t>rad</a:t>
            </a:r>
          </a:p>
        </p:txBody>
      </p:sp>
      <p:sp>
        <p:nvSpPr>
          <p:cNvPr id="41" name="Content Placeholder 2"/>
          <p:cNvSpPr txBox="1">
            <a:spLocks/>
          </p:cNvSpPr>
          <p:nvPr/>
        </p:nvSpPr>
        <p:spPr>
          <a:xfrm>
            <a:off x="5096763" y="3443755"/>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FF00FF"/>
                </a:solidFill>
              </a:rPr>
              <a:t>295</a:t>
            </a:r>
            <a:r>
              <a:rPr lang="el-GR" sz="1600" b="1" dirty="0" smtClean="0">
                <a:solidFill>
                  <a:srgbClr val="FF00FF"/>
                </a:solidFill>
              </a:rPr>
              <a:t>μ</a:t>
            </a:r>
            <a:r>
              <a:rPr lang="en-GB" sz="1600" b="1" dirty="0" smtClean="0">
                <a:solidFill>
                  <a:srgbClr val="FF00FF"/>
                </a:solidFill>
              </a:rPr>
              <a:t>rad</a:t>
            </a:r>
          </a:p>
        </p:txBody>
      </p:sp>
      <p:cxnSp>
        <p:nvCxnSpPr>
          <p:cNvPr id="15" name="Straight Connector 14"/>
          <p:cNvCxnSpPr/>
          <p:nvPr/>
        </p:nvCxnSpPr>
        <p:spPr>
          <a:xfrm>
            <a:off x="4947756" y="4342343"/>
            <a:ext cx="252000"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947756" y="4049449"/>
            <a:ext cx="252000" cy="0"/>
          </a:xfrm>
          <a:prstGeom prst="line">
            <a:avLst/>
          </a:prstGeom>
          <a:ln w="12700">
            <a:solidFill>
              <a:srgbClr val="0000CC"/>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947756" y="3632831"/>
            <a:ext cx="252000" cy="0"/>
          </a:xfrm>
          <a:prstGeom prst="line">
            <a:avLst/>
          </a:prstGeom>
          <a:ln w="12700">
            <a:solidFill>
              <a:srgbClr val="FF00FF"/>
            </a:solidFill>
            <a:prstDash val="dash"/>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88291" y="2859627"/>
            <a:ext cx="4525714" cy="3168000"/>
          </a:xfrm>
          <a:prstGeom prst="rect">
            <a:avLst/>
          </a:prstGeom>
        </p:spPr>
      </p:pic>
      <p:cxnSp>
        <p:nvCxnSpPr>
          <p:cNvPr id="28" name="Straight Arrow Connector 27"/>
          <p:cNvCxnSpPr/>
          <p:nvPr/>
        </p:nvCxnSpPr>
        <p:spPr>
          <a:xfrm>
            <a:off x="1451469" y="4541499"/>
            <a:ext cx="482755"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451471" y="4315284"/>
            <a:ext cx="482755" cy="0"/>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30" name="Content Placeholder 2"/>
          <p:cNvSpPr txBox="1">
            <a:spLocks/>
          </p:cNvSpPr>
          <p:nvPr/>
        </p:nvSpPr>
        <p:spPr>
          <a:xfrm>
            <a:off x="558907" y="4354977"/>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0000CC"/>
                </a:solidFill>
              </a:rPr>
              <a:t>210</a:t>
            </a:r>
            <a:r>
              <a:rPr lang="el-GR" sz="1600" b="1" dirty="0" smtClean="0">
                <a:solidFill>
                  <a:srgbClr val="0000CC"/>
                </a:solidFill>
              </a:rPr>
              <a:t>μ</a:t>
            </a:r>
            <a:r>
              <a:rPr lang="en-GB" sz="1600" b="1" dirty="0" smtClean="0">
                <a:solidFill>
                  <a:srgbClr val="0000CC"/>
                </a:solidFill>
              </a:rPr>
              <a:t>rad</a:t>
            </a:r>
          </a:p>
        </p:txBody>
      </p:sp>
      <p:sp>
        <p:nvSpPr>
          <p:cNvPr id="31" name="Content Placeholder 2"/>
          <p:cNvSpPr txBox="1">
            <a:spLocks/>
          </p:cNvSpPr>
          <p:nvPr/>
        </p:nvSpPr>
        <p:spPr>
          <a:xfrm>
            <a:off x="558909" y="4128686"/>
            <a:ext cx="892562" cy="343055"/>
          </a:xfrm>
          <a:prstGeom prst="rect">
            <a:avLst/>
          </a:prstGeom>
        </p:spPr>
        <p:txBody>
          <a:bodyPr vert="horz" lIns="91440" tIns="0" rIns="91440" bIns="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457200">
              <a:lnSpc>
                <a:spcPct val="100000"/>
              </a:lnSpc>
              <a:spcBef>
                <a:spcPts val="0"/>
              </a:spcBef>
              <a:buClr>
                <a:srgbClr val="0089B5"/>
              </a:buClr>
              <a:buNone/>
            </a:pPr>
            <a:r>
              <a:rPr lang="en-GB" sz="1600" b="1" dirty="0" smtClean="0">
                <a:solidFill>
                  <a:srgbClr val="FF00FF"/>
                </a:solidFill>
              </a:rPr>
              <a:t>295</a:t>
            </a:r>
            <a:r>
              <a:rPr lang="el-GR" sz="1600" b="1" dirty="0" smtClean="0">
                <a:solidFill>
                  <a:srgbClr val="FF00FF"/>
                </a:solidFill>
              </a:rPr>
              <a:t>μ</a:t>
            </a:r>
            <a:r>
              <a:rPr lang="en-GB" sz="1600" b="1" dirty="0" smtClean="0">
                <a:solidFill>
                  <a:srgbClr val="FF00FF"/>
                </a:solidFill>
              </a:rPr>
              <a:t>rad</a:t>
            </a:r>
          </a:p>
        </p:txBody>
      </p:sp>
      <p:cxnSp>
        <p:nvCxnSpPr>
          <p:cNvPr id="32" name="Straight Connector 31"/>
          <p:cNvCxnSpPr/>
          <p:nvPr/>
        </p:nvCxnSpPr>
        <p:spPr>
          <a:xfrm>
            <a:off x="409900" y="4541499"/>
            <a:ext cx="252000" cy="0"/>
          </a:xfrm>
          <a:prstGeom prst="line">
            <a:avLst/>
          </a:prstGeom>
          <a:ln w="12700">
            <a:solidFill>
              <a:srgbClr val="0000CC"/>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09902" y="4317762"/>
            <a:ext cx="252000" cy="0"/>
          </a:xfrm>
          <a:prstGeom prst="line">
            <a:avLst/>
          </a:prstGeom>
          <a:ln w="12700">
            <a:solidFill>
              <a:srgbClr val="FF00FF"/>
            </a:solidFill>
            <a:prstDash val="dash"/>
          </a:ln>
        </p:spPr>
        <p:style>
          <a:lnRef idx="1">
            <a:schemeClr val="accent1"/>
          </a:lnRef>
          <a:fillRef idx="0">
            <a:schemeClr val="accent1"/>
          </a:fillRef>
          <a:effectRef idx="0">
            <a:schemeClr val="accent1"/>
          </a:effectRef>
          <a:fontRef idx="minor">
            <a:schemeClr val="tx1"/>
          </a:fontRef>
        </p:style>
      </p:cxnSp>
      <p:sp>
        <p:nvSpPr>
          <p:cNvPr id="25" name="Content Placeholder 2"/>
          <p:cNvSpPr txBox="1">
            <a:spLocks/>
          </p:cNvSpPr>
          <p:nvPr/>
        </p:nvSpPr>
        <p:spPr>
          <a:xfrm>
            <a:off x="1403906" y="2457541"/>
            <a:ext cx="2044436" cy="279743"/>
          </a:xfrm>
          <a:prstGeom prst="rect">
            <a:avLst/>
          </a:prstGeom>
        </p:spPr>
        <p:txBody>
          <a:bodyPr vert="horz" lIns="91440" tIns="0" rIns="9144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00000"/>
              </a:lnSpc>
              <a:spcBef>
                <a:spcPts val="0"/>
              </a:spcBef>
              <a:buClr>
                <a:srgbClr val="0089B5"/>
              </a:buClr>
              <a:buNone/>
            </a:pPr>
            <a:r>
              <a:rPr lang="en-GB" sz="2000" b="1" dirty="0" smtClean="0">
                <a:solidFill>
                  <a:schemeClr val="tx1">
                    <a:lumMod val="75000"/>
                    <a:lumOff val="25000"/>
                  </a:schemeClr>
                </a:solidFill>
              </a:rPr>
              <a:t>Vertical crossing</a:t>
            </a:r>
          </a:p>
        </p:txBody>
      </p:sp>
      <p:sp>
        <p:nvSpPr>
          <p:cNvPr id="34" name="Content Placeholder 2"/>
          <p:cNvSpPr txBox="1">
            <a:spLocks/>
          </p:cNvSpPr>
          <p:nvPr/>
        </p:nvSpPr>
        <p:spPr>
          <a:xfrm>
            <a:off x="5730833" y="2443793"/>
            <a:ext cx="2315314" cy="279743"/>
          </a:xfrm>
          <a:prstGeom prst="rect">
            <a:avLst/>
          </a:prstGeom>
        </p:spPr>
        <p:txBody>
          <a:bodyPr vert="horz" lIns="91440" tIns="0" rIns="9144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00000"/>
              </a:lnSpc>
              <a:spcBef>
                <a:spcPts val="0"/>
              </a:spcBef>
              <a:buClr>
                <a:srgbClr val="0089B5"/>
              </a:buClr>
              <a:buNone/>
            </a:pPr>
            <a:r>
              <a:rPr lang="en-GB" sz="2000" b="1" dirty="0" smtClean="0">
                <a:solidFill>
                  <a:schemeClr val="tx1">
                    <a:lumMod val="75000"/>
                    <a:lumOff val="25000"/>
                  </a:schemeClr>
                </a:solidFill>
              </a:rPr>
              <a:t>Horizontal crossing</a:t>
            </a:r>
          </a:p>
        </p:txBody>
      </p:sp>
      <p:sp>
        <p:nvSpPr>
          <p:cNvPr id="35" name="TextBox 34"/>
          <p:cNvSpPr txBox="1"/>
          <p:nvPr/>
        </p:nvSpPr>
        <p:spPr>
          <a:xfrm>
            <a:off x="681717" y="6581493"/>
            <a:ext cx="8183056" cy="276999"/>
          </a:xfrm>
          <a:prstGeom prst="rect">
            <a:avLst/>
          </a:prstGeom>
          <a:noFill/>
        </p:spPr>
        <p:txBody>
          <a:bodyPr wrap="square" rtlCol="0">
            <a:spAutoFit/>
          </a:bodyPr>
          <a:lstStyle/>
          <a:p>
            <a:pPr algn="r"/>
            <a:r>
              <a:rPr lang="en-GB" sz="1200" b="1" dirty="0" smtClean="0">
                <a:solidFill>
                  <a:schemeClr val="tx1">
                    <a:lumMod val="65000"/>
                    <a:lumOff val="35000"/>
                  </a:schemeClr>
                </a:solidFill>
                <a:latin typeface="Calibri" pitchFamily="34" charset="0"/>
              </a:rPr>
              <a:t>Energy deposition in the Triplet-D1 region (V1.2) | </a:t>
            </a:r>
            <a:r>
              <a:rPr lang="en-GB" sz="1200" dirty="0" smtClean="0">
                <a:solidFill>
                  <a:schemeClr val="tx1">
                    <a:lumMod val="65000"/>
                    <a:lumOff val="35000"/>
                  </a:schemeClr>
                </a:solidFill>
                <a:latin typeface="Calibri" pitchFamily="34" charset="0"/>
              </a:rPr>
              <a:t>5th</a:t>
            </a:r>
            <a:r>
              <a:rPr lang="en-GB" sz="1200" dirty="0">
                <a:solidFill>
                  <a:schemeClr val="tx1">
                    <a:lumMod val="65000"/>
                    <a:lumOff val="35000"/>
                  </a:schemeClr>
                </a:solidFill>
                <a:latin typeface="Calibri" pitchFamily="34" charset="0"/>
              </a:rPr>
              <a:t> Joint </a:t>
            </a:r>
            <a:r>
              <a:rPr lang="en-GB" sz="1200" dirty="0" err="1">
                <a:solidFill>
                  <a:schemeClr val="tx1">
                    <a:lumMod val="65000"/>
                    <a:lumOff val="35000"/>
                  </a:schemeClr>
                </a:solidFill>
                <a:latin typeface="Calibri" pitchFamily="34" charset="0"/>
              </a:rPr>
              <a:t>HiLumi</a:t>
            </a:r>
            <a:r>
              <a:rPr lang="en-GB" sz="1200" dirty="0">
                <a:solidFill>
                  <a:schemeClr val="tx1">
                    <a:lumMod val="65000"/>
                    <a:lumOff val="35000"/>
                  </a:schemeClr>
                </a:solidFill>
                <a:latin typeface="Calibri" pitchFamily="34" charset="0"/>
              </a:rPr>
              <a:t> LHC-LARP Annual </a:t>
            </a:r>
            <a:r>
              <a:rPr lang="en-GB" sz="1200" dirty="0" smtClean="0">
                <a:solidFill>
                  <a:schemeClr val="tx1">
                    <a:lumMod val="65000"/>
                    <a:lumOff val="35000"/>
                  </a:schemeClr>
                </a:solidFill>
                <a:latin typeface="Calibri" pitchFamily="34" charset="0"/>
              </a:rPr>
              <a:t>Meeting – CERN, October 26-30, 2015 | AT</a:t>
            </a:r>
            <a:endParaRPr lang="en-GB" sz="1200" dirty="0">
              <a:solidFill>
                <a:schemeClr val="tx1">
                  <a:lumMod val="65000"/>
                  <a:lumOff val="35000"/>
                </a:schemeClr>
              </a:solidFill>
              <a:latin typeface="Calibri" pitchFamily="34" charset="0"/>
            </a:endParaRPr>
          </a:p>
        </p:txBody>
      </p:sp>
    </p:spTree>
    <p:extLst>
      <p:ext uri="{BB962C8B-B14F-4D97-AF65-F5344CB8AC3E}">
        <p14:creationId xmlns="" xmlns:p14="http://schemas.microsoft.com/office/powerpoint/2010/main" val="390937746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Simulated geometry</a:t>
            </a:r>
            <a:endParaRPr lang="en-GB"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Picture 5"/>
          <p:cNvPicPr>
            <a:picLocks noChangeAspect="1"/>
          </p:cNvPicPr>
          <p:nvPr/>
        </p:nvPicPr>
        <p:blipFill rotWithShape="1">
          <a:blip r:embed="rId2">
            <a:extLst>
              <a:ext uri="{28A0092B-C50C-407E-A947-70E740481C1C}">
                <a14:useLocalDpi xmlns="" xmlns:a14="http://schemas.microsoft.com/office/drawing/2010/main" val="0"/>
              </a:ext>
            </a:extLst>
          </a:blip>
          <a:srcRect l="11413" t="3386" r="8263" b="7499"/>
          <a:stretch/>
        </p:blipFill>
        <p:spPr>
          <a:xfrm>
            <a:off x="129183" y="819275"/>
            <a:ext cx="8179421" cy="5212376"/>
          </a:xfrm>
          <a:prstGeom prst="rect">
            <a:avLst/>
          </a:prstGeom>
        </p:spPr>
      </p:pic>
      <p:sp>
        <p:nvSpPr>
          <p:cNvPr id="11" name="TextBox 10"/>
          <p:cNvSpPr txBox="1"/>
          <p:nvPr/>
        </p:nvSpPr>
        <p:spPr>
          <a:xfrm>
            <a:off x="4132581" y="3666510"/>
            <a:ext cx="629680" cy="338554"/>
          </a:xfrm>
          <a:prstGeom prst="rect">
            <a:avLst/>
          </a:prstGeom>
          <a:noFill/>
        </p:spPr>
        <p:txBody>
          <a:bodyPr wrap="square" rtlCol="0">
            <a:spAutoFit/>
          </a:bodyPr>
          <a:lstStyle/>
          <a:p>
            <a:pPr algn="ctr" defTabSz="457200"/>
            <a:r>
              <a:rPr lang="en-GB" sz="1600" b="1" dirty="0" smtClean="0">
                <a:solidFill>
                  <a:srgbClr val="005F8C"/>
                </a:solidFill>
                <a:latin typeface="Arial"/>
              </a:rPr>
              <a:t>RR</a:t>
            </a:r>
            <a:endParaRPr lang="en-GB" sz="1600" b="1" dirty="0">
              <a:solidFill>
                <a:srgbClr val="005F8C"/>
              </a:solidFill>
              <a:latin typeface="Arial"/>
            </a:endParaRPr>
          </a:p>
        </p:txBody>
      </p:sp>
      <p:sp>
        <p:nvSpPr>
          <p:cNvPr id="12" name="TextBox 11"/>
          <p:cNvSpPr txBox="1"/>
          <p:nvPr/>
        </p:nvSpPr>
        <p:spPr>
          <a:xfrm>
            <a:off x="2754376" y="4221088"/>
            <a:ext cx="936104" cy="338554"/>
          </a:xfrm>
          <a:prstGeom prst="rect">
            <a:avLst/>
          </a:prstGeom>
          <a:noFill/>
        </p:spPr>
        <p:txBody>
          <a:bodyPr wrap="square" rtlCol="0">
            <a:spAutoFit/>
          </a:bodyPr>
          <a:lstStyle/>
          <a:p>
            <a:pPr algn="ctr" defTabSz="457200"/>
            <a:r>
              <a:rPr lang="en-GB" sz="1600" b="1" dirty="0" smtClean="0">
                <a:solidFill>
                  <a:srgbClr val="005F8C"/>
                </a:solidFill>
                <a:latin typeface="Arial"/>
              </a:rPr>
              <a:t>UJ</a:t>
            </a:r>
            <a:endParaRPr lang="en-GB" sz="1600" b="1" dirty="0">
              <a:solidFill>
                <a:srgbClr val="005F8C"/>
              </a:solidFill>
              <a:latin typeface="Arial"/>
            </a:endParaRPr>
          </a:p>
        </p:txBody>
      </p:sp>
      <p:sp>
        <p:nvSpPr>
          <p:cNvPr id="13" name="TextBox 12"/>
          <p:cNvSpPr txBox="1"/>
          <p:nvPr/>
        </p:nvSpPr>
        <p:spPr>
          <a:xfrm>
            <a:off x="4084129" y="4528574"/>
            <a:ext cx="480500" cy="338554"/>
          </a:xfrm>
          <a:prstGeom prst="rect">
            <a:avLst/>
          </a:prstGeom>
          <a:noFill/>
        </p:spPr>
        <p:txBody>
          <a:bodyPr wrap="square" rtlCol="0">
            <a:spAutoFit/>
          </a:bodyPr>
          <a:lstStyle/>
          <a:p>
            <a:pPr algn="ctr" defTabSz="457200"/>
            <a:r>
              <a:rPr lang="en-GB" sz="1600" b="1" dirty="0" smtClean="0">
                <a:solidFill>
                  <a:srgbClr val="005F8C"/>
                </a:solidFill>
                <a:latin typeface="Arial"/>
              </a:rPr>
              <a:t>UL</a:t>
            </a:r>
            <a:endParaRPr lang="en-GB" sz="1600" b="1" dirty="0">
              <a:solidFill>
                <a:srgbClr val="005F8C"/>
              </a:solidFill>
              <a:latin typeface="Arial"/>
            </a:endParaRPr>
          </a:p>
        </p:txBody>
      </p:sp>
      <p:sp>
        <p:nvSpPr>
          <p:cNvPr id="14" name="TextBox 13"/>
          <p:cNvSpPr txBox="1"/>
          <p:nvPr/>
        </p:nvSpPr>
        <p:spPr>
          <a:xfrm rot="19803526">
            <a:off x="3014686" y="2016632"/>
            <a:ext cx="4589458" cy="394769"/>
          </a:xfrm>
          <a:prstGeom prst="rect">
            <a:avLst/>
          </a:prstGeom>
          <a:noFill/>
        </p:spPr>
        <p:txBody>
          <a:bodyPr wrap="square" rtlCol="0">
            <a:prstTxWarp prst="textArchUp">
              <a:avLst>
                <a:gd name="adj" fmla="val 10723386"/>
              </a:avLst>
            </a:prstTxWarp>
            <a:spAutoFit/>
          </a:bodyPr>
          <a:lstStyle/>
          <a:p>
            <a:pPr algn="ctr" defTabSz="457200"/>
            <a:r>
              <a:rPr lang="en-GB" sz="1600" b="1" dirty="0" smtClean="0">
                <a:solidFill>
                  <a:srgbClr val="005F8C"/>
                </a:solidFill>
                <a:latin typeface="Arial"/>
              </a:rPr>
              <a:t>Dispersion suppressor</a:t>
            </a:r>
            <a:endParaRPr lang="en-GB" sz="1600" b="1" dirty="0">
              <a:solidFill>
                <a:srgbClr val="005F8C"/>
              </a:solidFill>
              <a:latin typeface="Arial"/>
            </a:endParaRPr>
          </a:p>
        </p:txBody>
      </p:sp>
      <p:sp>
        <p:nvSpPr>
          <p:cNvPr id="15" name="TextBox 14"/>
          <p:cNvSpPr txBox="1"/>
          <p:nvPr/>
        </p:nvSpPr>
        <p:spPr>
          <a:xfrm>
            <a:off x="107504" y="5898758"/>
            <a:ext cx="2335284" cy="338554"/>
          </a:xfrm>
          <a:prstGeom prst="rect">
            <a:avLst/>
          </a:prstGeom>
          <a:noFill/>
        </p:spPr>
        <p:txBody>
          <a:bodyPr wrap="square" rtlCol="0">
            <a:spAutoFit/>
          </a:bodyPr>
          <a:lstStyle/>
          <a:p>
            <a:pPr algn="ctr" defTabSz="457200"/>
            <a:r>
              <a:rPr lang="en-GB" sz="1600" b="1" dirty="0" smtClean="0">
                <a:solidFill>
                  <a:srgbClr val="005F8C"/>
                </a:solidFill>
                <a:latin typeface="Arial"/>
              </a:rPr>
              <a:t>Experimental cavern</a:t>
            </a:r>
            <a:endParaRPr lang="en-GB" sz="1600" b="1" dirty="0">
              <a:solidFill>
                <a:srgbClr val="005F8C"/>
              </a:solidFill>
              <a:latin typeface="Arial"/>
            </a:endParaRPr>
          </a:p>
        </p:txBody>
      </p:sp>
      <p:sp>
        <p:nvSpPr>
          <p:cNvPr id="16" name="TextBox 15"/>
          <p:cNvSpPr txBox="1"/>
          <p:nvPr/>
        </p:nvSpPr>
        <p:spPr>
          <a:xfrm rot="19218069">
            <a:off x="854240" y="4208402"/>
            <a:ext cx="1331198" cy="338554"/>
          </a:xfrm>
          <a:prstGeom prst="rect">
            <a:avLst/>
          </a:prstGeom>
          <a:noFill/>
        </p:spPr>
        <p:txBody>
          <a:bodyPr wrap="square" rtlCol="0">
            <a:spAutoFit/>
          </a:bodyPr>
          <a:lstStyle/>
          <a:p>
            <a:pPr algn="ctr" defTabSz="457200"/>
            <a:r>
              <a:rPr lang="en-GB" sz="1600" b="1" dirty="0" smtClean="0">
                <a:solidFill>
                  <a:srgbClr val="005F8C"/>
                </a:solidFill>
                <a:latin typeface="Arial"/>
              </a:rPr>
              <a:t>Triplet – D1</a:t>
            </a:r>
            <a:endParaRPr lang="en-GB" sz="1600" b="1" dirty="0">
              <a:solidFill>
                <a:srgbClr val="005F8C"/>
              </a:solidFill>
              <a:latin typeface="Arial"/>
            </a:endParaRPr>
          </a:p>
        </p:txBody>
      </p:sp>
      <p:sp>
        <p:nvSpPr>
          <p:cNvPr id="17" name="TextBox 16"/>
          <p:cNvSpPr txBox="1"/>
          <p:nvPr/>
        </p:nvSpPr>
        <p:spPr>
          <a:xfrm rot="19355185">
            <a:off x="1873499" y="3545960"/>
            <a:ext cx="1921881" cy="338554"/>
          </a:xfrm>
          <a:prstGeom prst="rect">
            <a:avLst/>
          </a:prstGeom>
          <a:noFill/>
        </p:spPr>
        <p:txBody>
          <a:bodyPr wrap="square" rtlCol="0">
            <a:spAutoFit/>
          </a:bodyPr>
          <a:lstStyle/>
          <a:p>
            <a:pPr algn="ctr" defTabSz="457200"/>
            <a:r>
              <a:rPr lang="en-GB" sz="1600" b="1" dirty="0" smtClean="0">
                <a:solidFill>
                  <a:srgbClr val="005F8C"/>
                </a:solidFill>
                <a:latin typeface="Arial"/>
              </a:rPr>
              <a:t>Matching section</a:t>
            </a:r>
            <a:endParaRPr lang="en-GB" sz="1600" b="1" dirty="0">
              <a:solidFill>
                <a:srgbClr val="005F8C"/>
              </a:solidFill>
              <a:latin typeface="Arial"/>
            </a:endParaRPr>
          </a:p>
        </p:txBody>
      </p:sp>
      <p:sp>
        <p:nvSpPr>
          <p:cNvPr id="10" name="Rectangle 9"/>
          <p:cNvSpPr/>
          <p:nvPr/>
        </p:nvSpPr>
        <p:spPr>
          <a:xfrm>
            <a:off x="329740" y="855457"/>
            <a:ext cx="5250372" cy="1717393"/>
          </a:xfrm>
          <a:prstGeom prst="rect">
            <a:avLst/>
          </a:prstGeom>
        </p:spPr>
        <p:txBody>
          <a:bodyPr wrap="square">
            <a:spAutoFit/>
          </a:bodyPr>
          <a:lstStyle/>
          <a:p>
            <a:pPr marL="342900" indent="-342900">
              <a:spcBef>
                <a:spcPct val="20000"/>
              </a:spcBef>
              <a:buClr>
                <a:srgbClr val="FB963C"/>
              </a:buClr>
              <a:buFont typeface="Wingdings" charset="2"/>
              <a:buChar char="§"/>
            </a:pPr>
            <a:r>
              <a:rPr lang="en-US" sz="2400" dirty="0">
                <a:solidFill>
                  <a:srgbClr val="5A5A5A"/>
                </a:solidFill>
              </a:rPr>
              <a:t>Full geometry from IP to end of DS</a:t>
            </a:r>
            <a:endParaRPr lang="en-GB" sz="2400" dirty="0">
              <a:solidFill>
                <a:srgbClr val="5A5A5A"/>
              </a:solidFill>
            </a:endParaRPr>
          </a:p>
          <a:p>
            <a:pPr marL="342900" lvl="0" indent="-342900">
              <a:spcBef>
                <a:spcPct val="20000"/>
              </a:spcBef>
              <a:buClr>
                <a:srgbClr val="FB963C"/>
              </a:buClr>
              <a:buFont typeface="Wingdings" charset="2"/>
              <a:buChar char="§"/>
            </a:pPr>
            <a:r>
              <a:rPr lang="en-GB" sz="2400" dirty="0" smtClean="0">
                <a:solidFill>
                  <a:srgbClr val="5A5A5A"/>
                </a:solidFill>
              </a:rPr>
              <a:t>HL-LHCV1.3</a:t>
            </a:r>
          </a:p>
          <a:p>
            <a:pPr marL="800100" lvl="1" indent="-342900">
              <a:spcBef>
                <a:spcPct val="20000"/>
              </a:spcBef>
              <a:buClr>
                <a:srgbClr val="FB963C"/>
              </a:buClr>
              <a:buFont typeface="Wingdings" charset="2"/>
              <a:buChar char="§"/>
            </a:pPr>
            <a:r>
              <a:rPr lang="en-GB" sz="2400" dirty="0" smtClean="0">
                <a:solidFill>
                  <a:srgbClr val="5A5A5A"/>
                </a:solidFill>
              </a:rPr>
              <a:t>255</a:t>
            </a:r>
            <a:r>
              <a:rPr lang="el-GR" sz="2400" dirty="0" smtClean="0">
                <a:solidFill>
                  <a:srgbClr val="5A5A5A"/>
                </a:solidFill>
              </a:rPr>
              <a:t>μ</a:t>
            </a:r>
            <a:r>
              <a:rPr lang="en-US" sz="2400" dirty="0" smtClean="0">
                <a:solidFill>
                  <a:srgbClr val="5A5A5A"/>
                </a:solidFill>
              </a:rPr>
              <a:t>rad half crossing </a:t>
            </a:r>
            <a:br>
              <a:rPr lang="en-US" sz="2400" dirty="0" smtClean="0">
                <a:solidFill>
                  <a:srgbClr val="5A5A5A"/>
                </a:solidFill>
              </a:rPr>
            </a:br>
            <a:r>
              <a:rPr lang="en-US" sz="2400" dirty="0" smtClean="0">
                <a:solidFill>
                  <a:srgbClr val="5A5A5A"/>
                </a:solidFill>
              </a:rPr>
              <a:t>angle, </a:t>
            </a:r>
            <a:r>
              <a:rPr lang="el-GR" sz="2400" i="1" dirty="0" smtClean="0">
                <a:solidFill>
                  <a:srgbClr val="5A5A5A"/>
                </a:solidFill>
              </a:rPr>
              <a:t>β</a:t>
            </a:r>
            <a:r>
              <a:rPr lang="en-US" sz="2400" dirty="0" smtClean="0">
                <a:solidFill>
                  <a:srgbClr val="5A5A5A"/>
                </a:solidFill>
              </a:rPr>
              <a:t>*=20cm</a:t>
            </a:r>
            <a:endParaRPr lang="en-GB" sz="2400" dirty="0" smtClean="0">
              <a:solidFill>
                <a:srgbClr val="5A5A5A"/>
              </a:solidFill>
            </a:endParaRPr>
          </a:p>
        </p:txBody>
      </p:sp>
      <p:sp>
        <p:nvSpPr>
          <p:cNvPr id="3" name="Content Placeholder 2"/>
          <p:cNvSpPr>
            <a:spLocks noGrp="1"/>
          </p:cNvSpPr>
          <p:nvPr>
            <p:ph idx="1"/>
          </p:nvPr>
        </p:nvSpPr>
        <p:spPr>
          <a:xfrm>
            <a:off x="4879469" y="2924944"/>
            <a:ext cx="3941003" cy="3600400"/>
          </a:xfrm>
        </p:spPr>
        <p:txBody>
          <a:bodyPr>
            <a:normAutofit fontScale="55000" lnSpcReduction="20000"/>
          </a:bodyPr>
          <a:lstStyle/>
          <a:p>
            <a:pPr>
              <a:lnSpc>
                <a:spcPct val="120000"/>
              </a:lnSpc>
            </a:pPr>
            <a:r>
              <a:rPr lang="en-GB" dirty="0" smtClean="0"/>
              <a:t>Various updates </a:t>
            </a:r>
            <a:r>
              <a:rPr lang="en-GB" dirty="0" err="1" smtClean="0"/>
              <a:t>wrt</a:t>
            </a:r>
            <a:r>
              <a:rPr lang="en-GB" dirty="0" smtClean="0"/>
              <a:t> v1.2 calculations:</a:t>
            </a:r>
          </a:p>
          <a:p>
            <a:pPr lvl="1">
              <a:lnSpc>
                <a:spcPct val="120000"/>
              </a:lnSpc>
            </a:pPr>
            <a:r>
              <a:rPr lang="en-GB" dirty="0" smtClean="0"/>
              <a:t>Cryostat (position, composition) </a:t>
            </a:r>
          </a:p>
          <a:p>
            <a:pPr lvl="1">
              <a:lnSpc>
                <a:spcPct val="120000"/>
              </a:lnSpc>
            </a:pPr>
            <a:r>
              <a:rPr lang="en-GB" dirty="0" smtClean="0"/>
              <a:t>Detailed VAX added</a:t>
            </a:r>
          </a:p>
          <a:p>
            <a:pPr lvl="1">
              <a:lnSpc>
                <a:spcPct val="120000"/>
              </a:lnSpc>
            </a:pPr>
            <a:endParaRPr lang="en-US" dirty="0" smtClean="0"/>
          </a:p>
          <a:p>
            <a:pPr lvl="1">
              <a:lnSpc>
                <a:spcPct val="120000"/>
              </a:lnSpc>
            </a:pPr>
            <a:endParaRPr lang="en-US" dirty="0" smtClean="0"/>
          </a:p>
          <a:p>
            <a:pPr lvl="1">
              <a:lnSpc>
                <a:spcPct val="120000"/>
              </a:lnSpc>
            </a:pPr>
            <a:endParaRPr lang="en-US" dirty="0" smtClean="0"/>
          </a:p>
          <a:p>
            <a:pPr lvl="1">
              <a:lnSpc>
                <a:spcPct val="120000"/>
              </a:lnSpc>
            </a:pPr>
            <a:endParaRPr lang="en-US" dirty="0" smtClean="0"/>
          </a:p>
          <a:p>
            <a:pPr lvl="1">
              <a:lnSpc>
                <a:spcPct val="120000"/>
              </a:lnSpc>
            </a:pPr>
            <a:endParaRPr lang="en-GB" dirty="0" smtClean="0"/>
          </a:p>
          <a:p>
            <a:pPr lvl="1">
              <a:lnSpc>
                <a:spcPct val="120000"/>
              </a:lnSpc>
            </a:pPr>
            <a:r>
              <a:rPr lang="en-GB" dirty="0" smtClean="0"/>
              <a:t>Realistic BS shielding extension to 45</a:t>
            </a:r>
            <a:r>
              <a:rPr lang="en-GB" baseline="30000" dirty="0" smtClean="0"/>
              <a:t>o</a:t>
            </a:r>
            <a:r>
              <a:rPr lang="en-GB" dirty="0" smtClean="0"/>
              <a:t> (20% filling factor, explicitly modelled)</a:t>
            </a:r>
          </a:p>
          <a:p>
            <a:pPr lvl="1">
              <a:lnSpc>
                <a:spcPct val="120000"/>
              </a:lnSpc>
            </a:pPr>
            <a:endParaRPr lang="en-US" dirty="0" smtClean="0"/>
          </a:p>
          <a:p>
            <a:pPr lvl="1">
              <a:lnSpc>
                <a:spcPct val="120000"/>
              </a:lnSpc>
            </a:pPr>
            <a:endParaRPr lang="en-US" dirty="0" smtClean="0"/>
          </a:p>
          <a:p>
            <a:pPr lvl="1">
              <a:lnSpc>
                <a:spcPct val="120000"/>
              </a:lnSpc>
            </a:pPr>
            <a:endParaRPr lang="en-US" dirty="0" smtClean="0"/>
          </a:p>
          <a:p>
            <a:pPr lvl="1">
              <a:lnSpc>
                <a:spcPct val="120000"/>
              </a:lnSpc>
            </a:pPr>
            <a:endParaRPr lang="en-GB" dirty="0" smtClean="0"/>
          </a:p>
          <a:p>
            <a:pPr lvl="1">
              <a:lnSpc>
                <a:spcPct val="120000"/>
              </a:lnSpc>
            </a:pPr>
            <a:r>
              <a:rPr lang="en-GB" b="1" dirty="0" smtClean="0"/>
              <a:t>Triplet interconnects</a:t>
            </a:r>
            <a:r>
              <a:rPr lang="en-GB" dirty="0" smtClean="0"/>
              <a:t> (see later slides)</a:t>
            </a:r>
            <a:endParaRPr lang="en-GB" dirty="0"/>
          </a:p>
        </p:txBody>
      </p:sp>
      <p:pic>
        <p:nvPicPr>
          <p:cNvPr id="18" name="Picture 17"/>
          <p:cNvPicPr>
            <a:picLocks noChangeAspect="1"/>
          </p:cNvPicPr>
          <p:nvPr/>
        </p:nvPicPr>
        <p:blipFill rotWithShape="1">
          <a:blip r:embed="rId3">
            <a:extLst>
              <a:ext uri="{28A0092B-C50C-407E-A947-70E740481C1C}">
                <a14:useLocalDpi xmlns="" xmlns:a14="http://schemas.microsoft.com/office/drawing/2010/main" val="0"/>
              </a:ext>
            </a:extLst>
          </a:blip>
          <a:srcRect l="23584" t="3681" r="17085" b="14544"/>
          <a:stretch/>
        </p:blipFill>
        <p:spPr>
          <a:xfrm>
            <a:off x="6526456" y="5285173"/>
            <a:ext cx="1127738" cy="892792"/>
          </a:xfrm>
          <a:prstGeom prst="rect">
            <a:avLst/>
          </a:prstGeom>
        </p:spPr>
      </p:pic>
      <p:pic>
        <p:nvPicPr>
          <p:cNvPr id="19" name="Picture 18"/>
          <p:cNvPicPr>
            <a:picLocks noChangeAspect="1"/>
          </p:cNvPicPr>
          <p:nvPr/>
        </p:nvPicPr>
        <p:blipFill rotWithShape="1">
          <a:blip r:embed="rId4">
            <a:extLst>
              <a:ext uri="{28A0092B-C50C-407E-A947-70E740481C1C}">
                <a14:useLocalDpi xmlns="" xmlns:a14="http://schemas.microsoft.com/office/drawing/2010/main" val="0"/>
              </a:ext>
            </a:extLst>
          </a:blip>
          <a:srcRect l="31666" t="48706" r="39622" b="15435"/>
          <a:stretch/>
        </p:blipFill>
        <p:spPr>
          <a:xfrm>
            <a:off x="6433433" y="3739807"/>
            <a:ext cx="1313783" cy="985337"/>
          </a:xfrm>
          <a:prstGeom prst="rect">
            <a:avLst/>
          </a:prstGeom>
          <a:ln>
            <a:solidFill>
              <a:schemeClr val="tx2"/>
            </a:solidFill>
          </a:ln>
        </p:spPr>
      </p:pic>
    </p:spTree>
    <p:extLst>
      <p:ext uri="{BB962C8B-B14F-4D97-AF65-F5344CB8AC3E}">
        <p14:creationId xmlns="" xmlns:p14="http://schemas.microsoft.com/office/powerpoint/2010/main" val="28381458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800" y="2709000"/>
            <a:ext cx="1852048" cy="1634400"/>
          </a:xfrm>
        </p:spPr>
        <p:txBody>
          <a:bodyPr/>
          <a:lstStyle/>
          <a:p>
            <a:pPr algn="l"/>
            <a:r>
              <a:rPr lang="en-US" dirty="0" smtClean="0"/>
              <a:t>Triplet-D1</a:t>
            </a:r>
            <a:endParaRPr lang="en-US" dirty="0"/>
          </a:p>
        </p:txBody>
      </p:sp>
      <p:sp>
        <p:nvSpPr>
          <p:cNvPr id="3" name="Footer Placeholder 2"/>
          <p:cNvSpPr>
            <a:spLocks noGrp="1"/>
          </p:cNvSpPr>
          <p:nvPr>
            <p:ph type="ftr" sz="quarter" idx="11"/>
          </p:nvPr>
        </p:nvSpPr>
        <p:spPr/>
        <p:txBody>
          <a:bodyPr/>
          <a:lstStyle/>
          <a:p>
            <a:r>
              <a:rPr lang="en-GB" noProof="0" dirty="0" smtClean="0"/>
              <a:t>Energy deposition in the HL-LHC IRs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5</a:t>
            </a:fld>
            <a:endParaRPr lang="fr-FR" dirty="0"/>
          </a:p>
        </p:txBody>
      </p:sp>
      <p:sp>
        <p:nvSpPr>
          <p:cNvPr id="5" name="Text Placeholder 4"/>
          <p:cNvSpPr>
            <a:spLocks noGrp="1"/>
          </p:cNvSpPr>
          <p:nvPr>
            <p:ph type="body" sz="quarter" idx="14"/>
          </p:nvPr>
        </p:nvSpPr>
        <p:spPr/>
        <p:txBody>
          <a:bodyPr/>
          <a:lstStyle/>
          <a:p>
            <a:endParaRPr lang="en-US" sz="1600" b="1" i="1" dirty="0" smtClean="0"/>
          </a:p>
        </p:txBody>
      </p:sp>
      <p:pic>
        <p:nvPicPr>
          <p:cNvPr id="6" name="Picture 5"/>
          <p:cNvPicPr>
            <a:picLocks noChangeAspect="1"/>
          </p:cNvPicPr>
          <p:nvPr/>
        </p:nvPicPr>
        <p:blipFill rotWithShape="1">
          <a:blip r:embed="rId2">
            <a:extLst>
              <a:ext uri="{28A0092B-C50C-407E-A947-70E740481C1C}">
                <a14:useLocalDpi xmlns="" xmlns:a14="http://schemas.microsoft.com/office/drawing/2010/main" val="0"/>
              </a:ext>
            </a:extLst>
          </a:blip>
          <a:srcRect l="10099" r="43439" b="2450"/>
          <a:stretch/>
        </p:blipFill>
        <p:spPr>
          <a:xfrm>
            <a:off x="4283968" y="986918"/>
            <a:ext cx="4254959" cy="5364948"/>
          </a:xfrm>
          <a:prstGeom prst="rect">
            <a:avLst/>
          </a:prstGeom>
          <a:ln>
            <a:noFill/>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6053483"/>
            <a:ext cx="4040188" cy="419448"/>
          </a:xfrm>
        </p:spPr>
        <p:txBody>
          <a:bodyPr>
            <a:normAutofit/>
          </a:bodyPr>
          <a:lstStyle/>
          <a:p>
            <a:r>
              <a:rPr lang="en-GB" sz="1600" dirty="0">
                <a:solidFill>
                  <a:srgbClr val="5A5A5A"/>
                </a:solidFill>
              </a:rPr>
              <a:t>Peak value reduction by ~15</a:t>
            </a:r>
            <a:r>
              <a:rPr lang="en-GB" sz="1600" dirty="0" smtClean="0">
                <a:solidFill>
                  <a:srgbClr val="5A5A5A"/>
                </a:solidFill>
              </a:rPr>
              <a:t>% (30MGy)</a:t>
            </a:r>
            <a:endParaRPr lang="en-GB" sz="1600" dirty="0">
              <a:solidFill>
                <a:srgbClr val="5A5A5A"/>
              </a:solidFill>
            </a:endParaRPr>
          </a:p>
        </p:txBody>
      </p:sp>
      <p:sp>
        <p:nvSpPr>
          <p:cNvPr id="6" name="Content Placeholder 5"/>
          <p:cNvSpPr>
            <a:spLocks noGrp="1"/>
          </p:cNvSpPr>
          <p:nvPr>
            <p:ph sz="quarter" idx="4"/>
          </p:nvPr>
        </p:nvSpPr>
        <p:spPr>
          <a:xfrm>
            <a:off x="4932040" y="5808275"/>
            <a:ext cx="3816424" cy="632461"/>
          </a:xfrm>
        </p:spPr>
        <p:txBody>
          <a:bodyPr>
            <a:normAutofit/>
          </a:bodyPr>
          <a:lstStyle/>
          <a:p>
            <a:r>
              <a:rPr lang="en-GB" sz="1600" dirty="0">
                <a:solidFill>
                  <a:srgbClr val="5A5A5A"/>
                </a:solidFill>
              </a:rPr>
              <a:t>Further ~15% </a:t>
            </a:r>
            <a:r>
              <a:rPr lang="en-GB" sz="1600" dirty="0" smtClean="0">
                <a:solidFill>
                  <a:srgbClr val="5A5A5A"/>
                </a:solidFill>
              </a:rPr>
              <a:t>reduction (26MGy)</a:t>
            </a:r>
          </a:p>
          <a:p>
            <a:r>
              <a:rPr lang="en-US" sz="1600" dirty="0" smtClean="0">
                <a:solidFill>
                  <a:srgbClr val="5A5A5A"/>
                </a:solidFill>
              </a:rPr>
              <a:t>Only in front of Q2B (for now)</a:t>
            </a:r>
            <a:endParaRPr lang="en-US" sz="1600" dirty="0">
              <a:solidFill>
                <a:srgbClr val="5A5A5A"/>
              </a:solidFill>
            </a:endParaRPr>
          </a:p>
        </p:txBody>
      </p:sp>
      <p:sp>
        <p:nvSpPr>
          <p:cNvPr id="7" name="Footer Placeholder 6"/>
          <p:cNvSpPr>
            <a:spLocks noGrp="1"/>
          </p:cNvSpPr>
          <p:nvPr>
            <p:ph type="ftr" sz="quarter" idx="11"/>
          </p:nvPr>
        </p:nvSpPr>
        <p:spPr/>
        <p:txBody>
          <a:bodyPr/>
          <a:lstStyle/>
          <a:p>
            <a:r>
              <a:rPr lang="en-GB" noProof="0" dirty="0" smtClean="0"/>
              <a:t>Energy deposition in the HL-LHC IRs</a:t>
            </a:r>
            <a:endParaRPr lang="en-GB" noProof="0" dirty="0"/>
          </a:p>
        </p:txBody>
      </p:sp>
      <p:sp>
        <p:nvSpPr>
          <p:cNvPr id="8" name="Slide Number Placeholder 7"/>
          <p:cNvSpPr>
            <a:spLocks noGrp="1"/>
          </p:cNvSpPr>
          <p:nvPr>
            <p:ph type="sldNum" sz="quarter" idx="12"/>
          </p:nvPr>
        </p:nvSpPr>
        <p:spPr/>
        <p:txBody>
          <a:bodyPr/>
          <a:lstStyle/>
          <a:p>
            <a:fld id="{BFDCA1C4-9514-7B4F-976F-D92F7E296653}" type="slidenum">
              <a:rPr lang="fr-FR" smtClean="0"/>
              <a:pPr/>
              <a:t>6</a:t>
            </a:fld>
            <a:endParaRPr lang="fr-FR"/>
          </a:p>
        </p:txBody>
      </p:sp>
      <p:grpSp>
        <p:nvGrpSpPr>
          <p:cNvPr id="9" name="Group 14"/>
          <p:cNvGrpSpPr>
            <a:grpSpLocks noChangeAspect="1"/>
          </p:cNvGrpSpPr>
          <p:nvPr/>
        </p:nvGrpSpPr>
        <p:grpSpPr>
          <a:xfrm>
            <a:off x="683568" y="3687416"/>
            <a:ext cx="2552174" cy="2405880"/>
            <a:chOff x="255653" y="2147745"/>
            <a:chExt cx="3956307" cy="3729528"/>
          </a:xfrm>
        </p:grpSpPr>
        <p:pic>
          <p:nvPicPr>
            <p:cNvPr id="10" name="Picture 9"/>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 xmlns:a14="http://schemas.microsoft.com/office/drawing/2010/main" val="0"/>
                </a:ext>
              </a:extLst>
            </a:blip>
            <a:srcRect l="66885" r="-1" b="21465"/>
            <a:stretch/>
          </p:blipFill>
          <p:spPr>
            <a:xfrm>
              <a:off x="755575" y="2605305"/>
              <a:ext cx="3317631" cy="3187184"/>
            </a:xfrm>
            <a:prstGeom prst="rect">
              <a:avLst/>
            </a:prstGeom>
          </p:spPr>
        </p:pic>
        <p:sp>
          <p:nvSpPr>
            <p:cNvPr id="11" name="Rectangle 10"/>
            <p:cNvSpPr/>
            <p:nvPr/>
          </p:nvSpPr>
          <p:spPr>
            <a:xfrm>
              <a:off x="755575" y="2492897"/>
              <a:ext cx="3456385" cy="3384376"/>
            </a:xfrm>
            <a:prstGeom prst="rect">
              <a:avLst/>
            </a:prstGeom>
            <a:gradFill flip="none" rotWithShape="1">
              <a:gsLst>
                <a:gs pos="0">
                  <a:schemeClr val="bg1"/>
                </a:gs>
                <a:gs pos="44000">
                  <a:schemeClr val="bg1">
                    <a:alpha val="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255653" y="2147745"/>
              <a:ext cx="2567369" cy="715660"/>
            </a:xfrm>
            <a:prstGeom prst="rect">
              <a:avLst/>
            </a:prstGeom>
            <a:noFill/>
          </p:spPr>
          <p:txBody>
            <a:bodyPr wrap="square" rtlCol="0">
              <a:spAutoFit/>
            </a:bodyPr>
            <a:lstStyle/>
            <a:p>
              <a:pPr algn="ctr"/>
              <a:r>
                <a:rPr lang="en-GB" sz="1200" b="1" dirty="0" smtClean="0">
                  <a:solidFill>
                    <a:srgbClr val="FF0000"/>
                  </a:solidFill>
                </a:rPr>
                <a:t>Additiona</a:t>
              </a:r>
              <a:r>
                <a:rPr lang="en-GB" sz="1200" b="1" dirty="0">
                  <a:solidFill>
                    <a:srgbClr val="FF0000"/>
                  </a:solidFill>
                </a:rPr>
                <a:t>l</a:t>
              </a:r>
              <a:r>
                <a:rPr lang="en-GB" sz="1200" b="1" dirty="0" smtClean="0">
                  <a:solidFill>
                    <a:srgbClr val="FF0000"/>
                  </a:solidFill>
                </a:rPr>
                <a:t> shielding (</a:t>
              </a:r>
              <a:r>
                <a:rPr lang="en-GB" sz="1200" b="1" dirty="0" err="1" smtClean="0">
                  <a:solidFill>
                    <a:srgbClr val="FF0000"/>
                  </a:solidFill>
                </a:rPr>
                <a:t>Inermet</a:t>
              </a:r>
              <a:r>
                <a:rPr lang="en-GB" sz="1200" b="1" dirty="0" smtClean="0">
                  <a:solidFill>
                    <a:srgbClr val="FF0000"/>
                  </a:solidFill>
                </a:rPr>
                <a:t>, 7cm)</a:t>
              </a:r>
              <a:endParaRPr lang="en-GB" sz="1200" b="1" dirty="0">
                <a:solidFill>
                  <a:srgbClr val="FF0000"/>
                </a:solidFill>
              </a:endParaRPr>
            </a:p>
          </p:txBody>
        </p:sp>
        <p:cxnSp>
          <p:nvCxnSpPr>
            <p:cNvPr id="13" name="Straight Connector 12"/>
            <p:cNvCxnSpPr/>
            <p:nvPr/>
          </p:nvCxnSpPr>
          <p:spPr>
            <a:xfrm>
              <a:off x="1700051" y="2806949"/>
              <a:ext cx="1180596" cy="783529"/>
            </a:xfrm>
            <a:prstGeom prst="line">
              <a:avLst/>
            </a:prstGeom>
            <a:ln w="28575">
              <a:solidFill>
                <a:srgbClr val="FF0000"/>
              </a:solidFill>
              <a:prstDash val="solid"/>
              <a:headEnd type="none"/>
              <a:tailEnd type="stealth" w="lg" len="med"/>
            </a:ln>
          </p:spPr>
          <p:style>
            <a:lnRef idx="1">
              <a:schemeClr val="accent1"/>
            </a:lnRef>
            <a:fillRef idx="0">
              <a:schemeClr val="accent1"/>
            </a:fillRef>
            <a:effectRef idx="0">
              <a:schemeClr val="accent1"/>
            </a:effectRef>
            <a:fontRef idx="minor">
              <a:schemeClr val="tx1"/>
            </a:fontRef>
          </p:style>
        </p:cxnSp>
      </p:grpSp>
      <p:sp>
        <p:nvSpPr>
          <p:cNvPr id="14" name="Content Placeholder 3"/>
          <p:cNvSpPr txBox="1">
            <a:spLocks/>
          </p:cNvSpPr>
          <p:nvPr/>
        </p:nvSpPr>
        <p:spPr>
          <a:xfrm>
            <a:off x="457199" y="2818426"/>
            <a:ext cx="4206493" cy="842168"/>
          </a:xfrm>
          <a:prstGeom prst="rect">
            <a:avLst/>
          </a:prstGeom>
        </p:spPr>
        <p:txBody>
          <a:bodyPr vert="horz" lIns="0" tIns="0" rIns="0" bIns="0" rtlCol="0">
            <a:normAutofit/>
          </a:bodyPr>
          <a:lstStyle/>
          <a:p>
            <a:pPr marL="342900" lvl="0" indent="-342900">
              <a:spcBef>
                <a:spcPct val="20000"/>
              </a:spcBef>
              <a:buClr>
                <a:schemeClr val="accent6"/>
              </a:buClr>
              <a:buFont typeface="Wingdings" charset="2"/>
              <a:buChar char="§"/>
            </a:pPr>
            <a:r>
              <a:rPr lang="en-US" sz="1600" dirty="0">
                <a:solidFill>
                  <a:srgbClr val="5A5A5A"/>
                </a:solidFill>
              </a:rPr>
              <a:t>“Circular” BPM</a:t>
            </a:r>
          </a:p>
          <a:p>
            <a:pPr marL="342900" indent="-342900">
              <a:spcBef>
                <a:spcPct val="20000"/>
              </a:spcBef>
              <a:buClr>
                <a:schemeClr val="accent6"/>
              </a:buClr>
              <a:buFont typeface="Wingdings" charset="2"/>
              <a:buChar char="§"/>
            </a:pPr>
            <a:r>
              <a:rPr lang="en-US" sz="1600" dirty="0">
                <a:solidFill>
                  <a:srgbClr val="5A5A5A"/>
                </a:solidFill>
              </a:rPr>
              <a:t>Addition of 7cm </a:t>
            </a:r>
            <a:r>
              <a:rPr lang="en-US" sz="1600" dirty="0" err="1">
                <a:solidFill>
                  <a:srgbClr val="5A5A5A"/>
                </a:solidFill>
              </a:rPr>
              <a:t>Inermet</a:t>
            </a:r>
            <a:r>
              <a:rPr lang="en-US" sz="1600" dirty="0">
                <a:solidFill>
                  <a:srgbClr val="5A5A5A"/>
                </a:solidFill>
              </a:rPr>
              <a:t> insert on non-IP side</a:t>
            </a:r>
          </a:p>
        </p:txBody>
      </p:sp>
      <p:sp>
        <p:nvSpPr>
          <p:cNvPr id="17" name="Content Placeholder 3"/>
          <p:cNvSpPr txBox="1">
            <a:spLocks/>
          </p:cNvSpPr>
          <p:nvPr/>
        </p:nvSpPr>
        <p:spPr>
          <a:xfrm>
            <a:off x="4860032" y="2818426"/>
            <a:ext cx="4040188" cy="1042622"/>
          </a:xfrm>
          <a:prstGeom prst="rect">
            <a:avLst/>
          </a:prstGeom>
        </p:spPr>
        <p:txBody>
          <a:bodyPr vert="horz" lIns="0" tIns="0" rIns="0" bIns="0" rtlCol="0">
            <a:noAutofit/>
          </a:bodyPr>
          <a:lstStyle/>
          <a:p>
            <a:pPr marL="342900" indent="-342900">
              <a:spcBef>
                <a:spcPct val="20000"/>
              </a:spcBef>
              <a:buClr>
                <a:schemeClr val="accent6"/>
              </a:buClr>
              <a:buFont typeface="Wingdings" charset="2"/>
              <a:buChar char="§"/>
            </a:pPr>
            <a:r>
              <a:rPr lang="en-US" sz="1600" dirty="0">
                <a:solidFill>
                  <a:srgbClr val="5A5A5A"/>
                </a:solidFill>
              </a:rPr>
              <a:t>“Octagonal” BPM with incorporated 18cm </a:t>
            </a:r>
            <a:r>
              <a:rPr lang="en-US" sz="1600" dirty="0" err="1">
                <a:solidFill>
                  <a:srgbClr val="5A5A5A"/>
                </a:solidFill>
              </a:rPr>
              <a:t>Inermet</a:t>
            </a:r>
            <a:r>
              <a:rPr lang="en-US" sz="1600" dirty="0">
                <a:solidFill>
                  <a:srgbClr val="5A5A5A"/>
                </a:solidFill>
              </a:rPr>
              <a:t> pieces on the mid-planes (retaining 7cm insert)</a:t>
            </a:r>
          </a:p>
        </p:txBody>
      </p:sp>
      <p:grpSp>
        <p:nvGrpSpPr>
          <p:cNvPr id="19" name="Group 18"/>
          <p:cNvGrpSpPr>
            <a:grpSpLocks noChangeAspect="1"/>
          </p:cNvGrpSpPr>
          <p:nvPr/>
        </p:nvGrpSpPr>
        <p:grpSpPr>
          <a:xfrm>
            <a:off x="4463738" y="3933056"/>
            <a:ext cx="4353054" cy="1696220"/>
            <a:chOff x="1554932" y="4111398"/>
            <a:chExt cx="5825380" cy="2269930"/>
          </a:xfrm>
        </p:grpSpPr>
        <p:pic>
          <p:nvPicPr>
            <p:cNvPr id="20" name="Picture 19"/>
            <p:cNvPicPr>
              <a:picLocks noChangeAspect="1"/>
            </p:cNvPicPr>
            <p:nvPr/>
          </p:nvPicPr>
          <p:blipFill>
            <a:blip r:embed="rId4">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1554932" y="4138222"/>
              <a:ext cx="5825380" cy="2243106"/>
            </a:xfrm>
            <a:prstGeom prst="rect">
              <a:avLst/>
            </a:prstGeom>
          </p:spPr>
        </p:pic>
        <p:sp>
          <p:nvSpPr>
            <p:cNvPr id="21" name="TextBox 20"/>
            <p:cNvSpPr txBox="1"/>
            <p:nvPr/>
          </p:nvSpPr>
          <p:spPr>
            <a:xfrm>
              <a:off x="2458183" y="4111398"/>
              <a:ext cx="1897794" cy="532729"/>
            </a:xfrm>
            <a:prstGeom prst="rect">
              <a:avLst/>
            </a:prstGeom>
            <a:noFill/>
          </p:spPr>
          <p:txBody>
            <a:bodyPr wrap="square" rtlCol="0">
              <a:spAutoFit/>
            </a:bodyPr>
            <a:lstStyle/>
            <a:p>
              <a:pPr algn="ctr"/>
              <a:r>
                <a:rPr lang="en-GB" sz="1200" b="1" dirty="0" smtClean="0">
                  <a:solidFill>
                    <a:srgbClr val="FF0000"/>
                  </a:solidFill>
                </a:rPr>
                <a:t>BPM shielding (</a:t>
              </a:r>
              <a:r>
                <a:rPr lang="en-GB" sz="1200" b="1" dirty="0" err="1" smtClean="0">
                  <a:solidFill>
                    <a:srgbClr val="FF0000"/>
                  </a:solidFill>
                </a:rPr>
                <a:t>Inermet</a:t>
              </a:r>
              <a:r>
                <a:rPr lang="en-GB" sz="1200" b="1" dirty="0" smtClean="0">
                  <a:solidFill>
                    <a:srgbClr val="FF0000"/>
                  </a:solidFill>
                </a:rPr>
                <a:t>, 18cm)</a:t>
              </a:r>
              <a:endParaRPr lang="en-GB" sz="1200" b="1" dirty="0">
                <a:solidFill>
                  <a:srgbClr val="FF0000"/>
                </a:solidFill>
              </a:endParaRPr>
            </a:p>
          </p:txBody>
        </p:sp>
        <p:cxnSp>
          <p:nvCxnSpPr>
            <p:cNvPr id="22" name="Straight Connector 21"/>
            <p:cNvCxnSpPr>
              <a:stCxn id="21" idx="3"/>
            </p:cNvCxnSpPr>
            <p:nvPr/>
          </p:nvCxnSpPr>
          <p:spPr>
            <a:xfrm>
              <a:off x="4355977" y="4377763"/>
              <a:ext cx="648071" cy="430059"/>
            </a:xfrm>
            <a:prstGeom prst="line">
              <a:avLst/>
            </a:prstGeom>
            <a:ln w="28575">
              <a:solidFill>
                <a:srgbClr val="FF0000"/>
              </a:solidFill>
              <a:prstDash val="solid"/>
              <a:headEnd type="none"/>
              <a:tailEnd type="stealth" w="lg" len="med"/>
            </a:ln>
          </p:spPr>
          <p:style>
            <a:lnRef idx="1">
              <a:schemeClr val="accent1"/>
            </a:lnRef>
            <a:fillRef idx="0">
              <a:schemeClr val="accent1"/>
            </a:fillRef>
            <a:effectRef idx="0">
              <a:schemeClr val="accent1"/>
            </a:effectRef>
            <a:fontRef idx="minor">
              <a:schemeClr val="tx1"/>
            </a:fontRef>
          </p:style>
        </p:cxnSp>
      </p:grpSp>
      <p:grpSp>
        <p:nvGrpSpPr>
          <p:cNvPr id="23" name="Group 25"/>
          <p:cNvGrpSpPr>
            <a:grpSpLocks noChangeAspect="1"/>
          </p:cNvGrpSpPr>
          <p:nvPr/>
        </p:nvGrpSpPr>
        <p:grpSpPr>
          <a:xfrm>
            <a:off x="251520" y="885194"/>
            <a:ext cx="4372799" cy="1967742"/>
            <a:chOff x="1304545" y="3242773"/>
            <a:chExt cx="7304855" cy="3287158"/>
          </a:xfrm>
        </p:grpSpPr>
        <p:pic>
          <p:nvPicPr>
            <p:cNvPr id="25" name="Content Placeholder 9"/>
            <p:cNvPicPr>
              <a:picLocks noChangeAspect="1"/>
            </p:cNvPicPr>
            <p:nvPr/>
          </p:nvPicPr>
          <p:blipFill>
            <a:blip r:embed="rId5">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2382245" y="3639444"/>
              <a:ext cx="6227155" cy="2522565"/>
            </a:xfrm>
            <a:prstGeom prst="rect">
              <a:avLst/>
            </a:prstGeom>
          </p:spPr>
        </p:pic>
        <p:cxnSp>
          <p:nvCxnSpPr>
            <p:cNvPr id="26" name="Straight Connector 25"/>
            <p:cNvCxnSpPr/>
            <p:nvPr/>
          </p:nvCxnSpPr>
          <p:spPr>
            <a:xfrm>
              <a:off x="3407625" y="3903501"/>
              <a:ext cx="0" cy="2452849"/>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209012" y="3436809"/>
              <a:ext cx="0" cy="2452849"/>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3407625" y="3436809"/>
              <a:ext cx="4801386" cy="466692"/>
            </a:xfrm>
            <a:prstGeom prst="line">
              <a:avLst/>
            </a:prstGeom>
            <a:ln w="12700">
              <a:solidFill>
                <a:schemeClr val="tx1">
                  <a:lumMod val="95000"/>
                  <a:lumOff val="5000"/>
                </a:schemeClr>
              </a:solidFill>
              <a:prstDash val="dash"/>
              <a:headEnd type="stealth"/>
              <a:tailEnd type="stealth"/>
            </a:ln>
          </p:spPr>
          <p:style>
            <a:lnRef idx="1">
              <a:schemeClr val="accent1"/>
            </a:lnRef>
            <a:fillRef idx="0">
              <a:schemeClr val="accent1"/>
            </a:fillRef>
            <a:effectRef idx="0">
              <a:schemeClr val="accent1"/>
            </a:effectRef>
            <a:fontRef idx="minor">
              <a:schemeClr val="tx1"/>
            </a:fontRef>
          </p:style>
        </p:cxnSp>
        <p:sp>
          <p:nvSpPr>
            <p:cNvPr id="29" name="Content Placeholder 2"/>
            <p:cNvSpPr txBox="1">
              <a:spLocks/>
            </p:cNvSpPr>
            <p:nvPr/>
          </p:nvSpPr>
          <p:spPr>
            <a:xfrm>
              <a:off x="4172629" y="3242773"/>
              <a:ext cx="3493263" cy="449499"/>
            </a:xfrm>
            <a:prstGeom prst="rect">
              <a:avLst/>
            </a:prstGeom>
            <a:scene3d>
              <a:camera prst="isometricOffAxis1Right">
                <a:rot lat="1080000" lon="20580000" rev="0"/>
              </a:camera>
              <a:lightRig rig="threePt" dir="t"/>
            </a:scene3d>
          </p:spPr>
          <p:txBody>
            <a:bodyPr vert="horz" lIns="91440" tIns="0" rIns="91440" bIns="0" rtlCol="0" anchor="ct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00000"/>
                </a:lnSpc>
                <a:spcBef>
                  <a:spcPts val="0"/>
                </a:spcBef>
                <a:buClr>
                  <a:srgbClr val="0089B5"/>
                </a:buClr>
                <a:buNone/>
              </a:pPr>
              <a:r>
                <a:rPr lang="en-GB" sz="1600" b="1" dirty="0" smtClean="0"/>
                <a:t>BS shielding gap 70.8cm</a:t>
              </a:r>
            </a:p>
          </p:txBody>
        </p:sp>
        <p:cxnSp>
          <p:nvCxnSpPr>
            <p:cNvPr id="30" name="Straight Connector 29"/>
            <p:cNvCxnSpPr/>
            <p:nvPr/>
          </p:nvCxnSpPr>
          <p:spPr>
            <a:xfrm flipV="1">
              <a:off x="1304545" y="5129927"/>
              <a:ext cx="1920618" cy="186681"/>
            </a:xfrm>
            <a:prstGeom prst="line">
              <a:avLst/>
            </a:prstGeom>
            <a:ln w="28575">
              <a:solidFill>
                <a:srgbClr val="FF0000"/>
              </a:solidFill>
              <a:prstDash val="solid"/>
              <a:headEnd type="none"/>
              <a:tailEnd type="stealth" w="lg" len="med"/>
            </a:ln>
          </p:spPr>
          <p:style>
            <a:lnRef idx="1">
              <a:schemeClr val="accent1"/>
            </a:lnRef>
            <a:fillRef idx="0">
              <a:schemeClr val="accent1"/>
            </a:fillRef>
            <a:effectRef idx="0">
              <a:schemeClr val="accent1"/>
            </a:effectRef>
            <a:fontRef idx="minor">
              <a:schemeClr val="tx1"/>
            </a:fontRef>
          </p:style>
        </p:cxnSp>
        <p:sp>
          <p:nvSpPr>
            <p:cNvPr id="31" name="Content Placeholder 2"/>
            <p:cNvSpPr txBox="1">
              <a:spLocks/>
            </p:cNvSpPr>
            <p:nvPr/>
          </p:nvSpPr>
          <p:spPr>
            <a:xfrm>
              <a:off x="1341458" y="4779701"/>
              <a:ext cx="1136917" cy="449499"/>
            </a:xfrm>
            <a:prstGeom prst="rect">
              <a:avLst/>
            </a:prstGeom>
            <a:scene3d>
              <a:camera prst="isometricOffAxis1Right">
                <a:rot lat="1080000" lon="20580000" rev="0"/>
              </a:camera>
              <a:lightRig rig="threePt" dir="t"/>
            </a:scene3d>
          </p:spPr>
          <p:txBody>
            <a:bodyPr vert="horz" lIns="91440" tIns="0" rIns="91440" bIns="0" rtlCol="0" anchor="ctr">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00000"/>
                </a:lnSpc>
                <a:spcBef>
                  <a:spcPts val="0"/>
                </a:spcBef>
                <a:buClr>
                  <a:srgbClr val="0089B5"/>
                </a:buClr>
                <a:buNone/>
              </a:pPr>
              <a:r>
                <a:rPr lang="en-GB" sz="1600" b="1" dirty="0" smtClean="0">
                  <a:solidFill>
                    <a:srgbClr val="FF0000"/>
                  </a:solidFill>
                </a:rPr>
                <a:t>Outgoing</a:t>
              </a:r>
            </a:p>
            <a:p>
              <a:pPr marL="0" indent="0" algn="ctr" defTabSz="457200">
                <a:lnSpc>
                  <a:spcPct val="100000"/>
                </a:lnSpc>
                <a:spcBef>
                  <a:spcPts val="0"/>
                </a:spcBef>
                <a:buClr>
                  <a:srgbClr val="0089B5"/>
                </a:buClr>
                <a:buNone/>
              </a:pPr>
              <a:r>
                <a:rPr lang="en-GB" sz="1600" b="1" dirty="0" smtClean="0">
                  <a:solidFill>
                    <a:srgbClr val="FF0000"/>
                  </a:solidFill>
                </a:rPr>
                <a:t>beam</a:t>
              </a:r>
            </a:p>
          </p:txBody>
        </p:sp>
        <p:sp>
          <p:nvSpPr>
            <p:cNvPr id="32" name="TextBox 31"/>
            <p:cNvSpPr txBox="1"/>
            <p:nvPr/>
          </p:nvSpPr>
          <p:spPr>
            <a:xfrm>
              <a:off x="5310887" y="5758709"/>
              <a:ext cx="2062720" cy="771222"/>
            </a:xfrm>
            <a:prstGeom prst="rect">
              <a:avLst/>
            </a:prstGeom>
            <a:noFill/>
          </p:spPr>
          <p:txBody>
            <a:bodyPr wrap="square" rtlCol="0">
              <a:spAutoFit/>
            </a:bodyPr>
            <a:lstStyle/>
            <a:p>
              <a:pPr algn="ctr"/>
              <a:r>
                <a:rPr lang="en-GB" sz="1200" b="1" dirty="0" smtClean="0">
                  <a:solidFill>
                    <a:srgbClr val="FF0000"/>
                  </a:solidFill>
                </a:rPr>
                <a:t>BS shielding</a:t>
              </a:r>
              <a:br>
                <a:rPr lang="en-GB" sz="1200" b="1" dirty="0" smtClean="0">
                  <a:solidFill>
                    <a:srgbClr val="FF0000"/>
                  </a:solidFill>
                </a:rPr>
              </a:br>
              <a:r>
                <a:rPr lang="en-GB" sz="1200" b="1" dirty="0" smtClean="0">
                  <a:solidFill>
                    <a:srgbClr val="FF0000"/>
                  </a:solidFill>
                </a:rPr>
                <a:t>(</a:t>
              </a:r>
              <a:r>
                <a:rPr lang="en-GB" sz="1200" b="1" dirty="0" err="1" smtClean="0">
                  <a:solidFill>
                    <a:srgbClr val="FF0000"/>
                  </a:solidFill>
                </a:rPr>
                <a:t>Inermet</a:t>
              </a:r>
              <a:r>
                <a:rPr lang="en-GB" sz="1200" b="1" dirty="0" smtClean="0">
                  <a:solidFill>
                    <a:srgbClr val="FF0000"/>
                  </a:solidFill>
                </a:rPr>
                <a:t>)</a:t>
              </a:r>
              <a:endParaRPr lang="en-GB" sz="1200" b="1" dirty="0">
                <a:solidFill>
                  <a:srgbClr val="FF0000"/>
                </a:solidFill>
              </a:endParaRPr>
            </a:p>
          </p:txBody>
        </p:sp>
        <p:cxnSp>
          <p:nvCxnSpPr>
            <p:cNvPr id="33" name="Straight Connector 32"/>
            <p:cNvCxnSpPr>
              <a:stCxn id="32" idx="3"/>
            </p:cNvCxnSpPr>
            <p:nvPr/>
          </p:nvCxnSpPr>
          <p:spPr>
            <a:xfrm flipV="1">
              <a:off x="7373607" y="5063447"/>
              <a:ext cx="1014817" cy="1080873"/>
            </a:xfrm>
            <a:prstGeom prst="line">
              <a:avLst/>
            </a:prstGeom>
            <a:ln w="28575">
              <a:solidFill>
                <a:srgbClr val="FF0000"/>
              </a:solidFill>
              <a:prstDash val="solid"/>
              <a:headEnd type="none"/>
              <a:tailEnd type="stealth" w="lg" len="me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2" idx="1"/>
            </p:cNvCxnSpPr>
            <p:nvPr/>
          </p:nvCxnSpPr>
          <p:spPr>
            <a:xfrm flipH="1" flipV="1">
              <a:off x="3134434" y="5621639"/>
              <a:ext cx="2176452" cy="522682"/>
            </a:xfrm>
            <a:prstGeom prst="line">
              <a:avLst/>
            </a:prstGeom>
            <a:ln w="28575">
              <a:solidFill>
                <a:srgbClr val="FF0000"/>
              </a:solidFill>
              <a:prstDash val="solid"/>
              <a:headEnd type="none"/>
              <a:tailEnd type="stealth" w="lg" len="med"/>
            </a:ln>
          </p:spPr>
          <p:style>
            <a:lnRef idx="1">
              <a:schemeClr val="accent1"/>
            </a:lnRef>
            <a:fillRef idx="0">
              <a:schemeClr val="accent1"/>
            </a:fillRef>
            <a:effectRef idx="0">
              <a:schemeClr val="accent1"/>
            </a:effectRef>
            <a:fontRef idx="minor">
              <a:schemeClr val="tx1"/>
            </a:fontRef>
          </p:style>
        </p:cxnSp>
      </p:grpSp>
      <p:sp>
        <p:nvSpPr>
          <p:cNvPr id="5" name="Rectangle 4"/>
          <p:cNvSpPr/>
          <p:nvPr/>
        </p:nvSpPr>
        <p:spPr>
          <a:xfrm>
            <a:off x="4644008" y="908720"/>
            <a:ext cx="4449895" cy="1695849"/>
          </a:xfrm>
          <a:prstGeom prst="rect">
            <a:avLst/>
          </a:prstGeom>
        </p:spPr>
        <p:txBody>
          <a:bodyPr wrap="square">
            <a:spAutoFit/>
          </a:bodyPr>
          <a:lstStyle/>
          <a:p>
            <a:pPr marL="342900" lvl="0" indent="-342900">
              <a:lnSpc>
                <a:spcPct val="120000"/>
              </a:lnSpc>
              <a:spcBef>
                <a:spcPct val="20000"/>
              </a:spcBef>
              <a:spcAft>
                <a:spcPts val="600"/>
              </a:spcAft>
              <a:buClr>
                <a:srgbClr val="FB963C"/>
              </a:buClr>
              <a:buFont typeface="Wingdings" charset="2"/>
              <a:buChar char="§"/>
            </a:pPr>
            <a:r>
              <a:rPr lang="en-GB" sz="1600" dirty="0">
                <a:solidFill>
                  <a:srgbClr val="5A5A5A"/>
                </a:solidFill>
              </a:rPr>
              <a:t>The interruption of the </a:t>
            </a:r>
            <a:r>
              <a:rPr lang="en-GB" sz="1600" dirty="0" err="1">
                <a:solidFill>
                  <a:srgbClr val="5A5A5A"/>
                </a:solidFill>
              </a:rPr>
              <a:t>Inermet</a:t>
            </a:r>
            <a:r>
              <a:rPr lang="en-GB" sz="1600" dirty="0">
                <a:solidFill>
                  <a:srgbClr val="5A5A5A"/>
                </a:solidFill>
              </a:rPr>
              <a:t> BS shielding in the interconnect was </a:t>
            </a:r>
            <a:r>
              <a:rPr lang="en-GB" sz="1600" dirty="0" smtClean="0">
                <a:solidFill>
                  <a:srgbClr val="5A5A5A"/>
                </a:solidFill>
              </a:rPr>
              <a:t>the </a:t>
            </a:r>
            <a:r>
              <a:rPr lang="en-GB" sz="1600" dirty="0">
                <a:solidFill>
                  <a:srgbClr val="5A5A5A"/>
                </a:solidFill>
              </a:rPr>
              <a:t>primary cause of </a:t>
            </a:r>
            <a:r>
              <a:rPr lang="en-GB" sz="1600" dirty="0" smtClean="0">
                <a:solidFill>
                  <a:srgbClr val="5A5A5A"/>
                </a:solidFill>
              </a:rPr>
              <a:t>the localised 36MGy/3000fb</a:t>
            </a:r>
            <a:r>
              <a:rPr lang="en-GB" sz="1600" baseline="30000" dirty="0" smtClean="0">
                <a:solidFill>
                  <a:srgbClr val="5A5A5A"/>
                </a:solidFill>
              </a:rPr>
              <a:t>-1</a:t>
            </a:r>
            <a:r>
              <a:rPr lang="en-GB" sz="1600" dirty="0" smtClean="0">
                <a:solidFill>
                  <a:srgbClr val="5A5A5A"/>
                </a:solidFill>
              </a:rPr>
              <a:t> dose peak </a:t>
            </a:r>
            <a:r>
              <a:rPr lang="en-GB" sz="1600" dirty="0">
                <a:solidFill>
                  <a:srgbClr val="5A5A5A"/>
                </a:solidFill>
              </a:rPr>
              <a:t>at the IP face of Q2B in </a:t>
            </a:r>
            <a:r>
              <a:rPr lang="en-GB" sz="1600" dirty="0" smtClean="0">
                <a:solidFill>
                  <a:srgbClr val="5A5A5A"/>
                </a:solidFill>
              </a:rPr>
              <a:t>IR5</a:t>
            </a:r>
          </a:p>
          <a:p>
            <a:pPr marL="342900" lvl="0" indent="-342900">
              <a:lnSpc>
                <a:spcPct val="120000"/>
              </a:lnSpc>
              <a:spcBef>
                <a:spcPct val="20000"/>
              </a:spcBef>
              <a:spcAft>
                <a:spcPts val="600"/>
              </a:spcAft>
              <a:buClr>
                <a:srgbClr val="FB963C"/>
              </a:buClr>
              <a:buFont typeface="Wingdings" charset="2"/>
              <a:buChar char="§"/>
            </a:pPr>
            <a:r>
              <a:rPr lang="en-US" sz="1600" dirty="0" smtClean="0">
                <a:solidFill>
                  <a:srgbClr val="5A5A5A"/>
                </a:solidFill>
              </a:rPr>
              <a:t>Shielding improvements:</a:t>
            </a:r>
            <a:endParaRPr lang="en-GB" sz="1600" dirty="0">
              <a:solidFill>
                <a:srgbClr val="5A5A5A"/>
              </a:solidFill>
            </a:endParaRPr>
          </a:p>
        </p:txBody>
      </p:sp>
      <p:sp>
        <p:nvSpPr>
          <p:cNvPr id="35" name="Title 1"/>
          <p:cNvSpPr txBox="1">
            <a:spLocks/>
          </p:cNvSpPr>
          <p:nvPr/>
        </p:nvSpPr>
        <p:spPr>
          <a:xfrm>
            <a:off x="764400" y="0"/>
            <a:ext cx="7920000" cy="768759"/>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342900" indent="-342900">
              <a:spcBef>
                <a:spcPct val="20000"/>
              </a:spcBef>
              <a:buClr>
                <a:srgbClr val="FB963C"/>
              </a:buClr>
            </a:pPr>
            <a:r>
              <a:rPr lang="en-US" dirty="0" smtClean="0"/>
              <a:t>Triplet interconnects and BPMs</a:t>
            </a:r>
            <a:br>
              <a:rPr lang="en-US" dirty="0" smtClean="0"/>
            </a:br>
            <a:r>
              <a:rPr lang="en-US" sz="1200" i="1" dirty="0" smtClean="0">
                <a:solidFill>
                  <a:srgbClr val="005F8C"/>
                </a:solidFill>
                <a:ea typeface="+mn-ea"/>
                <a:cs typeface="+mn-cs"/>
              </a:rPr>
              <a:t>with T. </a:t>
            </a:r>
            <a:r>
              <a:rPr lang="en-US" sz="1200" i="1" dirty="0" err="1" smtClean="0">
                <a:solidFill>
                  <a:srgbClr val="005F8C"/>
                </a:solidFill>
                <a:ea typeface="+mn-ea"/>
                <a:cs typeface="+mn-cs"/>
              </a:rPr>
              <a:t>Lefevre</a:t>
            </a:r>
            <a:r>
              <a:rPr lang="en-US" sz="1200" i="1" dirty="0" smtClean="0">
                <a:solidFill>
                  <a:srgbClr val="005F8C"/>
                </a:solidFill>
                <a:ea typeface="+mn-ea"/>
                <a:cs typeface="+mn-cs"/>
              </a:rPr>
              <a:t>, R. Jones, D. </a:t>
            </a:r>
            <a:r>
              <a:rPr lang="en-US" sz="1200" i="1" dirty="0" err="1" smtClean="0">
                <a:solidFill>
                  <a:srgbClr val="005F8C"/>
                </a:solidFill>
                <a:ea typeface="+mn-ea"/>
                <a:cs typeface="+mn-cs"/>
              </a:rPr>
              <a:t>Draskovic</a:t>
            </a:r>
            <a:r>
              <a:rPr lang="en-US" sz="1200" i="1" dirty="0" smtClean="0">
                <a:solidFill>
                  <a:srgbClr val="005F8C"/>
                </a:solidFill>
                <a:ea typeface="+mn-ea"/>
                <a:cs typeface="+mn-cs"/>
              </a:rPr>
              <a:t> (BE/BI)</a:t>
            </a:r>
            <a:br>
              <a:rPr lang="en-US" sz="1200" i="1" dirty="0" smtClean="0">
                <a:solidFill>
                  <a:srgbClr val="005F8C"/>
                </a:solidFill>
                <a:ea typeface="+mn-ea"/>
                <a:cs typeface="+mn-cs"/>
              </a:rPr>
            </a:br>
            <a:r>
              <a:rPr lang="en-US" sz="1200" i="1" dirty="0" smtClean="0">
                <a:solidFill>
                  <a:srgbClr val="005F8C"/>
                </a:solidFill>
                <a:ea typeface="+mn-ea"/>
                <a:cs typeface="+mn-cs"/>
              </a:rPr>
              <a:t>C. </a:t>
            </a:r>
            <a:r>
              <a:rPr lang="en-US" sz="1200" i="1" dirty="0" err="1" smtClean="0">
                <a:solidFill>
                  <a:srgbClr val="005F8C"/>
                </a:solidFill>
                <a:ea typeface="+mn-ea"/>
                <a:cs typeface="+mn-cs"/>
              </a:rPr>
              <a:t>Garion</a:t>
            </a:r>
            <a:r>
              <a:rPr lang="en-US" sz="1200" i="1" dirty="0" smtClean="0">
                <a:solidFill>
                  <a:srgbClr val="005F8C"/>
                </a:solidFill>
                <a:ea typeface="+mn-ea"/>
                <a:cs typeface="+mn-cs"/>
              </a:rPr>
              <a:t>, R. </a:t>
            </a:r>
            <a:r>
              <a:rPr lang="en-US" sz="1200" i="1" dirty="0" err="1" smtClean="0">
                <a:solidFill>
                  <a:srgbClr val="005F8C"/>
                </a:solidFill>
                <a:ea typeface="+mn-ea"/>
                <a:cs typeface="+mn-cs"/>
              </a:rPr>
              <a:t>Kersevan</a:t>
            </a:r>
            <a:r>
              <a:rPr lang="en-US" sz="1200" i="1" dirty="0" smtClean="0">
                <a:solidFill>
                  <a:srgbClr val="005F8C"/>
                </a:solidFill>
                <a:ea typeface="+mn-ea"/>
                <a:cs typeface="+mn-cs"/>
              </a:rPr>
              <a:t>, R. Fernandez-Gomez (TE/VSC)</a:t>
            </a:r>
            <a:endParaRPr lang="en-GB" sz="2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uiExpand="1" build="p"/>
      <p:bldP spid="14"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Triplet-D1: Peak </a:t>
            </a:r>
            <a:r>
              <a:rPr lang="en-GB" dirty="0" smtClean="0"/>
              <a:t>dose profile</a:t>
            </a:r>
            <a:endParaRPr lang="en-GB" dirty="0"/>
          </a:p>
        </p:txBody>
      </p:sp>
      <p:sp>
        <p:nvSpPr>
          <p:cNvPr id="3" name="Content Placeholder 2"/>
          <p:cNvSpPr>
            <a:spLocks noGrp="1"/>
          </p:cNvSpPr>
          <p:nvPr>
            <p:ph idx="1"/>
          </p:nvPr>
        </p:nvSpPr>
        <p:spPr>
          <a:xfrm>
            <a:off x="612000" y="1219200"/>
            <a:ext cx="7920000" cy="4906963"/>
          </a:xfrm>
        </p:spPr>
        <p:txBody>
          <a:bodyPr/>
          <a:lstStyle/>
          <a:p>
            <a:endParaRPr lang="en-GB" dirty="0"/>
          </a:p>
        </p:txBody>
      </p:sp>
      <p:sp>
        <p:nvSpPr>
          <p:cNvPr id="4" name="Footer Placeholder 3"/>
          <p:cNvSpPr>
            <a:spLocks noGrp="1"/>
          </p:cNvSpPr>
          <p:nvPr>
            <p:ph type="ftr" sz="quarter" idx="11"/>
          </p:nvPr>
        </p:nvSpPr>
        <p:spPr/>
        <p:txBody>
          <a:bodyPr/>
          <a:lstStyle/>
          <a:p>
            <a:r>
              <a:rPr lang="en-GB" noProof="0" dirty="0" smtClean="0"/>
              <a:t>Energy deposition in the HL-LHC IRs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7" name="Picture 6"/>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168476" y="770386"/>
            <a:ext cx="4807048" cy="3364934"/>
          </a:xfrm>
          <a:prstGeom prst="rect">
            <a:avLst/>
          </a:prstGeom>
        </p:spPr>
      </p:pic>
      <p:pic>
        <p:nvPicPr>
          <p:cNvPr id="9" name="Picture 8"/>
          <p:cNvPicPr>
            <a:picLocks noChangeAspect="1"/>
          </p:cNvPicPr>
          <p:nvPr/>
        </p:nvPicPr>
        <p:blipFill>
          <a:blip r:embed="rId3">
            <a:extLst>
              <a:ext uri="{28A0092B-C50C-407E-A947-70E740481C1C}">
                <a14:useLocalDpi xmlns="" xmlns:a14="http://schemas.microsoft.com/office/drawing/2010/main" val="0"/>
              </a:ext>
            </a:extLst>
          </a:blip>
          <a:srcRect l="20446" t="9732" r="15973" b="7547"/>
          <a:stretch>
            <a:fillRect/>
          </a:stretch>
        </p:blipFill>
        <p:spPr>
          <a:xfrm>
            <a:off x="1979712" y="4221088"/>
            <a:ext cx="2530163" cy="2304256"/>
          </a:xfrm>
          <a:prstGeom prst="rect">
            <a:avLst/>
          </a:prstGeom>
          <a:ln>
            <a:noFill/>
          </a:ln>
        </p:spPr>
      </p:pic>
      <p:pic>
        <p:nvPicPr>
          <p:cNvPr id="8" name="Picture 7"/>
          <p:cNvPicPr>
            <a:picLocks noChangeAspect="1"/>
          </p:cNvPicPr>
          <p:nvPr/>
        </p:nvPicPr>
        <p:blipFill>
          <a:blip r:embed="rId4">
            <a:extLst>
              <a:ext uri="{28A0092B-C50C-407E-A947-70E740481C1C}">
                <a14:useLocalDpi xmlns="" xmlns:a14="http://schemas.microsoft.com/office/drawing/2010/main" val="0"/>
              </a:ext>
            </a:extLst>
          </a:blip>
          <a:srcRect l="20446" t="9732" r="15973" b="7547"/>
          <a:stretch>
            <a:fillRect/>
          </a:stretch>
        </p:blipFill>
        <p:spPr>
          <a:xfrm>
            <a:off x="4922157" y="4221088"/>
            <a:ext cx="2530163" cy="2304256"/>
          </a:xfrm>
          <a:prstGeom prst="rect">
            <a:avLst/>
          </a:prstGeom>
          <a:ln>
            <a:noFill/>
          </a:ln>
        </p:spPr>
      </p:pic>
      <p:sp>
        <p:nvSpPr>
          <p:cNvPr id="10" name="Freeform 9"/>
          <p:cNvSpPr/>
          <p:nvPr/>
        </p:nvSpPr>
        <p:spPr>
          <a:xfrm>
            <a:off x="3131840" y="3573016"/>
            <a:ext cx="1152128" cy="648072"/>
          </a:xfrm>
          <a:custGeom>
            <a:avLst/>
            <a:gdLst>
              <a:gd name="connsiteX0" fmla="*/ 208156 w 208156"/>
              <a:gd name="connsiteY0" fmla="*/ 0 h 1011044"/>
              <a:gd name="connsiteX1" fmla="*/ 0 w 208156"/>
              <a:gd name="connsiteY1" fmla="*/ 847493 h 1011044"/>
              <a:gd name="connsiteX2" fmla="*/ 0 w 208156"/>
              <a:gd name="connsiteY2" fmla="*/ 1011044 h 1011044"/>
              <a:gd name="connsiteX0" fmla="*/ 208156 w 208156"/>
              <a:gd name="connsiteY0" fmla="*/ 0 h 1011044"/>
              <a:gd name="connsiteX1" fmla="*/ 173425 w 208156"/>
              <a:gd name="connsiteY1" fmla="*/ 150832 h 1011044"/>
              <a:gd name="connsiteX2" fmla="*/ 0 w 208156"/>
              <a:gd name="connsiteY2" fmla="*/ 847493 h 1011044"/>
              <a:gd name="connsiteX3" fmla="*/ 0 w 208156"/>
              <a:gd name="connsiteY3" fmla="*/ 1011044 h 1011044"/>
              <a:gd name="connsiteX0" fmla="*/ 208156 w 208156"/>
              <a:gd name="connsiteY0" fmla="*/ 0 h 1011044"/>
              <a:gd name="connsiteX1" fmla="*/ 206763 w 208156"/>
              <a:gd name="connsiteY1" fmla="*/ 198457 h 1011044"/>
              <a:gd name="connsiteX2" fmla="*/ 0 w 208156"/>
              <a:gd name="connsiteY2" fmla="*/ 847493 h 1011044"/>
              <a:gd name="connsiteX3" fmla="*/ 0 w 208156"/>
              <a:gd name="connsiteY3" fmla="*/ 1011044 h 1011044"/>
            </a:gdLst>
            <a:ahLst/>
            <a:cxnLst>
              <a:cxn ang="0">
                <a:pos x="connsiteX0" y="connsiteY0"/>
              </a:cxn>
              <a:cxn ang="0">
                <a:pos x="connsiteX1" y="connsiteY1"/>
              </a:cxn>
              <a:cxn ang="0">
                <a:pos x="connsiteX2" y="connsiteY2"/>
              </a:cxn>
              <a:cxn ang="0">
                <a:pos x="connsiteX3" y="connsiteY3"/>
              </a:cxn>
            </a:cxnLst>
            <a:rect l="l" t="t" r="r" b="b"/>
            <a:pathLst>
              <a:path w="208156" h="1011044">
                <a:moveTo>
                  <a:pt x="208156" y="0"/>
                </a:moveTo>
                <a:cubicBezTo>
                  <a:pt x="207692" y="66152"/>
                  <a:pt x="207227" y="132305"/>
                  <a:pt x="206763" y="198457"/>
                </a:cubicBezTo>
                <a:lnTo>
                  <a:pt x="0" y="847493"/>
                </a:lnTo>
                <a:lnTo>
                  <a:pt x="0" y="1011044"/>
                </a:lnTo>
              </a:path>
            </a:pathLst>
          </a:custGeom>
          <a:noFill/>
          <a:ln w="19050">
            <a:solidFill>
              <a:schemeClr val="accent3"/>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flipH="1">
            <a:off x="4283968" y="3573016"/>
            <a:ext cx="1800200" cy="648072"/>
          </a:xfrm>
          <a:custGeom>
            <a:avLst/>
            <a:gdLst>
              <a:gd name="connsiteX0" fmla="*/ 208156 w 208156"/>
              <a:gd name="connsiteY0" fmla="*/ 0 h 1011044"/>
              <a:gd name="connsiteX1" fmla="*/ 0 w 208156"/>
              <a:gd name="connsiteY1" fmla="*/ 847493 h 1011044"/>
              <a:gd name="connsiteX2" fmla="*/ 0 w 208156"/>
              <a:gd name="connsiteY2" fmla="*/ 1011044 h 1011044"/>
              <a:gd name="connsiteX0" fmla="*/ 208156 w 208156"/>
              <a:gd name="connsiteY0" fmla="*/ 0 h 1011044"/>
              <a:gd name="connsiteX1" fmla="*/ 173425 w 208156"/>
              <a:gd name="connsiteY1" fmla="*/ 150832 h 1011044"/>
              <a:gd name="connsiteX2" fmla="*/ 0 w 208156"/>
              <a:gd name="connsiteY2" fmla="*/ 847493 h 1011044"/>
              <a:gd name="connsiteX3" fmla="*/ 0 w 208156"/>
              <a:gd name="connsiteY3" fmla="*/ 1011044 h 1011044"/>
              <a:gd name="connsiteX0" fmla="*/ 208156 w 208156"/>
              <a:gd name="connsiteY0" fmla="*/ 0 h 1011044"/>
              <a:gd name="connsiteX1" fmla="*/ 206763 w 208156"/>
              <a:gd name="connsiteY1" fmla="*/ 198457 h 1011044"/>
              <a:gd name="connsiteX2" fmla="*/ 0 w 208156"/>
              <a:gd name="connsiteY2" fmla="*/ 847493 h 1011044"/>
              <a:gd name="connsiteX3" fmla="*/ 0 w 208156"/>
              <a:gd name="connsiteY3" fmla="*/ 1011044 h 1011044"/>
            </a:gdLst>
            <a:ahLst/>
            <a:cxnLst>
              <a:cxn ang="0">
                <a:pos x="connsiteX0" y="connsiteY0"/>
              </a:cxn>
              <a:cxn ang="0">
                <a:pos x="connsiteX1" y="connsiteY1"/>
              </a:cxn>
              <a:cxn ang="0">
                <a:pos x="connsiteX2" y="connsiteY2"/>
              </a:cxn>
              <a:cxn ang="0">
                <a:pos x="connsiteX3" y="connsiteY3"/>
              </a:cxn>
            </a:cxnLst>
            <a:rect l="l" t="t" r="r" b="b"/>
            <a:pathLst>
              <a:path w="208156" h="1011044">
                <a:moveTo>
                  <a:pt x="208156" y="0"/>
                </a:moveTo>
                <a:cubicBezTo>
                  <a:pt x="207692" y="66152"/>
                  <a:pt x="207227" y="132305"/>
                  <a:pt x="206763" y="198457"/>
                </a:cubicBezTo>
                <a:lnTo>
                  <a:pt x="0" y="847493"/>
                </a:lnTo>
                <a:lnTo>
                  <a:pt x="0" y="1011044"/>
                </a:lnTo>
              </a:path>
            </a:pathLst>
          </a:custGeom>
          <a:noFill/>
          <a:ln w="19050">
            <a:solidFill>
              <a:srgbClr val="0000CC"/>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 xmlns:p14="http://schemas.microsoft.com/office/powerpoint/2010/main" val="87307592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up)">
                                      <p:cBhvr>
                                        <p:cTn id="10" dur="500"/>
                                        <p:tgtEl>
                                          <p:spTgt spid="11"/>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up)">
                                      <p:cBhvr>
                                        <p:cTn id="14" dur="500"/>
                                        <p:tgtEl>
                                          <p:spTgt spid="9"/>
                                        </p:tgtEl>
                                      </p:cBhvr>
                                    </p:animEffect>
                                  </p:childTnLst>
                                </p:cTn>
                              </p:par>
                              <p:par>
                                <p:cTn id="15" presetID="22" presetClass="entr" presetSubtype="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extLst>
              <a:ext uri="{28A0092B-C50C-407E-A947-70E740481C1C}">
                <a14:useLocalDpi xmlns="" xmlns:a14="http://schemas.microsoft.com/office/drawing/2010/main" val="0"/>
              </a:ext>
            </a:extLst>
          </a:blip>
          <a:srcRect l="20218" t="9577" r="25287" b="6875"/>
          <a:stretch/>
        </p:blipFill>
        <p:spPr>
          <a:xfrm>
            <a:off x="730351" y="1513500"/>
            <a:ext cx="3888432" cy="4172952"/>
          </a:xfrm>
          <a:prstGeom prst="rect">
            <a:avLst/>
          </a:prstGeom>
          <a:ln>
            <a:noFill/>
          </a:ln>
        </p:spPr>
      </p:pic>
      <p:pic>
        <p:nvPicPr>
          <p:cNvPr id="11" name="Picture 10"/>
          <p:cNvPicPr>
            <a:picLocks noChangeAspect="1"/>
          </p:cNvPicPr>
          <p:nvPr/>
        </p:nvPicPr>
        <p:blipFill rotWithShape="1">
          <a:blip r:embed="rId3">
            <a:extLst>
              <a:ext uri="{28A0092B-C50C-407E-A947-70E740481C1C}">
                <a14:useLocalDpi xmlns="" xmlns:a14="http://schemas.microsoft.com/office/drawing/2010/main" val="0"/>
              </a:ext>
            </a:extLst>
          </a:blip>
          <a:srcRect l="20218" t="9577" r="25287" b="6875"/>
          <a:stretch/>
        </p:blipFill>
        <p:spPr>
          <a:xfrm>
            <a:off x="4644008" y="1515855"/>
            <a:ext cx="3888432" cy="4172952"/>
          </a:xfrm>
          <a:prstGeom prst="rect">
            <a:avLst/>
          </a:prstGeom>
          <a:ln>
            <a:noFill/>
          </a:ln>
        </p:spPr>
      </p:pic>
      <p:sp>
        <p:nvSpPr>
          <p:cNvPr id="2" name="Title 1"/>
          <p:cNvSpPr>
            <a:spLocks noGrp="1"/>
          </p:cNvSpPr>
          <p:nvPr>
            <p:ph type="title"/>
          </p:nvPr>
        </p:nvSpPr>
        <p:spPr/>
        <p:txBody>
          <a:bodyPr/>
          <a:lstStyle/>
          <a:p>
            <a:r>
              <a:rPr lang="en-GB" dirty="0" smtClean="0"/>
              <a:t>Skew quadrupole (MQSXF)</a:t>
            </a:r>
            <a:br>
              <a:rPr lang="en-GB" dirty="0" smtClean="0"/>
            </a:br>
            <a:r>
              <a:rPr lang="en-GB" dirty="0" smtClean="0"/>
              <a:t>FLUKA model </a:t>
            </a:r>
            <a:r>
              <a:rPr lang="en-GB" dirty="0"/>
              <a:t>cross-sections</a:t>
            </a:r>
          </a:p>
        </p:txBody>
      </p:sp>
      <p:sp>
        <p:nvSpPr>
          <p:cNvPr id="4" name="Footer Placeholder 3"/>
          <p:cNvSpPr>
            <a:spLocks noGrp="1"/>
          </p:cNvSpPr>
          <p:nvPr>
            <p:ph type="ftr" sz="quarter" idx="11"/>
          </p:nvPr>
        </p:nvSpPr>
        <p:spPr/>
        <p:txBody>
          <a:bodyPr/>
          <a:lstStyle/>
          <a:p>
            <a:r>
              <a:rPr lang="en-GB" dirty="0"/>
              <a:t>Energy deposition in the HL-LHC IRs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12" name="TextBox 11"/>
          <p:cNvSpPr txBox="1"/>
          <p:nvPr/>
        </p:nvSpPr>
        <p:spPr>
          <a:xfrm>
            <a:off x="874367" y="1249335"/>
            <a:ext cx="720080" cy="369332"/>
          </a:xfrm>
          <a:prstGeom prst="rect">
            <a:avLst/>
          </a:prstGeom>
          <a:noFill/>
        </p:spPr>
        <p:txBody>
          <a:bodyPr wrap="square" rtlCol="0">
            <a:spAutoFit/>
          </a:bodyPr>
          <a:lstStyle/>
          <a:p>
            <a:pPr algn="ctr"/>
            <a:r>
              <a:rPr lang="en-GB" b="1" dirty="0" smtClean="0">
                <a:solidFill>
                  <a:srgbClr val="993300"/>
                </a:solidFill>
              </a:rPr>
              <a:t>Iron</a:t>
            </a:r>
            <a:endParaRPr lang="en-GB" b="1" dirty="0">
              <a:solidFill>
                <a:srgbClr val="993300"/>
              </a:solidFill>
            </a:endParaRPr>
          </a:p>
        </p:txBody>
      </p:sp>
      <p:cxnSp>
        <p:nvCxnSpPr>
          <p:cNvPr id="13" name="Straight Arrow Connector 12"/>
          <p:cNvCxnSpPr>
            <a:stCxn id="12" idx="2"/>
          </p:cNvCxnSpPr>
          <p:nvPr/>
        </p:nvCxnSpPr>
        <p:spPr>
          <a:xfrm>
            <a:off x="1234407" y="1618667"/>
            <a:ext cx="792088" cy="973796"/>
          </a:xfrm>
          <a:prstGeom prst="straightConnector1">
            <a:avLst/>
          </a:prstGeom>
          <a:ln>
            <a:solidFill>
              <a:srgbClr val="9933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6152" y="3645024"/>
            <a:ext cx="1170730" cy="923330"/>
          </a:xfrm>
          <a:prstGeom prst="rect">
            <a:avLst/>
          </a:prstGeom>
          <a:noFill/>
        </p:spPr>
        <p:txBody>
          <a:bodyPr wrap="square" rtlCol="0">
            <a:spAutoFit/>
          </a:bodyPr>
          <a:lstStyle/>
          <a:p>
            <a:pPr algn="ctr"/>
            <a:r>
              <a:rPr lang="en-GB" b="1" dirty="0" err="1" smtClean="0">
                <a:solidFill>
                  <a:srgbClr val="3399FF"/>
                </a:solidFill>
              </a:rPr>
              <a:t>NbTi</a:t>
            </a:r>
            <a:endParaRPr lang="en-GB" b="1" dirty="0" smtClean="0">
              <a:solidFill>
                <a:srgbClr val="3399FF"/>
              </a:solidFill>
            </a:endParaRPr>
          </a:p>
          <a:p>
            <a:pPr algn="ctr"/>
            <a:r>
              <a:rPr lang="en-GB" b="1" dirty="0" smtClean="0">
                <a:solidFill>
                  <a:srgbClr val="3399FF"/>
                </a:solidFill>
              </a:rPr>
              <a:t>+</a:t>
            </a:r>
          </a:p>
          <a:p>
            <a:pPr algn="ctr"/>
            <a:r>
              <a:rPr lang="en-US" b="1" dirty="0" smtClean="0">
                <a:solidFill>
                  <a:srgbClr val="3399FF"/>
                </a:solidFill>
              </a:rPr>
              <a:t>insulator</a:t>
            </a:r>
            <a:endParaRPr lang="en-GB" b="1" dirty="0">
              <a:solidFill>
                <a:srgbClr val="3399FF"/>
              </a:solidFill>
            </a:endParaRPr>
          </a:p>
        </p:txBody>
      </p:sp>
      <p:sp>
        <p:nvSpPr>
          <p:cNvPr id="15" name="TextBox 14"/>
          <p:cNvSpPr txBox="1"/>
          <p:nvPr/>
        </p:nvSpPr>
        <p:spPr>
          <a:xfrm>
            <a:off x="3261775" y="1196752"/>
            <a:ext cx="1129839" cy="369332"/>
          </a:xfrm>
          <a:prstGeom prst="rect">
            <a:avLst/>
          </a:prstGeom>
          <a:noFill/>
        </p:spPr>
        <p:txBody>
          <a:bodyPr wrap="square" rtlCol="0">
            <a:spAutoFit/>
          </a:bodyPr>
          <a:lstStyle/>
          <a:p>
            <a:pPr algn="ctr"/>
            <a:r>
              <a:rPr lang="en-GB" b="1" dirty="0" smtClean="0">
                <a:solidFill>
                  <a:srgbClr val="FFC000"/>
                </a:solidFill>
              </a:rPr>
              <a:t>He 1.9K</a:t>
            </a:r>
            <a:endParaRPr lang="en-GB" b="1" dirty="0">
              <a:solidFill>
                <a:srgbClr val="FFC000"/>
              </a:solidFill>
            </a:endParaRPr>
          </a:p>
        </p:txBody>
      </p:sp>
      <p:sp>
        <p:nvSpPr>
          <p:cNvPr id="16" name="TextBox 15"/>
          <p:cNvSpPr txBox="1"/>
          <p:nvPr/>
        </p:nvSpPr>
        <p:spPr>
          <a:xfrm>
            <a:off x="4357125" y="1196752"/>
            <a:ext cx="1260140" cy="369332"/>
          </a:xfrm>
          <a:prstGeom prst="rect">
            <a:avLst/>
          </a:prstGeom>
          <a:noFill/>
        </p:spPr>
        <p:txBody>
          <a:bodyPr wrap="square" rtlCol="0">
            <a:spAutoFit/>
          </a:bodyPr>
          <a:lstStyle/>
          <a:p>
            <a:pPr algn="ctr"/>
            <a:r>
              <a:rPr lang="en-GB" b="1" dirty="0" smtClean="0">
                <a:solidFill>
                  <a:srgbClr val="B2B2B2"/>
                </a:solidFill>
              </a:rPr>
              <a:t>Titanium</a:t>
            </a:r>
            <a:endParaRPr lang="en-GB" b="1" dirty="0">
              <a:solidFill>
                <a:srgbClr val="B2B2B2"/>
              </a:solidFill>
            </a:endParaRPr>
          </a:p>
        </p:txBody>
      </p:sp>
      <p:cxnSp>
        <p:nvCxnSpPr>
          <p:cNvPr id="19" name="Straight Arrow Connector 18"/>
          <p:cNvCxnSpPr>
            <a:stCxn id="15" idx="2"/>
          </p:cNvCxnSpPr>
          <p:nvPr/>
        </p:nvCxnSpPr>
        <p:spPr>
          <a:xfrm flipH="1">
            <a:off x="3106617" y="1566084"/>
            <a:ext cx="720078" cy="1530435"/>
          </a:xfrm>
          <a:prstGeom prst="straightConnector1">
            <a:avLst/>
          </a:prstGeom>
          <a:ln>
            <a:solidFill>
              <a:srgbClr val="FFC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V="1">
            <a:off x="874367" y="3960616"/>
            <a:ext cx="1440160" cy="116456"/>
          </a:xfrm>
          <a:prstGeom prst="straightConnector1">
            <a:avLst/>
          </a:prstGeom>
          <a:ln>
            <a:solidFill>
              <a:srgbClr val="3399FF"/>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3381438" y="1576653"/>
            <a:ext cx="1605757" cy="1446145"/>
          </a:xfrm>
          <a:prstGeom prst="straightConnector1">
            <a:avLst/>
          </a:prstGeom>
          <a:ln>
            <a:solidFill>
              <a:srgbClr val="B2B2B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99988013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l="20218" t="14749" r="15983" b="6875"/>
          <a:stretch/>
        </p:blipFill>
        <p:spPr>
          <a:xfrm>
            <a:off x="3635896" y="3773409"/>
            <a:ext cx="3456384" cy="2972225"/>
          </a:xfrm>
          <a:prstGeom prst="rect">
            <a:avLst/>
          </a:prstGeom>
          <a:ln>
            <a:noFill/>
          </a:ln>
        </p:spPr>
      </p:pic>
      <p:pic>
        <p:nvPicPr>
          <p:cNvPr id="11" name="Picture 10"/>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 xmlns:a14="http://schemas.microsoft.com/office/drawing/2010/main" val="0"/>
              </a:ext>
            </a:extLst>
          </a:blip>
          <a:srcRect l="20218" t="15274" r="15983" b="6875"/>
          <a:stretch/>
        </p:blipFill>
        <p:spPr>
          <a:xfrm>
            <a:off x="755576" y="761871"/>
            <a:ext cx="3456385" cy="2952328"/>
          </a:xfrm>
          <a:prstGeom prst="rect">
            <a:avLst/>
          </a:prstGeom>
          <a:ln>
            <a:noFill/>
          </a:ln>
        </p:spPr>
      </p:pic>
      <p:sp>
        <p:nvSpPr>
          <p:cNvPr id="2" name="Title 1"/>
          <p:cNvSpPr>
            <a:spLocks noGrp="1"/>
          </p:cNvSpPr>
          <p:nvPr>
            <p:ph type="title"/>
          </p:nvPr>
        </p:nvSpPr>
        <p:spPr>
          <a:xfrm>
            <a:off x="612000" y="0"/>
            <a:ext cx="7920000" cy="496568"/>
          </a:xfrm>
        </p:spPr>
        <p:txBody>
          <a:bodyPr/>
          <a:lstStyle/>
          <a:p>
            <a:r>
              <a:rPr lang="en-GB" dirty="0" smtClean="0"/>
              <a:t>Dose profile in IR1 MQSXF (L</a:t>
            </a:r>
            <a:r>
              <a:rPr lang="en-GB" baseline="-25000" dirty="0" smtClean="0"/>
              <a:t>int</a:t>
            </a:r>
            <a:r>
              <a:rPr lang="en-GB" dirty="0" smtClean="0"/>
              <a:t>=3000 fb</a:t>
            </a:r>
            <a:r>
              <a:rPr lang="en-GB" baseline="30000" dirty="0" smtClean="0"/>
              <a:t>-1</a:t>
            </a:r>
            <a:r>
              <a:rPr lang="en-GB" dirty="0"/>
              <a:t>)</a:t>
            </a:r>
          </a:p>
        </p:txBody>
      </p:sp>
      <p:sp>
        <p:nvSpPr>
          <p:cNvPr id="3" name="Content Placeholder 2"/>
          <p:cNvSpPr>
            <a:spLocks noGrp="1"/>
          </p:cNvSpPr>
          <p:nvPr>
            <p:ph idx="1"/>
          </p:nvPr>
        </p:nvSpPr>
        <p:spPr>
          <a:xfrm>
            <a:off x="612001" y="3861048"/>
            <a:ext cx="2663855" cy="2389744"/>
          </a:xfrm>
        </p:spPr>
        <p:txBody>
          <a:bodyPr>
            <a:normAutofit fontScale="62500" lnSpcReduction="20000"/>
          </a:bodyPr>
          <a:lstStyle/>
          <a:p>
            <a:pPr>
              <a:lnSpc>
                <a:spcPct val="120000"/>
              </a:lnSpc>
            </a:pPr>
            <a:r>
              <a:rPr lang="en-GB" dirty="0" smtClean="0"/>
              <a:t>Dose values up to 12MGy in return coils and up to 3MGy elsewhere</a:t>
            </a:r>
          </a:p>
          <a:p>
            <a:pPr>
              <a:lnSpc>
                <a:spcPct val="120000"/>
              </a:lnSpc>
            </a:pPr>
            <a:r>
              <a:rPr lang="en-US" dirty="0" smtClean="0"/>
              <a:t>Overall, a maximum value of 15 </a:t>
            </a:r>
            <a:r>
              <a:rPr lang="en-US" dirty="0" err="1" smtClean="0"/>
              <a:t>MGy</a:t>
            </a:r>
            <a:r>
              <a:rPr lang="en-US" dirty="0" smtClean="0"/>
              <a:t> is expected in the CP coils</a:t>
            </a:r>
            <a:endParaRPr lang="en-GB" dirty="0"/>
          </a:p>
        </p:txBody>
      </p:sp>
      <p:sp>
        <p:nvSpPr>
          <p:cNvPr id="4" name="Footer Placeholder 3"/>
          <p:cNvSpPr>
            <a:spLocks noGrp="1"/>
          </p:cNvSpPr>
          <p:nvPr>
            <p:ph type="ftr" sz="quarter" idx="11"/>
          </p:nvPr>
        </p:nvSpPr>
        <p:spPr/>
        <p:txBody>
          <a:bodyPr/>
          <a:lstStyle/>
          <a:p>
            <a:r>
              <a:rPr lang="en-GB" dirty="0"/>
              <a:t>Energy deposition in the HL-LHC IRs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 xmlns:a14="http://schemas.microsoft.com/office/drawing/2010/main" val="0"/>
              </a:ext>
            </a:extLst>
          </a:blip>
          <a:srcRect l="20218" t="9577" r="15983" b="6875"/>
          <a:stretch/>
        </p:blipFill>
        <p:spPr>
          <a:xfrm>
            <a:off x="3635436" y="3573016"/>
            <a:ext cx="3456385" cy="3168352"/>
          </a:xfrm>
          <a:prstGeom prst="rect">
            <a:avLst/>
          </a:prstGeom>
          <a:ln>
            <a:noFill/>
          </a:ln>
        </p:spPr>
      </p:pic>
      <p:pic>
        <p:nvPicPr>
          <p:cNvPr id="9" name="Picture 8"/>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 xmlns:a14="http://schemas.microsoft.com/office/drawing/2010/main" val="0"/>
              </a:ext>
            </a:extLst>
          </a:blip>
          <a:srcRect l="20218" t="9577" r="15983" b="6875"/>
          <a:stretch/>
        </p:blipFill>
        <p:spPr>
          <a:xfrm>
            <a:off x="755576" y="545847"/>
            <a:ext cx="3456384" cy="3168352"/>
          </a:xfrm>
          <a:prstGeom prst="rect">
            <a:avLst/>
          </a:prstGeom>
        </p:spPr>
      </p:pic>
      <p:pic>
        <p:nvPicPr>
          <p:cNvPr id="12" name="Picture 11"/>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 xmlns:a14="http://schemas.microsoft.com/office/drawing/2010/main" val="0"/>
              </a:ext>
            </a:extLst>
          </a:blip>
          <a:srcRect l="20218" t="15274" r="15983" b="6875"/>
          <a:stretch/>
        </p:blipFill>
        <p:spPr>
          <a:xfrm>
            <a:off x="5004047" y="761871"/>
            <a:ext cx="3456385" cy="2952328"/>
          </a:xfrm>
          <a:prstGeom prst="rect">
            <a:avLst/>
          </a:prstGeom>
          <a:ln>
            <a:noFill/>
          </a:ln>
        </p:spPr>
      </p:pic>
      <p:pic>
        <p:nvPicPr>
          <p:cNvPr id="8" name="Picture 7"/>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 xmlns:a14="http://schemas.microsoft.com/office/drawing/2010/main" val="0"/>
              </a:ext>
            </a:extLst>
          </a:blip>
          <a:srcRect l="20218" t="9577" r="15983" b="6875"/>
          <a:stretch/>
        </p:blipFill>
        <p:spPr>
          <a:xfrm>
            <a:off x="5004047" y="545847"/>
            <a:ext cx="3456385" cy="3168352"/>
          </a:xfrm>
          <a:prstGeom prst="rect">
            <a:avLst/>
          </a:prstGeom>
          <a:ln>
            <a:noFill/>
          </a:ln>
        </p:spPr>
      </p:pic>
    </p:spTree>
    <p:extLst>
      <p:ext uri="{BB962C8B-B14F-4D97-AF65-F5344CB8AC3E}">
        <p14:creationId xmlns="" xmlns:p14="http://schemas.microsoft.com/office/powerpoint/2010/main" val="219576374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3.xml><?xml version="1.0" encoding="utf-8"?>
<ds:datastoreItem xmlns:ds="http://schemas.openxmlformats.org/officeDocument/2006/customXml" ds:itemID="{15EC2627-59DE-4D3C-BDE1-4405272E797C}">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3732</TotalTime>
  <Words>1479</Words>
  <Application>Microsoft Office PowerPoint</Application>
  <PresentationFormat>On-screen Show (4:3)</PresentationFormat>
  <Paragraphs>358</Paragraphs>
  <Slides>30</Slides>
  <Notes>5</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Thème Office</vt:lpstr>
      <vt:lpstr>Office Theme</vt:lpstr>
      <vt:lpstr>Energy deposition in the  HL-LHC experimental IRs (v1.3) </vt:lpstr>
      <vt:lpstr>Outline</vt:lpstr>
      <vt:lpstr>Layout and optics</vt:lpstr>
      <vt:lpstr>Simulated geometry</vt:lpstr>
      <vt:lpstr>Triplet-D1</vt:lpstr>
      <vt:lpstr>Slide 6</vt:lpstr>
      <vt:lpstr>Triplet-D1: Peak dose profile</vt:lpstr>
      <vt:lpstr>Skew quadrupole (MQSXF) FLUKA model cross-sections</vt:lpstr>
      <vt:lpstr>Dose profile in IR1 MQSXF (Lint=3000 fb-1)</vt:lpstr>
      <vt:lpstr>Triplet-D1: Peak power density profile (L=5.0x1034 cm-2 s-1)</vt:lpstr>
      <vt:lpstr>Total power (triplet-D1)  (L=5.0x1034 cm-2 s-1)</vt:lpstr>
      <vt:lpstr>Asynchronous beam dump Impact on TCTH4.R5</vt:lpstr>
      <vt:lpstr>Matching section</vt:lpstr>
      <vt:lpstr>Simulated geometry (matching section)</vt:lpstr>
      <vt:lpstr>TAXN effectiveness</vt:lpstr>
      <vt:lpstr>Matching section: peak power density profile (L=5.0x1034 cm-2 s-1)</vt:lpstr>
      <vt:lpstr>Total power (matching section) (1/2) (L=5.0x1034 cm-2 s-1)</vt:lpstr>
      <vt:lpstr>Total power (matching section) (2/2)</vt:lpstr>
      <vt:lpstr>Peak power density profile (Q4+corr.) with larger mask aperture (+2mm)</vt:lpstr>
      <vt:lpstr>2D dose distribution at peak on Q4 corr. (3000 fb-1) with larger mask aperture (+2mm)</vt:lpstr>
      <vt:lpstr>Dispersion suppressor</vt:lpstr>
      <vt:lpstr>Losses in the HL-LHC DS</vt:lpstr>
      <vt:lpstr>Impact on the HL-LHC DS coils</vt:lpstr>
      <vt:lpstr>Losses in the HL-LHC DS</vt:lpstr>
      <vt:lpstr>Summary</vt:lpstr>
      <vt:lpstr>Slide 26</vt:lpstr>
      <vt:lpstr>Summary of results</vt:lpstr>
      <vt:lpstr>Triplet-D1: Peak power density profile (Losses, normalised to 35mW/cm3 quench limit)</vt:lpstr>
      <vt:lpstr>Peak dose minimisation scenarios</vt:lpstr>
      <vt:lpstr>Further studies: flat optics</vt:lpstr>
    </vt:vector>
  </TitlesOfParts>
  <Company>APO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Andrew</cp:lastModifiedBy>
  <cp:revision>179</cp:revision>
  <dcterms:created xsi:type="dcterms:W3CDTF">2016-01-11T14:38:10Z</dcterms:created>
  <dcterms:modified xsi:type="dcterms:W3CDTF">2017-05-24T07:31:06Z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