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jpg" ContentType="image/jpe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1" r:id="rId1"/>
  </p:sldMasterIdLst>
  <p:notesMasterIdLst>
    <p:notesMasterId r:id="rId12"/>
  </p:notesMasterIdLst>
  <p:handoutMasterIdLst>
    <p:handoutMasterId r:id="rId13"/>
  </p:handoutMasterIdLst>
  <p:sldIdLst>
    <p:sldId id="290" r:id="rId2"/>
    <p:sldId id="355" r:id="rId3"/>
    <p:sldId id="356" r:id="rId4"/>
    <p:sldId id="357" r:id="rId5"/>
    <p:sldId id="358" r:id="rId6"/>
    <p:sldId id="359" r:id="rId7"/>
    <p:sldId id="360" r:id="rId8"/>
    <p:sldId id="291" r:id="rId9"/>
    <p:sldId id="362" r:id="rId10"/>
    <p:sldId id="361" r:id="rId11"/>
  </p:sldIdLst>
  <p:sldSz cx="10080625" cy="7559675"/>
  <p:notesSz cx="7559675" cy="1069181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8173" autoAdjust="0"/>
    <p:restoredTop sz="98641" autoAdjust="0"/>
  </p:normalViewPr>
  <p:slideViewPr>
    <p:cSldViewPr snapToGrid="0">
      <p:cViewPr varScale="1">
        <p:scale>
          <a:sx n="84" d="100"/>
          <a:sy n="84" d="100"/>
        </p:scale>
        <p:origin x="-1768" y="-72"/>
      </p:cViewPr>
      <p:guideLst>
        <p:guide orient="horz" pos="2381"/>
        <p:guide pos="317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handoutMaster" Target="handoutMasters/handoutMaster1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281488" y="0"/>
            <a:ext cx="3276600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030B28-BECC-F446-9085-CCEE189A5491}" type="datetimeFigureOut">
              <a:rPr lang="en-US" smtClean="0"/>
              <a:t>20/04/17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281488" y="10155238"/>
            <a:ext cx="3276600" cy="5349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24DF9B-58B0-E14C-8F7A-B0747883F2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24936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281488" y="0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0D9AB7-261C-4E98-979B-37130BB09AB2}" type="datetimeFigureOut">
              <a:rPr lang="it-IT" smtClean="0"/>
              <a:t>20/04/17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4775" y="1336675"/>
            <a:ext cx="4810125" cy="3608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55650" y="5145088"/>
            <a:ext cx="6048375" cy="4210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281488" y="10155238"/>
            <a:ext cx="3276600" cy="5365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566D51-4791-4190-941E-01452862E9C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9465904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566D51-4791-4190-941E-01452862E9C7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255401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6" name="PlaceHolder 5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pic>
        <p:nvPicPr>
          <p:cNvPr id="70" name="Picture 69"/>
          <p:cNvPicPr/>
          <p:nvPr/>
        </p:nvPicPr>
        <p:blipFill>
          <a:blip r:embed="rId2"/>
          <a:stretch>
            <a:fillRect/>
          </a:stretch>
        </p:blipFill>
        <p:spPr>
          <a:xfrm>
            <a:off x="2292480" y="1768680"/>
            <a:ext cx="5494680" cy="4384080"/>
          </a:xfrm>
          <a:prstGeom prst="rect">
            <a:avLst/>
          </a:prstGeom>
          <a:ln>
            <a:noFill/>
          </a:ln>
        </p:spPr>
      </p:pic>
      <p:pic>
        <p:nvPicPr>
          <p:cNvPr id="71" name="Picture 70"/>
          <p:cNvPicPr/>
          <p:nvPr/>
        </p:nvPicPr>
        <p:blipFill>
          <a:blip r:embed="rId2"/>
          <a:stretch>
            <a:fillRect/>
          </a:stretch>
        </p:blipFill>
        <p:spPr>
          <a:xfrm>
            <a:off x="2292480" y="1768680"/>
            <a:ext cx="5494680" cy="4384080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756047" y="2348400"/>
            <a:ext cx="8568531" cy="1620430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12094" y="4283816"/>
            <a:ext cx="7056438" cy="193191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39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07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119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1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198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238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278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31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504031" y="7006699"/>
            <a:ext cx="2352146" cy="402483"/>
          </a:xfrm>
          <a:prstGeom prst="rect">
            <a:avLst/>
          </a:prstGeom>
        </p:spPr>
        <p:txBody>
          <a:bodyPr lIns="100794" tIns="50397" rIns="100794" bIns="50397"/>
          <a:lstStyle/>
          <a:p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444214" y="7006699"/>
            <a:ext cx="3192198" cy="402483"/>
          </a:xfrm>
          <a:prstGeom prst="rect">
            <a:avLst/>
          </a:prstGeom>
        </p:spPr>
        <p:txBody>
          <a:bodyPr lIns="100794" tIns="50397" rIns="100794" bIns="50397"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7224448" y="7006699"/>
            <a:ext cx="2352146" cy="402483"/>
          </a:xfrm>
          <a:prstGeom prst="rect">
            <a:avLst/>
          </a:prstGeom>
        </p:spPr>
        <p:txBody>
          <a:bodyPr lIns="100794" tIns="50397" rIns="100794" bIns="50397"/>
          <a:lstStyle/>
          <a:p>
            <a:fld id="{E39C8ADB-8EFF-483F-9B5F-31124681AAF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2440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39" name="PlaceHolder 2"/>
          <p:cNvSpPr>
            <a:spLocks noGrp="1"/>
          </p:cNvSpPr>
          <p:nvPr>
            <p:ph type="subTitle"/>
          </p:nvPr>
        </p:nvSpPr>
        <p:spPr>
          <a:xfrm>
            <a:off x="504000" y="1768680"/>
            <a:ext cx="9072000" cy="43844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4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2000" cy="585072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504000" y="405864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43840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43840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4" name="PlaceHolder 4"/>
          <p:cNvSpPr>
            <a:spLocks noGrp="1"/>
          </p:cNvSpPr>
          <p:nvPr>
            <p:ph type="body"/>
          </p:nvPr>
        </p:nvSpPr>
        <p:spPr>
          <a:xfrm>
            <a:off x="5152680" y="405864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216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5152680" y="1768680"/>
            <a:ext cx="442692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504000" y="4058640"/>
            <a:ext cx="9072000" cy="2090880"/>
          </a:xfrm>
          <a:prstGeom prst="rect">
            <a:avLst/>
          </a:prstGeom>
        </p:spPr>
        <p:txBody>
          <a:bodyPr lIns="0" tIns="0" rIns="0" bIns="0"/>
          <a:lstStyle/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2000" cy="1261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>
                <a:latin typeface="Arial"/>
              </a:rPr>
              <a:t>Click to edit the title text format</a:t>
            </a:r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504000" y="1768680"/>
            <a:ext cx="9072000" cy="4384080"/>
          </a:xfrm>
          <a:prstGeom prst="rect">
            <a:avLst/>
          </a:prstGeom>
        </p:spPr>
        <p:txBody>
          <a:bodyPr lIns="0" tIns="0" rIns="0" bIns="0"/>
          <a:lstStyle/>
          <a:p>
            <a:pPr>
              <a:buSzPct val="45000"/>
              <a:buFont typeface="StarSymbol"/>
              <a:buChar char=""/>
            </a:pPr>
            <a:r>
              <a:rPr lang="en-US" sz="3200">
                <a:latin typeface="Arial"/>
              </a:rPr>
              <a:t>Click to edit the outline text format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800">
                <a:latin typeface="Arial"/>
              </a:rPr>
              <a:t>Second Outline Level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400">
                <a:latin typeface="Arial"/>
              </a:rPr>
              <a:t>Third Outline Level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000">
                <a:latin typeface="Arial"/>
              </a:rPr>
              <a:t>Fourth Outline Level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Fifth Outline Level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Sixth Outline Level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Arial"/>
              </a:rPr>
              <a:t>Seventh Outline Level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87" r:id="rId1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jpg"/><Relationship Id="rId6" Type="http://schemas.openxmlformats.org/officeDocument/2006/relationships/image" Target="../media/image5.png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0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4" Type="http://schemas.openxmlformats.org/officeDocument/2006/relationships/image" Target="../media/image13.gif"/><Relationship Id="rId5" Type="http://schemas.openxmlformats.org/officeDocument/2006/relationships/image" Target="../media/image14.gif"/><Relationship Id="rId6" Type="http://schemas.openxmlformats.org/officeDocument/2006/relationships/image" Target="../media/image15.gi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Time resolution</a:t>
            </a:r>
            <a:endParaRPr lang="en-US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dirty="0" smtClean="0">
                <a:solidFill>
                  <a:schemeClr val="tx1"/>
                </a:solidFill>
              </a:rPr>
              <a:t>E. </a:t>
            </a:r>
            <a:r>
              <a:rPr lang="it-IT" dirty="0" err="1" smtClean="0">
                <a:solidFill>
                  <a:schemeClr val="tx1"/>
                </a:solidFill>
              </a:rPr>
              <a:t>Bossini</a:t>
            </a:r>
            <a:r>
              <a:rPr lang="it-IT" dirty="0" smtClean="0">
                <a:solidFill>
                  <a:schemeClr val="tx1"/>
                </a:solidFill>
              </a:rPr>
              <a:t>, C. Cicalò, </a:t>
            </a:r>
            <a:r>
              <a:rPr lang="it-IT" u="sng" dirty="0">
                <a:solidFill>
                  <a:schemeClr val="tx1"/>
                </a:solidFill>
              </a:rPr>
              <a:t>D. De </a:t>
            </a:r>
            <a:r>
              <a:rPr lang="it-IT" u="sng" dirty="0" smtClean="0">
                <a:solidFill>
                  <a:schemeClr val="tx1"/>
                </a:solidFill>
              </a:rPr>
              <a:t>Gruttola</a:t>
            </a:r>
            <a:r>
              <a:rPr lang="it-IT" dirty="0" smtClean="0">
                <a:solidFill>
                  <a:schemeClr val="tx1"/>
                </a:solidFill>
              </a:rPr>
              <a:t>,</a:t>
            </a:r>
          </a:p>
          <a:p>
            <a:r>
              <a:rPr lang="it-IT" dirty="0" smtClean="0">
                <a:solidFill>
                  <a:schemeClr val="tx1"/>
                </a:solidFill>
              </a:rPr>
              <a:t>I. </a:t>
            </a:r>
            <a:r>
              <a:rPr lang="it-IT" dirty="0" err="1" smtClean="0">
                <a:solidFill>
                  <a:schemeClr val="tx1"/>
                </a:solidFill>
              </a:rPr>
              <a:t>Gnesi</a:t>
            </a:r>
            <a:r>
              <a:rPr lang="it-IT" dirty="0" smtClean="0">
                <a:solidFill>
                  <a:schemeClr val="tx1"/>
                </a:solidFill>
              </a:rPr>
              <a:t>, M. Garbini, S. </a:t>
            </a:r>
            <a:r>
              <a:rPr lang="it-IT" dirty="0" err="1" smtClean="0">
                <a:solidFill>
                  <a:schemeClr val="tx1"/>
                </a:solidFill>
              </a:rPr>
              <a:t>Grazzi</a:t>
            </a:r>
            <a:r>
              <a:rPr lang="it-IT" dirty="0" smtClean="0">
                <a:solidFill>
                  <a:schemeClr val="tx1"/>
                </a:solidFill>
              </a:rPr>
              <a:t>, M.P. </a:t>
            </a:r>
            <a:r>
              <a:rPr lang="it-IT" dirty="0" err="1" smtClean="0">
                <a:solidFill>
                  <a:schemeClr val="tx1"/>
                </a:solidFill>
              </a:rPr>
              <a:t>Panetta</a:t>
            </a:r>
            <a:endParaRPr lang="it-IT" dirty="0" smtClean="0">
              <a:solidFill>
                <a:schemeClr val="tx1"/>
              </a:solidFill>
            </a:endParaRPr>
          </a:p>
          <a:p>
            <a:endParaRPr lang="it-IT" dirty="0"/>
          </a:p>
        </p:txBody>
      </p:sp>
      <p:sp>
        <p:nvSpPr>
          <p:cNvPr id="7" name="Rectangle 6"/>
          <p:cNvSpPr/>
          <p:nvPr/>
        </p:nvSpPr>
        <p:spPr>
          <a:xfrm>
            <a:off x="6315909" y="6176927"/>
            <a:ext cx="3363606" cy="727235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logo_centrofermi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352" y="6237335"/>
            <a:ext cx="1518107" cy="6244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 descr="logo_infn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6903" y="6237335"/>
            <a:ext cx="981117" cy="62449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 descr="LogoUniversitàDiSalerno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8578" y="6237335"/>
            <a:ext cx="624493" cy="624493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5118" y="7275373"/>
            <a:ext cx="10080625" cy="284302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ooter Placeholder 2"/>
          <p:cNvSpPr txBox="1">
            <a:spLocks/>
          </p:cNvSpPr>
          <p:nvPr/>
        </p:nvSpPr>
        <p:spPr>
          <a:xfrm>
            <a:off x="3600802" y="7208411"/>
            <a:ext cx="2870150" cy="435936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solidFill>
                  <a:schemeClr val="bg1"/>
                </a:solidFill>
              </a:rPr>
              <a:t>EEE meeting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3" name="Date Placeholder 1"/>
          <p:cNvSpPr txBox="1">
            <a:spLocks/>
          </p:cNvSpPr>
          <p:nvPr/>
        </p:nvSpPr>
        <p:spPr>
          <a:xfrm>
            <a:off x="14598" y="7242233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smtClean="0">
                <a:solidFill>
                  <a:srgbClr val="FFFFFF"/>
                </a:solidFill>
              </a:rPr>
              <a:t>30/11/2016</a:t>
            </a:r>
            <a:endParaRPr lang="en-US" sz="1400" dirty="0">
              <a:solidFill>
                <a:srgbClr val="FFFFFF"/>
              </a:solidFill>
            </a:endParaRPr>
          </a:p>
        </p:txBody>
      </p:sp>
      <p:pic>
        <p:nvPicPr>
          <p:cNvPr id="15" name="Picture 14" descr="Schermata 2016-05-26 alle 13.34.57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825" y="92369"/>
            <a:ext cx="1317008" cy="15584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5659729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0586" y="599057"/>
            <a:ext cx="10040039" cy="18733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40000"/>
              </a:lnSpc>
              <a:buClr>
                <a:schemeClr val="tx1"/>
              </a:buClr>
              <a:buFont typeface="Wingdings" charset="2"/>
              <a:buChar char="ü"/>
            </a:pPr>
            <a:r>
              <a:rPr lang="it-IT" sz="2800" dirty="0" smtClean="0">
                <a:solidFill>
                  <a:srgbClr val="008000"/>
                </a:solidFill>
              </a:rPr>
              <a:t>time </a:t>
            </a:r>
            <a:r>
              <a:rPr lang="it-IT" sz="2800" dirty="0" err="1" smtClean="0">
                <a:solidFill>
                  <a:srgbClr val="008000"/>
                </a:solidFill>
              </a:rPr>
              <a:t>slewing</a:t>
            </a:r>
            <a:r>
              <a:rPr lang="it-IT" sz="2800" dirty="0" smtClean="0">
                <a:solidFill>
                  <a:srgbClr val="008000"/>
                </a:solidFill>
              </a:rPr>
              <a:t> </a:t>
            </a:r>
            <a:r>
              <a:rPr lang="it-IT" sz="2800" dirty="0" err="1" smtClean="0"/>
              <a:t>improves</a:t>
            </a:r>
            <a:r>
              <a:rPr lang="it-IT" sz="2800" dirty="0" smtClean="0"/>
              <a:t> time res of </a:t>
            </a:r>
            <a:r>
              <a:rPr lang="it-IT" sz="2800" dirty="0" err="1" smtClean="0"/>
              <a:t>about</a:t>
            </a:r>
            <a:r>
              <a:rPr lang="it-IT" sz="2800" dirty="0" smtClean="0"/>
              <a:t> 20% </a:t>
            </a:r>
          </a:p>
          <a:p>
            <a:pPr marL="342900" indent="-342900">
              <a:lnSpc>
                <a:spcPct val="140000"/>
              </a:lnSpc>
              <a:buClr>
                <a:schemeClr val="tx1"/>
              </a:buClr>
              <a:buFont typeface="Wingdings" charset="2"/>
              <a:buChar char="ü"/>
            </a:pPr>
            <a:r>
              <a:rPr lang="it-IT" sz="2800" dirty="0" err="1" smtClean="0"/>
              <a:t>different</a:t>
            </a:r>
            <a:r>
              <a:rPr lang="it-IT" sz="2800" dirty="0" smtClean="0"/>
              <a:t> </a:t>
            </a:r>
            <a:r>
              <a:rPr lang="it-IT" sz="2800" dirty="0" err="1" smtClean="0"/>
              <a:t>values</a:t>
            </a:r>
            <a:r>
              <a:rPr lang="it-IT" sz="2800" dirty="0" smtClean="0"/>
              <a:t> to be </a:t>
            </a:r>
            <a:r>
              <a:rPr lang="it-IT" sz="2800" dirty="0" err="1" smtClean="0"/>
              <a:t>understood</a:t>
            </a:r>
            <a:endParaRPr lang="it-IT" sz="2800" dirty="0" smtClean="0"/>
          </a:p>
          <a:p>
            <a:pPr marL="342900" indent="-342900">
              <a:lnSpc>
                <a:spcPct val="140000"/>
              </a:lnSpc>
              <a:buClr>
                <a:schemeClr val="tx1"/>
              </a:buClr>
              <a:buFont typeface="Wingdings" charset="2"/>
              <a:buChar char="ü"/>
            </a:pPr>
            <a:r>
              <a:rPr lang="it-IT" sz="2800" dirty="0" err="1" smtClean="0"/>
              <a:t>offsets</a:t>
            </a:r>
            <a:r>
              <a:rPr lang="it-IT" sz="2800" dirty="0" smtClean="0"/>
              <a:t> to be </a:t>
            </a:r>
            <a:r>
              <a:rPr lang="it-IT" sz="2800" dirty="0" err="1" smtClean="0"/>
              <a:t>understood</a:t>
            </a:r>
            <a:r>
              <a:rPr lang="it-IT" sz="2800" dirty="0" smtClean="0"/>
              <a:t> </a:t>
            </a:r>
            <a:endParaRPr lang="it-IT" sz="2800" dirty="0" smtClean="0"/>
          </a:p>
        </p:txBody>
      </p:sp>
      <p:sp>
        <p:nvSpPr>
          <p:cNvPr id="10" name="Rectangle 9"/>
          <p:cNvSpPr/>
          <p:nvPr/>
        </p:nvSpPr>
        <p:spPr>
          <a:xfrm>
            <a:off x="4004209" y="-119520"/>
            <a:ext cx="16388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4000" dirty="0" smtClean="0"/>
              <a:t>Status</a:t>
            </a:r>
            <a:endParaRPr lang="en-US" sz="4000" dirty="0"/>
          </a:p>
        </p:txBody>
      </p:sp>
      <p:sp>
        <p:nvSpPr>
          <p:cNvPr id="11" name="Rectangle 10"/>
          <p:cNvSpPr/>
          <p:nvPr/>
        </p:nvSpPr>
        <p:spPr>
          <a:xfrm>
            <a:off x="15118" y="7275373"/>
            <a:ext cx="10080625" cy="284302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ooter Placeholder 2"/>
          <p:cNvSpPr txBox="1">
            <a:spLocks/>
          </p:cNvSpPr>
          <p:nvPr/>
        </p:nvSpPr>
        <p:spPr>
          <a:xfrm>
            <a:off x="3600802" y="7208411"/>
            <a:ext cx="2870150" cy="435936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solidFill>
                  <a:schemeClr val="bg1"/>
                </a:solidFill>
              </a:rPr>
              <a:t>EEE meeting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3" name="Date Placeholder 1"/>
          <p:cNvSpPr txBox="1">
            <a:spLocks/>
          </p:cNvSpPr>
          <p:nvPr/>
        </p:nvSpPr>
        <p:spPr>
          <a:xfrm>
            <a:off x="14598" y="7242233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rgbClr val="FFFFFF"/>
                </a:solidFill>
              </a:rPr>
              <a:t>2</a:t>
            </a:r>
            <a:r>
              <a:rPr lang="it-IT" sz="1400" dirty="0" smtClean="0">
                <a:solidFill>
                  <a:srgbClr val="FFFFFF"/>
                </a:solidFill>
              </a:rPr>
              <a:t>0/</a:t>
            </a:r>
            <a:r>
              <a:rPr lang="it-IT" sz="1400" dirty="0" smtClean="0">
                <a:solidFill>
                  <a:srgbClr val="FFFFFF"/>
                </a:solidFill>
              </a:rPr>
              <a:t>04</a:t>
            </a:r>
            <a:r>
              <a:rPr lang="it-IT" sz="1400" dirty="0" smtClean="0">
                <a:solidFill>
                  <a:srgbClr val="FFFFFF"/>
                </a:solidFill>
              </a:rPr>
              <a:t>/2017</a:t>
            </a: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14" name="Date Placeholder 1"/>
          <p:cNvSpPr txBox="1">
            <a:spLocks/>
          </p:cNvSpPr>
          <p:nvPr/>
        </p:nvSpPr>
        <p:spPr>
          <a:xfrm>
            <a:off x="9739623" y="7226296"/>
            <a:ext cx="452127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smtClean="0">
                <a:solidFill>
                  <a:srgbClr val="FFFFFF"/>
                </a:solidFill>
              </a:rPr>
              <a:t>10</a:t>
            </a: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7021" y="2460915"/>
            <a:ext cx="8591550" cy="4801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ALTA01 offset</a:t>
            </a:r>
          </a:p>
          <a:p>
            <a:r>
              <a:rPr lang="en-US" dirty="0"/>
              <a:t>ANCO01 </a:t>
            </a:r>
            <a:r>
              <a:rPr lang="en-US" dirty="0" err="1"/>
              <a:t>forse</a:t>
            </a:r>
            <a:r>
              <a:rPr lang="en-US" dirty="0"/>
              <a:t> bad clock</a:t>
            </a:r>
          </a:p>
          <a:p>
            <a:r>
              <a:rPr lang="en-US" dirty="0"/>
              <a:t>AREZ01 ok</a:t>
            </a:r>
          </a:p>
          <a:p>
            <a:r>
              <a:rPr lang="en-US" dirty="0"/>
              <a:t>BARI01 ok</a:t>
            </a:r>
          </a:p>
          <a:p>
            <a:r>
              <a:rPr lang="en-US" dirty="0"/>
              <a:t>BOLO01 ok</a:t>
            </a:r>
          </a:p>
          <a:p>
            <a:r>
              <a:rPr lang="en-US" dirty="0"/>
              <a:t>BOLO02 small offset</a:t>
            </a:r>
          </a:p>
          <a:p>
            <a:r>
              <a:rPr lang="en-US" dirty="0"/>
              <a:t>BOLO03 ok</a:t>
            </a:r>
          </a:p>
          <a:p>
            <a:r>
              <a:rPr lang="en-US" dirty="0"/>
              <a:t>BOLO04 small offset</a:t>
            </a:r>
          </a:p>
          <a:p>
            <a:r>
              <a:rPr lang="en-US" dirty="0"/>
              <a:t>CAGL01 small offset</a:t>
            </a:r>
          </a:p>
          <a:p>
            <a:r>
              <a:rPr lang="en-US" dirty="0"/>
              <a:t>CAGL02 </a:t>
            </a:r>
            <a:r>
              <a:rPr lang="en-US" dirty="0" err="1"/>
              <a:t>forse</a:t>
            </a:r>
            <a:r>
              <a:rPr lang="en-US" dirty="0"/>
              <a:t> bad clock</a:t>
            </a:r>
          </a:p>
          <a:p>
            <a:r>
              <a:rPr lang="en-US" dirty="0"/>
              <a:t>CAGL03 </a:t>
            </a:r>
            <a:r>
              <a:rPr lang="en-US" dirty="0" err="1"/>
              <a:t>forse</a:t>
            </a:r>
            <a:r>
              <a:rPr lang="en-US" dirty="0"/>
              <a:t> bad clock</a:t>
            </a:r>
          </a:p>
          <a:p>
            <a:r>
              <a:rPr lang="en-US" dirty="0"/>
              <a:t>CATA01 </a:t>
            </a:r>
            <a:r>
              <a:rPr lang="en-US" dirty="0" smtClean="0"/>
              <a:t>ok</a:t>
            </a:r>
            <a:endParaRPr lang="en-US" dirty="0"/>
          </a:p>
          <a:p>
            <a:r>
              <a:rPr lang="en-US" dirty="0"/>
              <a:t>CATA02 ok</a:t>
            </a:r>
          </a:p>
          <a:p>
            <a:r>
              <a:rPr lang="en-US" dirty="0"/>
              <a:t>CATZ01 ok</a:t>
            </a:r>
          </a:p>
          <a:p>
            <a:r>
              <a:rPr lang="en-US" dirty="0"/>
              <a:t>CERN01 small offset</a:t>
            </a:r>
          </a:p>
          <a:p>
            <a:r>
              <a:rPr lang="en-US" dirty="0"/>
              <a:t>CERN02 </a:t>
            </a:r>
            <a:r>
              <a:rPr lang="en-US" dirty="0" err="1"/>
              <a:t>forse</a:t>
            </a:r>
            <a:r>
              <a:rPr lang="en-US" dirty="0"/>
              <a:t> bad </a:t>
            </a:r>
            <a:r>
              <a:rPr lang="en-US" dirty="0" smtClean="0"/>
              <a:t>clock</a:t>
            </a:r>
          </a:p>
          <a:p>
            <a:r>
              <a:rPr lang="en-US" dirty="0"/>
              <a:t>GROS01 small </a:t>
            </a:r>
            <a:r>
              <a:rPr lang="en-US" dirty="0" smtClean="0"/>
              <a:t>offset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231545" y="2468909"/>
            <a:ext cx="5038725" cy="4801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GROS02 </a:t>
            </a:r>
            <a:r>
              <a:rPr lang="en-US" dirty="0" err="1"/>
              <a:t>forse</a:t>
            </a:r>
            <a:r>
              <a:rPr lang="en-US" dirty="0"/>
              <a:t> bad clock</a:t>
            </a:r>
          </a:p>
          <a:p>
            <a:r>
              <a:rPr lang="en-US" dirty="0"/>
              <a:t>LAQU01 small offset</a:t>
            </a:r>
          </a:p>
          <a:p>
            <a:r>
              <a:rPr lang="en-US" dirty="0"/>
              <a:t>LAQU02 </a:t>
            </a:r>
            <a:r>
              <a:rPr lang="en-US" dirty="0" err="1"/>
              <a:t>forse</a:t>
            </a:r>
            <a:r>
              <a:rPr lang="en-US" dirty="0"/>
              <a:t> bad clock</a:t>
            </a:r>
          </a:p>
          <a:p>
            <a:r>
              <a:rPr lang="en-US" dirty="0"/>
              <a:t>LECC01 small offset</a:t>
            </a:r>
          </a:p>
          <a:p>
            <a:r>
              <a:rPr lang="en-US" dirty="0"/>
              <a:t>LECC02 small offset</a:t>
            </a:r>
          </a:p>
          <a:p>
            <a:r>
              <a:rPr lang="en-US" dirty="0"/>
              <a:t>LODI01 small offset</a:t>
            </a:r>
          </a:p>
          <a:p>
            <a:r>
              <a:rPr lang="en-US" dirty="0"/>
              <a:t>LODI02 small offset</a:t>
            </a:r>
          </a:p>
          <a:p>
            <a:r>
              <a:rPr lang="en-US" dirty="0"/>
              <a:t>PATE01 small offset</a:t>
            </a:r>
          </a:p>
          <a:p>
            <a:r>
              <a:rPr lang="en-US" dirty="0"/>
              <a:t>PISA01 offset</a:t>
            </a:r>
          </a:p>
          <a:p>
            <a:r>
              <a:rPr lang="en-US" dirty="0"/>
              <a:t>REGG01 </a:t>
            </a:r>
            <a:r>
              <a:rPr lang="en-US" dirty="0" err="1"/>
              <a:t>forse</a:t>
            </a:r>
            <a:r>
              <a:rPr lang="en-US" dirty="0"/>
              <a:t> bad clock</a:t>
            </a:r>
          </a:p>
          <a:p>
            <a:r>
              <a:rPr lang="en-US" dirty="0"/>
              <a:t>SALE01 </a:t>
            </a:r>
            <a:r>
              <a:rPr lang="en-US" dirty="0" err="1"/>
              <a:t>forse</a:t>
            </a:r>
            <a:r>
              <a:rPr lang="en-US" dirty="0"/>
              <a:t> bad clock</a:t>
            </a:r>
          </a:p>
          <a:p>
            <a:r>
              <a:rPr lang="en-US" dirty="0"/>
              <a:t>SALE02 </a:t>
            </a:r>
            <a:r>
              <a:rPr lang="en-US" dirty="0" err="1"/>
              <a:t>forse</a:t>
            </a:r>
            <a:r>
              <a:rPr lang="en-US" dirty="0"/>
              <a:t> bad clock</a:t>
            </a:r>
          </a:p>
          <a:p>
            <a:r>
              <a:rPr lang="en-US" dirty="0"/>
              <a:t>SAVO01 ok</a:t>
            </a:r>
          </a:p>
          <a:p>
            <a:r>
              <a:rPr lang="en-US" dirty="0"/>
              <a:t>SAVO02</a:t>
            </a:r>
          </a:p>
          <a:p>
            <a:r>
              <a:rPr lang="en-US" dirty="0"/>
              <a:t>SAVO03 small offset</a:t>
            </a:r>
          </a:p>
          <a:p>
            <a:r>
              <a:rPr lang="en-US" dirty="0"/>
              <a:t>TERA01 small offset</a:t>
            </a:r>
          </a:p>
          <a:p>
            <a:r>
              <a:rPr lang="en-US" dirty="0"/>
              <a:t>TORI01 </a:t>
            </a:r>
            <a:r>
              <a:rPr lang="en-US" dirty="0" smtClean="0"/>
              <a:t>offset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104165" y="2467207"/>
            <a:ext cx="5038725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TORI03 small offset</a:t>
            </a:r>
          </a:p>
          <a:p>
            <a:r>
              <a:rPr lang="en-US" dirty="0"/>
              <a:t>TORI04 ok</a:t>
            </a:r>
          </a:p>
          <a:p>
            <a:r>
              <a:rPr lang="en-US" dirty="0"/>
              <a:t>TRAP01 small offset</a:t>
            </a:r>
          </a:p>
          <a:p>
            <a:r>
              <a:rPr lang="en-US" dirty="0"/>
              <a:t>TREV01 ok</a:t>
            </a:r>
          </a:p>
          <a:p>
            <a:r>
              <a:rPr lang="en-US" dirty="0"/>
              <a:t>TRIN01 ok</a:t>
            </a:r>
          </a:p>
          <a:p>
            <a:r>
              <a:rPr lang="en-US" dirty="0"/>
              <a:t>VIAR01 offset</a:t>
            </a:r>
          </a:p>
          <a:p>
            <a:r>
              <a:rPr lang="en-US" dirty="0"/>
              <a:t>VIAR02 </a:t>
            </a:r>
            <a:r>
              <a:rPr lang="en-US" dirty="0" err="1"/>
              <a:t>forse</a:t>
            </a:r>
            <a:r>
              <a:rPr lang="en-US" dirty="0"/>
              <a:t> bad clock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6304993" y="5333898"/>
            <a:ext cx="361931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err="1" smtClean="0"/>
              <a:t>this</a:t>
            </a:r>
            <a:r>
              <a:rPr lang="it-IT" dirty="0" smtClean="0"/>
              <a:t> </a:t>
            </a:r>
            <a:r>
              <a:rPr lang="it-IT" dirty="0" err="1" smtClean="0"/>
              <a:t>table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</a:t>
            </a:r>
            <a:r>
              <a:rPr lang="it-IT" dirty="0" err="1"/>
              <a:t>n</a:t>
            </a:r>
            <a:r>
              <a:rPr lang="it-IT" dirty="0" err="1" smtClean="0"/>
              <a:t>ot</a:t>
            </a:r>
            <a:r>
              <a:rPr lang="it-IT" dirty="0" smtClean="0"/>
              <a:t> </a:t>
            </a:r>
            <a:r>
              <a:rPr lang="it-IT" dirty="0" err="1" smtClean="0"/>
              <a:t>final</a:t>
            </a:r>
            <a:endParaRPr lang="it-IT" dirty="0" smtClean="0"/>
          </a:p>
          <a:p>
            <a:r>
              <a:rPr lang="it-IT" dirty="0"/>
              <a:t>(</a:t>
            </a:r>
            <a:r>
              <a:rPr lang="it-IT" dirty="0" smtClean="0"/>
              <a:t>to </a:t>
            </a:r>
            <a:r>
              <a:rPr lang="it-IT" dirty="0"/>
              <a:t>be </a:t>
            </a:r>
            <a:r>
              <a:rPr lang="it-IT" dirty="0" err="1"/>
              <a:t>studied</a:t>
            </a:r>
            <a:r>
              <a:rPr lang="it-IT" dirty="0"/>
              <a:t> in </a:t>
            </a:r>
            <a:r>
              <a:rPr lang="it-IT" dirty="0" err="1"/>
              <a:t>different</a:t>
            </a:r>
            <a:r>
              <a:rPr lang="it-IT" dirty="0"/>
              <a:t> </a:t>
            </a:r>
            <a:r>
              <a:rPr lang="it-IT" dirty="0" err="1" smtClean="0"/>
              <a:t>periods</a:t>
            </a:r>
            <a:r>
              <a:rPr lang="it-IT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65581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14176"/>
            <a:ext cx="10040039" cy="60960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40000"/>
              </a:lnSpc>
              <a:buClr>
                <a:schemeClr val="tx1"/>
              </a:buClr>
              <a:buFont typeface="Wingdings" charset="2"/>
              <a:buChar char="ü"/>
            </a:pPr>
            <a:r>
              <a:rPr lang="it-IT" sz="2800" dirty="0" smtClean="0">
                <a:solidFill>
                  <a:srgbClr val="008000"/>
                </a:solidFill>
              </a:rPr>
              <a:t>time </a:t>
            </a:r>
            <a:r>
              <a:rPr lang="it-IT" sz="2800" dirty="0" err="1" smtClean="0">
                <a:solidFill>
                  <a:srgbClr val="008000"/>
                </a:solidFill>
              </a:rPr>
              <a:t>slewing</a:t>
            </a:r>
            <a:r>
              <a:rPr lang="it-IT" sz="2800" dirty="0" smtClean="0">
                <a:solidFill>
                  <a:srgbClr val="008000"/>
                </a:solidFill>
              </a:rPr>
              <a:t> </a:t>
            </a:r>
            <a:r>
              <a:rPr lang="it-IT" sz="2800" dirty="0" err="1" smtClean="0"/>
              <a:t>correction</a:t>
            </a:r>
            <a:r>
              <a:rPr lang="it-IT" sz="2800" dirty="0" smtClean="0"/>
              <a:t> </a:t>
            </a:r>
            <a:r>
              <a:rPr lang="it-IT" sz="2800" dirty="0" err="1" smtClean="0"/>
              <a:t>works</a:t>
            </a:r>
            <a:endParaRPr lang="it-IT" sz="2800" dirty="0" smtClean="0"/>
          </a:p>
          <a:p>
            <a:pPr>
              <a:lnSpc>
                <a:spcPct val="140000"/>
              </a:lnSpc>
              <a:buClr>
                <a:schemeClr val="tx1"/>
              </a:buClr>
            </a:pPr>
            <a:endParaRPr lang="it-IT" sz="2800" dirty="0" smtClean="0"/>
          </a:p>
          <a:p>
            <a:pPr marL="342900" indent="-342900">
              <a:lnSpc>
                <a:spcPct val="140000"/>
              </a:lnSpc>
              <a:buClr>
                <a:schemeClr val="tx1"/>
              </a:buClr>
              <a:buFont typeface="Wingdings" charset="2"/>
              <a:buChar char="ü"/>
            </a:pPr>
            <a:r>
              <a:rPr lang="it-IT" sz="2800" dirty="0" err="1" smtClean="0"/>
              <a:t>many</a:t>
            </a:r>
            <a:r>
              <a:rPr lang="it-IT" sz="2800" dirty="0" smtClean="0"/>
              <a:t> </a:t>
            </a:r>
            <a:r>
              <a:rPr lang="it-IT" sz="2800" dirty="0" err="1" smtClean="0">
                <a:solidFill>
                  <a:srgbClr val="FF0000"/>
                </a:solidFill>
              </a:rPr>
              <a:t>different</a:t>
            </a:r>
            <a:r>
              <a:rPr lang="it-IT" sz="2800" dirty="0" smtClean="0">
                <a:solidFill>
                  <a:srgbClr val="FF0000"/>
                </a:solidFill>
              </a:rPr>
              <a:t> </a:t>
            </a:r>
            <a:r>
              <a:rPr lang="it-IT" sz="2800" dirty="0" err="1" smtClean="0"/>
              <a:t>results</a:t>
            </a:r>
            <a:r>
              <a:rPr lang="it-IT" sz="2800" dirty="0" smtClean="0"/>
              <a:t> (</a:t>
            </a:r>
            <a:r>
              <a:rPr lang="it-IT" sz="2800" dirty="0" smtClean="0">
                <a:latin typeface="Symbol" charset="2"/>
                <a:cs typeface="Symbol" charset="2"/>
              </a:rPr>
              <a:t>s</a:t>
            </a:r>
            <a:r>
              <a:rPr lang="it-IT" sz="2800" baseline="-25000" dirty="0" smtClean="0"/>
              <a:t>t</a:t>
            </a:r>
            <a:r>
              <a:rPr lang="it-IT" sz="2800" dirty="0" smtClean="0"/>
              <a:t> </a:t>
            </a:r>
            <a:r>
              <a:rPr lang="it-IT" sz="2800" dirty="0" err="1" smtClean="0"/>
              <a:t>ranges</a:t>
            </a:r>
            <a:r>
              <a:rPr lang="it-IT" sz="2800" dirty="0" smtClean="0"/>
              <a:t> from 210 </a:t>
            </a:r>
            <a:r>
              <a:rPr lang="it-IT" sz="2800" dirty="0" err="1" smtClean="0"/>
              <a:t>ps</a:t>
            </a:r>
            <a:r>
              <a:rPr lang="it-IT" sz="2800" dirty="0" smtClean="0"/>
              <a:t> to 700 </a:t>
            </a:r>
            <a:r>
              <a:rPr lang="it-IT" sz="2800" dirty="0" err="1" smtClean="0"/>
              <a:t>ps</a:t>
            </a:r>
            <a:r>
              <a:rPr lang="is-IS" sz="2800" dirty="0" smtClean="0"/>
              <a:t>…</a:t>
            </a:r>
            <a:r>
              <a:rPr lang="it-IT" sz="2800" dirty="0" smtClean="0"/>
              <a:t>)</a:t>
            </a:r>
          </a:p>
          <a:p>
            <a:pPr>
              <a:lnSpc>
                <a:spcPct val="140000"/>
              </a:lnSpc>
              <a:buClr>
                <a:schemeClr val="tx1"/>
              </a:buClr>
            </a:pPr>
            <a:endParaRPr lang="it-IT" sz="2800" dirty="0" smtClean="0"/>
          </a:p>
          <a:p>
            <a:pPr marL="342900" indent="-342900">
              <a:lnSpc>
                <a:spcPct val="140000"/>
              </a:lnSpc>
              <a:buClr>
                <a:schemeClr val="tx1"/>
              </a:buClr>
              <a:buFont typeface="Wingdings" charset="2"/>
              <a:buChar char="ü"/>
            </a:pPr>
            <a:r>
              <a:rPr lang="it-IT" sz="2800" dirty="0" smtClean="0"/>
              <a:t>big </a:t>
            </a:r>
            <a:r>
              <a:rPr lang="it-IT" sz="2800" dirty="0" err="1" smtClean="0">
                <a:solidFill>
                  <a:srgbClr val="FF0000"/>
                </a:solidFill>
              </a:rPr>
              <a:t>contribution</a:t>
            </a:r>
            <a:r>
              <a:rPr lang="it-IT" sz="2800" dirty="0" smtClean="0">
                <a:solidFill>
                  <a:srgbClr val="FF0000"/>
                </a:solidFill>
              </a:rPr>
              <a:t> </a:t>
            </a:r>
            <a:r>
              <a:rPr lang="it-IT" sz="2800" dirty="0" err="1" smtClean="0">
                <a:solidFill>
                  <a:srgbClr val="FF0000"/>
                </a:solidFill>
              </a:rPr>
              <a:t>outside</a:t>
            </a:r>
            <a:r>
              <a:rPr lang="it-IT" sz="2800" dirty="0" smtClean="0">
                <a:solidFill>
                  <a:srgbClr val="FF0000"/>
                </a:solidFill>
              </a:rPr>
              <a:t> </a:t>
            </a:r>
            <a:r>
              <a:rPr lang="it-IT" sz="2800" dirty="0" smtClean="0"/>
              <a:t>the </a:t>
            </a:r>
            <a:r>
              <a:rPr lang="it-IT" sz="2800" dirty="0" err="1" smtClean="0"/>
              <a:t>peak</a:t>
            </a:r>
            <a:endParaRPr lang="it-IT" sz="2800" dirty="0" smtClean="0"/>
          </a:p>
          <a:p>
            <a:pPr>
              <a:lnSpc>
                <a:spcPct val="140000"/>
              </a:lnSpc>
              <a:buClr>
                <a:schemeClr val="tx1"/>
              </a:buClr>
            </a:pPr>
            <a:endParaRPr lang="it-IT" sz="2800" dirty="0" smtClean="0"/>
          </a:p>
          <a:p>
            <a:pPr marL="342900" indent="-342900">
              <a:lnSpc>
                <a:spcPct val="140000"/>
              </a:lnSpc>
              <a:buClr>
                <a:schemeClr val="tx1"/>
              </a:buClr>
              <a:buFont typeface="Wingdings" charset="2"/>
              <a:buChar char="ü"/>
            </a:pPr>
            <a:r>
              <a:rPr lang="it-IT" sz="2800" dirty="0" err="1" smtClean="0"/>
              <a:t>many</a:t>
            </a:r>
            <a:r>
              <a:rPr lang="it-IT" sz="2800" dirty="0" smtClean="0"/>
              <a:t> </a:t>
            </a:r>
            <a:r>
              <a:rPr lang="it-IT" sz="2800" dirty="0" err="1" smtClean="0"/>
              <a:t>telescopes</a:t>
            </a:r>
            <a:r>
              <a:rPr lang="it-IT" sz="2800" dirty="0" smtClean="0"/>
              <a:t> show an </a:t>
            </a:r>
            <a:r>
              <a:rPr lang="it-IT" sz="2800" dirty="0" smtClean="0">
                <a:solidFill>
                  <a:srgbClr val="FF0000"/>
                </a:solidFill>
              </a:rPr>
              <a:t>offset</a:t>
            </a:r>
            <a:r>
              <a:rPr lang="it-IT" sz="2800" dirty="0" smtClean="0"/>
              <a:t> in the </a:t>
            </a:r>
            <a:r>
              <a:rPr lang="it-IT" sz="2800" dirty="0" err="1" smtClean="0">
                <a:latin typeface="Symbol" charset="2"/>
                <a:cs typeface="Symbol" charset="2"/>
              </a:rPr>
              <a:t>D</a:t>
            </a:r>
            <a:r>
              <a:rPr lang="it-IT" sz="2800" dirty="0" err="1" smtClean="0"/>
              <a:t>t</a:t>
            </a:r>
            <a:r>
              <a:rPr lang="it-IT" sz="2800" dirty="0" smtClean="0"/>
              <a:t> </a:t>
            </a:r>
            <a:r>
              <a:rPr lang="it-IT" sz="2800" dirty="0" err="1" smtClean="0"/>
              <a:t>distribution</a:t>
            </a:r>
            <a:endParaRPr lang="it-IT" sz="2800" dirty="0" smtClean="0"/>
          </a:p>
          <a:p>
            <a:pPr marL="342900" indent="-342900">
              <a:lnSpc>
                <a:spcPct val="140000"/>
              </a:lnSpc>
              <a:buClr>
                <a:schemeClr val="tx1"/>
              </a:buClr>
              <a:buFont typeface="Wingdings" charset="2"/>
              <a:buChar char="ü"/>
            </a:pPr>
            <a:endParaRPr lang="it-IT" sz="2800" dirty="0"/>
          </a:p>
          <a:p>
            <a:pPr marL="342900" indent="-342900">
              <a:lnSpc>
                <a:spcPct val="140000"/>
              </a:lnSpc>
              <a:buClr>
                <a:schemeClr val="tx1"/>
              </a:buClr>
              <a:buFont typeface="Wingdings" charset="2"/>
              <a:buChar char="ü"/>
            </a:pPr>
            <a:r>
              <a:rPr lang="it-IT" sz="2800" dirty="0" smtClean="0"/>
              <a:t>some </a:t>
            </a:r>
            <a:r>
              <a:rPr lang="it-IT" sz="2800" dirty="0" err="1" smtClean="0"/>
              <a:t>examples</a:t>
            </a:r>
            <a:r>
              <a:rPr lang="it-IT" sz="2800" dirty="0" smtClean="0"/>
              <a:t> in the </a:t>
            </a:r>
            <a:r>
              <a:rPr lang="it-IT" sz="2800" dirty="0" err="1" smtClean="0"/>
              <a:t>next</a:t>
            </a:r>
            <a:r>
              <a:rPr lang="it-IT" sz="2800" dirty="0" smtClean="0"/>
              <a:t> </a:t>
            </a:r>
            <a:r>
              <a:rPr lang="it-IT" sz="2800" dirty="0" err="1" smtClean="0"/>
              <a:t>slides</a:t>
            </a:r>
            <a:r>
              <a:rPr lang="it-IT" sz="2800" dirty="0" smtClean="0"/>
              <a:t> (data from </a:t>
            </a:r>
            <a:r>
              <a:rPr lang="it-IT" sz="2800" dirty="0" err="1" smtClean="0"/>
              <a:t>Run</a:t>
            </a:r>
            <a:r>
              <a:rPr lang="it-IT" sz="2800" dirty="0" smtClean="0"/>
              <a:t> 3)</a:t>
            </a:r>
          </a:p>
          <a:p>
            <a:pPr marL="342900" indent="-342900">
              <a:lnSpc>
                <a:spcPct val="140000"/>
              </a:lnSpc>
              <a:buClr>
                <a:schemeClr val="tx1"/>
              </a:buClr>
              <a:buFont typeface="Wingdings" charset="2"/>
              <a:buChar char="ü"/>
            </a:pPr>
            <a:endParaRPr lang="it-IT" sz="2800" dirty="0" smtClean="0"/>
          </a:p>
        </p:txBody>
      </p:sp>
      <p:sp>
        <p:nvSpPr>
          <p:cNvPr id="10" name="Rectangle 9"/>
          <p:cNvSpPr/>
          <p:nvPr/>
        </p:nvSpPr>
        <p:spPr>
          <a:xfrm>
            <a:off x="4004209" y="-119520"/>
            <a:ext cx="16388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4000" dirty="0" smtClean="0"/>
              <a:t>Status</a:t>
            </a:r>
            <a:endParaRPr lang="en-US" sz="4000" dirty="0"/>
          </a:p>
        </p:txBody>
      </p:sp>
      <p:sp>
        <p:nvSpPr>
          <p:cNvPr id="11" name="Rectangle 10"/>
          <p:cNvSpPr/>
          <p:nvPr/>
        </p:nvSpPr>
        <p:spPr>
          <a:xfrm>
            <a:off x="15118" y="7275373"/>
            <a:ext cx="10080625" cy="284302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ooter Placeholder 2"/>
          <p:cNvSpPr txBox="1">
            <a:spLocks/>
          </p:cNvSpPr>
          <p:nvPr/>
        </p:nvSpPr>
        <p:spPr>
          <a:xfrm>
            <a:off x="3600802" y="7208411"/>
            <a:ext cx="2870150" cy="435936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solidFill>
                  <a:schemeClr val="bg1"/>
                </a:solidFill>
              </a:rPr>
              <a:t>EEE meeting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3" name="Date Placeholder 1"/>
          <p:cNvSpPr txBox="1">
            <a:spLocks/>
          </p:cNvSpPr>
          <p:nvPr/>
        </p:nvSpPr>
        <p:spPr>
          <a:xfrm>
            <a:off x="14598" y="7242233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rgbClr val="FFFFFF"/>
                </a:solidFill>
              </a:rPr>
              <a:t>2</a:t>
            </a:r>
            <a:r>
              <a:rPr lang="it-IT" sz="1400" dirty="0" smtClean="0">
                <a:solidFill>
                  <a:srgbClr val="FFFFFF"/>
                </a:solidFill>
              </a:rPr>
              <a:t>0/</a:t>
            </a:r>
            <a:r>
              <a:rPr lang="it-IT" sz="1400" dirty="0" smtClean="0">
                <a:solidFill>
                  <a:srgbClr val="FFFFFF"/>
                </a:solidFill>
              </a:rPr>
              <a:t>04</a:t>
            </a:r>
            <a:r>
              <a:rPr lang="it-IT" sz="1400" dirty="0" smtClean="0">
                <a:solidFill>
                  <a:srgbClr val="FFFFFF"/>
                </a:solidFill>
              </a:rPr>
              <a:t>/2017</a:t>
            </a: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14" name="Date Placeholder 1"/>
          <p:cNvSpPr txBox="1">
            <a:spLocks/>
          </p:cNvSpPr>
          <p:nvPr/>
        </p:nvSpPr>
        <p:spPr>
          <a:xfrm>
            <a:off x="9739623" y="7226296"/>
            <a:ext cx="452127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rgbClr val="FFFFFF"/>
                </a:solidFill>
              </a:rPr>
              <a:t>2</a:t>
            </a:r>
            <a:endParaRPr lang="en-US" sz="1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8923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004209" y="-119520"/>
            <a:ext cx="214563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4000" dirty="0" smtClean="0"/>
              <a:t>ALTA-01</a:t>
            </a:r>
            <a:endParaRPr lang="en-US" sz="4000" dirty="0"/>
          </a:p>
        </p:txBody>
      </p:sp>
      <p:sp>
        <p:nvSpPr>
          <p:cNvPr id="11" name="Rectangle 10"/>
          <p:cNvSpPr/>
          <p:nvPr/>
        </p:nvSpPr>
        <p:spPr>
          <a:xfrm>
            <a:off x="15118" y="7275373"/>
            <a:ext cx="10080625" cy="284302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ooter Placeholder 2"/>
          <p:cNvSpPr txBox="1">
            <a:spLocks/>
          </p:cNvSpPr>
          <p:nvPr/>
        </p:nvSpPr>
        <p:spPr>
          <a:xfrm>
            <a:off x="3600802" y="7208411"/>
            <a:ext cx="2870150" cy="435936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solidFill>
                  <a:schemeClr val="bg1"/>
                </a:solidFill>
              </a:rPr>
              <a:t>EEE meeting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3" name="Date Placeholder 1"/>
          <p:cNvSpPr txBox="1">
            <a:spLocks/>
          </p:cNvSpPr>
          <p:nvPr/>
        </p:nvSpPr>
        <p:spPr>
          <a:xfrm>
            <a:off x="14598" y="7242233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rgbClr val="FFFFFF"/>
                </a:solidFill>
              </a:rPr>
              <a:t>2</a:t>
            </a:r>
            <a:r>
              <a:rPr lang="it-IT" sz="1400" dirty="0" smtClean="0">
                <a:solidFill>
                  <a:srgbClr val="FFFFFF"/>
                </a:solidFill>
              </a:rPr>
              <a:t>0/</a:t>
            </a:r>
            <a:r>
              <a:rPr lang="it-IT" sz="1400" dirty="0" smtClean="0">
                <a:solidFill>
                  <a:srgbClr val="FFFFFF"/>
                </a:solidFill>
              </a:rPr>
              <a:t>04</a:t>
            </a:r>
            <a:r>
              <a:rPr lang="it-IT" sz="1400" dirty="0" smtClean="0">
                <a:solidFill>
                  <a:srgbClr val="FFFFFF"/>
                </a:solidFill>
              </a:rPr>
              <a:t>/2017</a:t>
            </a: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14" name="Date Placeholder 1"/>
          <p:cNvSpPr txBox="1">
            <a:spLocks/>
          </p:cNvSpPr>
          <p:nvPr/>
        </p:nvSpPr>
        <p:spPr>
          <a:xfrm>
            <a:off x="9739623" y="7226296"/>
            <a:ext cx="452127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smtClean="0">
                <a:solidFill>
                  <a:srgbClr val="FFFFFF"/>
                </a:solidFill>
              </a:rPr>
              <a:t>3</a:t>
            </a:r>
            <a:endParaRPr lang="en-US" sz="1400" dirty="0">
              <a:solidFill>
                <a:srgbClr val="FFFFFF"/>
              </a:solidFill>
            </a:endParaRPr>
          </a:p>
        </p:txBody>
      </p:sp>
      <p:pic>
        <p:nvPicPr>
          <p:cNvPr id="8" name="Picture 7" descr="alta01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95" y="533997"/>
            <a:ext cx="8864600" cy="570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4463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004209" y="-119520"/>
            <a:ext cx="235147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4000" dirty="0" smtClean="0"/>
              <a:t>BOLO-01</a:t>
            </a:r>
            <a:endParaRPr lang="en-US" sz="4000" dirty="0"/>
          </a:p>
        </p:txBody>
      </p:sp>
      <p:sp>
        <p:nvSpPr>
          <p:cNvPr id="11" name="Rectangle 10"/>
          <p:cNvSpPr/>
          <p:nvPr/>
        </p:nvSpPr>
        <p:spPr>
          <a:xfrm>
            <a:off x="15118" y="7275373"/>
            <a:ext cx="10080625" cy="284302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ooter Placeholder 2"/>
          <p:cNvSpPr txBox="1">
            <a:spLocks/>
          </p:cNvSpPr>
          <p:nvPr/>
        </p:nvSpPr>
        <p:spPr>
          <a:xfrm>
            <a:off x="3600802" y="7208411"/>
            <a:ext cx="2870150" cy="435936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solidFill>
                  <a:schemeClr val="bg1"/>
                </a:solidFill>
              </a:rPr>
              <a:t>EEE meeting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3" name="Date Placeholder 1"/>
          <p:cNvSpPr txBox="1">
            <a:spLocks/>
          </p:cNvSpPr>
          <p:nvPr/>
        </p:nvSpPr>
        <p:spPr>
          <a:xfrm>
            <a:off x="14598" y="7242233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rgbClr val="FFFFFF"/>
                </a:solidFill>
              </a:rPr>
              <a:t>2</a:t>
            </a:r>
            <a:r>
              <a:rPr lang="it-IT" sz="1400" dirty="0" smtClean="0">
                <a:solidFill>
                  <a:srgbClr val="FFFFFF"/>
                </a:solidFill>
              </a:rPr>
              <a:t>0/</a:t>
            </a:r>
            <a:r>
              <a:rPr lang="it-IT" sz="1400" dirty="0" smtClean="0">
                <a:solidFill>
                  <a:srgbClr val="FFFFFF"/>
                </a:solidFill>
              </a:rPr>
              <a:t>04</a:t>
            </a:r>
            <a:r>
              <a:rPr lang="it-IT" sz="1400" dirty="0" smtClean="0">
                <a:solidFill>
                  <a:srgbClr val="FFFFFF"/>
                </a:solidFill>
              </a:rPr>
              <a:t>/2017</a:t>
            </a: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14" name="Date Placeholder 1"/>
          <p:cNvSpPr txBox="1">
            <a:spLocks/>
          </p:cNvSpPr>
          <p:nvPr/>
        </p:nvSpPr>
        <p:spPr>
          <a:xfrm>
            <a:off x="9739623" y="7226296"/>
            <a:ext cx="452127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smtClean="0">
                <a:solidFill>
                  <a:srgbClr val="FFFFFF"/>
                </a:solidFill>
              </a:rPr>
              <a:t>4</a:t>
            </a:r>
            <a:endParaRPr lang="en-US" sz="1400" dirty="0">
              <a:solidFill>
                <a:srgbClr val="FFFFFF"/>
              </a:solidFill>
            </a:endParaRPr>
          </a:p>
        </p:txBody>
      </p:sp>
      <p:pic>
        <p:nvPicPr>
          <p:cNvPr id="2" name="Picture 1" descr="bolo01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4209" y="603536"/>
            <a:ext cx="7488767" cy="6291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70378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004209" y="-119520"/>
            <a:ext cx="212329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4000" dirty="0" smtClean="0"/>
              <a:t>BARI-01</a:t>
            </a:r>
            <a:endParaRPr lang="en-US" sz="4000" dirty="0"/>
          </a:p>
        </p:txBody>
      </p:sp>
      <p:sp>
        <p:nvSpPr>
          <p:cNvPr id="11" name="Rectangle 10"/>
          <p:cNvSpPr/>
          <p:nvPr/>
        </p:nvSpPr>
        <p:spPr>
          <a:xfrm>
            <a:off x="15118" y="7275373"/>
            <a:ext cx="10080625" cy="284302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ooter Placeholder 2"/>
          <p:cNvSpPr txBox="1">
            <a:spLocks/>
          </p:cNvSpPr>
          <p:nvPr/>
        </p:nvSpPr>
        <p:spPr>
          <a:xfrm>
            <a:off x="3600802" y="7208411"/>
            <a:ext cx="2870150" cy="435936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solidFill>
                  <a:schemeClr val="bg1"/>
                </a:solidFill>
              </a:rPr>
              <a:t>EEE meeting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3" name="Date Placeholder 1"/>
          <p:cNvSpPr txBox="1">
            <a:spLocks/>
          </p:cNvSpPr>
          <p:nvPr/>
        </p:nvSpPr>
        <p:spPr>
          <a:xfrm>
            <a:off x="14598" y="7242233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rgbClr val="FFFFFF"/>
                </a:solidFill>
              </a:rPr>
              <a:t>2</a:t>
            </a:r>
            <a:r>
              <a:rPr lang="it-IT" sz="1400" dirty="0" smtClean="0">
                <a:solidFill>
                  <a:srgbClr val="FFFFFF"/>
                </a:solidFill>
              </a:rPr>
              <a:t>0/</a:t>
            </a:r>
            <a:r>
              <a:rPr lang="it-IT" sz="1400" dirty="0" smtClean="0">
                <a:solidFill>
                  <a:srgbClr val="FFFFFF"/>
                </a:solidFill>
              </a:rPr>
              <a:t>04</a:t>
            </a:r>
            <a:r>
              <a:rPr lang="it-IT" sz="1400" dirty="0" smtClean="0">
                <a:solidFill>
                  <a:srgbClr val="FFFFFF"/>
                </a:solidFill>
              </a:rPr>
              <a:t>/2017</a:t>
            </a: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14" name="Date Placeholder 1"/>
          <p:cNvSpPr txBox="1">
            <a:spLocks/>
          </p:cNvSpPr>
          <p:nvPr/>
        </p:nvSpPr>
        <p:spPr>
          <a:xfrm>
            <a:off x="9739623" y="7226296"/>
            <a:ext cx="452127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smtClean="0">
                <a:solidFill>
                  <a:srgbClr val="FFFFFF"/>
                </a:solidFill>
              </a:rPr>
              <a:t>5</a:t>
            </a:r>
            <a:endParaRPr lang="en-US" sz="1400" dirty="0">
              <a:solidFill>
                <a:srgbClr val="FFFFFF"/>
              </a:solidFill>
            </a:endParaRPr>
          </a:p>
        </p:txBody>
      </p:sp>
      <p:pic>
        <p:nvPicPr>
          <p:cNvPr id="9" name="Picture 8" descr="bari01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585" y="729328"/>
            <a:ext cx="7649671" cy="6119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8149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004209" y="-119520"/>
            <a:ext cx="214208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4000" dirty="0" smtClean="0"/>
              <a:t>TORI-01</a:t>
            </a:r>
            <a:endParaRPr lang="en-US" sz="4000" dirty="0"/>
          </a:p>
        </p:txBody>
      </p:sp>
      <p:sp>
        <p:nvSpPr>
          <p:cNvPr id="11" name="Rectangle 10"/>
          <p:cNvSpPr/>
          <p:nvPr/>
        </p:nvSpPr>
        <p:spPr>
          <a:xfrm>
            <a:off x="15118" y="7275373"/>
            <a:ext cx="10080625" cy="284302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ooter Placeholder 2"/>
          <p:cNvSpPr txBox="1">
            <a:spLocks/>
          </p:cNvSpPr>
          <p:nvPr/>
        </p:nvSpPr>
        <p:spPr>
          <a:xfrm>
            <a:off x="3600802" y="7208411"/>
            <a:ext cx="2870150" cy="435936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solidFill>
                  <a:schemeClr val="bg1"/>
                </a:solidFill>
              </a:rPr>
              <a:t>EEE meeting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3" name="Date Placeholder 1"/>
          <p:cNvSpPr txBox="1">
            <a:spLocks/>
          </p:cNvSpPr>
          <p:nvPr/>
        </p:nvSpPr>
        <p:spPr>
          <a:xfrm>
            <a:off x="14598" y="7242233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rgbClr val="FFFFFF"/>
                </a:solidFill>
              </a:rPr>
              <a:t>2</a:t>
            </a:r>
            <a:r>
              <a:rPr lang="it-IT" sz="1400" dirty="0" smtClean="0">
                <a:solidFill>
                  <a:srgbClr val="FFFFFF"/>
                </a:solidFill>
              </a:rPr>
              <a:t>0/</a:t>
            </a:r>
            <a:r>
              <a:rPr lang="it-IT" sz="1400" dirty="0" smtClean="0">
                <a:solidFill>
                  <a:srgbClr val="FFFFFF"/>
                </a:solidFill>
              </a:rPr>
              <a:t>04</a:t>
            </a:r>
            <a:r>
              <a:rPr lang="it-IT" sz="1400" dirty="0" smtClean="0">
                <a:solidFill>
                  <a:srgbClr val="FFFFFF"/>
                </a:solidFill>
              </a:rPr>
              <a:t>/2017</a:t>
            </a: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14" name="Date Placeholder 1"/>
          <p:cNvSpPr txBox="1">
            <a:spLocks/>
          </p:cNvSpPr>
          <p:nvPr/>
        </p:nvSpPr>
        <p:spPr>
          <a:xfrm>
            <a:off x="9739623" y="7226296"/>
            <a:ext cx="452127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smtClean="0">
                <a:solidFill>
                  <a:srgbClr val="FFFFFF"/>
                </a:solidFill>
              </a:rPr>
              <a:t>6</a:t>
            </a:r>
            <a:endParaRPr lang="en-US" sz="1400" dirty="0">
              <a:solidFill>
                <a:srgbClr val="FFFFFF"/>
              </a:solidFill>
            </a:endParaRPr>
          </a:p>
        </p:txBody>
      </p:sp>
      <p:pic>
        <p:nvPicPr>
          <p:cNvPr id="15" name="Picture 14" descr="tori03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9891" y="860563"/>
            <a:ext cx="6939038" cy="59247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7509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4004209" y="-119520"/>
            <a:ext cx="235147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4000" dirty="0" smtClean="0"/>
              <a:t>BOLO-03</a:t>
            </a:r>
            <a:endParaRPr lang="en-US" sz="4000" dirty="0"/>
          </a:p>
        </p:txBody>
      </p:sp>
      <p:sp>
        <p:nvSpPr>
          <p:cNvPr id="11" name="Rectangle 10"/>
          <p:cNvSpPr/>
          <p:nvPr/>
        </p:nvSpPr>
        <p:spPr>
          <a:xfrm>
            <a:off x="15118" y="7275373"/>
            <a:ext cx="10080625" cy="284302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ooter Placeholder 2"/>
          <p:cNvSpPr txBox="1">
            <a:spLocks/>
          </p:cNvSpPr>
          <p:nvPr/>
        </p:nvSpPr>
        <p:spPr>
          <a:xfrm>
            <a:off x="3600802" y="7208411"/>
            <a:ext cx="2870150" cy="435936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solidFill>
                  <a:schemeClr val="bg1"/>
                </a:solidFill>
              </a:rPr>
              <a:t>EEE meeting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3" name="Date Placeholder 1"/>
          <p:cNvSpPr txBox="1">
            <a:spLocks/>
          </p:cNvSpPr>
          <p:nvPr/>
        </p:nvSpPr>
        <p:spPr>
          <a:xfrm>
            <a:off x="14598" y="7242233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rgbClr val="FFFFFF"/>
                </a:solidFill>
              </a:rPr>
              <a:t>2</a:t>
            </a:r>
            <a:r>
              <a:rPr lang="it-IT" sz="1400" dirty="0" smtClean="0">
                <a:solidFill>
                  <a:srgbClr val="FFFFFF"/>
                </a:solidFill>
              </a:rPr>
              <a:t>0/</a:t>
            </a:r>
            <a:r>
              <a:rPr lang="it-IT" sz="1400" dirty="0" smtClean="0">
                <a:solidFill>
                  <a:srgbClr val="FFFFFF"/>
                </a:solidFill>
              </a:rPr>
              <a:t>04</a:t>
            </a:r>
            <a:r>
              <a:rPr lang="it-IT" sz="1400" dirty="0" smtClean="0">
                <a:solidFill>
                  <a:srgbClr val="FFFFFF"/>
                </a:solidFill>
              </a:rPr>
              <a:t>/2017</a:t>
            </a: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14" name="Date Placeholder 1"/>
          <p:cNvSpPr txBox="1">
            <a:spLocks/>
          </p:cNvSpPr>
          <p:nvPr/>
        </p:nvSpPr>
        <p:spPr>
          <a:xfrm>
            <a:off x="9739623" y="7226296"/>
            <a:ext cx="452127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smtClean="0">
                <a:solidFill>
                  <a:srgbClr val="FFFFFF"/>
                </a:solidFill>
              </a:rPr>
              <a:t>7</a:t>
            </a:r>
            <a:endParaRPr lang="en-US" sz="1400" dirty="0">
              <a:solidFill>
                <a:srgbClr val="FFFFFF"/>
              </a:solidFill>
            </a:endParaRPr>
          </a:p>
        </p:txBody>
      </p:sp>
      <p:pic>
        <p:nvPicPr>
          <p:cNvPr id="9" name="Picture 8" descr="bolo03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128" y="543059"/>
            <a:ext cx="7752443" cy="6069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4972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628376" y="-119520"/>
            <a:ext cx="525917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4000" dirty="0" smtClean="0"/>
              <a:t>BOLO-03 (log y scale)</a:t>
            </a:r>
            <a:endParaRPr lang="en-US" sz="4000" dirty="0"/>
          </a:p>
        </p:txBody>
      </p:sp>
      <p:sp>
        <p:nvSpPr>
          <p:cNvPr id="11" name="Rectangle 10"/>
          <p:cNvSpPr/>
          <p:nvPr/>
        </p:nvSpPr>
        <p:spPr>
          <a:xfrm>
            <a:off x="15118" y="7275373"/>
            <a:ext cx="10080625" cy="284302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ooter Placeholder 2"/>
          <p:cNvSpPr txBox="1">
            <a:spLocks/>
          </p:cNvSpPr>
          <p:nvPr/>
        </p:nvSpPr>
        <p:spPr>
          <a:xfrm>
            <a:off x="3600802" y="7208411"/>
            <a:ext cx="2870150" cy="435936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solidFill>
                  <a:schemeClr val="bg1"/>
                </a:solidFill>
              </a:rPr>
              <a:t>EEE meeting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3" name="Date Placeholder 1"/>
          <p:cNvSpPr txBox="1">
            <a:spLocks/>
          </p:cNvSpPr>
          <p:nvPr/>
        </p:nvSpPr>
        <p:spPr>
          <a:xfrm>
            <a:off x="14598" y="7242233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smtClean="0">
                <a:solidFill>
                  <a:srgbClr val="FFFFFF"/>
                </a:solidFill>
              </a:rPr>
              <a:t>20/04/2017</a:t>
            </a: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14" name="Date Placeholder 1"/>
          <p:cNvSpPr txBox="1">
            <a:spLocks/>
          </p:cNvSpPr>
          <p:nvPr/>
        </p:nvSpPr>
        <p:spPr>
          <a:xfrm>
            <a:off x="9739623" y="7226296"/>
            <a:ext cx="452127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smtClean="0">
                <a:solidFill>
                  <a:srgbClr val="FFFFFF"/>
                </a:solidFill>
              </a:rPr>
              <a:t>8</a:t>
            </a:r>
            <a:endParaRPr lang="en-US" sz="1400" dirty="0">
              <a:solidFill>
                <a:srgbClr val="FFFFFF"/>
              </a:solidFill>
            </a:endParaRPr>
          </a:p>
        </p:txBody>
      </p:sp>
      <p:pic>
        <p:nvPicPr>
          <p:cNvPr id="4" name="Picture 3" descr="bolo03_logy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8810" y="484993"/>
            <a:ext cx="5226320" cy="3143651"/>
          </a:xfrm>
          <a:prstGeom prst="rect">
            <a:avLst/>
          </a:prstGeom>
        </p:spPr>
      </p:pic>
      <p:pic>
        <p:nvPicPr>
          <p:cNvPr id="5" name="Picture 4" descr="2016_10.gi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0" r="7288"/>
          <a:stretch/>
        </p:blipFill>
        <p:spPr>
          <a:xfrm>
            <a:off x="1" y="3593178"/>
            <a:ext cx="3326190" cy="2256080"/>
          </a:xfrm>
          <a:prstGeom prst="rect">
            <a:avLst/>
          </a:prstGeom>
        </p:spPr>
      </p:pic>
      <p:pic>
        <p:nvPicPr>
          <p:cNvPr id="6" name="Picture 5" descr="2016_11.gif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4" r="7397"/>
          <a:stretch/>
        </p:blipFill>
        <p:spPr>
          <a:xfrm>
            <a:off x="3220357" y="3613523"/>
            <a:ext cx="3038929" cy="2099659"/>
          </a:xfrm>
          <a:prstGeom prst="rect">
            <a:avLst/>
          </a:prstGeom>
        </p:spPr>
      </p:pic>
      <p:pic>
        <p:nvPicPr>
          <p:cNvPr id="8" name="Picture 7" descr="2016_12.gif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40" r="7737"/>
          <a:stretch/>
        </p:blipFill>
        <p:spPr>
          <a:xfrm>
            <a:off x="6557887" y="3658881"/>
            <a:ext cx="3522738" cy="2477643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5397837" y="888809"/>
            <a:ext cx="15190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err="1" smtClean="0"/>
              <a:t>whole</a:t>
            </a:r>
            <a:r>
              <a:rPr lang="it-IT" dirty="0" smtClean="0"/>
              <a:t> </a:t>
            </a:r>
            <a:r>
              <a:rPr lang="it-IT" dirty="0" err="1" smtClean="0"/>
              <a:t>Run</a:t>
            </a:r>
            <a:r>
              <a:rPr lang="it-IT" dirty="0" smtClean="0"/>
              <a:t> 3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98094" y="3596378"/>
            <a:ext cx="11728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err="1" smtClean="0"/>
              <a:t>Nov</a:t>
            </a:r>
            <a:r>
              <a:rPr lang="it-IT" dirty="0" smtClean="0"/>
              <a:t> 2016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3449899" y="3627823"/>
            <a:ext cx="11728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err="1" smtClean="0"/>
              <a:t>Dec</a:t>
            </a:r>
            <a:r>
              <a:rPr lang="it-IT" dirty="0" smtClean="0"/>
              <a:t> 2016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6776089" y="3658061"/>
            <a:ext cx="11344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err="1" smtClean="0"/>
              <a:t>Jan</a:t>
            </a:r>
            <a:r>
              <a:rPr lang="it-IT" dirty="0" smtClean="0"/>
              <a:t> 2017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395851" y="6228351"/>
            <a:ext cx="21090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/>
              <a:t>no clock card </a:t>
            </a:r>
            <a:r>
              <a:rPr lang="it-IT" dirty="0" err="1" smtClean="0"/>
              <a:t>here</a:t>
            </a:r>
            <a:endParaRPr lang="en-US" dirty="0"/>
          </a:p>
        </p:txBody>
      </p:sp>
      <p:cxnSp>
        <p:nvCxnSpPr>
          <p:cNvPr id="21" name="Straight Arrow Connector 20"/>
          <p:cNvCxnSpPr>
            <a:stCxn id="19" idx="0"/>
          </p:cNvCxnSpPr>
          <p:nvPr/>
        </p:nvCxnSpPr>
        <p:spPr>
          <a:xfrm flipV="1">
            <a:off x="1450399" y="5382489"/>
            <a:ext cx="379006" cy="8458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3133608" y="6199319"/>
            <a:ext cx="22761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/>
              <a:t>no clock card </a:t>
            </a:r>
            <a:r>
              <a:rPr lang="it-IT" dirty="0" err="1" smtClean="0"/>
              <a:t>here</a:t>
            </a:r>
            <a:endParaRPr lang="it-IT" dirty="0" smtClean="0"/>
          </a:p>
          <a:p>
            <a:r>
              <a:rPr lang="it-IT" dirty="0" smtClean="0"/>
              <a:t>in part of </a:t>
            </a:r>
            <a:r>
              <a:rPr lang="it-IT" dirty="0" err="1" smtClean="0"/>
              <a:t>this</a:t>
            </a:r>
            <a:r>
              <a:rPr lang="it-IT" dirty="0" smtClean="0"/>
              <a:t> </a:t>
            </a:r>
            <a:r>
              <a:rPr lang="it-IT" dirty="0" err="1" smtClean="0"/>
              <a:t>period</a:t>
            </a:r>
            <a:endParaRPr lang="en-US" dirty="0"/>
          </a:p>
        </p:txBody>
      </p:sp>
      <p:cxnSp>
        <p:nvCxnSpPr>
          <p:cNvPr id="23" name="Straight Arrow Connector 22"/>
          <p:cNvCxnSpPr>
            <a:stCxn id="22" idx="0"/>
          </p:cNvCxnSpPr>
          <p:nvPr/>
        </p:nvCxnSpPr>
        <p:spPr>
          <a:xfrm flipV="1">
            <a:off x="4271675" y="5353457"/>
            <a:ext cx="295496" cy="8458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7094799" y="6395870"/>
            <a:ext cx="29820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/>
              <a:t>clock card ok</a:t>
            </a:r>
          </a:p>
          <a:p>
            <a:r>
              <a:rPr lang="it-IT" dirty="0" err="1" smtClean="0"/>
              <a:t>but</a:t>
            </a:r>
            <a:r>
              <a:rPr lang="it-IT" dirty="0" smtClean="0"/>
              <a:t> </a:t>
            </a:r>
            <a:r>
              <a:rPr lang="it-IT" dirty="0" err="1" smtClean="0"/>
              <a:t>what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the </a:t>
            </a:r>
            <a:r>
              <a:rPr lang="it-IT" dirty="0" err="1" smtClean="0"/>
              <a:t>other</a:t>
            </a:r>
            <a:r>
              <a:rPr lang="it-IT" dirty="0" smtClean="0"/>
              <a:t> </a:t>
            </a:r>
            <a:r>
              <a:rPr lang="it-IT" dirty="0" err="1" smtClean="0"/>
              <a:t>peak</a:t>
            </a:r>
            <a:r>
              <a:rPr lang="it-IT" dirty="0" smtClean="0"/>
              <a:t>?</a:t>
            </a:r>
            <a:endParaRPr lang="en-US" dirty="0"/>
          </a:p>
        </p:txBody>
      </p:sp>
      <p:cxnSp>
        <p:nvCxnSpPr>
          <p:cNvPr id="25" name="Straight Arrow Connector 24"/>
          <p:cNvCxnSpPr>
            <a:stCxn id="24" idx="0"/>
          </p:cNvCxnSpPr>
          <p:nvPr/>
        </p:nvCxnSpPr>
        <p:spPr>
          <a:xfrm flipH="1" flipV="1">
            <a:off x="8528354" y="5550008"/>
            <a:ext cx="57467" cy="8458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6" name="Picture 25" descr="tori03_logy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8590" y="3356496"/>
            <a:ext cx="4068809" cy="24474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7208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628376" y="-119520"/>
            <a:ext cx="504978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4000" dirty="0" smtClean="0"/>
              <a:t>TORI-03 (log y scale)</a:t>
            </a:r>
            <a:endParaRPr lang="en-US" sz="4000" dirty="0"/>
          </a:p>
        </p:txBody>
      </p:sp>
      <p:sp>
        <p:nvSpPr>
          <p:cNvPr id="11" name="Rectangle 10"/>
          <p:cNvSpPr/>
          <p:nvPr/>
        </p:nvSpPr>
        <p:spPr>
          <a:xfrm>
            <a:off x="15118" y="7275373"/>
            <a:ext cx="10080625" cy="284302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ooter Placeholder 2"/>
          <p:cNvSpPr txBox="1">
            <a:spLocks/>
          </p:cNvSpPr>
          <p:nvPr/>
        </p:nvSpPr>
        <p:spPr>
          <a:xfrm>
            <a:off x="3600802" y="7208411"/>
            <a:ext cx="2870150" cy="435936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>
                <a:solidFill>
                  <a:schemeClr val="bg1"/>
                </a:solidFill>
              </a:rPr>
              <a:t>EEE meeting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3" name="Date Placeholder 1"/>
          <p:cNvSpPr txBox="1">
            <a:spLocks/>
          </p:cNvSpPr>
          <p:nvPr/>
        </p:nvSpPr>
        <p:spPr>
          <a:xfrm>
            <a:off x="14598" y="7242233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 smtClean="0">
                <a:solidFill>
                  <a:srgbClr val="FFFFFF"/>
                </a:solidFill>
              </a:rPr>
              <a:t>20/04/2017</a:t>
            </a: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14" name="Date Placeholder 1"/>
          <p:cNvSpPr txBox="1">
            <a:spLocks/>
          </p:cNvSpPr>
          <p:nvPr/>
        </p:nvSpPr>
        <p:spPr>
          <a:xfrm>
            <a:off x="9739623" y="7226296"/>
            <a:ext cx="452127" cy="36512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dirty="0">
                <a:solidFill>
                  <a:srgbClr val="FFFFFF"/>
                </a:solidFill>
              </a:rPr>
              <a:t>9</a:t>
            </a: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390633" y="5564306"/>
            <a:ext cx="29820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smtClean="0"/>
              <a:t>clock card ok</a:t>
            </a:r>
          </a:p>
          <a:p>
            <a:r>
              <a:rPr lang="it-IT" dirty="0" err="1" smtClean="0"/>
              <a:t>but</a:t>
            </a:r>
            <a:r>
              <a:rPr lang="it-IT" dirty="0" smtClean="0"/>
              <a:t> </a:t>
            </a:r>
            <a:r>
              <a:rPr lang="it-IT" dirty="0" err="1" smtClean="0"/>
              <a:t>what</a:t>
            </a:r>
            <a:r>
              <a:rPr lang="it-IT" dirty="0" smtClean="0"/>
              <a:t> </a:t>
            </a:r>
            <a:r>
              <a:rPr lang="it-IT" dirty="0" err="1" smtClean="0"/>
              <a:t>is</a:t>
            </a:r>
            <a:r>
              <a:rPr lang="it-IT" dirty="0" smtClean="0"/>
              <a:t> the </a:t>
            </a:r>
            <a:r>
              <a:rPr lang="it-IT" dirty="0" err="1" smtClean="0"/>
              <a:t>other</a:t>
            </a:r>
            <a:r>
              <a:rPr lang="it-IT" dirty="0" smtClean="0"/>
              <a:t> </a:t>
            </a:r>
            <a:r>
              <a:rPr lang="it-IT" dirty="0" err="1" smtClean="0"/>
              <a:t>peak</a:t>
            </a:r>
            <a:r>
              <a:rPr lang="it-IT" dirty="0" smtClean="0"/>
              <a:t>?</a:t>
            </a:r>
            <a:endParaRPr lang="en-US" dirty="0"/>
          </a:p>
        </p:txBody>
      </p:sp>
      <p:cxnSp>
        <p:nvCxnSpPr>
          <p:cNvPr id="25" name="Straight Arrow Connector 24"/>
          <p:cNvCxnSpPr>
            <a:stCxn id="24" idx="0"/>
          </p:cNvCxnSpPr>
          <p:nvPr/>
        </p:nvCxnSpPr>
        <p:spPr>
          <a:xfrm flipH="1" flipV="1">
            <a:off x="4824188" y="4718444"/>
            <a:ext cx="57467" cy="84586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6" name="Picture 25" descr="tori03_logy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8709" y="1103713"/>
            <a:ext cx="7333315" cy="4411017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5397837" y="888809"/>
            <a:ext cx="15190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err="1" smtClean="0"/>
              <a:t>whole</a:t>
            </a:r>
            <a:r>
              <a:rPr lang="it-IT" dirty="0" smtClean="0"/>
              <a:t> </a:t>
            </a:r>
            <a:r>
              <a:rPr lang="it-IT" dirty="0" err="1" smtClean="0"/>
              <a:t>Run</a:t>
            </a:r>
            <a:r>
              <a:rPr lang="it-IT" dirty="0" smtClean="0"/>
              <a:t>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6225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10620</TotalTime>
  <Words>379</Words>
  <Application>Microsoft Macintosh PowerPoint</Application>
  <PresentationFormat>Custom</PresentationFormat>
  <Paragraphs>111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Time resolution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Daniele De Gruttola</cp:lastModifiedBy>
  <cp:revision>128</cp:revision>
  <dcterms:modified xsi:type="dcterms:W3CDTF">2017-04-20T14:36:27Z</dcterms:modified>
</cp:coreProperties>
</file>