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63" r:id="rId4"/>
    <p:sldId id="262" r:id="rId5"/>
    <p:sldId id="281" r:id="rId6"/>
    <p:sldId id="258" r:id="rId7"/>
    <p:sldId id="261" r:id="rId8"/>
    <p:sldId id="276" r:id="rId9"/>
    <p:sldId id="277" r:id="rId10"/>
    <p:sldId id="274" r:id="rId11"/>
    <p:sldId id="275" r:id="rId12"/>
    <p:sldId id="273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55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25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41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803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48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72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448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07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84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59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0D601-3F7A-4AF5-90A5-F732DA89BDEF}" type="datetimeFigureOut">
              <a:rPr lang="fr-FR" smtClean="0"/>
              <a:t>24/04/2017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045E-EC3D-4AEB-9348-A3DF5DA836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76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Layout and lifecycle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26/4/16</a:t>
            </a:r>
          </a:p>
          <a:p>
            <a:endParaRPr lang="en-GB" dirty="0"/>
          </a:p>
          <a:p>
            <a:r>
              <a:rPr lang="en-GB" dirty="0"/>
              <a:t>A. Vamvakas</a:t>
            </a:r>
          </a:p>
          <a:p>
            <a:r>
              <a:rPr lang="en-GB" i="1" dirty="0"/>
              <a:t>for the TBM team</a:t>
            </a:r>
            <a:endParaRPr lang="fr-FR" i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5225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7091" t="249" r="4522" b="5443"/>
          <a:stretch/>
        </p:blipFill>
        <p:spPr>
          <a:xfrm>
            <a:off x="6000751" y="2027801"/>
            <a:ext cx="6191250" cy="4830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RF girder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All RF components on a fixed support</a:t>
            </a:r>
          </a:p>
          <a:p>
            <a:pPr lvl="1"/>
            <a:r>
              <a:rPr lang="en-GB" dirty="0" smtClean="0"/>
              <a:t>1m long, Lightweight</a:t>
            </a:r>
          </a:p>
          <a:p>
            <a:pPr lvl="1"/>
            <a:r>
              <a:rPr lang="en-GB" dirty="0" smtClean="0"/>
              <a:t>Independently supported</a:t>
            </a:r>
          </a:p>
          <a:p>
            <a:pPr lvl="1"/>
            <a:r>
              <a:rPr lang="en-GB" dirty="0" smtClean="0"/>
              <a:t>Used as manufacturing/conditioning jig</a:t>
            </a:r>
          </a:p>
          <a:p>
            <a:pPr lvl="1"/>
            <a:r>
              <a:rPr lang="en-GB" dirty="0" smtClean="0"/>
              <a:t>Longitudinal positioning/phasing not a problem</a:t>
            </a:r>
          </a:p>
          <a:p>
            <a:r>
              <a:rPr lang="en-GB" dirty="0" smtClean="0"/>
              <a:t>Each DBQ is independent</a:t>
            </a:r>
          </a:p>
          <a:p>
            <a:pPr lvl="1"/>
            <a:r>
              <a:rPr lang="en-GB" dirty="0" smtClean="0"/>
              <a:t>Two beams cannot be coupled (X.</a:t>
            </a:r>
            <a:r>
              <a:rPr lang="fr-FR" dirty="0" smtClean="0"/>
              <a:t>Meng </a:t>
            </a:r>
            <a:r>
              <a:rPr lang="fr-FR" dirty="0" err="1" smtClean="0"/>
              <a:t>presentation</a:t>
            </a:r>
            <a:r>
              <a:rPr lang="fr-FR" dirty="0" smtClean="0"/>
              <a:t>)</a:t>
            </a:r>
            <a:endParaRPr lang="en-GB" dirty="0" smtClean="0"/>
          </a:p>
          <a:p>
            <a:r>
              <a:rPr lang="en-GB" dirty="0"/>
              <a:t>Small, robust components</a:t>
            </a:r>
          </a:p>
          <a:p>
            <a:pPr lvl="1"/>
            <a:r>
              <a:rPr lang="en-GB" dirty="0" smtClean="0"/>
              <a:t>Easy </a:t>
            </a:r>
            <a:r>
              <a:rPr lang="en-GB" dirty="0"/>
              <a:t>installation in the </a:t>
            </a:r>
            <a:r>
              <a:rPr lang="en-GB" dirty="0" smtClean="0"/>
              <a:t>tunnel</a:t>
            </a:r>
          </a:p>
          <a:p>
            <a:r>
              <a:rPr lang="en-GB" dirty="0" smtClean="0"/>
              <a:t>High number of movers</a:t>
            </a:r>
          </a:p>
          <a:p>
            <a:pPr lvl="1"/>
            <a:r>
              <a:rPr lang="en-GB" dirty="0" smtClean="0"/>
              <a:t>Initial study shows not an issue (3/3/17)</a:t>
            </a:r>
          </a:p>
          <a:p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10523764" y="6176963"/>
            <a:ext cx="1069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8229600" y="6253843"/>
            <a:ext cx="2294164" cy="107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9511393" y="5216979"/>
            <a:ext cx="1012371" cy="1144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914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8109" t="11238" r="19443" b="4845"/>
          <a:stretch/>
        </p:blipFill>
        <p:spPr>
          <a:xfrm>
            <a:off x="6115050" y="1357313"/>
            <a:ext cx="6076950" cy="5500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Independent Beams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79" y="1690688"/>
            <a:ext cx="6027964" cy="4351338"/>
          </a:xfrm>
        </p:spPr>
        <p:txBody>
          <a:bodyPr/>
          <a:lstStyle/>
          <a:p>
            <a:r>
              <a:rPr lang="en-GB" dirty="0" smtClean="0"/>
              <a:t>1m long AS block with its own support</a:t>
            </a:r>
          </a:p>
          <a:p>
            <a:r>
              <a:rPr lang="en-GB" dirty="0" smtClean="0"/>
              <a:t>PETS are supported by adjacent DBQ</a:t>
            </a:r>
          </a:p>
          <a:p>
            <a:pPr lvl="1"/>
            <a:r>
              <a:rPr lang="en-GB" dirty="0" smtClean="0"/>
              <a:t>Relaxed tolerances for PETS allow for it</a:t>
            </a:r>
          </a:p>
          <a:p>
            <a:r>
              <a:rPr lang="en-GB" dirty="0" smtClean="0"/>
              <a:t>Snake possible for 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78736" y="6126847"/>
            <a:ext cx="72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5165272" y="5103514"/>
            <a:ext cx="1069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fr-FR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234794" y="5288180"/>
            <a:ext cx="1594756" cy="83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6234794" y="5288180"/>
            <a:ext cx="1162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945587" y="5472846"/>
            <a:ext cx="1017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  <a:endParaRPr lang="fr-FR" dirty="0"/>
          </a:p>
        </p:txBody>
      </p:sp>
      <p:cxnSp>
        <p:nvCxnSpPr>
          <p:cNvPr id="21" name="Straight Arrow Connector 20"/>
          <p:cNvCxnSpPr>
            <a:stCxn id="8" idx="1"/>
          </p:cNvCxnSpPr>
          <p:nvPr/>
        </p:nvCxnSpPr>
        <p:spPr>
          <a:xfrm flipH="1" flipV="1">
            <a:off x="8188779" y="5103514"/>
            <a:ext cx="1289957" cy="1207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1"/>
          </p:cNvCxnSpPr>
          <p:nvPr/>
        </p:nvCxnSpPr>
        <p:spPr>
          <a:xfrm flipH="1" flipV="1">
            <a:off x="8909959" y="4457024"/>
            <a:ext cx="2035628" cy="1200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ft Brace 27"/>
          <p:cNvSpPr/>
          <p:nvPr/>
        </p:nvSpPr>
        <p:spPr>
          <a:xfrm rot="3188950">
            <a:off x="7776466" y="2493244"/>
            <a:ext cx="233337" cy="22577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Left Brace 30"/>
          <p:cNvSpPr/>
          <p:nvPr/>
        </p:nvSpPr>
        <p:spPr>
          <a:xfrm rot="3188950">
            <a:off x="9662414" y="1068875"/>
            <a:ext cx="233337" cy="22577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extBox 31"/>
          <p:cNvSpPr txBox="1"/>
          <p:nvPr/>
        </p:nvSpPr>
        <p:spPr>
          <a:xfrm rot="19318279">
            <a:off x="7165524" y="3193579"/>
            <a:ext cx="1069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1m unit</a:t>
            </a:r>
            <a:endParaRPr lang="fr-FR" sz="1600" dirty="0"/>
          </a:p>
        </p:txBody>
      </p:sp>
      <p:sp>
        <p:nvSpPr>
          <p:cNvPr id="33" name="TextBox 32"/>
          <p:cNvSpPr txBox="1"/>
          <p:nvPr/>
        </p:nvSpPr>
        <p:spPr>
          <a:xfrm rot="19318279">
            <a:off x="9059639" y="1787140"/>
            <a:ext cx="1069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1m unit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751644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91" y="1647215"/>
            <a:ext cx="5357033" cy="485538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All are feasible in </a:t>
            </a:r>
            <a:r>
              <a:rPr lang="en-GB" sz="2400" dirty="0" smtClean="0"/>
              <a:t>principle, but need detailed studying</a:t>
            </a:r>
            <a:endParaRPr lang="en-GB" sz="2400" dirty="0" smtClean="0"/>
          </a:p>
          <a:p>
            <a:r>
              <a:rPr lang="en-GB" sz="2400" dirty="0" smtClean="0"/>
              <a:t>Studying those contains all information</a:t>
            </a:r>
            <a:endParaRPr lang="en-GB" sz="2400" dirty="0" smtClean="0"/>
          </a:p>
          <a:p>
            <a:pPr lvl="1"/>
            <a:r>
              <a:rPr lang="en-GB" sz="2000" dirty="0" smtClean="0"/>
              <a:t>still </a:t>
            </a:r>
            <a:r>
              <a:rPr lang="en-GB" sz="2000" dirty="0" smtClean="0"/>
              <a:t>possible to revert to </a:t>
            </a:r>
            <a:r>
              <a:rPr lang="en-GB" sz="2000" dirty="0" smtClean="0"/>
              <a:t>other combinations</a:t>
            </a:r>
            <a:endParaRPr lang="en-GB" sz="2000" dirty="0" smtClean="0"/>
          </a:p>
          <a:p>
            <a:r>
              <a:rPr lang="en-GB" sz="2400" dirty="0" smtClean="0"/>
              <a:t>Main considerations for comparison:</a:t>
            </a:r>
          </a:p>
          <a:p>
            <a:pPr lvl="1"/>
            <a:r>
              <a:rPr lang="en-GB" sz="2000" dirty="0" smtClean="0"/>
              <a:t>Possibility </a:t>
            </a:r>
            <a:r>
              <a:rPr lang="en-GB" sz="2000" dirty="0" smtClean="0"/>
              <a:t>of rigid transportation</a:t>
            </a:r>
          </a:p>
          <a:p>
            <a:pPr lvl="1"/>
            <a:r>
              <a:rPr lang="en-GB" sz="2000" dirty="0" smtClean="0"/>
              <a:t>Effort (cost/time) of realignment in the tunnel</a:t>
            </a:r>
          </a:p>
          <a:p>
            <a:pPr lvl="1"/>
            <a:r>
              <a:rPr lang="en-GB" sz="2000" dirty="0"/>
              <a:t>RF phasing</a:t>
            </a:r>
          </a:p>
          <a:p>
            <a:pPr lvl="1"/>
            <a:r>
              <a:rPr lang="en-GB" sz="2000" dirty="0" smtClean="0"/>
              <a:t>Cost </a:t>
            </a:r>
            <a:r>
              <a:rPr lang="en-GB" sz="2000" dirty="0" smtClean="0"/>
              <a:t>of </a:t>
            </a:r>
            <a:r>
              <a:rPr lang="en-GB" sz="2000" dirty="0" smtClean="0"/>
              <a:t>actuators/controls</a:t>
            </a:r>
          </a:p>
          <a:p>
            <a:pPr lvl="1"/>
            <a:r>
              <a:rPr lang="en-GB" sz="2000" dirty="0" smtClean="0"/>
              <a:t>T1-T2 compatibility</a:t>
            </a:r>
            <a:endParaRPr lang="en-GB" sz="2000" dirty="0" smtClean="0"/>
          </a:p>
          <a:p>
            <a:pPr lvl="1"/>
            <a:r>
              <a:rPr lang="en-GB" sz="2000" dirty="0" smtClean="0"/>
              <a:t>Overall lifecycle considerations</a:t>
            </a:r>
            <a:endParaRPr lang="en-GB" sz="2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6434181" y="5732256"/>
            <a:ext cx="5675440" cy="1051603"/>
            <a:chOff x="5615716" y="5353954"/>
            <a:chExt cx="6551571" cy="1487570"/>
          </a:xfrm>
        </p:grpSpPr>
        <p:grpSp>
          <p:nvGrpSpPr>
            <p:cNvPr id="5" name="Group 4"/>
            <p:cNvGrpSpPr/>
            <p:nvPr/>
          </p:nvGrpSpPr>
          <p:grpSpPr>
            <a:xfrm>
              <a:off x="8954531" y="5353954"/>
              <a:ext cx="3212756" cy="1487570"/>
              <a:chOff x="1373275" y="3668155"/>
              <a:chExt cx="4369592" cy="27051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1373275" y="5430281"/>
                <a:ext cx="4369592" cy="94297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rgbClr val="00B0F0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373275" y="3668155"/>
                <a:ext cx="4369592" cy="164782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rgbClr val="00B0F0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509006" y="4172979"/>
                <a:ext cx="2209800" cy="638175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PETS</a:t>
                </a:r>
                <a:endParaRPr lang="fr-FR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890256" y="3801505"/>
                <a:ext cx="1666875" cy="13811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DBQ</a:t>
                </a:r>
                <a:endParaRPr lang="fr-FR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509006" y="5592205"/>
                <a:ext cx="4048125" cy="63817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2x SAS</a:t>
                </a:r>
                <a:endParaRPr lang="fr-FR" dirty="0" smtClean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5615716" y="5353954"/>
              <a:ext cx="3212756" cy="1487570"/>
              <a:chOff x="1373275" y="3668155"/>
              <a:chExt cx="4369592" cy="27051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373275" y="5430281"/>
                <a:ext cx="4369592" cy="94297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rgbClr val="00B0F0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373275" y="3668155"/>
                <a:ext cx="4369592" cy="164782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rgbClr val="00B0F0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509006" y="4172979"/>
                <a:ext cx="2209800" cy="638175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PETS</a:t>
                </a:r>
                <a:endParaRPr lang="fr-FR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890256" y="3801505"/>
                <a:ext cx="1666875" cy="13811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DBQ</a:t>
                </a:r>
                <a:endParaRPr lang="fr-FR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509006" y="5592205"/>
                <a:ext cx="4048125" cy="63817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2x SAS</a:t>
                </a:r>
                <a:endParaRPr lang="fr-FR" dirty="0" smtClean="0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379580" y="2021154"/>
            <a:ext cx="5675440" cy="1103363"/>
            <a:chOff x="5615715" y="3727580"/>
            <a:chExt cx="6551571" cy="1487570"/>
          </a:xfrm>
        </p:grpSpPr>
        <p:sp>
          <p:nvSpPr>
            <p:cNvPr id="18" name="Rectangle 17"/>
            <p:cNvSpPr/>
            <p:nvPr/>
          </p:nvSpPr>
          <p:spPr>
            <a:xfrm>
              <a:off x="5615716" y="4696596"/>
              <a:ext cx="6551570" cy="51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615715" y="3727580"/>
              <a:ext cx="6551571" cy="9061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054328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805149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054328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 smtClean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15513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466334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15513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79579" y="214128"/>
            <a:ext cx="5675440" cy="1103363"/>
            <a:chOff x="5615715" y="3727580"/>
            <a:chExt cx="6551571" cy="1487570"/>
          </a:xfrm>
        </p:grpSpPr>
        <p:sp>
          <p:nvSpPr>
            <p:cNvPr id="27" name="Rectangle 26"/>
            <p:cNvSpPr/>
            <p:nvPr/>
          </p:nvSpPr>
          <p:spPr>
            <a:xfrm>
              <a:off x="5615716" y="4696596"/>
              <a:ext cx="6551570" cy="51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615715" y="3727580"/>
              <a:ext cx="6551571" cy="9061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054328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805149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054328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 smtClean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15513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466334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715513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388709" y="3856090"/>
            <a:ext cx="5667925" cy="1205187"/>
            <a:chOff x="3311797" y="4452295"/>
            <a:chExt cx="8740160" cy="2245068"/>
          </a:xfrm>
        </p:grpSpPr>
        <p:grpSp>
          <p:nvGrpSpPr>
            <p:cNvPr id="36" name="Group 35"/>
            <p:cNvGrpSpPr/>
            <p:nvPr/>
          </p:nvGrpSpPr>
          <p:grpSpPr>
            <a:xfrm>
              <a:off x="7753093" y="4452295"/>
              <a:ext cx="4298864" cy="2245068"/>
              <a:chOff x="6978736" y="3801505"/>
              <a:chExt cx="4743450" cy="253674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7359736" y="4172979"/>
                <a:ext cx="2209800" cy="638175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PETS</a:t>
                </a:r>
                <a:endParaRPr lang="fr-FR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795526" y="3801505"/>
                <a:ext cx="1666875" cy="138112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DBQ</a:t>
                </a:r>
                <a:endParaRPr lang="fr-FR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359736" y="5592205"/>
                <a:ext cx="4048125" cy="63817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2x SAS</a:t>
                </a:r>
                <a:endParaRPr lang="fr-FR" dirty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6978736" y="4024441"/>
                <a:ext cx="2690811" cy="9524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978736" y="4030104"/>
                <a:ext cx="0" cy="2308141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6978736" y="6338245"/>
                <a:ext cx="4743450" cy="0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11722186" y="5468381"/>
                <a:ext cx="0" cy="828674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9669548" y="5468380"/>
                <a:ext cx="2052638" cy="0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 flipV="1">
                <a:off x="9648118" y="4030104"/>
                <a:ext cx="21429" cy="1438276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3311797" y="4452295"/>
              <a:ext cx="4298864" cy="2245068"/>
              <a:chOff x="6978736" y="3801505"/>
              <a:chExt cx="4743450" cy="253674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359736" y="4172979"/>
                <a:ext cx="2209800" cy="638175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PETS</a:t>
                </a:r>
                <a:endParaRPr lang="fr-FR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795526" y="3801505"/>
                <a:ext cx="1666875" cy="138112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DBQ</a:t>
                </a:r>
                <a:endParaRPr lang="fr-FR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359736" y="5592205"/>
                <a:ext cx="4048125" cy="638175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2x SAS</a:t>
                </a:r>
                <a:endParaRPr lang="fr-FR" dirty="0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6978736" y="4024441"/>
                <a:ext cx="2690811" cy="9524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6978736" y="4030104"/>
                <a:ext cx="0" cy="2308141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6978736" y="6338245"/>
                <a:ext cx="4743450" cy="0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11722186" y="5468381"/>
                <a:ext cx="0" cy="828674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9669548" y="5468380"/>
                <a:ext cx="2052638" cy="0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 flipV="1">
                <a:off x="9648118" y="4030104"/>
                <a:ext cx="21429" cy="1438276"/>
              </a:xfrm>
              <a:prstGeom prst="line">
                <a:avLst/>
              </a:prstGeom>
              <a:ln w="19050">
                <a:solidFill>
                  <a:srgbClr val="92D05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/>
          <p:cNvSpPr txBox="1"/>
          <p:nvPr/>
        </p:nvSpPr>
        <p:spPr>
          <a:xfrm rot="16200000">
            <a:off x="5940780" y="591637"/>
            <a:ext cx="57887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Rigid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5747655" y="2362556"/>
            <a:ext cx="9547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Adjustable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70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56304"/>
            <a:ext cx="10515600" cy="3922032"/>
          </a:xfrm>
        </p:spPr>
        <p:txBody>
          <a:bodyPr/>
          <a:lstStyle/>
          <a:p>
            <a:r>
              <a:rPr lang="en-GB" dirty="0" smtClean="0"/>
              <a:t>Reminder of possible alignment options</a:t>
            </a:r>
          </a:p>
          <a:p>
            <a:r>
              <a:rPr lang="en-GB" dirty="0" smtClean="0"/>
              <a:t>Assumptions and evaluation</a:t>
            </a:r>
            <a:endParaRPr lang="fr-FR" dirty="0" smtClean="0"/>
          </a:p>
          <a:p>
            <a:r>
              <a:rPr lang="en-GB" dirty="0" smtClean="0"/>
              <a:t>4 proposed permutations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3691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options</a:t>
            </a:r>
            <a:endParaRPr lang="fr-FR" dirty="0"/>
          </a:p>
        </p:txBody>
      </p:sp>
      <p:grpSp>
        <p:nvGrpSpPr>
          <p:cNvPr id="42" name="Group 41"/>
          <p:cNvGrpSpPr/>
          <p:nvPr/>
        </p:nvGrpSpPr>
        <p:grpSpPr>
          <a:xfrm>
            <a:off x="7958814" y="365125"/>
            <a:ext cx="4195220" cy="1752347"/>
            <a:chOff x="7565567" y="2956748"/>
            <a:chExt cx="4403272" cy="1814831"/>
          </a:xfrm>
        </p:grpSpPr>
        <p:sp>
          <p:nvSpPr>
            <p:cNvPr id="4" name="Rectangle 3"/>
            <p:cNvSpPr/>
            <p:nvPr/>
          </p:nvSpPr>
          <p:spPr>
            <a:xfrm>
              <a:off x="7810496" y="4023552"/>
              <a:ext cx="3842658" cy="4789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Girder</a:t>
              </a:r>
              <a:endParaRPr lang="fr-FR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968340" y="2956748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Component</a:t>
              </a:r>
            </a:p>
            <a:p>
              <a:pPr algn="ctr"/>
              <a:r>
                <a:rPr lang="en-GB" sz="1600" dirty="0"/>
                <a:t>(SAS, DBQ, </a:t>
              </a:r>
              <a:r>
                <a:rPr lang="en-GB" sz="1600" dirty="0" err="1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7810496" y="4510316"/>
              <a:ext cx="337458" cy="2612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11315696" y="4510316"/>
              <a:ext cx="337458" cy="2612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979475" y="2960151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Component</a:t>
              </a:r>
            </a:p>
            <a:p>
              <a:pPr algn="ctr"/>
              <a:r>
                <a:rPr lang="en-GB" sz="1600" dirty="0"/>
                <a:t>(SAS, DBQ, </a:t>
              </a:r>
              <a:r>
                <a:rPr lang="en-GB" sz="1600" dirty="0" err="1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7565567" y="4385112"/>
              <a:ext cx="4403272" cy="2038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1152408" y="4199170"/>
              <a:ext cx="468087" cy="2543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893500" y="4210058"/>
              <a:ext cx="468087" cy="2543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147954" y="3766572"/>
              <a:ext cx="169617" cy="2449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257851" y="3769430"/>
              <a:ext cx="169617" cy="2449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077001" y="3768263"/>
              <a:ext cx="169617" cy="2449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01642" y="3768110"/>
              <a:ext cx="169617" cy="2449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958814" y="2657063"/>
            <a:ext cx="4121671" cy="1664130"/>
            <a:chOff x="2355634" y="3612675"/>
            <a:chExt cx="4367892" cy="1834456"/>
          </a:xfrm>
        </p:grpSpPr>
        <p:sp>
          <p:nvSpPr>
            <p:cNvPr id="26" name="Rectangle 25"/>
            <p:cNvSpPr/>
            <p:nvPr/>
          </p:nvSpPr>
          <p:spPr>
            <a:xfrm>
              <a:off x="2576069" y="4690363"/>
              <a:ext cx="3842658" cy="4789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Girder</a:t>
              </a:r>
              <a:endParaRPr lang="fr-FR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733913" y="3623559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Component</a:t>
              </a:r>
            </a:p>
            <a:p>
              <a:pPr algn="ctr"/>
              <a:r>
                <a:rPr lang="en-GB" sz="1600" dirty="0"/>
                <a:t>(SAS, DBQ, </a:t>
              </a:r>
              <a:r>
                <a:rPr lang="en-GB" sz="1600" dirty="0" err="1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2820998" y="4429102"/>
              <a:ext cx="337458" cy="261257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3920455" y="4429101"/>
              <a:ext cx="337458" cy="261257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2576069" y="5185868"/>
              <a:ext cx="337458" cy="2612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6081269" y="5185868"/>
              <a:ext cx="337458" cy="26126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745048" y="3612675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Component</a:t>
              </a:r>
            </a:p>
            <a:p>
              <a:pPr algn="ctr"/>
              <a:r>
                <a:rPr lang="en-GB" sz="1600" dirty="0"/>
                <a:t>(SAS, DBQ, </a:t>
              </a:r>
              <a:r>
                <a:rPr lang="en-GB" sz="1600" dirty="0" err="1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4832133" y="4418218"/>
              <a:ext cx="337458" cy="261257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5931590" y="4418217"/>
              <a:ext cx="337458" cy="261257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2355634" y="5064964"/>
              <a:ext cx="4367892" cy="202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5901646" y="4900675"/>
              <a:ext cx="468087" cy="2543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42738" y="4911563"/>
              <a:ext cx="468087" cy="2543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138429" y="4924721"/>
            <a:ext cx="3863897" cy="1826826"/>
            <a:chOff x="2459872" y="3534713"/>
            <a:chExt cx="4064753" cy="1880506"/>
          </a:xfrm>
        </p:grpSpPr>
        <p:sp>
          <p:nvSpPr>
            <p:cNvPr id="44" name="Rectangle 43"/>
            <p:cNvSpPr/>
            <p:nvPr/>
          </p:nvSpPr>
          <p:spPr>
            <a:xfrm>
              <a:off x="2529558" y="4638252"/>
              <a:ext cx="3842658" cy="4789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Girder (just for transportation)</a:t>
              </a:r>
              <a:endParaRPr lang="fr-FR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687402" y="3545597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dirty="0" smtClean="0"/>
                <a:t>Component</a:t>
              </a:r>
            </a:p>
            <a:p>
              <a:pPr algn="ctr"/>
              <a:r>
                <a:rPr lang="en-GB" sz="1600" dirty="0" smtClean="0"/>
                <a:t>(SAS, DBQ, </a:t>
              </a:r>
              <a:r>
                <a:rPr lang="en-GB" sz="1600" dirty="0" err="1" smtClean="0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2774487" y="4363809"/>
              <a:ext cx="337458" cy="27444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3873944" y="4363808"/>
              <a:ext cx="337458" cy="27444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Isosceles Triangle 47"/>
            <p:cNvSpPr/>
            <p:nvPr/>
          </p:nvSpPr>
          <p:spPr>
            <a:xfrm>
              <a:off x="2537579" y="5125858"/>
              <a:ext cx="337458" cy="289361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6042779" y="5125858"/>
              <a:ext cx="337458" cy="289361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698537" y="3534713"/>
              <a:ext cx="1621972" cy="80554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dirty="0"/>
                <a:t>Component</a:t>
              </a:r>
            </a:p>
            <a:p>
              <a:pPr algn="ctr"/>
              <a:r>
                <a:rPr lang="en-GB" sz="1600" dirty="0"/>
                <a:t>(SAS, DBQ, </a:t>
              </a:r>
              <a:r>
                <a:rPr lang="en-GB" sz="1600" dirty="0" err="1"/>
                <a:t>etc</a:t>
              </a:r>
              <a:r>
                <a:rPr lang="en-GB" sz="1600" dirty="0" smtClean="0"/>
                <a:t>)</a:t>
              </a:r>
              <a:endParaRPr lang="fr-FR" sz="1600" dirty="0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4785622" y="4352925"/>
              <a:ext cx="337458" cy="27444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Isosceles Triangle 51"/>
            <p:cNvSpPr/>
            <p:nvPr/>
          </p:nvSpPr>
          <p:spPr>
            <a:xfrm>
              <a:off x="5885079" y="4352924"/>
              <a:ext cx="337458" cy="274443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2459872" y="4267200"/>
              <a:ext cx="4064753" cy="24539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5852415" y="4171512"/>
              <a:ext cx="468087" cy="18225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702367" y="4171512"/>
              <a:ext cx="468087" cy="19314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WPS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219114" y="1725557"/>
            <a:ext cx="69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Active</a:t>
            </a:r>
            <a:endParaRPr lang="fr-FR" sz="1400" dirty="0"/>
          </a:p>
        </p:txBody>
      </p:sp>
      <p:cxnSp>
        <p:nvCxnSpPr>
          <p:cNvPr id="61" name="Straight Arrow Connector 60"/>
          <p:cNvCxnSpPr>
            <a:stCxn id="60" idx="3"/>
            <a:endCxn id="6" idx="1"/>
          </p:cNvCxnSpPr>
          <p:nvPr/>
        </p:nvCxnSpPr>
        <p:spPr>
          <a:xfrm>
            <a:off x="7913080" y="1879446"/>
            <a:ext cx="359468" cy="111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202998" y="3983682"/>
            <a:ext cx="69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Active</a:t>
            </a:r>
            <a:endParaRPr lang="fr-FR" sz="1400" dirty="0"/>
          </a:p>
        </p:txBody>
      </p:sp>
      <p:cxnSp>
        <p:nvCxnSpPr>
          <p:cNvPr id="63" name="Straight Arrow Connector 62"/>
          <p:cNvCxnSpPr>
            <a:stCxn id="62" idx="3"/>
            <a:endCxn id="30" idx="1"/>
          </p:cNvCxnSpPr>
          <p:nvPr/>
        </p:nvCxnSpPr>
        <p:spPr>
          <a:xfrm>
            <a:off x="7896964" y="4137571"/>
            <a:ext cx="349468" cy="65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264848" y="5636787"/>
            <a:ext cx="693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Active</a:t>
            </a:r>
            <a:endParaRPr lang="fr-FR" sz="1400" dirty="0"/>
          </a:p>
        </p:txBody>
      </p:sp>
      <p:cxnSp>
        <p:nvCxnSpPr>
          <p:cNvPr id="65" name="Straight Arrow Connector 64"/>
          <p:cNvCxnSpPr>
            <a:stCxn id="64" idx="3"/>
            <a:endCxn id="46" idx="1"/>
          </p:cNvCxnSpPr>
          <p:nvPr/>
        </p:nvCxnSpPr>
        <p:spPr>
          <a:xfrm>
            <a:off x="7958814" y="5790676"/>
            <a:ext cx="558880" cy="72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249045" y="3189690"/>
            <a:ext cx="74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Passive</a:t>
            </a:r>
            <a:endParaRPr lang="fr-FR" sz="1400" dirty="0" smtClean="0"/>
          </a:p>
        </p:txBody>
      </p:sp>
      <p:cxnSp>
        <p:nvCxnSpPr>
          <p:cNvPr id="72" name="Straight Arrow Connector 71"/>
          <p:cNvCxnSpPr>
            <a:stCxn id="71" idx="3"/>
            <a:endCxn id="28" idx="1"/>
          </p:cNvCxnSpPr>
          <p:nvPr/>
        </p:nvCxnSpPr>
        <p:spPr>
          <a:xfrm>
            <a:off x="7991995" y="3343579"/>
            <a:ext cx="485559" cy="172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219114" y="6420071"/>
            <a:ext cx="742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Passive</a:t>
            </a:r>
            <a:endParaRPr lang="fr-FR" sz="1400" dirty="0" smtClean="0"/>
          </a:p>
        </p:txBody>
      </p:sp>
      <p:cxnSp>
        <p:nvCxnSpPr>
          <p:cNvPr id="77" name="Straight Arrow Connector 76"/>
          <p:cNvCxnSpPr>
            <a:stCxn id="76" idx="3"/>
            <a:endCxn id="48" idx="1"/>
          </p:cNvCxnSpPr>
          <p:nvPr/>
        </p:nvCxnSpPr>
        <p:spPr>
          <a:xfrm>
            <a:off x="7962064" y="6573960"/>
            <a:ext cx="330428" cy="37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ontent Placeholder 2"/>
          <p:cNvSpPr txBox="1">
            <a:spLocks/>
          </p:cNvSpPr>
          <p:nvPr/>
        </p:nvSpPr>
        <p:spPr>
          <a:xfrm>
            <a:off x="666549" y="1756247"/>
            <a:ext cx="59902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Rigid support</a:t>
            </a:r>
          </a:p>
          <a:p>
            <a:pPr lvl="1"/>
            <a:r>
              <a:rPr lang="en-GB" dirty="0" smtClean="0"/>
              <a:t>Withstands transportation</a:t>
            </a:r>
          </a:p>
          <a:p>
            <a:pPr lvl="1"/>
            <a:r>
              <a:rPr lang="en-GB" dirty="0" smtClean="0"/>
              <a:t>No re-alignment needed</a:t>
            </a:r>
          </a:p>
          <a:p>
            <a:r>
              <a:rPr lang="en-GB" dirty="0" smtClean="0"/>
              <a:t>Adjustable support</a:t>
            </a:r>
          </a:p>
          <a:p>
            <a:pPr lvl="1"/>
            <a:r>
              <a:rPr lang="en-GB" dirty="0" smtClean="0"/>
              <a:t>Tunnel based adjustment</a:t>
            </a:r>
          </a:p>
          <a:p>
            <a:pPr lvl="1"/>
            <a:r>
              <a:rPr lang="en-GB" dirty="0" smtClean="0"/>
              <a:t>Passive adjustability</a:t>
            </a:r>
          </a:p>
          <a:p>
            <a:pPr lvl="1"/>
            <a:r>
              <a:rPr lang="en-GB" dirty="0" smtClean="0"/>
              <a:t>Requires metrology equipment</a:t>
            </a:r>
          </a:p>
          <a:p>
            <a:r>
              <a:rPr lang="en-GB" dirty="0" smtClean="0"/>
              <a:t>Independent support</a:t>
            </a:r>
          </a:p>
          <a:p>
            <a:pPr lvl="1"/>
            <a:r>
              <a:rPr lang="en-GB" dirty="0" smtClean="0"/>
              <a:t>Actuated support</a:t>
            </a:r>
          </a:p>
          <a:p>
            <a:pPr lvl="1"/>
            <a:r>
              <a:rPr lang="en-GB" dirty="0" smtClean="0"/>
              <a:t>Active (remote) alignment</a:t>
            </a:r>
          </a:p>
          <a:p>
            <a:pPr lvl="1"/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470606" y="6358516"/>
            <a:ext cx="99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3/3/17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43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Girder options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48150" cy="4351338"/>
          </a:xfrm>
        </p:spPr>
        <p:txBody>
          <a:bodyPr/>
          <a:lstStyle/>
          <a:p>
            <a:r>
              <a:rPr lang="en-GB" dirty="0" smtClean="0"/>
              <a:t>Full common </a:t>
            </a:r>
            <a:r>
              <a:rPr lang="en-GB" dirty="0" smtClean="0"/>
              <a:t>girder</a:t>
            </a:r>
          </a:p>
          <a:p>
            <a:endParaRPr lang="en-GB" dirty="0" smtClean="0"/>
          </a:p>
          <a:p>
            <a:r>
              <a:rPr lang="en-GB" dirty="0" smtClean="0"/>
              <a:t>‘RF’ </a:t>
            </a:r>
            <a:r>
              <a:rPr lang="en-GB" dirty="0" smtClean="0"/>
              <a:t>girder</a:t>
            </a:r>
          </a:p>
          <a:p>
            <a:endParaRPr lang="en-GB" dirty="0" smtClean="0"/>
          </a:p>
          <a:p>
            <a:r>
              <a:rPr lang="en-GB" dirty="0" smtClean="0"/>
              <a:t>Independent beams</a:t>
            </a:r>
          </a:p>
          <a:p>
            <a:endParaRPr lang="en-GB" dirty="0"/>
          </a:p>
          <a:p>
            <a:endParaRPr lang="en-GB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5684402" y="465638"/>
            <a:ext cx="6333986" cy="1502791"/>
            <a:chOff x="4082621" y="2060999"/>
            <a:chExt cx="7968424" cy="2016726"/>
          </a:xfrm>
        </p:grpSpPr>
        <p:sp>
          <p:nvSpPr>
            <p:cNvPr id="5" name="Rectangle 4"/>
            <p:cNvSpPr/>
            <p:nvPr/>
          </p:nvSpPr>
          <p:spPr>
            <a:xfrm>
              <a:off x="4082621" y="2060999"/>
              <a:ext cx="7968424" cy="2016726"/>
            </a:xfrm>
            <a:prstGeom prst="rect">
              <a:avLst/>
            </a:prstGeom>
            <a:noFill/>
            <a:ln w="12700">
              <a:solidFill>
                <a:schemeClr val="accent4">
                  <a:lumMod val="7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243122" y="2476818"/>
              <a:ext cx="1962500" cy="464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357884" y="2206536"/>
              <a:ext cx="1480334" cy="10048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43122" y="3509438"/>
              <a:ext cx="3595096" cy="464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03465" y="2476818"/>
              <a:ext cx="1962500" cy="464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418227" y="2206536"/>
              <a:ext cx="1480334" cy="10048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03465" y="3509438"/>
              <a:ext cx="3595096" cy="46433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84402" y="2770012"/>
            <a:ext cx="6333986" cy="1577740"/>
            <a:chOff x="3311797" y="1673672"/>
            <a:chExt cx="8740160" cy="2245068"/>
          </a:xfrm>
        </p:grpSpPr>
        <p:sp>
          <p:nvSpPr>
            <p:cNvPr id="13" name="Rectangle 12"/>
            <p:cNvSpPr/>
            <p:nvPr/>
          </p:nvSpPr>
          <p:spPr>
            <a:xfrm>
              <a:off x="8098383" y="2002434"/>
              <a:ext cx="2002684" cy="56479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305876" y="1673672"/>
              <a:ext cx="1510645" cy="1222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98383" y="3258479"/>
              <a:ext cx="3668709" cy="56479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753093" y="1870975"/>
              <a:ext cx="2438611" cy="8429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53093" y="1875987"/>
              <a:ext cx="0" cy="1272904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753093" y="3918740"/>
              <a:ext cx="4298864" cy="0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2051957" y="3148892"/>
              <a:ext cx="0" cy="733394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0191705" y="3148891"/>
              <a:ext cx="1860252" cy="0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10172284" y="1875987"/>
              <a:ext cx="19421" cy="1272904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657087" y="2002434"/>
              <a:ext cx="2002684" cy="56479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64580" y="1673672"/>
              <a:ext cx="1510645" cy="1222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57087" y="3258479"/>
              <a:ext cx="3668709" cy="56479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311797" y="1870975"/>
              <a:ext cx="2438611" cy="8429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311797" y="1875987"/>
              <a:ext cx="0" cy="2042753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311797" y="3918740"/>
              <a:ext cx="4441296" cy="0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750409" y="3148891"/>
              <a:ext cx="2002684" cy="0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5730988" y="1875987"/>
              <a:ext cx="19421" cy="1272904"/>
            </a:xfrm>
            <a:prstGeom prst="line">
              <a:avLst/>
            </a:prstGeom>
            <a:ln w="1905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684402" y="5343525"/>
            <a:ext cx="6333986" cy="1355725"/>
            <a:chOff x="5615715" y="3765697"/>
            <a:chExt cx="6551571" cy="1428426"/>
          </a:xfrm>
        </p:grpSpPr>
        <p:sp>
          <p:nvSpPr>
            <p:cNvPr id="31" name="Rectangle 30"/>
            <p:cNvSpPr/>
            <p:nvPr/>
          </p:nvSpPr>
          <p:spPr>
            <a:xfrm>
              <a:off x="5615716" y="4719095"/>
              <a:ext cx="6551570" cy="4750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15715" y="3765697"/>
              <a:ext cx="6551571" cy="8229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rgbClr val="00B0F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054328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0805149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054328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 smtClean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15513" y="4005189"/>
              <a:ext cx="1624762" cy="3509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PETS</a:t>
              </a:r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466334" y="3800911"/>
              <a:ext cx="1225575" cy="7594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DBQ</a:t>
              </a:r>
              <a:endParaRPr lang="fr-FR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715513" y="4785640"/>
              <a:ext cx="2976396" cy="3509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2x SAS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68600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 many options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the mentioned strategies can be mixed</a:t>
            </a:r>
          </a:p>
          <a:p>
            <a:pPr lvl="1"/>
            <a:r>
              <a:rPr lang="en-GB" dirty="0" smtClean="0"/>
              <a:t>3x3</a:t>
            </a:r>
          </a:p>
          <a:p>
            <a:r>
              <a:rPr lang="en-GB" dirty="0" smtClean="0"/>
              <a:t>Different approaches can be used for the two beams</a:t>
            </a:r>
          </a:p>
          <a:p>
            <a:pPr lvl="1"/>
            <a:r>
              <a:rPr lang="en-GB" dirty="0" smtClean="0"/>
              <a:t>(3x3)</a:t>
            </a:r>
            <a:r>
              <a:rPr lang="en-GB" baseline="30000" dirty="0" smtClean="0"/>
              <a:t>2</a:t>
            </a:r>
          </a:p>
          <a:p>
            <a:r>
              <a:rPr lang="en-GB" dirty="0" smtClean="0"/>
              <a:t>Some are automatically excluded</a:t>
            </a:r>
          </a:p>
          <a:p>
            <a:r>
              <a:rPr lang="en-GB" dirty="0" smtClean="0"/>
              <a:t>Total possible solutions </a:t>
            </a:r>
            <a:r>
              <a:rPr lang="en-GB" b="1" dirty="0" smtClean="0"/>
              <a:t>&gt;30</a:t>
            </a:r>
          </a:p>
          <a:p>
            <a:endParaRPr lang="en-GB" dirty="0"/>
          </a:p>
          <a:p>
            <a:r>
              <a:rPr lang="en-GB" dirty="0" smtClean="0"/>
              <a:t>Need to narrow down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6469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380 </a:t>
            </a:r>
            <a:r>
              <a:rPr lang="en-GB" dirty="0" smtClean="0"/>
              <a:t>GeV</a:t>
            </a:r>
          </a:p>
          <a:p>
            <a:r>
              <a:rPr lang="en-GB" dirty="0"/>
              <a:t>T1-T2 </a:t>
            </a:r>
            <a:r>
              <a:rPr lang="en-GB" dirty="0" smtClean="0"/>
              <a:t>dominant</a:t>
            </a:r>
            <a:endParaRPr lang="en-GB" dirty="0" smtClean="0"/>
          </a:p>
          <a:p>
            <a:r>
              <a:rPr lang="en-GB" dirty="0" smtClean="0"/>
              <a:t>DB:</a:t>
            </a:r>
          </a:p>
          <a:p>
            <a:pPr lvl="1"/>
            <a:r>
              <a:rPr lang="en-GB" dirty="0" smtClean="0"/>
              <a:t>More than 2m long not possible</a:t>
            </a:r>
          </a:p>
          <a:p>
            <a:pPr lvl="1"/>
            <a:r>
              <a:rPr lang="en-GB" dirty="0" smtClean="0"/>
              <a:t>Independent DBQ might be preferable</a:t>
            </a:r>
          </a:p>
          <a:p>
            <a:pPr lvl="1"/>
            <a:r>
              <a:rPr lang="en-GB" dirty="0" smtClean="0"/>
              <a:t>Snake possible</a:t>
            </a:r>
          </a:p>
          <a:p>
            <a:r>
              <a:rPr lang="en-GB" dirty="0" smtClean="0"/>
              <a:t>MB:</a:t>
            </a:r>
          </a:p>
          <a:p>
            <a:pPr lvl="1"/>
            <a:r>
              <a:rPr lang="en-GB" dirty="0" smtClean="0"/>
              <a:t>Max length 2m (MBQ too frequent for other configurations)</a:t>
            </a:r>
          </a:p>
          <a:p>
            <a:pPr lvl="1"/>
            <a:r>
              <a:rPr lang="en-GB" dirty="0" smtClean="0"/>
              <a:t>Min length 1m</a:t>
            </a:r>
          </a:p>
          <a:p>
            <a:pPr lvl="1"/>
            <a:r>
              <a:rPr lang="en-GB" dirty="0" smtClean="0"/>
              <a:t>No snake (MBQ too frequent</a:t>
            </a:r>
            <a:r>
              <a:rPr lang="en-GB" dirty="0" smtClean="0"/>
              <a:t>)</a:t>
            </a:r>
          </a:p>
          <a:p>
            <a:r>
              <a:rPr lang="en-GB" dirty="0" smtClean="0"/>
              <a:t>RF units assembled before conditioning (28/10/16)</a:t>
            </a:r>
          </a:p>
        </p:txBody>
      </p:sp>
    </p:spTree>
    <p:extLst>
      <p:ext uri="{BB962C8B-B14F-4D97-AF65-F5344CB8AC3E}">
        <p14:creationId xmlns:p14="http://schemas.microsoft.com/office/powerpoint/2010/main" val="2868323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</a:t>
            </a:r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Criteria:</a:t>
            </a:r>
          </a:p>
          <a:p>
            <a:r>
              <a:rPr lang="en-GB" dirty="0" smtClean="0"/>
              <a:t>Tolerances</a:t>
            </a:r>
          </a:p>
          <a:p>
            <a:r>
              <a:rPr lang="en-GB" dirty="0" smtClean="0"/>
              <a:t>Number of parts</a:t>
            </a:r>
          </a:p>
          <a:p>
            <a:r>
              <a:rPr lang="en-GB" dirty="0" smtClean="0"/>
              <a:t>Number of assembly steps/difficulty</a:t>
            </a:r>
          </a:p>
          <a:p>
            <a:r>
              <a:rPr lang="en-GB" dirty="0" smtClean="0"/>
              <a:t>Suitability for conditioning</a:t>
            </a:r>
          </a:p>
          <a:p>
            <a:r>
              <a:rPr lang="en-GB" dirty="0" smtClean="0"/>
              <a:t>Transportation robustness</a:t>
            </a:r>
          </a:p>
          <a:p>
            <a:r>
              <a:rPr lang="en-GB" dirty="0" smtClean="0"/>
              <a:t>Tunnel installation effort</a:t>
            </a:r>
          </a:p>
          <a:p>
            <a:r>
              <a:rPr lang="en-GB" dirty="0" smtClean="0"/>
              <a:t>Temperature sensitivity</a:t>
            </a:r>
          </a:p>
          <a:p>
            <a:r>
              <a:rPr lang="en-GB" dirty="0" smtClean="0"/>
              <a:t>Maintainability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566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570" t="5245" r="19895" b="12637"/>
          <a:stretch/>
        </p:blipFill>
        <p:spPr>
          <a:xfrm>
            <a:off x="4931229" y="995177"/>
            <a:ext cx="7260771" cy="5862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2m girder – rigid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164" y="1410242"/>
            <a:ext cx="10515600" cy="4640489"/>
          </a:xfrm>
        </p:spPr>
        <p:txBody>
          <a:bodyPr>
            <a:normAutofit/>
          </a:bodyPr>
          <a:lstStyle/>
          <a:p>
            <a:r>
              <a:rPr lang="en-GB" dirty="0" smtClean="0"/>
              <a:t>CDR approach</a:t>
            </a:r>
          </a:p>
          <a:p>
            <a:r>
              <a:rPr lang="en-GB" dirty="0" smtClean="0"/>
              <a:t>Components fixed on 2m girders</a:t>
            </a:r>
          </a:p>
          <a:p>
            <a:pPr lvl="1"/>
            <a:r>
              <a:rPr lang="en-GB" dirty="0"/>
              <a:t>10</a:t>
            </a:r>
            <a:r>
              <a:rPr lang="el-GR" dirty="0"/>
              <a:t>μ</a:t>
            </a:r>
            <a:r>
              <a:rPr lang="en-GB" dirty="0"/>
              <a:t>m </a:t>
            </a:r>
            <a:r>
              <a:rPr lang="en-GB" dirty="0" smtClean="0"/>
              <a:t>precision</a:t>
            </a:r>
          </a:p>
          <a:p>
            <a:r>
              <a:rPr lang="en-GB" dirty="0" smtClean="0"/>
              <a:t>Robust for transportation</a:t>
            </a:r>
          </a:p>
          <a:p>
            <a:pPr lvl="1"/>
            <a:r>
              <a:rPr lang="en-GB" dirty="0" smtClean="0"/>
              <a:t>LHC -&gt; 0.5g max acceleration load</a:t>
            </a:r>
          </a:p>
          <a:p>
            <a:endParaRPr lang="en-GB" dirty="0"/>
          </a:p>
          <a:p>
            <a:r>
              <a:rPr lang="en-GB" dirty="0" smtClean="0"/>
              <a:t>V-supports need revisiting</a:t>
            </a:r>
          </a:p>
          <a:p>
            <a:pPr lvl="1"/>
            <a:r>
              <a:rPr lang="en-GB" dirty="0" smtClean="0"/>
              <a:t>Not repeatable</a:t>
            </a:r>
          </a:p>
          <a:p>
            <a:pPr lvl="1"/>
            <a:r>
              <a:rPr lang="en-GB" dirty="0" smtClean="0"/>
              <a:t>Fixed method needed (brazing, welding,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solution for DBQ yet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523764" y="6176963"/>
            <a:ext cx="1069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fr-FR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0523764" y="3788229"/>
            <a:ext cx="903514" cy="257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 flipV="1">
            <a:off x="8237764" y="5924499"/>
            <a:ext cx="2286000" cy="43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94096" y="544539"/>
            <a:ext cx="4373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Transportation test under way to verify</a:t>
            </a:r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73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909" t="11838" r="19895" b="12037"/>
          <a:stretch/>
        </p:blipFill>
        <p:spPr>
          <a:xfrm>
            <a:off x="4948971" y="1404257"/>
            <a:ext cx="7243029" cy="54537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2m girder – adjustable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44" y="1825625"/>
            <a:ext cx="10515600" cy="4351338"/>
          </a:xfrm>
        </p:spPr>
        <p:txBody>
          <a:bodyPr/>
          <a:lstStyle/>
          <a:p>
            <a:r>
              <a:rPr lang="en-GB" dirty="0" smtClean="0"/>
              <a:t>2m girders</a:t>
            </a:r>
          </a:p>
          <a:p>
            <a:r>
              <a:rPr lang="en-GB" dirty="0" smtClean="0"/>
              <a:t>Everything is on adjustable supports</a:t>
            </a:r>
          </a:p>
          <a:p>
            <a:r>
              <a:rPr lang="en-GB" dirty="0" smtClean="0"/>
              <a:t>Final alignment in the tunnel</a:t>
            </a:r>
          </a:p>
          <a:p>
            <a:endParaRPr lang="en-GB" dirty="0"/>
          </a:p>
          <a:p>
            <a:r>
              <a:rPr lang="en-GB" dirty="0" smtClean="0"/>
              <a:t>Effort for tunnel adjustment to be studied</a:t>
            </a:r>
          </a:p>
          <a:p>
            <a:pPr lvl="1"/>
            <a:r>
              <a:rPr lang="en-GB" dirty="0" smtClean="0"/>
              <a:t>Feasibility is ok (PACMAN)</a:t>
            </a:r>
          </a:p>
          <a:p>
            <a:pPr lvl="1"/>
            <a:r>
              <a:rPr lang="en-GB" dirty="0" smtClean="0"/>
              <a:t>How long does it take?</a:t>
            </a:r>
          </a:p>
          <a:p>
            <a:pPr lvl="1"/>
            <a:r>
              <a:rPr lang="en-GB" dirty="0" smtClean="0"/>
              <a:t>How much can it be automated?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10523764" y="6176963"/>
            <a:ext cx="1069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0523764" y="3788229"/>
            <a:ext cx="903514" cy="257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8237764" y="5924499"/>
            <a:ext cx="2286000" cy="43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39693" y="2813770"/>
            <a:ext cx="119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adjustable</a:t>
            </a:r>
            <a:endParaRPr lang="fr-FR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7935033" y="3183102"/>
            <a:ext cx="1233460" cy="1248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81940" y="382678"/>
            <a:ext cx="4373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Design of an adjustable support under way</a:t>
            </a:r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92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2501</TotalTime>
  <Words>549</Words>
  <Application>Microsoft Office PowerPoint</Application>
  <PresentationFormat>Widescreen</PresentationFormat>
  <Paragraphs>187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Layout and lifecycle</vt:lpstr>
      <vt:lpstr>Outline</vt:lpstr>
      <vt:lpstr>Longitudinal options</vt:lpstr>
      <vt:lpstr>Girder options</vt:lpstr>
      <vt:lpstr>Too many options</vt:lpstr>
      <vt:lpstr>Assumptions</vt:lpstr>
      <vt:lpstr>Evaluation</vt:lpstr>
      <vt:lpstr>2m girder – rigid</vt:lpstr>
      <vt:lpstr>2m girder – adjustable</vt:lpstr>
      <vt:lpstr>Common RF girder</vt:lpstr>
      <vt:lpstr>Independent Beams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and lifecycle</dc:title>
  <dc:creator>Alex Vamvakas</dc:creator>
  <cp:lastModifiedBy>Alex Vamvakas</cp:lastModifiedBy>
  <cp:revision>54</cp:revision>
  <dcterms:created xsi:type="dcterms:W3CDTF">2017-04-20T13:28:48Z</dcterms:created>
  <dcterms:modified xsi:type="dcterms:W3CDTF">2017-04-25T15:59:09Z</dcterms:modified>
</cp:coreProperties>
</file>