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56" r:id="rId2"/>
    <p:sldId id="359" r:id="rId3"/>
    <p:sldId id="360" r:id="rId4"/>
    <p:sldId id="361" r:id="rId5"/>
    <p:sldId id="362" r:id="rId6"/>
    <p:sldId id="367" r:id="rId7"/>
    <p:sldId id="363" r:id="rId8"/>
    <p:sldId id="364" r:id="rId9"/>
    <p:sldId id="284" r:id="rId10"/>
    <p:sldId id="353" r:id="rId11"/>
    <p:sldId id="352" r:id="rId12"/>
    <p:sldId id="355" r:id="rId13"/>
    <p:sldId id="357" r:id="rId14"/>
    <p:sldId id="356" r:id="rId15"/>
    <p:sldId id="354" r:id="rId16"/>
    <p:sldId id="365" r:id="rId17"/>
    <p:sldId id="366" r:id="rId18"/>
    <p:sldId id="310" r:id="rId19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34" autoAdjust="0"/>
    <p:restoredTop sz="63562"/>
  </p:normalViewPr>
  <p:slideViewPr>
    <p:cSldViewPr snapToGrid="0" snapToObjects="1">
      <p:cViewPr>
        <p:scale>
          <a:sx n="100" d="100"/>
          <a:sy n="100" d="100"/>
        </p:scale>
        <p:origin x="1720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5" d="100"/>
          <a:sy n="115" d="100"/>
        </p:scale>
        <p:origin x="1832" y="22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90A26F-A910-4479-B9F6-84F58AC883F1}" type="datetimeFigureOut">
              <a:rPr lang="en-GB" smtClean="0"/>
              <a:t>04/05/2017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439A0B-9006-4245-89A1-EC9E5B89F7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37465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4C5531-5E0A-4BC1-9AC6-5A602B7C73D4}" type="datetimeFigureOut">
              <a:rPr lang="en-GB" smtClean="0"/>
              <a:t>04/05/2017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1265F8-B4D8-4B3C-98F0-FA4515A523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30600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1265F8-B4D8-4B3C-98F0-FA4515A5231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59136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These</a:t>
            </a:r>
            <a:r>
              <a:rPr lang="fr-FR" dirty="0" smtClean="0"/>
              <a:t> are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stats</a:t>
            </a:r>
            <a:r>
              <a:rPr lang="fr-FR" baseline="0" dirty="0" smtClean="0"/>
              <a:t> for 2017.</a:t>
            </a:r>
          </a:p>
          <a:p>
            <a:endParaRPr lang="fr-FR" baseline="0" dirty="0" smtClean="0"/>
          </a:p>
          <a:p>
            <a:r>
              <a:rPr lang="fr-FR" baseline="0" dirty="0" err="1" smtClean="0"/>
              <a:t>We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got</a:t>
            </a:r>
            <a:r>
              <a:rPr lang="fr-FR" baseline="0" dirty="0" smtClean="0"/>
              <a:t> 657.6K mentions of « CERN » or « LHC ». 660 of </a:t>
            </a:r>
            <a:r>
              <a:rPr lang="fr-FR" baseline="0" dirty="0" err="1" smtClean="0"/>
              <a:t>them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were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from</a:t>
            </a:r>
            <a:r>
              <a:rPr lang="fr-FR" baseline="0" dirty="0" smtClean="0"/>
              <a:t> CERN </a:t>
            </a:r>
            <a:r>
              <a:rPr lang="fr-FR" baseline="0" dirty="0" err="1" smtClean="0"/>
              <a:t>accounts</a:t>
            </a:r>
            <a:r>
              <a:rPr lang="fr-FR" baseline="0" dirty="0" smtClean="0"/>
              <a:t>.</a:t>
            </a:r>
          </a:p>
          <a:p>
            <a:endParaRPr lang="fr-FR" baseline="0" dirty="0" smtClean="0"/>
          </a:p>
          <a:p>
            <a:r>
              <a:rPr lang="fr-FR" baseline="0" dirty="0" smtClean="0"/>
              <a:t>The top source in </a:t>
            </a:r>
            <a:r>
              <a:rPr lang="fr-FR" baseline="0" dirty="0" err="1" smtClean="0"/>
              <a:t>terms</a:t>
            </a:r>
            <a:r>
              <a:rPr lang="fr-FR" baseline="0" dirty="0" smtClean="0"/>
              <a:t> of mentions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Instagram, </a:t>
            </a:r>
            <a:r>
              <a:rPr lang="fr-FR" baseline="0" dirty="0" err="1" smtClean="0"/>
              <a:t>followed</a:t>
            </a:r>
            <a:r>
              <a:rPr lang="fr-FR" baseline="0" dirty="0" smtClean="0"/>
              <a:t> by Twitter and Facebook. </a:t>
            </a:r>
            <a:r>
              <a:rPr lang="fr-FR" baseline="0" dirty="0" err="1" smtClean="0"/>
              <a:t>We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stopped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using</a:t>
            </a:r>
            <a:r>
              <a:rPr lang="fr-FR" baseline="0" dirty="0" smtClean="0"/>
              <a:t> Google + in </a:t>
            </a:r>
            <a:r>
              <a:rPr lang="fr-FR" baseline="0" dirty="0" err="1" smtClean="0"/>
              <a:t>December</a:t>
            </a:r>
            <a:r>
              <a:rPr lang="fr-FR" baseline="0" dirty="0" smtClean="0"/>
              <a:t>.</a:t>
            </a:r>
          </a:p>
          <a:p>
            <a:endParaRPr lang="fr-FR" baseline="0" dirty="0" smtClean="0"/>
          </a:p>
          <a:p>
            <a:r>
              <a:rPr lang="fr-FR" baseline="0" dirty="0" err="1" smtClean="0"/>
              <a:t>Therefore</a:t>
            </a:r>
            <a:r>
              <a:rPr lang="fr-FR" baseline="0" dirty="0" smtClean="0"/>
              <a:t>, Instagram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definitively</a:t>
            </a:r>
            <a:r>
              <a:rPr lang="fr-FR" baseline="0" dirty="0" smtClean="0"/>
              <a:t> an </a:t>
            </a:r>
            <a:r>
              <a:rPr lang="fr-FR" baseline="0" dirty="0" err="1" smtClean="0"/>
              <a:t>engaging</a:t>
            </a:r>
            <a:r>
              <a:rPr lang="fr-FR" baseline="0" dirty="0" smtClean="0"/>
              <a:t> social media </a:t>
            </a:r>
            <a:r>
              <a:rPr lang="fr-FR" baseline="0" dirty="0" err="1" smtClean="0"/>
              <a:t>platform</a:t>
            </a:r>
            <a:r>
              <a:rPr lang="fr-FR" baseline="0" dirty="0" smtClean="0"/>
              <a:t>!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1265F8-B4D8-4B3C-98F0-FA4515A52319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77386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These</a:t>
            </a:r>
            <a:r>
              <a:rPr lang="fr-FR" dirty="0" smtClean="0"/>
              <a:t> are the </a:t>
            </a:r>
            <a:r>
              <a:rPr lang="fr-FR" dirty="0" err="1" smtClean="0"/>
              <a:t>three</a:t>
            </a:r>
            <a:r>
              <a:rPr lang="fr-FR" dirty="0" smtClean="0"/>
              <a:t> top </a:t>
            </a:r>
            <a:r>
              <a:rPr lang="fr-FR" dirty="0" err="1" smtClean="0"/>
              <a:t>posts</a:t>
            </a:r>
            <a:r>
              <a:rPr lang="fr-FR" dirty="0" smtClean="0"/>
              <a:t> for 2017. </a:t>
            </a:r>
          </a:p>
          <a:p>
            <a:endParaRPr lang="fr-FR" dirty="0" smtClean="0"/>
          </a:p>
          <a:p>
            <a:pPr marL="171450" indent="-171450">
              <a:buFont typeface="Arial" charset="0"/>
              <a:buChar char="•"/>
            </a:pPr>
            <a:r>
              <a:rPr lang="fr-FR" dirty="0" smtClean="0"/>
              <a:t>April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Fools</a:t>
            </a:r>
            <a:r>
              <a:rPr lang="fr-FR" baseline="0" dirty="0" smtClean="0"/>
              <a:t>: </a:t>
            </a:r>
            <a:r>
              <a:rPr lang="fr-FR" baseline="0" dirty="0" err="1" smtClean="0"/>
              <a:t>make</a:t>
            </a:r>
            <a:r>
              <a:rPr lang="fr-FR" baseline="0" dirty="0" smtClean="0"/>
              <a:t> science fun! Social media </a:t>
            </a:r>
            <a:r>
              <a:rPr lang="fr-FR" baseline="0" dirty="0" err="1" smtClean="0"/>
              <a:t>can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used</a:t>
            </a:r>
            <a:r>
              <a:rPr lang="fr-FR" baseline="0" dirty="0" smtClean="0"/>
              <a:t> for </a:t>
            </a:r>
            <a:r>
              <a:rPr lang="fr-FR" baseline="0" dirty="0" err="1" smtClean="0"/>
              <a:t>various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things</a:t>
            </a:r>
            <a:r>
              <a:rPr lang="fr-FR" baseline="0" dirty="0" smtClean="0"/>
              <a:t> and in non-</a:t>
            </a:r>
            <a:r>
              <a:rPr lang="fr-FR" baseline="0" dirty="0" err="1" smtClean="0"/>
              <a:t>traditional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ways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e.g</a:t>
            </a:r>
            <a:r>
              <a:rPr lang="fr-FR" baseline="0" dirty="0" smtClean="0"/>
              <a:t>. </a:t>
            </a:r>
            <a:r>
              <a:rPr lang="fr-FR" baseline="0" dirty="0" err="1" smtClean="0"/>
              <a:t>humor</a:t>
            </a:r>
            <a:r>
              <a:rPr lang="fr-FR" baseline="0" dirty="0" smtClean="0"/>
              <a:t>.</a:t>
            </a:r>
          </a:p>
          <a:p>
            <a:pPr marL="171450" indent="-171450">
              <a:buFont typeface="Arial" charset="0"/>
              <a:buChar char="•"/>
            </a:pPr>
            <a:r>
              <a:rPr lang="fr-FR" baseline="0" dirty="0" err="1" smtClean="0"/>
              <a:t>Throwback</a:t>
            </a:r>
            <a:r>
              <a:rPr lang="fr-FR" baseline="0" dirty="0" smtClean="0"/>
              <a:t> Thursday: retro photos of </a:t>
            </a:r>
            <a:r>
              <a:rPr lang="fr-FR" baseline="0" dirty="0" err="1" smtClean="0"/>
              <a:t>CERN’s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early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day</a:t>
            </a:r>
            <a:r>
              <a:rPr lang="fr-FR" baseline="0" dirty="0" smtClean="0"/>
              <a:t>. Tell a story on social media!</a:t>
            </a:r>
          </a:p>
          <a:p>
            <a:pPr marL="171450" indent="-171450">
              <a:buFont typeface="Arial" charset="0"/>
              <a:buChar char="•"/>
            </a:pPr>
            <a:r>
              <a:rPr lang="fr-FR" baseline="0" dirty="0" smtClean="0"/>
              <a:t>CMS Live: </a:t>
            </a:r>
            <a:r>
              <a:rPr lang="fr-FR" baseline="0" dirty="0" err="1" smtClean="0"/>
              <a:t>different</a:t>
            </a:r>
            <a:r>
              <a:rPr lang="fr-FR" baseline="0" dirty="0" smtClean="0"/>
              <a:t> Instagram content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timelapse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video</a:t>
            </a:r>
            <a:r>
              <a:rPr lang="fr-FR" baseline="0" dirty="0" smtClean="0"/>
              <a:t>. </a:t>
            </a:r>
          </a:p>
          <a:p>
            <a:pPr marL="171450" indent="-171450">
              <a:buFont typeface="Arial" charset="0"/>
              <a:buChar char="•"/>
            </a:pPr>
            <a:endParaRPr lang="fr-FR" baseline="0" dirty="0" smtClean="0"/>
          </a:p>
          <a:p>
            <a:pPr marL="0" indent="0">
              <a:buFont typeface="Arial" charset="0"/>
              <a:buNone/>
            </a:pPr>
            <a:r>
              <a:rPr lang="fr-FR" baseline="0" dirty="0" smtClean="0"/>
              <a:t>If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see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any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interest</a:t>
            </a:r>
            <a:r>
              <a:rPr lang="fr-FR" baseline="0" dirty="0" smtClean="0"/>
              <a:t> in </a:t>
            </a:r>
            <a:r>
              <a:rPr lang="fr-FR" baseline="0" dirty="0" err="1" smtClean="0"/>
              <a:t>getting</a:t>
            </a:r>
            <a:r>
              <a:rPr lang="fr-FR" baseline="0" dirty="0" smtClean="0"/>
              <a:t> social media </a:t>
            </a:r>
            <a:r>
              <a:rPr lang="fr-FR" baseline="0" dirty="0" err="1" smtClean="0"/>
              <a:t>stats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from</a:t>
            </a:r>
            <a:r>
              <a:rPr lang="fr-FR" baseline="0" dirty="0" smtClean="0"/>
              <a:t> CERN, </a:t>
            </a:r>
            <a:r>
              <a:rPr lang="fr-FR" baseline="0" dirty="0" err="1" smtClean="0"/>
              <a:t>please</a:t>
            </a:r>
            <a:r>
              <a:rPr lang="fr-FR" baseline="0" dirty="0" smtClean="0"/>
              <a:t> let me know, </a:t>
            </a:r>
            <a:r>
              <a:rPr lang="fr-FR" baseline="0" dirty="0" err="1" smtClean="0"/>
              <a:t>this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something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can</a:t>
            </a:r>
            <a:r>
              <a:rPr lang="fr-FR" baseline="0" dirty="0" smtClean="0"/>
              <a:t> put in place.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1265F8-B4D8-4B3C-98F0-FA4515A52319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19286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 err="1" smtClean="0"/>
              <a:t>Now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we</a:t>
            </a:r>
            <a:r>
              <a:rPr lang="fr-FR" dirty="0" smtClean="0"/>
              <a:t> have </a:t>
            </a:r>
            <a:r>
              <a:rPr lang="fr-FR" dirty="0" err="1" smtClean="0"/>
              <a:t>launched</a:t>
            </a:r>
            <a:r>
              <a:rPr lang="fr-FR" dirty="0" smtClean="0"/>
              <a:t> the collaboration,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needs</a:t>
            </a:r>
            <a:r>
              <a:rPr lang="fr-FR" dirty="0" smtClean="0"/>
              <a:t> to </a:t>
            </a:r>
            <a:r>
              <a:rPr lang="fr-FR" dirty="0" err="1" smtClean="0"/>
              <a:t>evolve</a:t>
            </a:r>
            <a:r>
              <a:rPr lang="fr-FR" dirty="0" smtClean="0"/>
              <a:t>. </a:t>
            </a:r>
            <a:r>
              <a:rPr lang="fr-FR" dirty="0" err="1" smtClean="0"/>
              <a:t>Here’s</a:t>
            </a:r>
            <a:r>
              <a:rPr lang="fr-FR" dirty="0" smtClean="0"/>
              <a:t> </a:t>
            </a:r>
            <a:r>
              <a:rPr lang="fr-FR" dirty="0" err="1" smtClean="0"/>
              <a:t>what</a:t>
            </a:r>
            <a:r>
              <a:rPr lang="fr-FR" dirty="0" smtClean="0"/>
              <a:t> CERN </a:t>
            </a:r>
            <a:r>
              <a:rPr lang="fr-FR" dirty="0" err="1" smtClean="0"/>
              <a:t>can</a:t>
            </a:r>
            <a:r>
              <a:rPr lang="fr-FR" dirty="0" smtClean="0"/>
              <a:t> propose </a:t>
            </a:r>
            <a:r>
              <a:rPr lang="fr-FR" dirty="0" err="1" smtClean="0"/>
              <a:t>you</a:t>
            </a:r>
            <a:r>
              <a:rPr lang="fr-FR" dirty="0" smtClean="0"/>
              <a:t>,</a:t>
            </a:r>
            <a:r>
              <a:rPr lang="fr-FR" baseline="0" dirty="0" smtClean="0"/>
              <a:t> how CERN </a:t>
            </a:r>
            <a:r>
              <a:rPr lang="fr-FR" baseline="0" dirty="0" err="1" smtClean="0"/>
              <a:t>can</a:t>
            </a:r>
            <a:r>
              <a:rPr lang="fr-FR" baseline="0" dirty="0" smtClean="0"/>
              <a:t> help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:</a:t>
            </a:r>
            <a:endParaRPr lang="fr-FR" dirty="0" smtClean="0"/>
          </a:p>
          <a:p>
            <a:endParaRPr lang="fr-FR" dirty="0" smtClean="0"/>
          </a:p>
          <a:p>
            <a:r>
              <a:rPr lang="fr-FR" b="1" dirty="0" err="1" smtClean="0"/>
              <a:t>Lesson</a:t>
            </a:r>
            <a:r>
              <a:rPr lang="fr-FR" b="1" dirty="0" smtClean="0"/>
              <a:t> one</a:t>
            </a:r>
            <a:r>
              <a:rPr lang="fr-FR" dirty="0" smtClean="0"/>
              <a:t>:</a:t>
            </a:r>
            <a:r>
              <a:rPr lang="fr-FR" baseline="0" dirty="0" smtClean="0"/>
              <a:t> the more </a:t>
            </a:r>
            <a:r>
              <a:rPr lang="fr-FR" baseline="0" dirty="0" err="1" smtClean="0"/>
              <a:t>connected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we</a:t>
            </a:r>
            <a:r>
              <a:rPr lang="fr-FR" baseline="0" dirty="0" smtClean="0"/>
              <a:t> are, the </a:t>
            </a:r>
            <a:r>
              <a:rPr lang="fr-FR" baseline="0" dirty="0" err="1" smtClean="0"/>
              <a:t>better</a:t>
            </a:r>
            <a:r>
              <a:rPr lang="fr-FR" baseline="0" dirty="0" smtClean="0"/>
              <a:t>. </a:t>
            </a:r>
            <a:r>
              <a:rPr lang="fr-FR" baseline="0" dirty="0" err="1" smtClean="0"/>
              <a:t>We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need</a:t>
            </a:r>
            <a:r>
              <a:rPr lang="fr-FR" baseline="0" dirty="0" smtClean="0"/>
              <a:t> at least one social media contact per EPPCN </a:t>
            </a:r>
            <a:r>
              <a:rPr lang="fr-FR" baseline="0" dirty="0" err="1" smtClean="0"/>
              <a:t>member</a:t>
            </a:r>
            <a:r>
              <a:rPr lang="fr-FR" baseline="0" dirty="0" smtClean="0"/>
              <a:t> in a Twitter group.</a:t>
            </a:r>
          </a:p>
          <a:p>
            <a:endParaRPr lang="fr-FR" dirty="0" smtClean="0"/>
          </a:p>
          <a:p>
            <a:r>
              <a:rPr lang="fr-FR" b="1" dirty="0" err="1" smtClean="0"/>
              <a:t>Lesson</a:t>
            </a:r>
            <a:r>
              <a:rPr lang="fr-FR" b="1" dirty="0" smtClean="0"/>
              <a:t> </a:t>
            </a:r>
            <a:r>
              <a:rPr lang="fr-FR" b="1" dirty="0" err="1" smtClean="0"/>
              <a:t>two</a:t>
            </a:r>
            <a:r>
              <a:rPr lang="fr-FR" dirty="0" smtClean="0"/>
              <a:t>:</a:t>
            </a:r>
            <a:r>
              <a:rPr lang="fr-FR" baseline="0" dirty="0" smtClean="0"/>
              <a:t> the more </a:t>
            </a:r>
            <a:r>
              <a:rPr lang="fr-FR" baseline="0" dirty="0" err="1" smtClean="0"/>
              <a:t>beautiful</a:t>
            </a:r>
            <a:r>
              <a:rPr lang="fr-FR" baseline="0" dirty="0" smtClean="0"/>
              <a:t> the photo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, the </a:t>
            </a:r>
            <a:r>
              <a:rPr lang="fr-FR" baseline="0" dirty="0" err="1" smtClean="0"/>
              <a:t>better</a:t>
            </a:r>
            <a:r>
              <a:rPr lang="fr-FR" baseline="0" dirty="0" smtClean="0"/>
              <a:t>.</a:t>
            </a:r>
            <a:endParaRPr lang="fr-FR" dirty="0" smtClean="0"/>
          </a:p>
          <a:p>
            <a:endParaRPr lang="fr-FR" dirty="0" smtClean="0"/>
          </a:p>
          <a:p>
            <a:pPr marL="0" indent="0">
              <a:buFont typeface="Arial" charset="0"/>
              <a:buNone/>
            </a:pPr>
            <a:r>
              <a:rPr lang="fr-FR" dirty="0" err="1" smtClean="0"/>
              <a:t>Guess</a:t>
            </a:r>
            <a:r>
              <a:rPr lang="fr-FR" dirty="0" smtClean="0"/>
              <a:t> </a:t>
            </a:r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:</a:t>
            </a:r>
            <a:endParaRPr lang="fr-FR" baseline="0" dirty="0" smtClean="0"/>
          </a:p>
          <a:p>
            <a:pPr marL="171450" indent="-171450">
              <a:buFont typeface="Arial" charset="0"/>
              <a:buChar char="•"/>
            </a:pPr>
            <a:r>
              <a:rPr lang="fr-FR" baseline="0" dirty="0" smtClean="0"/>
              <a:t>As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know, </a:t>
            </a:r>
            <a:r>
              <a:rPr lang="fr-FR" baseline="0" dirty="0" err="1" smtClean="0"/>
              <a:t>every</a:t>
            </a:r>
            <a:r>
              <a:rPr lang="fr-FR" baseline="0" dirty="0" smtClean="0"/>
              <a:t> Friday, </a:t>
            </a:r>
            <a:r>
              <a:rPr lang="fr-FR" baseline="0" dirty="0" err="1" smtClean="0"/>
              <a:t>we</a:t>
            </a:r>
            <a:r>
              <a:rPr lang="fr-FR" baseline="0" dirty="0" smtClean="0"/>
              <a:t> post a photo on Facebook </a:t>
            </a:r>
            <a:r>
              <a:rPr lang="fr-FR" baseline="0" dirty="0" err="1" smtClean="0"/>
              <a:t>asking</a:t>
            </a:r>
            <a:r>
              <a:rPr lang="fr-FR" baseline="0" dirty="0" smtClean="0"/>
              <a:t> people to </a:t>
            </a:r>
            <a:r>
              <a:rPr lang="fr-FR" baseline="0" dirty="0" err="1" smtClean="0"/>
              <a:t>guess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what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they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see</a:t>
            </a:r>
            <a:r>
              <a:rPr lang="fr-FR" baseline="0" dirty="0" smtClean="0"/>
              <a:t> on the photo. The </a:t>
            </a:r>
            <a:r>
              <a:rPr lang="fr-FR" baseline="0" dirty="0" err="1" smtClean="0"/>
              <a:t>next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Monday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we</a:t>
            </a:r>
            <a:r>
              <a:rPr lang="fr-FR" baseline="0" dirty="0" smtClean="0"/>
              <a:t> select the winner and post the description of the photo on Facebook AND on Instagram.</a:t>
            </a:r>
            <a:r>
              <a:rPr lang="fr-FR" dirty="0" smtClean="0"/>
              <a:t> </a:t>
            </a:r>
          </a:p>
          <a:p>
            <a:pPr marL="171450" indent="-171450">
              <a:buFont typeface="Arial" charset="0"/>
              <a:buChar char="•"/>
            </a:pPr>
            <a:r>
              <a:rPr lang="fr-FR" dirty="0" smtClean="0"/>
              <a:t>Conditions: </a:t>
            </a:r>
            <a:r>
              <a:rPr lang="fr-FR" dirty="0" err="1" smtClean="0"/>
              <a:t>beautiful</a:t>
            </a:r>
            <a:r>
              <a:rPr lang="fr-FR" baseline="0" dirty="0" smtClean="0"/>
              <a:t> photo, </a:t>
            </a:r>
            <a:r>
              <a:rPr lang="fr-FR" baseline="0" dirty="0" err="1" smtClean="0"/>
              <a:t>nice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text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link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CERN.</a:t>
            </a:r>
            <a:endParaRPr lang="fr-FR" dirty="0" smtClean="0"/>
          </a:p>
          <a:p>
            <a:pPr marL="171450" indent="-171450">
              <a:buFont typeface="Arial" charset="0"/>
              <a:buChar char="•"/>
            </a:pPr>
            <a:r>
              <a:rPr lang="fr-FR" dirty="0" err="1" smtClean="0"/>
              <a:t>Benefits</a:t>
            </a:r>
            <a:r>
              <a:rPr lang="fr-FR" dirty="0" smtClean="0"/>
              <a:t>: </a:t>
            </a:r>
            <a:r>
              <a:rPr lang="fr-FR" dirty="0" err="1" smtClean="0"/>
              <a:t>highlight</a:t>
            </a:r>
            <a:r>
              <a:rPr lang="fr-FR" dirty="0" smtClean="0"/>
              <a:t> </a:t>
            </a:r>
            <a:r>
              <a:rPr lang="fr-FR" dirty="0" err="1" smtClean="0"/>
              <a:t>your</a:t>
            </a:r>
            <a:r>
              <a:rPr lang="fr-FR" dirty="0" smtClean="0"/>
              <a:t> social</a:t>
            </a:r>
            <a:r>
              <a:rPr lang="fr-FR" baseline="0" dirty="0" smtClean="0"/>
              <a:t> media </a:t>
            </a:r>
            <a:r>
              <a:rPr lang="fr-FR" baseline="0" dirty="0" err="1" smtClean="0"/>
              <a:t>accounts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highlight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website</a:t>
            </a:r>
            <a:r>
              <a:rPr lang="fr-FR" baseline="0" dirty="0" smtClean="0"/>
              <a:t> or a </a:t>
            </a:r>
            <a:r>
              <a:rPr lang="fr-FR" baseline="0" dirty="0" err="1" smtClean="0"/>
              <a:t>webpage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highlight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your</a:t>
            </a:r>
            <a:r>
              <a:rPr lang="fr-FR" baseline="0" dirty="0" smtClean="0"/>
              <a:t> lab.</a:t>
            </a:r>
          </a:p>
          <a:p>
            <a:pPr marL="171450" indent="-171450">
              <a:buFont typeface="Arial" charset="0"/>
              <a:buChar char="•"/>
            </a:pPr>
            <a:endParaRPr lang="fr-FR" baseline="0" dirty="0" smtClean="0"/>
          </a:p>
          <a:p>
            <a:pPr marL="0" indent="0">
              <a:buFont typeface="Arial" charset="0"/>
              <a:buNone/>
            </a:pPr>
            <a:r>
              <a:rPr lang="fr-FR" baseline="0" dirty="0" err="1" smtClean="0"/>
              <a:t>Throwback</a:t>
            </a:r>
            <a:r>
              <a:rPr lang="fr-FR" baseline="0" dirty="0" smtClean="0"/>
              <a:t> Thursday:</a:t>
            </a:r>
          </a:p>
          <a:p>
            <a:pPr marL="171450" indent="-171450">
              <a:buFont typeface="Arial" charset="0"/>
              <a:buChar char="•"/>
            </a:pPr>
            <a:r>
              <a:rPr lang="fr-FR" baseline="0" dirty="0" err="1" smtClean="0"/>
              <a:t>Every</a:t>
            </a:r>
            <a:r>
              <a:rPr lang="fr-FR" baseline="0" dirty="0" smtClean="0"/>
              <a:t> Thursday, </a:t>
            </a:r>
            <a:r>
              <a:rPr lang="fr-FR" baseline="0" dirty="0" err="1" smtClean="0"/>
              <a:t>we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choose</a:t>
            </a:r>
            <a:r>
              <a:rPr lang="fr-FR" baseline="0" dirty="0" smtClean="0"/>
              <a:t> a photo </a:t>
            </a:r>
            <a:r>
              <a:rPr lang="fr-FR" baseline="0" dirty="0" err="1" smtClean="0"/>
              <a:t>from</a:t>
            </a:r>
            <a:r>
              <a:rPr lang="fr-FR" baseline="0" dirty="0" smtClean="0"/>
              <a:t> the archives, </a:t>
            </a:r>
            <a:r>
              <a:rPr lang="fr-FR" baseline="0" dirty="0" err="1" smtClean="0"/>
              <a:t>highlighting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CERN’s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history</a:t>
            </a:r>
            <a:r>
              <a:rPr lang="fr-FR" baseline="0" dirty="0" smtClean="0"/>
              <a:t> (</a:t>
            </a:r>
            <a:r>
              <a:rPr lang="fr-FR" baseline="0" dirty="0" err="1" smtClean="0"/>
              <a:t>past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experiments</a:t>
            </a:r>
            <a:r>
              <a:rPr lang="fr-FR" baseline="0" dirty="0" smtClean="0"/>
              <a:t>, important </a:t>
            </a:r>
            <a:r>
              <a:rPr lang="fr-FR" baseline="0" dirty="0" err="1" smtClean="0"/>
              <a:t>events</a:t>
            </a:r>
            <a:r>
              <a:rPr lang="mr-IN" baseline="0" dirty="0" smtClean="0"/>
              <a:t>…</a:t>
            </a:r>
            <a:r>
              <a:rPr lang="fr-CH" baseline="0" dirty="0" smtClean="0"/>
              <a:t>). It </a:t>
            </a:r>
            <a:r>
              <a:rPr lang="fr-CH" baseline="0" dirty="0" err="1" smtClean="0"/>
              <a:t>goes</a:t>
            </a:r>
            <a:r>
              <a:rPr lang="fr-CH" baseline="0" dirty="0" smtClean="0"/>
              <a:t> on Facebook, on Twitter and on Instagram.</a:t>
            </a:r>
          </a:p>
          <a:p>
            <a:pPr marL="171450" indent="-171450">
              <a:buFont typeface="Arial" charset="0"/>
              <a:buChar char="•"/>
            </a:pPr>
            <a:r>
              <a:rPr lang="fr-CH" baseline="0" dirty="0" smtClean="0"/>
              <a:t>Conditions: </a:t>
            </a:r>
            <a:r>
              <a:rPr lang="fr-CH" baseline="0" dirty="0" err="1" smtClean="0"/>
              <a:t>nice</a:t>
            </a:r>
            <a:r>
              <a:rPr lang="fr-CH" baseline="0" dirty="0" smtClean="0"/>
              <a:t> photo (black &amp; white </a:t>
            </a:r>
            <a:r>
              <a:rPr lang="fr-CH" baseline="0" dirty="0" err="1" smtClean="0"/>
              <a:t>appreciated</a:t>
            </a:r>
            <a:r>
              <a:rPr lang="fr-CH" baseline="0" dirty="0" smtClean="0"/>
              <a:t>!), </a:t>
            </a:r>
            <a:r>
              <a:rPr lang="fr-CH" baseline="0" dirty="0" err="1" smtClean="0"/>
              <a:t>nice</a:t>
            </a:r>
            <a:r>
              <a:rPr lang="fr-CH" baseline="0" dirty="0" smtClean="0"/>
              <a:t> story, </a:t>
            </a:r>
            <a:r>
              <a:rPr lang="fr-CH" baseline="0" dirty="0" err="1" smtClean="0"/>
              <a:t>link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with</a:t>
            </a:r>
            <a:r>
              <a:rPr lang="fr-CH" baseline="0" dirty="0" smtClean="0"/>
              <a:t> CERN.</a:t>
            </a:r>
          </a:p>
          <a:p>
            <a:pPr marL="171450" indent="-171450">
              <a:buFont typeface="Arial" charset="0"/>
              <a:buChar char="•"/>
            </a:pPr>
            <a:r>
              <a:rPr lang="fr-CH" baseline="0" dirty="0" err="1" smtClean="0"/>
              <a:t>Benefits</a:t>
            </a:r>
            <a:r>
              <a:rPr lang="fr-CH" baseline="0" dirty="0" smtClean="0"/>
              <a:t>: </a:t>
            </a:r>
            <a:r>
              <a:rPr lang="fr-CH" baseline="0" dirty="0" err="1" smtClean="0"/>
              <a:t>highlight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your</a:t>
            </a:r>
            <a:r>
              <a:rPr lang="fr-CH" baseline="0" dirty="0" smtClean="0"/>
              <a:t> social media </a:t>
            </a:r>
            <a:r>
              <a:rPr lang="fr-CH" baseline="0" dirty="0" err="1" smtClean="0"/>
              <a:t>accounts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highlight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history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your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lab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your</a:t>
            </a:r>
            <a:r>
              <a:rPr lang="fr-CH" baseline="0" dirty="0" smtClean="0"/>
              <a:t> relations </a:t>
            </a:r>
            <a:r>
              <a:rPr lang="fr-CH" baseline="0" dirty="0" err="1" smtClean="0"/>
              <a:t>with</a:t>
            </a:r>
            <a:r>
              <a:rPr lang="fr-CH" baseline="0" dirty="0" smtClean="0"/>
              <a:t> CERN</a:t>
            </a:r>
          </a:p>
          <a:p>
            <a:pPr marL="171450" indent="-171450">
              <a:buFont typeface="Arial" charset="0"/>
              <a:buChar char="•"/>
            </a:pPr>
            <a:endParaRPr lang="fr-CH" baseline="0" dirty="0" smtClean="0"/>
          </a:p>
          <a:p>
            <a:pPr marL="0" indent="0">
              <a:buFont typeface="Arial" charset="0"/>
              <a:buNone/>
            </a:pPr>
            <a:r>
              <a:rPr lang="fr-FR" baseline="0" dirty="0" smtClean="0"/>
              <a:t>Instagram</a:t>
            </a:r>
          </a:p>
          <a:p>
            <a:pPr marL="171450" indent="-171450">
              <a:buFont typeface="Arial" charset="0"/>
              <a:buChar char="•"/>
            </a:pPr>
            <a:r>
              <a:rPr lang="fr-FR" baseline="0" dirty="0" smtClean="0"/>
              <a:t>As </a:t>
            </a:r>
            <a:r>
              <a:rPr lang="fr-FR" baseline="0" dirty="0" err="1" smtClean="0"/>
              <a:t>we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said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earlier</a:t>
            </a:r>
            <a:r>
              <a:rPr lang="fr-FR" baseline="0" dirty="0" smtClean="0"/>
              <a:t>, Instagram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a </a:t>
            </a:r>
            <a:r>
              <a:rPr lang="fr-FR" baseline="0" dirty="0" err="1" smtClean="0"/>
              <a:t>great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platform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showcase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beautiful</a:t>
            </a:r>
            <a:r>
              <a:rPr lang="fr-FR" baseline="0" dirty="0" smtClean="0"/>
              <a:t> photos. </a:t>
            </a:r>
            <a:r>
              <a:rPr lang="fr-FR" baseline="0" dirty="0" err="1" smtClean="0"/>
              <a:t>It’s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quite</a:t>
            </a:r>
            <a:r>
              <a:rPr lang="fr-FR" baseline="0" dirty="0" smtClean="0"/>
              <a:t> an </a:t>
            </a:r>
            <a:r>
              <a:rPr lang="fr-FR" baseline="0" dirty="0" err="1" smtClean="0"/>
              <a:t>easy</a:t>
            </a:r>
            <a:r>
              <a:rPr lang="fr-FR" baseline="0" dirty="0" smtClean="0"/>
              <a:t> one </a:t>
            </a:r>
            <a:r>
              <a:rPr lang="fr-FR" baseline="0" dirty="0" err="1" smtClean="0"/>
              <a:t>because</a:t>
            </a:r>
            <a:r>
              <a:rPr lang="fr-FR" baseline="0" dirty="0" smtClean="0"/>
              <a:t> people are more </a:t>
            </a:r>
            <a:r>
              <a:rPr lang="fr-FR" baseline="0" dirty="0" err="1" smtClean="0"/>
              <a:t>looking</a:t>
            </a:r>
            <a:r>
              <a:rPr lang="fr-FR" baseline="0" dirty="0" smtClean="0"/>
              <a:t> for </a:t>
            </a:r>
            <a:r>
              <a:rPr lang="fr-FR" baseline="0" dirty="0" err="1" smtClean="0"/>
              <a:t>great</a:t>
            </a:r>
            <a:r>
              <a:rPr lang="fr-FR" baseline="0" dirty="0" smtClean="0"/>
              <a:t> photos and </a:t>
            </a:r>
            <a:r>
              <a:rPr lang="fr-FR" baseline="0" dirty="0" err="1" smtClean="0"/>
              <a:t>nice</a:t>
            </a:r>
            <a:r>
              <a:rPr lang="fr-FR" baseline="0" dirty="0" smtClean="0"/>
              <a:t> stories </a:t>
            </a:r>
            <a:r>
              <a:rPr lang="fr-FR" baseline="0" dirty="0" err="1" smtClean="0"/>
              <a:t>than</a:t>
            </a:r>
            <a:r>
              <a:rPr lang="fr-FR" baseline="0" dirty="0" smtClean="0"/>
              <a:t> for news. </a:t>
            </a:r>
          </a:p>
          <a:p>
            <a:pPr marL="171450" indent="-171450">
              <a:buFont typeface="Arial" charset="0"/>
              <a:buChar char="•"/>
            </a:pPr>
            <a:r>
              <a:rPr lang="fr-FR" baseline="0" dirty="0" smtClean="0"/>
              <a:t>Conditions: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</a:t>
            </a:r>
            <a:r>
              <a:rPr lang="fr-FR" baseline="0" dirty="0" err="1" smtClean="0"/>
              <a:t>don’t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need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be</a:t>
            </a:r>
            <a:r>
              <a:rPr lang="fr-FR" baseline="0" dirty="0" smtClean="0"/>
              <a:t> on Instagram </a:t>
            </a:r>
            <a:r>
              <a:rPr lang="fr-FR" baseline="0" dirty="0" smtClean="0">
                <a:sym typeface="Wingdings"/>
              </a:rPr>
              <a:t> </a:t>
            </a:r>
            <a:r>
              <a:rPr lang="fr-FR" baseline="0" dirty="0" err="1" smtClean="0">
                <a:sym typeface="Wingdings"/>
              </a:rPr>
              <a:t>we’ll</a:t>
            </a:r>
            <a:r>
              <a:rPr lang="fr-FR" baseline="0" dirty="0" smtClean="0">
                <a:sym typeface="Wingdings"/>
              </a:rPr>
              <a:t> </a:t>
            </a:r>
            <a:r>
              <a:rPr lang="fr-FR" baseline="0" dirty="0" err="1" smtClean="0">
                <a:sym typeface="Wingdings"/>
              </a:rPr>
              <a:t>highlight</a:t>
            </a:r>
            <a:r>
              <a:rPr lang="fr-FR" baseline="0" dirty="0" smtClean="0">
                <a:sym typeface="Wingdings"/>
              </a:rPr>
              <a:t> </a:t>
            </a:r>
            <a:r>
              <a:rPr lang="fr-FR" baseline="0" dirty="0" err="1" smtClean="0">
                <a:sym typeface="Wingdings"/>
              </a:rPr>
              <a:t>your</a:t>
            </a:r>
            <a:r>
              <a:rPr lang="fr-FR" baseline="0" dirty="0" smtClean="0">
                <a:sym typeface="Wingdings"/>
              </a:rPr>
              <a:t> </a:t>
            </a:r>
            <a:r>
              <a:rPr lang="fr-FR" baseline="0" dirty="0" err="1" smtClean="0">
                <a:sym typeface="Wingdings"/>
              </a:rPr>
              <a:t>lab</a:t>
            </a:r>
            <a:r>
              <a:rPr lang="fr-FR" baseline="0" dirty="0" smtClean="0">
                <a:sym typeface="Wingdings"/>
              </a:rPr>
              <a:t> and not </a:t>
            </a:r>
            <a:r>
              <a:rPr lang="fr-FR" baseline="0" dirty="0" err="1" smtClean="0">
                <a:sym typeface="Wingdings"/>
              </a:rPr>
              <a:t>your</a:t>
            </a:r>
            <a:r>
              <a:rPr lang="fr-FR" baseline="0" dirty="0" smtClean="0">
                <a:sym typeface="Wingdings"/>
              </a:rPr>
              <a:t> Instagram </a:t>
            </a:r>
            <a:r>
              <a:rPr lang="fr-FR" baseline="0" dirty="0" err="1" smtClean="0">
                <a:sym typeface="Wingdings"/>
              </a:rPr>
              <a:t>account</a:t>
            </a:r>
            <a:r>
              <a:rPr lang="fr-FR" baseline="0" dirty="0" smtClean="0">
                <a:sym typeface="Wingdings"/>
              </a:rPr>
              <a:t>.</a:t>
            </a:r>
          </a:p>
          <a:p>
            <a:pPr marL="171450" indent="-171450">
              <a:buFont typeface="Arial" charset="0"/>
              <a:buChar char="•"/>
            </a:pPr>
            <a:r>
              <a:rPr lang="fr-FR" baseline="0" dirty="0" err="1" smtClean="0">
                <a:sym typeface="Wingdings"/>
              </a:rPr>
              <a:t>Benefits</a:t>
            </a:r>
            <a:r>
              <a:rPr lang="fr-FR" baseline="0" dirty="0" smtClean="0">
                <a:sym typeface="Wingdings"/>
              </a:rPr>
              <a:t>: </a:t>
            </a:r>
            <a:r>
              <a:rPr lang="fr-FR" baseline="0" dirty="0" err="1" smtClean="0">
                <a:sym typeface="Wingdings"/>
              </a:rPr>
              <a:t>highlight</a:t>
            </a:r>
            <a:r>
              <a:rPr lang="fr-FR" baseline="0" dirty="0" smtClean="0">
                <a:sym typeface="Wingdings"/>
              </a:rPr>
              <a:t> </a:t>
            </a:r>
            <a:r>
              <a:rPr lang="fr-FR" baseline="0" dirty="0" err="1" smtClean="0">
                <a:sym typeface="Wingdings"/>
              </a:rPr>
              <a:t>your</a:t>
            </a:r>
            <a:r>
              <a:rPr lang="fr-FR" baseline="0" dirty="0" smtClean="0">
                <a:sym typeface="Wingdings"/>
              </a:rPr>
              <a:t> lab.</a:t>
            </a:r>
            <a:endParaRPr lang="fr-FR" baseline="0" dirty="0" smtClean="0"/>
          </a:p>
          <a:p>
            <a:pPr marL="0" indent="0">
              <a:buFont typeface="Arial" charset="0"/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1265F8-B4D8-4B3C-98F0-FA4515A52319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15482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CCBC1-0880-C740-8A84-2C65D9021E2C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1765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CCBC1-0880-C740-8A84-2C65D9021E2C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71002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1265F8-B4D8-4B3C-98F0-FA4515A52319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46543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CCBC1-0880-C740-8A84-2C65D9021E2C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37925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CCBC1-0880-C740-8A84-2C65D9021E2C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16610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CCBC1-0880-C740-8A84-2C65D9021E2C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61326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CCBC1-0880-C740-8A84-2C65D9021E2C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72608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charset="0"/>
              <a:buChar char="•"/>
            </a:pPr>
            <a:r>
              <a:rPr lang="en-GB" baseline="0" dirty="0" smtClean="0"/>
              <a:t>The Follow Friday campaign started with France on 6 January.</a:t>
            </a:r>
          </a:p>
          <a:p>
            <a:pPr marL="171450" indent="-171450">
              <a:buFont typeface="Arial" charset="0"/>
              <a:buChar char="•"/>
            </a:pPr>
            <a:r>
              <a:rPr lang="en-GB" baseline="0" dirty="0" smtClean="0"/>
              <a:t>One post every two weeks.</a:t>
            </a:r>
          </a:p>
          <a:p>
            <a:pPr marL="171450" indent="-171450">
              <a:buFont typeface="Arial" charset="0"/>
              <a:buChar char="•"/>
            </a:pPr>
            <a:r>
              <a:rPr lang="en-GB" baseline="0" dirty="0" smtClean="0"/>
              <a:t>So far, eight countries had been in the spotlight.</a:t>
            </a:r>
          </a:p>
          <a:p>
            <a:pPr marL="171450" indent="-171450">
              <a:buFont typeface="Arial" charset="0"/>
              <a:buChar char="•"/>
            </a:pPr>
            <a:r>
              <a:rPr lang="en-GB" baseline="0" dirty="0" smtClean="0"/>
              <a:t>For the ones that have not been featured yet, please send me the accounts that you would like to highlight and a beautiful photo so that we can run the campaign over the next months.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1265F8-B4D8-4B3C-98F0-FA4515A5231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5529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charset="0"/>
              <a:buChar char="•"/>
            </a:pPr>
            <a:r>
              <a:rPr lang="fr-FR" dirty="0" smtClean="0"/>
              <a:t>Instagram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most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engaging</a:t>
            </a:r>
            <a:r>
              <a:rPr lang="fr-FR" baseline="0" dirty="0" smtClean="0"/>
              <a:t> social media </a:t>
            </a:r>
            <a:r>
              <a:rPr lang="fr-FR" baseline="0" dirty="0" err="1" smtClean="0"/>
              <a:t>channels</a:t>
            </a:r>
            <a:r>
              <a:rPr lang="fr-FR" baseline="0" dirty="0" smtClean="0"/>
              <a:t>. </a:t>
            </a:r>
            <a:r>
              <a:rPr lang="fr-FR" baseline="0" dirty="0" err="1" smtClean="0"/>
              <a:t>We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had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three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Follow</a:t>
            </a:r>
            <a:r>
              <a:rPr lang="fr-FR" baseline="0" dirty="0" smtClean="0"/>
              <a:t> Friday </a:t>
            </a:r>
            <a:r>
              <a:rPr lang="fr-FR" baseline="0" dirty="0" err="1" smtClean="0"/>
              <a:t>posts</a:t>
            </a:r>
            <a:r>
              <a:rPr lang="fr-FR" baseline="0" dirty="0" smtClean="0"/>
              <a:t> on Instagram: </a:t>
            </a:r>
            <a:r>
              <a:rPr lang="fr-FR" baseline="0" dirty="0" err="1" smtClean="0"/>
              <a:t>Italy</a:t>
            </a:r>
            <a:r>
              <a:rPr lang="fr-FR" baseline="0" dirty="0" smtClean="0"/>
              <a:t>, Germany and </a:t>
            </a:r>
            <a:r>
              <a:rPr lang="fr-FR" baseline="0" dirty="0" err="1" smtClean="0"/>
              <a:t>Netherlands</a:t>
            </a:r>
            <a:r>
              <a:rPr lang="fr-FR" baseline="0" dirty="0" smtClean="0"/>
              <a:t>.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1265F8-B4D8-4B3C-98F0-FA4515A5231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44319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l">
              <a:buFont typeface="Arial" charset="0"/>
              <a:buNone/>
            </a:pPr>
            <a:r>
              <a:rPr lang="fr-FR" dirty="0" err="1" smtClean="0"/>
              <a:t>Some</a:t>
            </a:r>
            <a:r>
              <a:rPr lang="fr-FR" baseline="0" dirty="0" smtClean="0"/>
              <a:t> feedback </a:t>
            </a:r>
            <a:r>
              <a:rPr lang="fr-FR" baseline="0" dirty="0" err="1" smtClean="0"/>
              <a:t>from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labs</a:t>
            </a:r>
            <a:r>
              <a:rPr lang="fr-FR" baseline="0" dirty="0" smtClean="0"/>
              <a:t>:</a:t>
            </a:r>
          </a:p>
          <a:p>
            <a:pPr marL="0" indent="0" algn="l">
              <a:buFont typeface="Arial" charset="0"/>
              <a:buNone/>
            </a:pPr>
            <a:endParaRPr lang="fr-FR" baseline="0" dirty="0" smtClean="0"/>
          </a:p>
          <a:p>
            <a:pPr marL="171450" indent="-171450" algn="l">
              <a:buFont typeface="Arial" charset="0"/>
              <a:buChar char="•"/>
            </a:pPr>
            <a:r>
              <a:rPr lang="fr-FR" dirty="0" smtClean="0"/>
              <a:t>Melissa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Nikhef</a:t>
            </a:r>
            <a:r>
              <a:rPr lang="fr-FR" baseline="0" dirty="0" smtClean="0"/>
              <a:t> </a:t>
            </a:r>
            <a:r>
              <a:rPr lang="fr-FR" baseline="0" dirty="0" smtClean="0">
                <a:sym typeface="Wingdings"/>
              </a:rPr>
              <a:t></a:t>
            </a:r>
            <a:r>
              <a:rPr lang="fr-FR" dirty="0" smtClean="0"/>
              <a:t> </a:t>
            </a:r>
            <a:r>
              <a:rPr lang="fr-FR" baseline="0" dirty="0" err="1" smtClean="0"/>
              <a:t>great</a:t>
            </a:r>
            <a:r>
              <a:rPr lang="fr-FR" baseline="0" dirty="0" smtClean="0"/>
              <a:t> impact:</a:t>
            </a:r>
          </a:p>
          <a:p>
            <a:pPr marL="628650" lvl="1" indent="-171450" algn="l">
              <a:buFont typeface="Arial" charset="0"/>
              <a:buChar char="•"/>
            </a:pPr>
            <a:r>
              <a:rPr lang="fr-FR" baseline="0" dirty="0" err="1" smtClean="0"/>
              <a:t>Usually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Nikhef</a:t>
            </a:r>
            <a:r>
              <a:rPr lang="fr-FR" baseline="0" dirty="0" smtClean="0"/>
              <a:t> has 15 new Twitter </a:t>
            </a:r>
            <a:r>
              <a:rPr lang="fr-FR" baseline="0" dirty="0" err="1" smtClean="0"/>
              <a:t>followers</a:t>
            </a:r>
            <a:r>
              <a:rPr lang="fr-FR" baseline="0" dirty="0" smtClean="0"/>
              <a:t> per </a:t>
            </a:r>
            <a:r>
              <a:rPr lang="fr-FR" baseline="0" dirty="0" err="1" smtClean="0"/>
              <a:t>month</a:t>
            </a:r>
            <a:r>
              <a:rPr lang="fr-FR" baseline="0" dirty="0" smtClean="0"/>
              <a:t> ; in </a:t>
            </a:r>
            <a:r>
              <a:rPr lang="fr-FR" baseline="0" dirty="0" err="1" smtClean="0"/>
              <a:t>January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they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had</a:t>
            </a:r>
            <a:r>
              <a:rPr lang="fr-FR" baseline="0" dirty="0" smtClean="0"/>
              <a:t> 81 </a:t>
            </a:r>
            <a:r>
              <a:rPr lang="fr-FR" baseline="0" dirty="0" err="1" smtClean="0"/>
              <a:t>now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follower</a:t>
            </a:r>
            <a:r>
              <a:rPr lang="fr-FR" baseline="0" dirty="0" smtClean="0"/>
              <a:t>.</a:t>
            </a:r>
          </a:p>
          <a:p>
            <a:pPr marL="628650" lvl="1" indent="-171450" algn="l">
              <a:buFont typeface="Arial" charset="0"/>
              <a:buChar char="•"/>
            </a:pPr>
            <a:r>
              <a:rPr lang="fr-FR" baseline="0" dirty="0" smtClean="0"/>
              <a:t>On Facebook, 30 </a:t>
            </a:r>
            <a:r>
              <a:rPr lang="fr-FR" baseline="0" dirty="0" err="1" smtClean="0"/>
              <a:t>likes</a:t>
            </a:r>
            <a:r>
              <a:rPr lang="fr-FR" baseline="0" dirty="0" smtClean="0"/>
              <a:t> on the </a:t>
            </a:r>
            <a:r>
              <a:rPr lang="fr-FR" baseline="0" dirty="0" err="1" smtClean="0"/>
              <a:t>day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itself</a:t>
            </a:r>
            <a:r>
              <a:rPr lang="fr-FR" baseline="0" dirty="0" smtClean="0"/>
              <a:t>.</a:t>
            </a:r>
          </a:p>
          <a:p>
            <a:pPr marL="628650" lvl="1" indent="-171450" algn="l">
              <a:buFont typeface="Arial" charset="0"/>
              <a:buChar char="•"/>
            </a:pPr>
            <a:r>
              <a:rPr lang="fr-FR" baseline="0" dirty="0" smtClean="0"/>
              <a:t>On Instagram, 58 new </a:t>
            </a:r>
            <a:r>
              <a:rPr lang="fr-FR" baseline="0" dirty="0" err="1" smtClean="0"/>
              <a:t>followers</a:t>
            </a:r>
            <a:r>
              <a:rPr lang="fr-FR" baseline="0" dirty="0" smtClean="0"/>
              <a:t> on the </a:t>
            </a:r>
            <a:r>
              <a:rPr lang="fr-FR" baseline="0" dirty="0" err="1" smtClean="0"/>
              <a:t>day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itself</a:t>
            </a:r>
            <a:r>
              <a:rPr lang="fr-FR" baseline="0" dirty="0" smtClean="0"/>
              <a:t>.</a:t>
            </a:r>
          </a:p>
          <a:p>
            <a:pPr marL="171450" indent="-171450" algn="l">
              <a:buFont typeface="Arial" charset="0"/>
              <a:buChar char="•"/>
            </a:pPr>
            <a:endParaRPr lang="fr-FR" baseline="0" dirty="0" smtClean="0"/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fr-FR" baseline="0" dirty="0" smtClean="0"/>
              <a:t>Rebecca </a:t>
            </a:r>
            <a:r>
              <a:rPr lang="fr-FR" baseline="0" dirty="0" err="1" smtClean="0"/>
              <a:t>from</a:t>
            </a:r>
            <a:r>
              <a:rPr lang="fr-FR" baseline="0" dirty="0" smtClean="0"/>
              <a:t> STFC: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fr-FR" baseline="0" dirty="0" err="1" smtClean="0"/>
              <a:t>Increase</a:t>
            </a:r>
            <a:r>
              <a:rPr lang="fr-FR" baseline="0" dirty="0" smtClean="0"/>
              <a:t> of 208 new </a:t>
            </a:r>
            <a:r>
              <a:rPr lang="fr-FR" baseline="0" dirty="0" err="1" smtClean="0"/>
              <a:t>followers</a:t>
            </a:r>
            <a:r>
              <a:rPr lang="fr-FR" baseline="0" dirty="0" smtClean="0"/>
              <a:t> on Twitter.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fr-FR" baseline="0" dirty="0" smtClean="0"/>
              <a:t>More </a:t>
            </a:r>
            <a:r>
              <a:rPr lang="fr-FR" baseline="0" dirty="0" err="1" smtClean="0"/>
              <a:t>likes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than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usually</a:t>
            </a:r>
            <a:r>
              <a:rPr lang="fr-FR" baseline="0" dirty="0" smtClean="0"/>
              <a:t> on Facebook.</a:t>
            </a:r>
            <a:r>
              <a:rPr lang="fr-FR" dirty="0" smtClean="0"/>
              <a:t> 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fr-FR" dirty="0" smtClean="0"/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fr-FR" baseline="0" dirty="0" smtClean="0"/>
              <a:t>Barbara </a:t>
            </a:r>
            <a:r>
              <a:rPr lang="fr-FR" baseline="0" dirty="0" err="1" smtClean="0"/>
              <a:t>from</a:t>
            </a:r>
            <a:r>
              <a:rPr lang="fr-FR" baseline="0" dirty="0" smtClean="0"/>
              <a:t> DESY:</a:t>
            </a:r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fr-FR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Big</a:t>
            </a:r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impact on </a:t>
            </a:r>
            <a:r>
              <a:rPr lang="fr-FR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instagram</a:t>
            </a:r>
            <a:r>
              <a:rPr lang="fr-FR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Wingdings"/>
              </a:rPr>
              <a:t> + 300 new</a:t>
            </a:r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followers</a:t>
            </a:r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Small impact on Twitter</a:t>
            </a:r>
            <a:r>
              <a:rPr lang="fr-FR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+ 8 new </a:t>
            </a:r>
            <a:r>
              <a:rPr lang="fr-FR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followers</a:t>
            </a:r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),</a:t>
            </a:r>
            <a:r>
              <a:rPr lang="fr-FR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 impact on Facebook. 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Impact on </a:t>
            </a:r>
            <a:r>
              <a:rPr lang="fr-FR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Weltmaschine</a:t>
            </a:r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good:</a:t>
            </a:r>
            <a:r>
              <a:rPr lang="fr-FR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 Twitter, </a:t>
            </a:r>
            <a:r>
              <a:rPr lang="fr-FR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average</a:t>
            </a:r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15 new </a:t>
            </a:r>
            <a:r>
              <a:rPr lang="fr-FR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followers</a:t>
            </a:r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/ </a:t>
            </a:r>
            <a:r>
              <a:rPr lang="fr-FR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month</a:t>
            </a:r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r>
              <a:rPr lang="fr-FR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March, </a:t>
            </a:r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86 new </a:t>
            </a:r>
            <a:r>
              <a:rPr lang="fr-FR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followers</a:t>
            </a:r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The </a:t>
            </a:r>
            <a:r>
              <a:rPr lang="fr-FR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day</a:t>
            </a:r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highest</a:t>
            </a:r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impact, </a:t>
            </a:r>
            <a:r>
              <a:rPr lang="fr-FR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however</a:t>
            </a:r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fr-FR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was</a:t>
            </a:r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 March for the insertion of the CMS pixel detector - I </a:t>
            </a:r>
            <a:r>
              <a:rPr lang="fr-FR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am</a:t>
            </a:r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not sure the high </a:t>
            </a:r>
            <a:r>
              <a:rPr lang="fr-FR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numbers</a:t>
            </a:r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are due to </a:t>
            </a:r>
            <a:r>
              <a:rPr lang="fr-FR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or to the </a:t>
            </a:r>
            <a:r>
              <a:rPr lang="fr-FR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fact</a:t>
            </a:r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</a:t>
            </a:r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was</a:t>
            </a:r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still</a:t>
            </a:r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 March in the US </a:t>
            </a:r>
            <a:r>
              <a:rPr lang="fr-FR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when</a:t>
            </a:r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</a:t>
            </a:r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tweeted</a:t>
            </a:r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?? </a:t>
            </a:r>
            <a:r>
              <a:rPr lang="fr-FR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See</a:t>
            </a:r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graph </a:t>
            </a:r>
            <a:r>
              <a:rPr lang="fr-FR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below</a:t>
            </a:r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 Facebook:</a:t>
            </a:r>
            <a:r>
              <a:rPr lang="fr-FR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new </a:t>
            </a:r>
            <a:r>
              <a:rPr lang="fr-FR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followers</a:t>
            </a:r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17 new </a:t>
            </a:r>
            <a:r>
              <a:rPr lang="fr-FR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likes</a:t>
            </a:r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indent="-171450" algn="l">
              <a:buFont typeface="Arial" charset="0"/>
              <a:buChar char="•"/>
            </a:pPr>
            <a:endParaRPr lang="fr-FR" baseline="0" dirty="0" smtClean="0"/>
          </a:p>
          <a:p>
            <a:pPr marL="171450" indent="-171450" algn="l">
              <a:buFont typeface="Arial" charset="0"/>
              <a:buChar char="•"/>
            </a:pPr>
            <a:r>
              <a:rPr lang="fr-FR" baseline="0" dirty="0" smtClean="0"/>
              <a:t>Perrine </a:t>
            </a:r>
            <a:r>
              <a:rPr lang="fr-FR" baseline="0" dirty="0" err="1" smtClean="0"/>
              <a:t>from</a:t>
            </a:r>
            <a:r>
              <a:rPr lang="fr-FR" baseline="0" dirty="0" smtClean="0"/>
              <a:t> IN2P3: best mention of the </a:t>
            </a:r>
            <a:r>
              <a:rPr lang="fr-FR" baseline="0" dirty="0" err="1" smtClean="0"/>
              <a:t>year</a:t>
            </a:r>
            <a:r>
              <a:rPr lang="fr-FR" baseline="0" dirty="0" smtClean="0"/>
              <a:t> but no impact on the </a:t>
            </a:r>
            <a:r>
              <a:rPr lang="fr-FR" baseline="0" dirty="0" err="1" smtClean="0"/>
              <a:t>number</a:t>
            </a:r>
            <a:r>
              <a:rPr lang="fr-FR" baseline="0" dirty="0" smtClean="0"/>
              <a:t> of Twitter </a:t>
            </a:r>
            <a:r>
              <a:rPr lang="fr-FR" baseline="0" dirty="0" err="1" smtClean="0"/>
              <a:t>followers</a:t>
            </a:r>
            <a:r>
              <a:rPr lang="fr-FR" baseline="0" dirty="0" smtClean="0"/>
              <a:t>.</a:t>
            </a:r>
          </a:p>
          <a:p>
            <a:pPr marL="171450" indent="-171450" algn="l">
              <a:buFont typeface="Arial" charset="0"/>
              <a:buChar char="•"/>
            </a:pPr>
            <a:endParaRPr lang="fr-FR" baseline="0" dirty="0" smtClean="0"/>
          </a:p>
          <a:p>
            <a:pPr marL="171450" indent="-171450" algn="l">
              <a:buFont typeface="Arial" charset="0"/>
              <a:buChar char="•"/>
            </a:pPr>
            <a:r>
              <a:rPr lang="fr-FR" baseline="0" dirty="0" smtClean="0"/>
              <a:t>Pedro </a:t>
            </a:r>
            <a:r>
              <a:rPr lang="fr-FR" baseline="0" dirty="0" err="1" smtClean="0"/>
              <a:t>from</a:t>
            </a:r>
            <a:r>
              <a:rPr lang="fr-FR" baseline="0" dirty="0" smtClean="0"/>
              <a:t> LIP:</a:t>
            </a:r>
          </a:p>
          <a:p>
            <a:pPr marL="628650" lvl="1" indent="-171450" algn="l">
              <a:buFont typeface="Arial" charset="0"/>
              <a:buChar char="•"/>
            </a:pPr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Twitter: 30 new </a:t>
            </a:r>
            <a:r>
              <a:rPr lang="fr-FR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followers</a:t>
            </a:r>
            <a:r>
              <a:rPr lang="fr-FR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</a:t>
            </a:r>
            <a:r>
              <a:rPr lang="fr-FR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since</a:t>
            </a:r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tweet </a:t>
            </a:r>
            <a:r>
              <a:rPr lang="fr-FR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started</a:t>
            </a:r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fr-FR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</a:t>
            </a:r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noticed</a:t>
            </a:r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fr-FR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several</a:t>
            </a:r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other</a:t>
            </a:r>
            <a:r>
              <a:rPr lang="fr-FR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tweets, </a:t>
            </a:r>
            <a:r>
              <a:rPr lang="fr-FR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something</a:t>
            </a:r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did</a:t>
            </a:r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not </a:t>
            </a:r>
            <a:r>
              <a:rPr lang="fr-FR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happened</a:t>
            </a:r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before</a:t>
            </a:r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628650" lvl="1" indent="-171450" algn="l">
              <a:buFont typeface="Arial" charset="0"/>
              <a:buChar char="•"/>
            </a:pPr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Facebook: </a:t>
            </a:r>
            <a:r>
              <a:rPr lang="fr-FR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increase</a:t>
            </a:r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50 </a:t>
            </a:r>
            <a:r>
              <a:rPr lang="fr-FR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likes</a:t>
            </a:r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fr-FR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just</a:t>
            </a:r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one </a:t>
            </a:r>
            <a:r>
              <a:rPr lang="fr-FR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day</a:t>
            </a:r>
            <a:r>
              <a:rPr lang="fr-FR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</a:t>
            </a:r>
            <a:r>
              <a:rPr lang="fr-FR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greatest</a:t>
            </a:r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growth</a:t>
            </a:r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rate </a:t>
            </a:r>
            <a:r>
              <a:rPr lang="fr-FR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until</a:t>
            </a:r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30th of March (2018 </a:t>
            </a:r>
            <a:r>
              <a:rPr lang="fr-FR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likes</a:t>
            </a:r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</a:t>
            </a:r>
            <a:endParaRPr lang="fr-FR" baseline="0" dirty="0" smtClean="0"/>
          </a:p>
          <a:p>
            <a:pPr marL="0" indent="0" algn="l">
              <a:buFont typeface="Arial" charset="0"/>
              <a:buNone/>
            </a:pPr>
            <a:endParaRPr lang="fr-FR" dirty="0" smtClean="0"/>
          </a:p>
          <a:p>
            <a:pPr marL="0" indent="0" algn="l">
              <a:buFont typeface="Arial" charset="0"/>
              <a:buNone/>
            </a:pPr>
            <a:r>
              <a:rPr lang="fr-FR" dirty="0" err="1" smtClean="0"/>
              <a:t>Statistics</a:t>
            </a:r>
            <a:r>
              <a:rPr lang="fr-FR" dirty="0" smtClean="0"/>
              <a:t>: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would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useful</a:t>
            </a:r>
            <a:r>
              <a:rPr lang="fr-FR" baseline="0" dirty="0" smtClean="0"/>
              <a:t> to know if </a:t>
            </a:r>
            <a:r>
              <a:rPr lang="fr-FR" baseline="0" dirty="0" err="1" smtClean="0"/>
              <a:t>your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account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gained</a:t>
            </a:r>
            <a:r>
              <a:rPr lang="fr-FR" baseline="0" dirty="0" smtClean="0"/>
              <a:t> more </a:t>
            </a:r>
            <a:r>
              <a:rPr lang="fr-FR" baseline="0" dirty="0" err="1" smtClean="0"/>
              <a:t>followers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than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usually</a:t>
            </a:r>
            <a:r>
              <a:rPr lang="fr-FR" baseline="0" dirty="0" smtClean="0"/>
              <a:t>, if the engagement </a:t>
            </a:r>
            <a:r>
              <a:rPr lang="fr-FR" baseline="0" dirty="0" err="1" smtClean="0"/>
              <a:t>changed</a:t>
            </a:r>
            <a:r>
              <a:rPr lang="fr-FR" baseline="0" dirty="0" smtClean="0"/>
              <a:t>, if the </a:t>
            </a:r>
            <a:r>
              <a:rPr lang="fr-FR" baseline="0" dirty="0" err="1" smtClean="0"/>
              <a:t>demographics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changed</a:t>
            </a:r>
            <a:r>
              <a:rPr lang="fr-FR" baseline="0" dirty="0" smtClean="0"/>
              <a:t> (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there</a:t>
            </a:r>
            <a:r>
              <a:rPr lang="fr-FR" baseline="0" dirty="0" smtClean="0"/>
              <a:t> more people </a:t>
            </a:r>
            <a:r>
              <a:rPr lang="fr-FR" baseline="0" dirty="0" err="1" smtClean="0"/>
              <a:t>from</a:t>
            </a:r>
            <a:r>
              <a:rPr lang="fr-FR" baseline="0" dirty="0" smtClean="0"/>
              <a:t> </a:t>
            </a:r>
            <a:r>
              <a:rPr lang="fr-FR" baseline="0" dirty="0" err="1" smtClean="0"/>
              <a:t>other</a:t>
            </a:r>
            <a:r>
              <a:rPr lang="fr-FR" baseline="0" dirty="0" smtClean="0"/>
              <a:t> countries </a:t>
            </a:r>
            <a:r>
              <a:rPr lang="fr-FR" baseline="0" dirty="0" err="1" smtClean="0"/>
              <a:t>following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?)</a:t>
            </a:r>
            <a:r>
              <a:rPr lang="mr-IN" baseline="0" dirty="0" smtClean="0"/>
              <a:t>…</a:t>
            </a:r>
            <a:endParaRPr lang="fr-FR" dirty="0" smtClean="0"/>
          </a:p>
          <a:p>
            <a:pPr marL="628650" lvl="1" indent="-171450">
              <a:buFont typeface="Arial" charset="0"/>
              <a:buChar char="•"/>
            </a:pPr>
            <a:endParaRPr lang="fr-FR" baseline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1265F8-B4D8-4B3C-98F0-FA4515A5231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1317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charset="0"/>
              <a:buChar char="•"/>
            </a:pPr>
            <a:r>
              <a:rPr lang="fr-FR" dirty="0" smtClean="0"/>
              <a:t>The </a:t>
            </a:r>
            <a:r>
              <a:rPr lang="fr-FR" dirty="0" err="1" smtClean="0"/>
              <a:t>two</a:t>
            </a:r>
            <a:r>
              <a:rPr lang="fr-FR" dirty="0" smtClean="0"/>
              <a:t> </a:t>
            </a:r>
            <a:r>
              <a:rPr lang="fr-FR" dirty="0" err="1" smtClean="0"/>
              <a:t>most</a:t>
            </a:r>
            <a:r>
              <a:rPr lang="fr-FR" dirty="0" smtClean="0"/>
              <a:t> </a:t>
            </a:r>
            <a:r>
              <a:rPr lang="fr-FR" dirty="0" err="1" smtClean="0"/>
              <a:t>used</a:t>
            </a:r>
            <a:r>
              <a:rPr lang="fr-FR" dirty="0" smtClean="0"/>
              <a:t> hashtag are #</a:t>
            </a:r>
            <a:r>
              <a:rPr lang="fr-FR" dirty="0" err="1" smtClean="0"/>
              <a:t>NLatCERN</a:t>
            </a:r>
            <a:r>
              <a:rPr lang="fr-FR" dirty="0" smtClean="0"/>
              <a:t>, #</a:t>
            </a:r>
            <a:r>
              <a:rPr lang="fr-FR" dirty="0" err="1" smtClean="0"/>
              <a:t>ITatCERN</a:t>
            </a:r>
            <a:r>
              <a:rPr lang="fr-FR" dirty="0" smtClean="0"/>
              <a:t> and #</a:t>
            </a:r>
            <a:r>
              <a:rPr lang="fr-FR" dirty="0" err="1" smtClean="0"/>
              <a:t>DEatCERN</a:t>
            </a:r>
            <a:r>
              <a:rPr lang="fr-FR" baseline="0" dirty="0" smtClean="0"/>
              <a:t> (due to the </a:t>
            </a:r>
            <a:r>
              <a:rPr lang="fr-FR" baseline="0" dirty="0" err="1" smtClean="0"/>
              <a:t>fact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that</a:t>
            </a:r>
            <a:r>
              <a:rPr lang="fr-FR" baseline="0" dirty="0" smtClean="0"/>
              <a:t> photos </a:t>
            </a:r>
            <a:r>
              <a:rPr lang="fr-FR" baseline="0" dirty="0" err="1" smtClean="0"/>
              <a:t>were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posted</a:t>
            </a:r>
            <a:r>
              <a:rPr lang="fr-FR" baseline="0" dirty="0" smtClean="0"/>
              <a:t> on Instagram)</a:t>
            </a:r>
            <a:endParaRPr lang="fr-FR" dirty="0" smtClean="0"/>
          </a:p>
          <a:p>
            <a:pPr marL="171450" indent="-171450">
              <a:buFont typeface="Arial" charset="0"/>
              <a:buChar char="•"/>
            </a:pPr>
            <a:r>
              <a:rPr lang="fr-FR" dirty="0" err="1" smtClean="0"/>
              <a:t>Other</a:t>
            </a:r>
            <a:r>
              <a:rPr lang="fr-FR" dirty="0" smtClean="0"/>
              <a:t> </a:t>
            </a:r>
            <a:r>
              <a:rPr lang="fr-FR" dirty="0" err="1" smtClean="0"/>
              <a:t>than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, #</a:t>
            </a:r>
            <a:r>
              <a:rPr lang="fr-FR" dirty="0" err="1" smtClean="0"/>
              <a:t>UKatCERN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most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used</a:t>
            </a:r>
            <a:r>
              <a:rPr lang="fr-FR" baseline="0" dirty="0" smtClean="0"/>
              <a:t> hashtag (</a:t>
            </a:r>
            <a:r>
              <a:rPr lang="fr-FR" baseline="0" dirty="0" err="1" smtClean="0"/>
              <a:t>often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used</a:t>
            </a:r>
            <a:r>
              <a:rPr lang="fr-FR" baseline="0" dirty="0" smtClean="0"/>
              <a:t> by STFC via Steph)</a:t>
            </a:r>
          </a:p>
          <a:p>
            <a:pPr marL="171450" indent="-171450">
              <a:buFont typeface="Arial" charset="0"/>
              <a:buChar char="•"/>
            </a:pPr>
            <a:r>
              <a:rPr lang="fr-FR" baseline="0" dirty="0" smtClean="0"/>
              <a:t>Use </a:t>
            </a:r>
            <a:r>
              <a:rPr lang="fr-FR" baseline="0" dirty="0" err="1" smtClean="0"/>
              <a:t>your</a:t>
            </a:r>
            <a:r>
              <a:rPr lang="fr-FR" baseline="0" dirty="0" smtClean="0"/>
              <a:t> hashtag more!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1265F8-B4D8-4B3C-98F0-FA4515A5231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92553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71888" y="6356350"/>
            <a:ext cx="4406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4 May 2017- CERN - EPPCN meeting – social media group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5/4/17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5/4/17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18 June 2015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United Nations Communications Group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5/4/17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5/4/17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5/4/17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5/4/17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65100"/>
            <a:ext cx="8226854" cy="940443"/>
          </a:xfrm>
        </p:spPr>
        <p:txBody>
          <a:bodyPr>
            <a:normAutofit/>
          </a:bodyPr>
          <a:lstStyle/>
          <a:p>
            <a:pPr algn="r"/>
            <a:r>
              <a:rPr lang="fr-FR" sz="4000" dirty="0" smtClean="0"/>
              <a:t>#</a:t>
            </a:r>
            <a:r>
              <a:rPr lang="fr-FR" sz="4000" dirty="0" err="1" smtClean="0"/>
              <a:t>FollowFriday</a:t>
            </a:r>
            <a:r>
              <a:rPr lang="fr-FR" sz="4000" dirty="0" smtClean="0"/>
              <a:t> </a:t>
            </a:r>
            <a:r>
              <a:rPr lang="mr-IN" sz="4000" dirty="0" smtClean="0"/>
              <a:t>–</a:t>
            </a:r>
            <a:r>
              <a:rPr lang="fr-FR" sz="4000" dirty="0" smtClean="0"/>
              <a:t> Engagement </a:t>
            </a:r>
            <a:endParaRPr lang="fr-FR" sz="4000" dirty="0"/>
          </a:p>
        </p:txBody>
      </p:sp>
      <p:graphicFrame>
        <p:nvGraphicFramePr>
          <p:cNvPr id="16" name="Tableau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3743065"/>
              </p:ext>
            </p:extLst>
          </p:nvPr>
        </p:nvGraphicFramePr>
        <p:xfrm>
          <a:off x="1259270" y="1352996"/>
          <a:ext cx="3116988" cy="1485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8494"/>
                <a:gridCol w="1558494"/>
              </a:tblGrid>
              <a:tr h="371314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Country</a:t>
                      </a:r>
                      <a:endParaRPr lang="fr-FR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Engagement</a:t>
                      </a:r>
                    </a:p>
                  </a:txBody>
                  <a:tcPr/>
                </a:tc>
              </a:tr>
              <a:tr h="37131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#</a:t>
                      </a:r>
                      <a:r>
                        <a:rPr lang="fr-FR" sz="14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ITatCERN</a:t>
                      </a:r>
                      <a:endParaRPr lang="fr-FR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3.3K</a:t>
                      </a:r>
                    </a:p>
                  </a:txBody>
                  <a:tcPr marL="6350" marR="6350" marT="6350" marB="0" anchor="ctr"/>
                </a:tc>
              </a:tr>
              <a:tr h="37131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#</a:t>
                      </a:r>
                      <a:r>
                        <a:rPr lang="fr-FR" sz="14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DEatCERN</a:t>
                      </a:r>
                      <a:endParaRPr lang="fr-FR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3.3K</a:t>
                      </a:r>
                    </a:p>
                  </a:txBody>
                  <a:tcPr marL="6350" marR="6350" marT="6350" marB="0" anchor="ctr"/>
                </a:tc>
              </a:tr>
              <a:tr h="37131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#NLatCERN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2.2K</a:t>
                      </a:r>
                    </a:p>
                  </a:txBody>
                  <a:tcPr marL="6350" marR="6350" marT="6350" marB="0" anchor="ctr"/>
                </a:tc>
              </a:tr>
            </a:tbl>
          </a:graphicData>
        </a:graphic>
      </p:graphicFrame>
      <p:pic>
        <p:nvPicPr>
          <p:cNvPr id="17" name="Image 16" descr="ésultat de recherche d'images pour &quot;instagram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88" y="1552225"/>
            <a:ext cx="1108255" cy="1086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age 17" descr="ésultat de recherche d'images pour &quot;facebook&quot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59" y="4160518"/>
            <a:ext cx="784775" cy="795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0" name="Tableau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6552224"/>
              </p:ext>
            </p:extLst>
          </p:nvPr>
        </p:nvGraphicFramePr>
        <p:xfrm>
          <a:off x="1259270" y="3085707"/>
          <a:ext cx="3116988" cy="2916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8494"/>
                <a:gridCol w="1558494"/>
              </a:tblGrid>
              <a:tr h="364539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Country</a:t>
                      </a:r>
                      <a:endParaRPr lang="fr-FR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Engagement</a:t>
                      </a:r>
                    </a:p>
                  </a:txBody>
                  <a:tcPr/>
                </a:tc>
              </a:tr>
              <a:tr h="364539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#</a:t>
                      </a:r>
                      <a:r>
                        <a:rPr lang="fr-FR" sz="14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PTatCERN</a:t>
                      </a:r>
                      <a:endParaRPr lang="fr-FR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4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613</a:t>
                      </a:r>
                    </a:p>
                  </a:txBody>
                  <a:tcPr marL="6350" marR="6350" marT="6350" marB="0" anchor="ctr"/>
                </a:tc>
              </a:tr>
              <a:tr h="364539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#ITatCERN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338</a:t>
                      </a:r>
                    </a:p>
                  </a:txBody>
                  <a:tcPr marL="6350" marR="6350" marT="6350" marB="0" anchor="ctr"/>
                </a:tc>
              </a:tr>
              <a:tr h="364539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#</a:t>
                      </a:r>
                      <a:r>
                        <a:rPr lang="fr-FR" sz="14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UKatCERN</a:t>
                      </a:r>
                      <a:endParaRPr lang="fr-FR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4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265</a:t>
                      </a:r>
                    </a:p>
                  </a:txBody>
                  <a:tcPr marL="6350" marR="6350" marT="6350" marB="0" anchor="ctr"/>
                </a:tc>
              </a:tr>
              <a:tr h="364539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#DEatCERN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245</a:t>
                      </a:r>
                    </a:p>
                  </a:txBody>
                  <a:tcPr marL="6350" marR="6350" marT="6350" marB="0" anchor="ctr"/>
                </a:tc>
              </a:tr>
              <a:tr h="364539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#NLatCERN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240</a:t>
                      </a:r>
                    </a:p>
                  </a:txBody>
                  <a:tcPr marL="6350" marR="6350" marT="6350" marB="0" anchor="ctr"/>
                </a:tc>
              </a:tr>
              <a:tr h="364539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#ESatCERN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186</a:t>
                      </a:r>
                    </a:p>
                  </a:txBody>
                  <a:tcPr marL="6350" marR="6350" marT="6350" marB="0" anchor="ctr"/>
                </a:tc>
              </a:tr>
              <a:tr h="364539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#</a:t>
                      </a:r>
                      <a:r>
                        <a:rPr lang="fr-FR" sz="14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FINatCERN</a:t>
                      </a:r>
                      <a:endParaRPr lang="fr-FR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120</a:t>
                      </a:r>
                    </a:p>
                  </a:txBody>
                  <a:tcPr marL="6350" marR="6350" marT="6350" marB="0" anchor="ctr"/>
                </a:tc>
              </a:tr>
            </a:tbl>
          </a:graphicData>
        </a:graphic>
      </p:graphicFrame>
      <p:pic>
        <p:nvPicPr>
          <p:cNvPr id="21" name="Image 20" descr="ésultat de recherche d'images pour &quot;twitter&quot;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6258" y="2364614"/>
            <a:ext cx="1223118" cy="1239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ésultat de recherche d'images pour &quot;linkedin&quot;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3167" y="4983784"/>
            <a:ext cx="749300" cy="74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4" name="Tableau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9998595"/>
              </p:ext>
            </p:extLst>
          </p:nvPr>
        </p:nvGraphicFramePr>
        <p:xfrm>
          <a:off x="5560682" y="4955829"/>
          <a:ext cx="3106840" cy="834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420"/>
                <a:gridCol w="1553420"/>
              </a:tblGrid>
              <a:tr h="41716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Country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Engagement</a:t>
                      </a:r>
                    </a:p>
                  </a:txBody>
                  <a:tcPr/>
                </a:tc>
              </a:tr>
              <a:tr h="41716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#</a:t>
                      </a:r>
                      <a:r>
                        <a:rPr lang="fr-FR" sz="14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UKatCERN</a:t>
                      </a:r>
                      <a:endParaRPr lang="fr-FR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6350" marR="6350" marT="6350" marB="0" anchor="ctr"/>
                </a:tc>
              </a:tr>
            </a:tbl>
          </a:graphicData>
        </a:graphic>
      </p:graphicFrame>
      <p:sp>
        <p:nvSpPr>
          <p:cNvPr id="1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71888" y="6356350"/>
            <a:ext cx="4406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4 May 2017 - CERN - EPPCN meeting – social media group</a:t>
            </a:r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4886865"/>
              </p:ext>
            </p:extLst>
          </p:nvPr>
        </p:nvGraphicFramePr>
        <p:xfrm>
          <a:off x="5544150" y="1347883"/>
          <a:ext cx="3139904" cy="33153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9952"/>
                <a:gridCol w="1569952"/>
              </a:tblGrid>
              <a:tr h="368367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Country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>
                          <a:solidFill>
                            <a:schemeClr val="tx1"/>
                          </a:solidFill>
                        </a:rPr>
                        <a:t>Engagement</a:t>
                      </a:r>
                      <a:endParaRPr lang="fr-FR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68367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#</a:t>
                      </a:r>
                      <a:r>
                        <a:rPr lang="fr-FR" sz="14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FINatCERN</a:t>
                      </a:r>
                      <a:endParaRPr lang="fr-FR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4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165</a:t>
                      </a:r>
                    </a:p>
                  </a:txBody>
                  <a:tcPr marL="6350" marR="6350" marT="6350" marB="0" anchor="ctr"/>
                </a:tc>
              </a:tr>
              <a:tr h="368367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#</a:t>
                      </a:r>
                      <a:r>
                        <a:rPr lang="fr-FR" sz="14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DEatCERN</a:t>
                      </a:r>
                      <a:endParaRPr lang="fr-FR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4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157</a:t>
                      </a:r>
                    </a:p>
                  </a:txBody>
                  <a:tcPr marL="6350" marR="6350" marT="6350" marB="0" anchor="ctr"/>
                </a:tc>
              </a:tr>
              <a:tr h="368367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#</a:t>
                      </a:r>
                      <a:r>
                        <a:rPr lang="fr-FR" sz="14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NLatCERN</a:t>
                      </a:r>
                      <a:endParaRPr lang="fr-FR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149</a:t>
                      </a:r>
                    </a:p>
                  </a:txBody>
                  <a:tcPr marL="6350" marR="6350" marT="6350" marB="0" anchor="ctr"/>
                </a:tc>
              </a:tr>
              <a:tr h="368367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#FRatCERN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142</a:t>
                      </a:r>
                    </a:p>
                  </a:txBody>
                  <a:tcPr marL="6350" marR="6350" marT="6350" marB="0" anchor="ctr"/>
                </a:tc>
              </a:tr>
              <a:tr h="368367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#ITatCERN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141</a:t>
                      </a:r>
                    </a:p>
                  </a:txBody>
                  <a:tcPr marL="6350" marR="6350" marT="6350" marB="0" anchor="ctr"/>
                </a:tc>
              </a:tr>
              <a:tr h="368367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#ESatCERN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128</a:t>
                      </a:r>
                    </a:p>
                  </a:txBody>
                  <a:tcPr marL="6350" marR="6350" marT="6350" marB="0" anchor="ctr"/>
                </a:tc>
              </a:tr>
              <a:tr h="368367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#PTatCERN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126</a:t>
                      </a:r>
                    </a:p>
                  </a:txBody>
                  <a:tcPr marL="6350" marR="6350" marT="6350" marB="0" anchor="ctr"/>
                </a:tc>
              </a:tr>
              <a:tr h="368367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#UKatCERN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113</a:t>
                      </a:r>
                    </a:p>
                  </a:txBody>
                  <a:tcPr marL="6350" marR="6350" marT="635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2686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fr-FR" dirty="0" err="1" smtClean="0"/>
              <a:t>Some</a:t>
            </a:r>
            <a:r>
              <a:rPr lang="fr-FR" dirty="0" smtClean="0"/>
              <a:t> feedback </a:t>
            </a:r>
            <a:r>
              <a:rPr lang="fr-FR" dirty="0" err="1" smtClean="0"/>
              <a:t>from</a:t>
            </a:r>
            <a:r>
              <a:rPr lang="fr-FR" dirty="0" smtClean="0"/>
              <a:t> the </a:t>
            </a:r>
            <a:r>
              <a:rPr lang="fr-FR" dirty="0" err="1" smtClean="0"/>
              <a:t>labs</a:t>
            </a:r>
            <a:r>
              <a:rPr lang="fr-FR" dirty="0" smtClean="0"/>
              <a:t>:</a:t>
            </a:r>
          </a:p>
          <a:p>
            <a:pPr lvl="1"/>
            <a:r>
              <a:rPr lang="fr-FR" dirty="0" smtClean="0"/>
              <a:t>Great impact on the </a:t>
            </a:r>
            <a:r>
              <a:rPr lang="fr-FR" dirty="0" err="1" smtClean="0"/>
              <a:t>number</a:t>
            </a:r>
            <a:r>
              <a:rPr lang="fr-FR" dirty="0" smtClean="0"/>
              <a:t> of </a:t>
            </a:r>
            <a:r>
              <a:rPr lang="fr-FR" dirty="0" err="1" smtClean="0"/>
              <a:t>followers</a:t>
            </a:r>
            <a:r>
              <a:rPr lang="fr-FR" dirty="0" smtClean="0"/>
              <a:t> for </a:t>
            </a:r>
            <a:r>
              <a:rPr lang="fr-FR" dirty="0" err="1" smtClean="0"/>
              <a:t>Nikhef</a:t>
            </a:r>
            <a:r>
              <a:rPr lang="fr-FR" dirty="0" smtClean="0"/>
              <a:t>, </a:t>
            </a:r>
            <a:r>
              <a:rPr lang="fr-FR" dirty="0" smtClean="0"/>
              <a:t>STFC, DESY/</a:t>
            </a:r>
            <a:r>
              <a:rPr lang="fr-FR" dirty="0" err="1" smtClean="0"/>
              <a:t>Weltmaschine</a:t>
            </a:r>
            <a:r>
              <a:rPr lang="fr-FR" dirty="0" smtClean="0"/>
              <a:t> and LIP</a:t>
            </a:r>
            <a:endParaRPr lang="fr-FR" dirty="0" smtClean="0"/>
          </a:p>
          <a:p>
            <a:pPr lvl="1"/>
            <a:r>
              <a:rPr lang="fr-FR" dirty="0" smtClean="0"/>
              <a:t>IN2P3/CNRS </a:t>
            </a:r>
            <a:r>
              <a:rPr lang="fr-FR" dirty="0" err="1" smtClean="0"/>
              <a:t>didn’t</a:t>
            </a:r>
            <a:r>
              <a:rPr lang="fr-FR" dirty="0" smtClean="0"/>
              <a:t> </a:t>
            </a:r>
            <a:r>
              <a:rPr lang="fr-FR" dirty="0" err="1" smtClean="0"/>
              <a:t>see</a:t>
            </a:r>
            <a:r>
              <a:rPr lang="fr-FR" dirty="0" smtClean="0"/>
              <a:t> </a:t>
            </a:r>
            <a:r>
              <a:rPr lang="fr-FR" dirty="0" err="1" smtClean="0"/>
              <a:t>any</a:t>
            </a:r>
            <a:r>
              <a:rPr lang="fr-FR" dirty="0" smtClean="0"/>
              <a:t> real impact but the #</a:t>
            </a:r>
            <a:r>
              <a:rPr lang="fr-FR" dirty="0" err="1" smtClean="0"/>
              <a:t>FollowFriday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their</a:t>
            </a:r>
            <a:r>
              <a:rPr lang="fr-FR" dirty="0" smtClean="0"/>
              <a:t> best mention </a:t>
            </a:r>
            <a:r>
              <a:rPr lang="fr-FR" dirty="0" err="1" smtClean="0"/>
              <a:t>so</a:t>
            </a:r>
            <a:r>
              <a:rPr lang="fr-FR" dirty="0" smtClean="0"/>
              <a:t> far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year</a:t>
            </a:r>
            <a:endParaRPr lang="fr-FR" dirty="0" smtClean="0"/>
          </a:p>
          <a:p>
            <a:pPr lvl="1"/>
            <a:endParaRPr lang="fr-FR" dirty="0" smtClean="0"/>
          </a:p>
          <a:p>
            <a:r>
              <a:rPr lang="fr-FR" dirty="0" err="1" smtClean="0"/>
              <a:t>Need</a:t>
            </a:r>
            <a:r>
              <a:rPr lang="fr-FR" dirty="0" smtClean="0"/>
              <a:t> to do more in </a:t>
            </a:r>
            <a:r>
              <a:rPr lang="fr-FR" dirty="0" err="1" smtClean="0"/>
              <a:t>order</a:t>
            </a:r>
            <a:r>
              <a:rPr lang="fr-FR" dirty="0" smtClean="0"/>
              <a:t> to </a:t>
            </a:r>
            <a:r>
              <a:rPr lang="fr-FR" dirty="0" err="1" smtClean="0"/>
              <a:t>really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able to </a:t>
            </a:r>
            <a:r>
              <a:rPr lang="fr-FR" dirty="0" err="1" smtClean="0"/>
              <a:t>measure</a:t>
            </a:r>
            <a:r>
              <a:rPr lang="fr-FR" dirty="0" smtClean="0"/>
              <a:t> the impact of </a:t>
            </a:r>
            <a:r>
              <a:rPr lang="fr-FR" dirty="0" err="1" smtClean="0"/>
              <a:t>such</a:t>
            </a:r>
            <a:r>
              <a:rPr lang="fr-FR" dirty="0" smtClean="0"/>
              <a:t> a </a:t>
            </a:r>
            <a:r>
              <a:rPr lang="fr-FR" dirty="0" err="1" smtClean="0"/>
              <a:t>campaign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err="1" smtClean="0"/>
              <a:t>Please</a:t>
            </a:r>
            <a:r>
              <a:rPr lang="fr-FR" dirty="0" smtClean="0"/>
              <a:t> </a:t>
            </a:r>
            <a:r>
              <a:rPr lang="fr-FR" dirty="0" err="1" smtClean="0"/>
              <a:t>send</a:t>
            </a:r>
            <a:r>
              <a:rPr lang="fr-FR" dirty="0" smtClean="0"/>
              <a:t> me </a:t>
            </a:r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statistics</a:t>
            </a:r>
            <a:r>
              <a:rPr lang="fr-FR" dirty="0" smtClean="0"/>
              <a:t>! </a:t>
            </a:r>
          </a:p>
          <a:p>
            <a:endParaRPr lang="fr-FR" dirty="0"/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457200" y="200488"/>
            <a:ext cx="8226854" cy="940443"/>
          </a:xfrm>
        </p:spPr>
        <p:txBody>
          <a:bodyPr>
            <a:normAutofit/>
          </a:bodyPr>
          <a:lstStyle/>
          <a:p>
            <a:pPr algn="r"/>
            <a:r>
              <a:rPr lang="fr-FR" sz="4000" dirty="0" smtClean="0"/>
              <a:t>#</a:t>
            </a:r>
            <a:r>
              <a:rPr lang="fr-FR" sz="4000" dirty="0" err="1" smtClean="0"/>
              <a:t>FollowFriday</a:t>
            </a:r>
            <a:r>
              <a:rPr lang="fr-FR" sz="4000" dirty="0" smtClean="0"/>
              <a:t> </a:t>
            </a:r>
            <a:r>
              <a:rPr lang="mr-IN" sz="4000" dirty="0" smtClean="0"/>
              <a:t>–</a:t>
            </a:r>
            <a:r>
              <a:rPr lang="fr-FR" sz="4000" dirty="0" smtClean="0"/>
              <a:t> Feedback</a:t>
            </a:r>
            <a:endParaRPr lang="fr-FR" sz="4000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71888" y="6356350"/>
            <a:ext cx="4406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4 May 2017 - CERN - EPPCN meeting – social media group</a:t>
            </a:r>
          </a:p>
        </p:txBody>
      </p:sp>
    </p:spTree>
    <p:extLst>
      <p:ext uri="{BB962C8B-B14F-4D97-AF65-F5344CB8AC3E}">
        <p14:creationId xmlns:p14="http://schemas.microsoft.com/office/powerpoint/2010/main" val="2103324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82756"/>
            <a:ext cx="8226854" cy="4667421"/>
          </a:xfrm>
        </p:spPr>
        <p:txBody>
          <a:bodyPr>
            <a:noAutofit/>
          </a:bodyPr>
          <a:lstStyle/>
          <a:p>
            <a:pPr marL="36576" indent="0" algn="r">
              <a:buNone/>
            </a:pPr>
            <a:r>
              <a:rPr lang="fr-FR" sz="1400" i="1" dirty="0" smtClean="0"/>
              <a:t>1 </a:t>
            </a:r>
            <a:r>
              <a:rPr lang="fr-FR" sz="1400" i="1" dirty="0" err="1" smtClean="0"/>
              <a:t>January</a:t>
            </a:r>
            <a:r>
              <a:rPr lang="fr-FR" sz="1400" i="1" dirty="0" smtClean="0"/>
              <a:t> </a:t>
            </a:r>
            <a:r>
              <a:rPr lang="mr-IN" sz="1400" i="1" dirty="0" smtClean="0"/>
              <a:t>–</a:t>
            </a:r>
            <a:r>
              <a:rPr lang="fr-FR" sz="1400" i="1" dirty="0" smtClean="0"/>
              <a:t> 27 April</a:t>
            </a:r>
          </a:p>
          <a:p>
            <a:pPr>
              <a:lnSpc>
                <a:spcPct val="160000"/>
              </a:lnSpc>
            </a:pPr>
            <a:r>
              <a:rPr lang="fr-FR" sz="2000" dirty="0" smtClean="0"/>
              <a:t>#</a:t>
            </a:r>
            <a:r>
              <a:rPr lang="fr-FR" sz="2000" dirty="0" err="1" smtClean="0"/>
              <a:t>FranceAtCERN</a:t>
            </a:r>
            <a:r>
              <a:rPr lang="fr-FR" sz="2000" dirty="0" smtClean="0"/>
              <a:t>: 53 mentions</a:t>
            </a:r>
          </a:p>
          <a:p>
            <a:pPr>
              <a:lnSpc>
                <a:spcPct val="160000"/>
              </a:lnSpc>
            </a:pPr>
            <a:r>
              <a:rPr lang="fr-FR" sz="2000" dirty="0" smtClean="0"/>
              <a:t>#</a:t>
            </a:r>
            <a:r>
              <a:rPr lang="fr-FR" sz="2000" dirty="0" err="1" smtClean="0"/>
              <a:t>NLatCERN</a:t>
            </a:r>
            <a:r>
              <a:rPr lang="fr-FR" sz="2000" dirty="0" smtClean="0"/>
              <a:t>: 2.4K mentions</a:t>
            </a:r>
          </a:p>
          <a:p>
            <a:pPr>
              <a:lnSpc>
                <a:spcPct val="160000"/>
              </a:lnSpc>
            </a:pPr>
            <a:r>
              <a:rPr lang="fr-FR" sz="2000" dirty="0" smtClean="0"/>
              <a:t>#</a:t>
            </a:r>
            <a:r>
              <a:rPr lang="fr-FR" sz="2000" dirty="0" err="1" smtClean="0"/>
              <a:t>PTatCERN</a:t>
            </a:r>
            <a:r>
              <a:rPr lang="fr-FR" sz="2000" dirty="0" smtClean="0"/>
              <a:t>: 586 mentions</a:t>
            </a:r>
          </a:p>
          <a:p>
            <a:pPr>
              <a:lnSpc>
                <a:spcPct val="160000"/>
              </a:lnSpc>
            </a:pPr>
            <a:r>
              <a:rPr lang="fr-FR" sz="2000" dirty="0" smtClean="0"/>
              <a:t>#</a:t>
            </a:r>
            <a:r>
              <a:rPr lang="fr-FR" sz="2000" dirty="0" err="1" smtClean="0"/>
              <a:t>UKatCERN</a:t>
            </a:r>
            <a:r>
              <a:rPr lang="fr-FR" sz="2000" dirty="0" smtClean="0"/>
              <a:t>: 625 mentions</a:t>
            </a:r>
          </a:p>
          <a:p>
            <a:pPr>
              <a:lnSpc>
                <a:spcPct val="160000"/>
              </a:lnSpc>
            </a:pPr>
            <a:r>
              <a:rPr lang="fr-FR" sz="2000" dirty="0" smtClean="0"/>
              <a:t>#</a:t>
            </a:r>
            <a:r>
              <a:rPr lang="fr-FR" sz="2000" dirty="0" err="1" smtClean="0"/>
              <a:t>DEatCERN</a:t>
            </a:r>
            <a:r>
              <a:rPr lang="fr-FR" sz="2000" dirty="0" smtClean="0"/>
              <a:t>: 3.6K mentions</a:t>
            </a:r>
          </a:p>
          <a:p>
            <a:pPr>
              <a:lnSpc>
                <a:spcPct val="160000"/>
              </a:lnSpc>
            </a:pPr>
            <a:r>
              <a:rPr lang="fr-FR" sz="2000" dirty="0" smtClean="0"/>
              <a:t>#</a:t>
            </a:r>
            <a:r>
              <a:rPr lang="fr-FR" sz="2000" dirty="0" err="1" smtClean="0"/>
              <a:t>FINatCERN</a:t>
            </a:r>
            <a:r>
              <a:rPr lang="fr-FR" sz="2000" dirty="0" smtClean="0"/>
              <a:t>: 220 mentions</a:t>
            </a:r>
          </a:p>
          <a:p>
            <a:pPr>
              <a:lnSpc>
                <a:spcPct val="160000"/>
              </a:lnSpc>
            </a:pPr>
            <a:r>
              <a:rPr lang="fr-FR" sz="2000" dirty="0" smtClean="0"/>
              <a:t>#</a:t>
            </a:r>
            <a:r>
              <a:rPr lang="fr-FR" sz="2000" dirty="0" err="1" smtClean="0"/>
              <a:t>ITatCERN</a:t>
            </a:r>
            <a:r>
              <a:rPr lang="fr-FR" sz="2000" dirty="0" smtClean="0"/>
              <a:t>: 3.6K mentions</a:t>
            </a:r>
          </a:p>
          <a:p>
            <a:pPr>
              <a:lnSpc>
                <a:spcPct val="160000"/>
              </a:lnSpc>
            </a:pPr>
            <a:r>
              <a:rPr lang="fr-FR" sz="2000" dirty="0" smtClean="0"/>
              <a:t>#</a:t>
            </a:r>
            <a:r>
              <a:rPr lang="fr-FR" sz="2000" dirty="0" err="1" smtClean="0"/>
              <a:t>ESatCERN</a:t>
            </a:r>
            <a:r>
              <a:rPr lang="fr-FR" sz="2000" dirty="0" smtClean="0"/>
              <a:t>: 188 mentions</a:t>
            </a:r>
            <a:endParaRPr lang="fr-FR" sz="2000" dirty="0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457200" y="442313"/>
            <a:ext cx="8226854" cy="940443"/>
          </a:xfrm>
        </p:spPr>
        <p:txBody>
          <a:bodyPr>
            <a:normAutofit/>
          </a:bodyPr>
          <a:lstStyle/>
          <a:p>
            <a:pPr algn="r"/>
            <a:r>
              <a:rPr lang="fr-FR" sz="4000" dirty="0" smtClean="0"/>
              <a:t>#</a:t>
            </a:r>
            <a:r>
              <a:rPr lang="fr-FR" sz="4000" dirty="0" err="1" smtClean="0"/>
              <a:t>MycountryAtCERN</a:t>
            </a:r>
            <a:r>
              <a:rPr lang="fr-FR" sz="4000" dirty="0" smtClean="0"/>
              <a:t> </a:t>
            </a:r>
            <a:r>
              <a:rPr lang="mr-IN" sz="4000" dirty="0" smtClean="0"/>
              <a:t>–</a:t>
            </a:r>
            <a:r>
              <a:rPr lang="fr-FR" sz="4000" dirty="0" smtClean="0"/>
              <a:t> Mentions </a:t>
            </a:r>
            <a:endParaRPr lang="fr-FR" sz="4000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71888" y="6356350"/>
            <a:ext cx="4406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4 May 2017 - CERN - EPPCN meeting – social media group</a:t>
            </a:r>
          </a:p>
        </p:txBody>
      </p:sp>
    </p:spTree>
    <p:extLst>
      <p:ext uri="{BB962C8B-B14F-4D97-AF65-F5344CB8AC3E}">
        <p14:creationId xmlns:p14="http://schemas.microsoft.com/office/powerpoint/2010/main" val="782928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sz="4000" dirty="0" smtClean="0"/>
              <a:t>About CERN social media</a:t>
            </a:r>
            <a:endParaRPr lang="fr-FR" sz="4000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87280"/>
            <a:ext cx="9144000" cy="1425146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25771"/>
            <a:ext cx="9144000" cy="2014590"/>
          </a:xfrm>
          <a:prstGeom prst="rect">
            <a:avLst/>
          </a:prstGeom>
        </p:spPr>
      </p:pic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71888" y="6356350"/>
            <a:ext cx="4406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4 May 2017 - CERN - EPPCN meeting – social media group</a:t>
            </a:r>
          </a:p>
        </p:txBody>
      </p:sp>
    </p:spTree>
    <p:extLst>
      <p:ext uri="{BB962C8B-B14F-4D97-AF65-F5344CB8AC3E}">
        <p14:creationId xmlns:p14="http://schemas.microsoft.com/office/powerpoint/2010/main" val="440443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9946" y="4789"/>
            <a:ext cx="8226854" cy="940443"/>
          </a:xfrm>
        </p:spPr>
        <p:txBody>
          <a:bodyPr>
            <a:normAutofit/>
          </a:bodyPr>
          <a:lstStyle/>
          <a:p>
            <a:pPr algn="r"/>
            <a:r>
              <a:rPr lang="fr-FR" sz="4000" dirty="0" smtClean="0"/>
              <a:t>About CERN social media</a:t>
            </a:r>
            <a:endParaRPr lang="fr-FR" sz="4000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903" y="1047474"/>
            <a:ext cx="3510695" cy="5017857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8921" y="806039"/>
            <a:ext cx="4964556" cy="2888765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8981" y="1655868"/>
            <a:ext cx="4348969" cy="2537298"/>
          </a:xfrm>
          <a:prstGeom prst="rect">
            <a:avLst/>
          </a:prstGeom>
        </p:spPr>
      </p:pic>
      <p:sp>
        <p:nvSpPr>
          <p:cNvPr id="10" name="Espace réservé du contenu 2"/>
          <p:cNvSpPr>
            <a:spLocks noGrp="1"/>
          </p:cNvSpPr>
          <p:nvPr>
            <p:ph idx="1"/>
          </p:nvPr>
        </p:nvSpPr>
        <p:spPr>
          <a:xfrm>
            <a:off x="3223434" y="4295408"/>
            <a:ext cx="5895529" cy="1769923"/>
          </a:xfrm>
        </p:spPr>
        <p:txBody>
          <a:bodyPr>
            <a:normAutofit fontScale="92500" lnSpcReduction="10000"/>
          </a:bodyPr>
          <a:lstStyle/>
          <a:p>
            <a:pPr marL="36576" indent="0" algn="r">
              <a:buNone/>
            </a:pPr>
            <a:r>
              <a:rPr lang="fr-FR" sz="2800" b="1" dirty="0" smtClean="0"/>
              <a:t>TOP POSTS IN 2017 (engagement)</a:t>
            </a:r>
          </a:p>
          <a:p>
            <a:pPr marL="36576" indent="0" algn="r">
              <a:buNone/>
            </a:pPr>
            <a:r>
              <a:rPr lang="fr-FR" sz="2600" dirty="0" smtClean="0"/>
              <a:t>April </a:t>
            </a:r>
            <a:r>
              <a:rPr lang="fr-FR" sz="2600" dirty="0" err="1" smtClean="0"/>
              <a:t>Fools</a:t>
            </a:r>
            <a:r>
              <a:rPr lang="fr-FR" sz="2600" dirty="0" smtClean="0"/>
              <a:t>: 9.4K</a:t>
            </a:r>
          </a:p>
          <a:p>
            <a:pPr marL="36576" indent="0" algn="r">
              <a:buNone/>
            </a:pPr>
            <a:r>
              <a:rPr lang="fr-FR" sz="2600" dirty="0" err="1" smtClean="0"/>
              <a:t>Throwback</a:t>
            </a:r>
            <a:r>
              <a:rPr lang="fr-FR" sz="2600" dirty="0" smtClean="0"/>
              <a:t> Thursday: 9K</a:t>
            </a:r>
          </a:p>
          <a:p>
            <a:pPr marL="36576" indent="0" algn="r">
              <a:buNone/>
            </a:pPr>
            <a:r>
              <a:rPr lang="fr-FR" sz="2600" dirty="0" smtClean="0"/>
              <a:t>#</a:t>
            </a:r>
            <a:r>
              <a:rPr lang="fr-FR" sz="2600" dirty="0" err="1" smtClean="0"/>
              <a:t>WhatsUpLHC</a:t>
            </a:r>
            <a:r>
              <a:rPr lang="fr-FR" sz="2600" dirty="0" smtClean="0"/>
              <a:t> </a:t>
            </a:r>
            <a:r>
              <a:rPr lang="fr-FR" sz="2600" dirty="0" err="1" smtClean="0"/>
              <a:t>winter</a:t>
            </a:r>
            <a:r>
              <a:rPr lang="fr-FR" sz="2600" dirty="0" smtClean="0"/>
              <a:t> </a:t>
            </a:r>
            <a:r>
              <a:rPr lang="fr-FR" sz="2600" dirty="0" err="1" smtClean="0"/>
              <a:t>shutdown</a:t>
            </a:r>
            <a:r>
              <a:rPr lang="fr-FR" sz="2600" dirty="0" smtClean="0"/>
              <a:t>: </a:t>
            </a:r>
            <a:r>
              <a:rPr lang="fr-FR" sz="2600" dirty="0" smtClean="0"/>
              <a:t>8.3K</a:t>
            </a:r>
            <a:endParaRPr lang="fr-FR" sz="2600" dirty="0"/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71888" y="6356350"/>
            <a:ext cx="4406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4 May 2017 - CERN - EPPCN meeting – social media group</a:t>
            </a:r>
          </a:p>
        </p:txBody>
      </p:sp>
    </p:spTree>
    <p:extLst>
      <p:ext uri="{BB962C8B-B14F-4D97-AF65-F5344CB8AC3E}">
        <p14:creationId xmlns:p14="http://schemas.microsoft.com/office/powerpoint/2010/main" val="1014933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sz="4000" dirty="0" err="1" smtClean="0"/>
              <a:t>What’s</a:t>
            </a:r>
            <a:r>
              <a:rPr lang="fr-FR" sz="4000" dirty="0" smtClean="0"/>
              <a:t> </a:t>
            </a:r>
            <a:r>
              <a:rPr lang="fr-FR" sz="4000" dirty="0" err="1" smtClean="0"/>
              <a:t>next</a:t>
            </a:r>
            <a:r>
              <a:rPr lang="fr-FR" sz="4000" dirty="0" smtClean="0"/>
              <a:t>?</a:t>
            </a:r>
            <a:endParaRPr lang="fr-FR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3074862"/>
            <a:ext cx="4071938" cy="2771776"/>
          </a:xfrm>
        </p:spPr>
        <p:txBody>
          <a:bodyPr>
            <a:normAutofit/>
          </a:bodyPr>
          <a:lstStyle/>
          <a:p>
            <a:r>
              <a:rPr lang="fr-FR" sz="2000" dirty="0" err="1" smtClean="0"/>
              <a:t>Guess</a:t>
            </a:r>
            <a:r>
              <a:rPr lang="fr-FR" sz="2000" dirty="0" smtClean="0"/>
              <a:t> </a:t>
            </a:r>
            <a:r>
              <a:rPr lang="fr-FR" sz="2000" dirty="0" err="1" smtClean="0"/>
              <a:t>What</a:t>
            </a:r>
            <a:r>
              <a:rPr lang="fr-FR" sz="2000" dirty="0" smtClean="0"/>
              <a:t> It Is?</a:t>
            </a:r>
          </a:p>
          <a:p>
            <a:endParaRPr lang="fr-FR" sz="2000" dirty="0" smtClean="0"/>
          </a:p>
          <a:p>
            <a:r>
              <a:rPr lang="fr-FR" sz="2000" dirty="0" err="1" smtClean="0"/>
              <a:t>Throwback</a:t>
            </a:r>
            <a:r>
              <a:rPr lang="fr-FR" sz="2000" dirty="0" smtClean="0"/>
              <a:t> Thursday</a:t>
            </a:r>
          </a:p>
          <a:p>
            <a:endParaRPr lang="fr-FR" sz="2000" dirty="0" smtClean="0"/>
          </a:p>
          <a:p>
            <a:r>
              <a:rPr lang="fr-FR" sz="2000" dirty="0" smtClean="0"/>
              <a:t>The </a:t>
            </a:r>
            <a:r>
              <a:rPr lang="fr-FR" sz="2000" dirty="0" err="1" smtClean="0"/>
              <a:t>engaging</a:t>
            </a:r>
            <a:r>
              <a:rPr lang="fr-FR" sz="2000" dirty="0" smtClean="0"/>
              <a:t> Instagram</a:t>
            </a:r>
          </a:p>
          <a:p>
            <a:endParaRPr lang="fr-FR" sz="2000" dirty="0" smtClean="0"/>
          </a:p>
          <a:p>
            <a:r>
              <a:rPr lang="fr-FR" sz="2000" dirty="0" err="1" smtClean="0"/>
              <a:t>Youtube</a:t>
            </a:r>
            <a:r>
              <a:rPr lang="fr-FR" sz="2000" dirty="0" smtClean="0"/>
              <a:t> and </a:t>
            </a:r>
            <a:r>
              <a:rPr lang="fr-FR" sz="2000" dirty="0" err="1" smtClean="0"/>
              <a:t>subtitles</a:t>
            </a:r>
            <a:endParaRPr lang="fr-FR" sz="2000" dirty="0" smtClean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3713"/>
            <a:ext cx="4908042" cy="2083156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6238" y="3296124"/>
            <a:ext cx="4957762" cy="2329251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5537052" y="1947270"/>
            <a:ext cx="29432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fr-FR" sz="2000" smtClean="0"/>
              <a:t>Twitter group!</a:t>
            </a:r>
            <a:endParaRPr lang="fr-FR" sz="2000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71888" y="6356350"/>
            <a:ext cx="4406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4 May 2017 - CERN - EPPCN meeting – social media group</a:t>
            </a:r>
          </a:p>
        </p:txBody>
      </p:sp>
    </p:spTree>
    <p:extLst>
      <p:ext uri="{BB962C8B-B14F-4D97-AF65-F5344CB8AC3E}">
        <p14:creationId xmlns:p14="http://schemas.microsoft.com/office/powerpoint/2010/main" val="593873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341606" y="2273248"/>
            <a:ext cx="644613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000" dirty="0"/>
              <a:t>HL-LHC detectors (and some accelerator parts) will be prototyped and constructed in your labs! We’ll have many stories to tell, videos and photos to shoot.</a:t>
            </a:r>
          </a:p>
          <a:p>
            <a:pPr marL="285750" indent="-285750">
              <a:buFont typeface="Arial" charset="0"/>
              <a:buChar char="•"/>
            </a:pPr>
            <a:endParaRPr lang="en-US" sz="2000" dirty="0"/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We </a:t>
            </a:r>
            <a:r>
              <a:rPr lang="en-US" sz="2000" dirty="0" smtClean="0"/>
              <a:t>could </a:t>
            </a:r>
            <a:r>
              <a:rPr lang="en-US" sz="2000" dirty="0"/>
              <a:t>promote local profiles</a:t>
            </a:r>
          </a:p>
          <a:p>
            <a:pPr marL="285750" indent="-285750">
              <a:buFont typeface="Arial" charset="0"/>
              <a:buChar char="•"/>
            </a:pPr>
            <a:endParaRPr lang="en-US" sz="2000" dirty="0"/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Do you have other ideas? -&gt; let’s share them </a:t>
            </a:r>
            <a:r>
              <a:rPr lang="en-US" sz="2000" dirty="0" smtClean="0"/>
              <a:t>together!</a:t>
            </a:r>
            <a:endParaRPr lang="fr-FR" sz="2000" dirty="0"/>
          </a:p>
          <a:p>
            <a:pPr marL="285750" indent="-285750">
              <a:buFont typeface="Arial" charset="0"/>
              <a:buChar char="•"/>
            </a:pPr>
            <a:endParaRPr lang="fr-FR" sz="2000" dirty="0"/>
          </a:p>
        </p:txBody>
      </p:sp>
      <p:sp>
        <p:nvSpPr>
          <p:cNvPr id="6" name="ZoneTexte 5"/>
          <p:cNvSpPr txBox="1"/>
          <p:nvPr/>
        </p:nvSpPr>
        <p:spPr>
          <a:xfrm>
            <a:off x="3813300" y="296901"/>
            <a:ext cx="497444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4000" dirty="0" err="1"/>
              <a:t>What</a:t>
            </a:r>
            <a:r>
              <a:rPr lang="fr-FR" sz="4000" dirty="0"/>
              <a:t> </a:t>
            </a:r>
            <a:r>
              <a:rPr lang="fr-FR" sz="4000" dirty="0" err="1"/>
              <a:t>kind</a:t>
            </a:r>
            <a:r>
              <a:rPr lang="fr-FR" sz="4000" dirty="0"/>
              <a:t> of content</a:t>
            </a:r>
          </a:p>
          <a:p>
            <a:pPr algn="r"/>
            <a:r>
              <a:rPr lang="fr-FR" sz="4000" dirty="0" smtClean="0"/>
              <a:t>to </a:t>
            </a:r>
            <a:r>
              <a:rPr lang="fr-FR" sz="4000" dirty="0" err="1" smtClean="0"/>
              <a:t>share</a:t>
            </a:r>
            <a:r>
              <a:rPr lang="fr-FR" sz="4000" dirty="0" smtClean="0"/>
              <a:t> </a:t>
            </a:r>
            <a:r>
              <a:rPr lang="fr-FR" sz="4000" dirty="0" err="1"/>
              <a:t>with</a:t>
            </a:r>
            <a:r>
              <a:rPr lang="fr-FR" sz="4000" dirty="0"/>
              <a:t> CERN?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2966"/>
            <a:ext cx="2341606" cy="4335978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683400" y="4927821"/>
            <a:ext cx="135325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dirty="0"/>
              <a:t>©</a:t>
            </a:r>
            <a:r>
              <a:rPr lang="fr-FR" sz="1050" dirty="0" err="1"/>
              <a:t>Lison</a:t>
            </a:r>
            <a:r>
              <a:rPr lang="fr-FR" sz="1050" dirty="0"/>
              <a:t> </a:t>
            </a:r>
            <a:r>
              <a:rPr lang="fr-FR" sz="1050" dirty="0" err="1"/>
              <a:t>Bernet</a:t>
            </a:r>
            <a:endParaRPr lang="fr-FR" sz="1050" dirty="0"/>
          </a:p>
          <a:p>
            <a:r>
              <a:rPr lang="fr-FR" sz="1050" dirty="0" err="1"/>
              <a:t>from</a:t>
            </a:r>
            <a:r>
              <a:rPr lang="fr-FR" sz="1050" dirty="0"/>
              <a:t> </a:t>
            </a:r>
            <a:r>
              <a:rPr lang="fr-FR" sz="1050" i="1" dirty="0"/>
              <a:t>la BD du LHC</a:t>
            </a: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71888" y="6356350"/>
            <a:ext cx="4406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4 May 2017 - CERN - EPPCN meeting – social media group</a:t>
            </a:r>
          </a:p>
        </p:txBody>
      </p:sp>
    </p:spTree>
    <p:extLst>
      <p:ext uri="{BB962C8B-B14F-4D97-AF65-F5344CB8AC3E}">
        <p14:creationId xmlns:p14="http://schemas.microsoft.com/office/powerpoint/2010/main" val="701221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3811722" y="2439939"/>
            <a:ext cx="527628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2000" dirty="0"/>
              <a:t>Create </a:t>
            </a:r>
            <a:r>
              <a:rPr lang="en-US" sz="2000" dirty="0" err="1"/>
              <a:t>Storifies</a:t>
            </a:r>
            <a:r>
              <a:rPr lang="en-US" sz="2000" dirty="0"/>
              <a:t> / Tweet collections / Twitter Moments to promote MS states posts through one special event</a:t>
            </a:r>
            <a:endParaRPr lang="fr-FR" sz="2000" dirty="0"/>
          </a:p>
          <a:p>
            <a:pPr marL="342900" indent="-342900">
              <a:buFont typeface="Arial" charset="0"/>
              <a:buChar char="•"/>
            </a:pPr>
            <a:endParaRPr lang="en-US" sz="2000" dirty="0"/>
          </a:p>
          <a:p>
            <a:pPr marL="342900" indent="-342900">
              <a:buFont typeface="Arial" charset="0"/>
              <a:buChar char="•"/>
            </a:pPr>
            <a:r>
              <a:rPr lang="en-US" sz="2000" dirty="0"/>
              <a:t>Create trending topics for special occasions (e.g. women science day, European Researchers’ Night…).  </a:t>
            </a:r>
          </a:p>
          <a:p>
            <a:pPr marL="342900" indent="-342900">
              <a:buFont typeface="Arial" charset="0"/>
              <a:buChar char="•"/>
            </a:pPr>
            <a:endParaRPr lang="en-US" sz="2000" dirty="0"/>
          </a:p>
          <a:p>
            <a:pPr marL="342900" indent="-342900">
              <a:buFont typeface="Arial" charset="0"/>
              <a:buChar char="•"/>
            </a:pPr>
            <a:r>
              <a:rPr lang="en-US" sz="2000" dirty="0"/>
              <a:t>Ideas welcome! Use your ambassadors!</a:t>
            </a:r>
            <a:endParaRPr lang="fr-FR" sz="2000" dirty="0"/>
          </a:p>
          <a:p>
            <a:pPr marL="285750" indent="-285750">
              <a:buFont typeface="Arial" charset="0"/>
              <a:buChar char="•"/>
            </a:pPr>
            <a:endParaRPr lang="fr-FR" sz="2000" dirty="0"/>
          </a:p>
        </p:txBody>
      </p:sp>
      <p:sp>
        <p:nvSpPr>
          <p:cNvPr id="6" name="ZoneTexte 5"/>
          <p:cNvSpPr txBox="1"/>
          <p:nvPr/>
        </p:nvSpPr>
        <p:spPr>
          <a:xfrm>
            <a:off x="8502071" y="1235582"/>
            <a:ext cx="184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endParaRPr lang="fr-FR" sz="3600"/>
          </a:p>
        </p:txBody>
      </p:sp>
      <p:sp>
        <p:nvSpPr>
          <p:cNvPr id="7" name="ZoneTexte 6"/>
          <p:cNvSpPr txBox="1"/>
          <p:nvPr/>
        </p:nvSpPr>
        <p:spPr>
          <a:xfrm>
            <a:off x="4203095" y="323613"/>
            <a:ext cx="44935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4000" dirty="0" err="1"/>
              <a:t>Ideas</a:t>
            </a:r>
            <a:r>
              <a:rPr lang="fr-FR" sz="4000" dirty="0"/>
              <a:t> for the future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571" y="2179486"/>
            <a:ext cx="3424029" cy="3430552"/>
          </a:xfrm>
          <a:prstGeom prst="rect">
            <a:avLst/>
          </a:prstGeom>
        </p:spPr>
      </p:pic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71888" y="6356350"/>
            <a:ext cx="4406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4 May 2017 - CERN - EPPCN meeting – social media group</a:t>
            </a:r>
          </a:p>
        </p:txBody>
      </p:sp>
    </p:spTree>
    <p:extLst>
      <p:ext uri="{BB962C8B-B14F-4D97-AF65-F5344CB8AC3E}">
        <p14:creationId xmlns:p14="http://schemas.microsoft.com/office/powerpoint/2010/main" val="1220212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2976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01882" y="2401042"/>
            <a:ext cx="858585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fr-FR" sz="2000" b="1" dirty="0"/>
              <a:t>Julie Haffner </a:t>
            </a:r>
            <a:r>
              <a:rPr lang="fr-FR" sz="2000" dirty="0"/>
              <a:t>(@</a:t>
            </a:r>
            <a:r>
              <a:rPr lang="fr-FR" sz="2000" dirty="0" err="1"/>
              <a:t>Julie_Haffner</a:t>
            </a:r>
            <a:r>
              <a:rPr lang="fr-FR" sz="2000" dirty="0"/>
              <a:t>): </a:t>
            </a:r>
            <a:r>
              <a:rPr lang="fr-FR" sz="2000" dirty="0" err="1"/>
              <a:t>CERN’s</a:t>
            </a:r>
            <a:r>
              <a:rPr lang="fr-FR" sz="2000" dirty="0"/>
              <a:t> social media manager </a:t>
            </a:r>
          </a:p>
          <a:p>
            <a:pPr marL="285750" indent="-285750">
              <a:buFont typeface="Arial" charset="0"/>
              <a:buChar char="•"/>
            </a:pPr>
            <a:r>
              <a:rPr lang="fr-FR" sz="2000" b="1" dirty="0"/>
              <a:t>Hilde </a:t>
            </a:r>
            <a:r>
              <a:rPr lang="fr-FR" sz="2000" b="1" dirty="0" err="1"/>
              <a:t>Lynnebakken</a:t>
            </a:r>
            <a:r>
              <a:rPr lang="fr-FR" sz="2000" b="1" dirty="0"/>
              <a:t> </a:t>
            </a:r>
            <a:r>
              <a:rPr lang="fr-FR" sz="2000" dirty="0"/>
              <a:t>(@</a:t>
            </a:r>
            <a:r>
              <a:rPr lang="fr-FR" sz="2000" dirty="0" err="1"/>
              <a:t>hildelyn</a:t>
            </a:r>
            <a:r>
              <a:rPr lang="fr-FR" sz="2000" dirty="0"/>
              <a:t>): EPPCN </a:t>
            </a:r>
            <a:r>
              <a:rPr lang="fr-FR" sz="2000" dirty="0" err="1"/>
              <a:t>member</a:t>
            </a:r>
            <a:r>
              <a:rPr lang="fr-FR" sz="2000" dirty="0"/>
              <a:t> for </a:t>
            </a:r>
            <a:r>
              <a:rPr lang="fr-FR" sz="2000" dirty="0" err="1"/>
              <a:t>Norway</a:t>
            </a:r>
            <a:r>
              <a:rPr lang="fr-FR" sz="2000" dirty="0"/>
              <a:t> @</a:t>
            </a:r>
            <a:r>
              <a:rPr lang="fr-FR" sz="2000" dirty="0" err="1"/>
              <a:t>Fysikk_UniOslo</a:t>
            </a:r>
            <a:endParaRPr lang="fr-FR" sz="2000" dirty="0"/>
          </a:p>
          <a:p>
            <a:pPr marL="285750" indent="-285750">
              <a:buFont typeface="Arial" charset="0"/>
              <a:buChar char="•"/>
            </a:pPr>
            <a:r>
              <a:rPr lang="fr-FR" sz="2000" b="1" dirty="0"/>
              <a:t>Arnaud </a:t>
            </a:r>
            <a:r>
              <a:rPr lang="fr-FR" sz="2000" b="1" dirty="0" err="1"/>
              <a:t>Marsollier</a:t>
            </a:r>
            <a:r>
              <a:rPr lang="fr-FR" sz="2000" b="1" dirty="0"/>
              <a:t> </a:t>
            </a:r>
            <a:r>
              <a:rPr lang="fr-FR" sz="2000" dirty="0"/>
              <a:t>(@</a:t>
            </a:r>
            <a:r>
              <a:rPr lang="fr-FR" sz="2000" dirty="0" err="1"/>
              <a:t>amarsollier</a:t>
            </a:r>
            <a:r>
              <a:rPr lang="fr-FR" sz="2000" dirty="0"/>
              <a:t>): Head of </a:t>
            </a:r>
            <a:r>
              <a:rPr lang="fr-FR" sz="2000" dirty="0" err="1"/>
              <a:t>press</a:t>
            </a:r>
            <a:r>
              <a:rPr lang="fr-FR" sz="2000" dirty="0"/>
              <a:t> office, CERN</a:t>
            </a:r>
          </a:p>
          <a:p>
            <a:pPr marL="285750" indent="-285750">
              <a:buFont typeface="Arial" charset="0"/>
              <a:buChar char="•"/>
            </a:pPr>
            <a:r>
              <a:rPr lang="fr-FR" sz="2000" b="1" dirty="0"/>
              <a:t>Melissa van der </a:t>
            </a:r>
            <a:r>
              <a:rPr lang="fr-FR" sz="2000" b="1" dirty="0" err="1"/>
              <a:t>Sande</a:t>
            </a:r>
            <a:r>
              <a:rPr lang="fr-FR" sz="2000" b="1" dirty="0"/>
              <a:t>: </a:t>
            </a:r>
            <a:r>
              <a:rPr lang="fr-FR" sz="2000" dirty="0"/>
              <a:t>communications </a:t>
            </a:r>
            <a:r>
              <a:rPr lang="fr-FR" sz="2000" dirty="0" err="1"/>
              <a:t>officer</a:t>
            </a:r>
            <a:r>
              <a:rPr lang="fr-FR" sz="2000" dirty="0"/>
              <a:t> @_</a:t>
            </a:r>
            <a:r>
              <a:rPr lang="fr-FR" sz="2000" dirty="0" err="1"/>
              <a:t>nikhef</a:t>
            </a:r>
            <a:r>
              <a:rPr lang="fr-FR" sz="2000" dirty="0"/>
              <a:t>,  The </a:t>
            </a:r>
            <a:r>
              <a:rPr lang="fr-FR" sz="2000" dirty="0" err="1"/>
              <a:t>Netherlands</a:t>
            </a:r>
            <a:r>
              <a:rPr lang="fr-FR" sz="2000" dirty="0"/>
              <a:t> </a:t>
            </a:r>
          </a:p>
          <a:p>
            <a:pPr marL="285750" indent="-285750">
              <a:buFont typeface="Arial" charset="0"/>
              <a:buChar char="•"/>
            </a:pPr>
            <a:r>
              <a:rPr lang="fr-FR" sz="2000" b="1" dirty="0"/>
              <a:t>Perrine </a:t>
            </a:r>
            <a:r>
              <a:rPr lang="fr-FR" sz="2000" b="1" dirty="0" err="1"/>
              <a:t>Royole-Degieux</a:t>
            </a:r>
            <a:r>
              <a:rPr lang="fr-FR" sz="2000" b="1" dirty="0"/>
              <a:t> (@</a:t>
            </a:r>
            <a:r>
              <a:rPr lang="fr-FR" sz="2000" b="1" dirty="0" err="1"/>
              <a:t>particlefan</a:t>
            </a:r>
            <a:r>
              <a:rPr lang="fr-FR" sz="2000" b="1" dirty="0"/>
              <a:t>): </a:t>
            </a:r>
            <a:r>
              <a:rPr lang="fr-FR" sz="2000" dirty="0"/>
              <a:t>EPPCN </a:t>
            </a:r>
            <a:r>
              <a:rPr lang="fr-FR" sz="2000" dirty="0" err="1"/>
              <a:t>member</a:t>
            </a:r>
            <a:r>
              <a:rPr lang="fr-FR" sz="2000" dirty="0"/>
              <a:t> for France @IN2P3_CNRS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6163352" y="1235582"/>
            <a:ext cx="25234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4000" dirty="0"/>
              <a:t>The group</a:t>
            </a: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71888" y="6356350"/>
            <a:ext cx="4406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4 May 2017 - CERN - EPPCN meeting – social media group</a:t>
            </a:r>
          </a:p>
        </p:txBody>
      </p:sp>
    </p:spTree>
    <p:extLst>
      <p:ext uri="{BB962C8B-B14F-4D97-AF65-F5344CB8AC3E}">
        <p14:creationId xmlns:p14="http://schemas.microsoft.com/office/powerpoint/2010/main" val="189639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3768188" y="367291"/>
            <a:ext cx="494718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4000" dirty="0"/>
              <a:t>Survey results: </a:t>
            </a:r>
            <a:endParaRPr lang="en-GB" sz="4000" dirty="0" smtClean="0"/>
          </a:p>
          <a:p>
            <a:pPr algn="r"/>
            <a:r>
              <a:rPr lang="en-GB" sz="4000" dirty="0" smtClean="0"/>
              <a:t>MS </a:t>
            </a:r>
            <a:r>
              <a:rPr lang="en-GB" sz="4000" dirty="0"/>
              <a:t>and social media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6241781" y="2967016"/>
            <a:ext cx="2684496" cy="2862322"/>
          </a:xfrm>
          <a:prstGeom prst="rect">
            <a:avLst/>
          </a:prstGeom>
          <a:noFill/>
          <a:ln>
            <a:solidFill>
              <a:schemeClr val="tx1">
                <a:alpha val="97000"/>
              </a:schemeClr>
            </a:solidFill>
          </a:ln>
          <a:effectLst>
            <a:outerShdw blurRad="50800" dist="50800" dir="5400000" algn="ctr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pPr lvl="0"/>
            <a:r>
              <a:rPr lang="en-GB" sz="2000" dirty="0" smtClean="0"/>
              <a:t>50% </a:t>
            </a:r>
            <a:r>
              <a:rPr lang="en-GB" sz="2000" dirty="0"/>
              <a:t>of EPPCN members are very familiar with social </a:t>
            </a:r>
            <a:r>
              <a:rPr lang="en-GB" sz="2000" dirty="0" smtClean="0"/>
              <a:t>media</a:t>
            </a:r>
          </a:p>
          <a:p>
            <a:pPr lvl="0"/>
            <a:endParaRPr lang="en-GB" sz="2000" dirty="0"/>
          </a:p>
          <a:p>
            <a:pPr lvl="0"/>
            <a:r>
              <a:rPr lang="en-GB" sz="2000" dirty="0" smtClean="0"/>
              <a:t>67% post </a:t>
            </a:r>
            <a:r>
              <a:rPr lang="en-GB" sz="2000" dirty="0"/>
              <a:t>regularly</a:t>
            </a:r>
            <a:r>
              <a:rPr lang="en-GB" sz="2000" dirty="0" smtClean="0"/>
              <a:t>, </a:t>
            </a:r>
            <a:r>
              <a:rPr lang="en-GB" sz="2000" dirty="0"/>
              <a:t>for professional purpose</a:t>
            </a:r>
          </a:p>
          <a:p>
            <a:pPr marL="285750" indent="-285750">
              <a:buFont typeface="Arial" charset="0"/>
              <a:buChar char="•"/>
            </a:pPr>
            <a:endParaRPr lang="en-GB" sz="2000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14237"/>
            <a:ext cx="6459504" cy="64361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5644" y="3367415"/>
            <a:ext cx="3045094" cy="1556381"/>
          </a:xfrm>
          <a:prstGeom prst="rect">
            <a:avLst/>
          </a:prstGeom>
        </p:spPr>
      </p:pic>
      <p:sp>
        <p:nvSpPr>
          <p:cNvPr id="1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71888" y="6356350"/>
            <a:ext cx="4406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4 May 2017 - CERN - EPPCN meeting – social media group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57847"/>
            <a:ext cx="2972442" cy="3112172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18" y="2434009"/>
            <a:ext cx="1053507" cy="195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954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1655790" y="4839334"/>
            <a:ext cx="5117441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fr-FR" dirty="0" err="1"/>
              <a:t>Nearly</a:t>
            </a:r>
            <a:r>
              <a:rPr lang="fr-FR" dirty="0"/>
              <a:t> all of </a:t>
            </a:r>
            <a:r>
              <a:rPr lang="fr-FR" dirty="0" smtClean="0"/>
              <a:t>us are on Twitter </a:t>
            </a:r>
            <a:r>
              <a:rPr lang="fr-FR" dirty="0"/>
              <a:t>and Facebook.</a:t>
            </a:r>
          </a:p>
          <a:p>
            <a:pPr lvl="0"/>
            <a:endParaRPr lang="fr-FR" dirty="0"/>
          </a:p>
          <a:p>
            <a:pPr lvl="0"/>
            <a:r>
              <a:rPr lang="fr-FR" dirty="0" err="1"/>
              <a:t>We’re</a:t>
            </a:r>
            <a:r>
              <a:rPr lang="fr-FR" dirty="0"/>
              <a:t> </a:t>
            </a:r>
            <a:r>
              <a:rPr lang="fr-FR" dirty="0" err="1"/>
              <a:t>less</a:t>
            </a:r>
            <a:r>
              <a:rPr lang="fr-FR" dirty="0"/>
              <a:t> </a:t>
            </a:r>
            <a:r>
              <a:rPr lang="fr-FR" dirty="0" err="1"/>
              <a:t>familiar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Instagram or </a:t>
            </a:r>
            <a:r>
              <a:rPr lang="fr-FR" dirty="0" err="1"/>
              <a:t>Youtube</a:t>
            </a:r>
            <a:r>
              <a:rPr lang="fr-FR" dirty="0"/>
              <a:t>.</a:t>
            </a:r>
          </a:p>
          <a:p>
            <a:pPr marL="285750" indent="-285750">
              <a:buFont typeface="Arial" charset="0"/>
              <a:buChar char="•"/>
            </a:pP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2000354" y="384043"/>
            <a:ext cx="66864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4000" dirty="0"/>
              <a:t>Survey results</a:t>
            </a:r>
            <a:r>
              <a:rPr lang="en-GB" sz="4000"/>
              <a:t>: </a:t>
            </a:r>
            <a:r>
              <a:rPr lang="en-GB" sz="4000" smtClean="0"/>
              <a:t>MS </a:t>
            </a:r>
            <a:r>
              <a:rPr lang="en-GB" sz="4000" dirty="0"/>
              <a:t>accounts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500185"/>
            <a:ext cx="8429025" cy="462825"/>
          </a:xfrm>
          <a:prstGeom prst="rect">
            <a:avLst/>
          </a:prstGeom>
        </p:spPr>
      </p:pic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71888" y="6356350"/>
            <a:ext cx="4406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4 May 2017 - CERN - EPPCN meeting – social media group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0319" y="1703020"/>
            <a:ext cx="1325643" cy="245701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68" y="2055932"/>
            <a:ext cx="8078356" cy="269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390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1640760" y="397923"/>
            <a:ext cx="70839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4000" dirty="0"/>
              <a:t>Survey results: </a:t>
            </a:r>
            <a:r>
              <a:rPr lang="en-GB" sz="4000" dirty="0" smtClean="0"/>
              <a:t>MS </a:t>
            </a:r>
            <a:r>
              <a:rPr lang="en-GB" sz="4000" dirty="0"/>
              <a:t>and CERN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123" y="1533396"/>
            <a:ext cx="9193123" cy="920751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2756" y="2656840"/>
            <a:ext cx="3541996" cy="3105790"/>
          </a:xfrm>
          <a:prstGeom prst="rect">
            <a:avLst/>
          </a:prstGeom>
        </p:spPr>
      </p:pic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71888" y="6356350"/>
            <a:ext cx="4406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4 May 2017 - CERN - EPPCN meeting – social media group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27" y="2223154"/>
            <a:ext cx="1519321" cy="316267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2218" y="2609275"/>
            <a:ext cx="3065220" cy="3200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201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496216" y="397923"/>
            <a:ext cx="82285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4000" dirty="0"/>
              <a:t>Survey results: </a:t>
            </a:r>
            <a:r>
              <a:rPr lang="en-GB" sz="4000" dirty="0" smtClean="0"/>
              <a:t>what are our goals?</a:t>
            </a:r>
            <a:endParaRPr lang="en-GB" sz="4000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71888" y="6356350"/>
            <a:ext cx="4406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4 May 2017 - CERN - EPPCN meeting – social media group</a:t>
            </a:r>
          </a:p>
        </p:txBody>
      </p:sp>
      <p:sp>
        <p:nvSpPr>
          <p:cNvPr id="8" name="Rectangle 7"/>
          <p:cNvSpPr/>
          <p:nvPr/>
        </p:nvSpPr>
        <p:spPr>
          <a:xfrm>
            <a:off x="535697" y="2001815"/>
            <a:ext cx="818905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/>
              <a:t>Gain followers/subscribers</a:t>
            </a:r>
          </a:p>
          <a:p>
            <a:r>
              <a:rPr lang="en-GB" sz="2000" dirty="0" smtClean="0"/>
              <a:t>Twitter: 60% -</a:t>
            </a:r>
            <a:r>
              <a:rPr lang="en-GB" sz="2000" dirty="0"/>
              <a:t> </a:t>
            </a:r>
            <a:r>
              <a:rPr lang="en-GB" sz="2000" dirty="0" smtClean="0"/>
              <a:t>Facebook: 40% - Instagram: 60% - YouTube: 71%</a:t>
            </a:r>
          </a:p>
          <a:p>
            <a:endParaRPr lang="en-GB" sz="2000" dirty="0"/>
          </a:p>
          <a:p>
            <a:r>
              <a:rPr lang="en-GB" sz="2000" b="1" dirty="0" smtClean="0"/>
              <a:t>Reach out to new types of followers/subscribers</a:t>
            </a:r>
          </a:p>
          <a:p>
            <a:r>
              <a:rPr lang="en-GB" sz="2000" dirty="0"/>
              <a:t>Twitter: </a:t>
            </a:r>
            <a:r>
              <a:rPr lang="en-GB" sz="2000" b="1" dirty="0" smtClean="0"/>
              <a:t>80% </a:t>
            </a:r>
            <a:r>
              <a:rPr lang="en-GB" sz="2000" dirty="0"/>
              <a:t>- Facebook: </a:t>
            </a:r>
            <a:r>
              <a:rPr lang="en-GB" sz="2000" b="1" dirty="0" smtClean="0"/>
              <a:t>80% </a:t>
            </a:r>
            <a:r>
              <a:rPr lang="en-GB" sz="2000" dirty="0" smtClean="0"/>
              <a:t>- Instagram</a:t>
            </a:r>
            <a:r>
              <a:rPr lang="en-GB" sz="2000" dirty="0"/>
              <a:t>: </a:t>
            </a:r>
            <a:r>
              <a:rPr lang="en-GB" sz="2000" b="1" dirty="0" smtClean="0"/>
              <a:t>80% </a:t>
            </a:r>
            <a:r>
              <a:rPr lang="en-GB" sz="2000" dirty="0"/>
              <a:t>- YouTube: </a:t>
            </a:r>
            <a:r>
              <a:rPr lang="en-GB" sz="2000" dirty="0" smtClean="0"/>
              <a:t>29%</a:t>
            </a:r>
            <a:endParaRPr lang="en-GB" sz="2000" dirty="0"/>
          </a:p>
          <a:p>
            <a:endParaRPr lang="en-GB" sz="2000" dirty="0" smtClean="0"/>
          </a:p>
          <a:p>
            <a:r>
              <a:rPr lang="en-GB" sz="2000" b="1" dirty="0" smtClean="0"/>
              <a:t>Increase engagement rate </a:t>
            </a:r>
            <a:r>
              <a:rPr lang="en-GB" sz="2000" dirty="0" smtClean="0"/>
              <a:t>(RT, shares, mentions, likes, comments</a:t>
            </a:r>
            <a:r>
              <a:rPr lang="is-IS" sz="2000" dirty="0" smtClean="0"/>
              <a:t>…)</a:t>
            </a:r>
            <a:endParaRPr lang="en-GB" sz="2000" dirty="0" smtClean="0"/>
          </a:p>
          <a:p>
            <a:r>
              <a:rPr lang="en-GB" sz="2000" dirty="0"/>
              <a:t>Twitter: </a:t>
            </a:r>
            <a:r>
              <a:rPr lang="en-GB" sz="2000" b="1" dirty="0" smtClean="0"/>
              <a:t>80% </a:t>
            </a:r>
            <a:r>
              <a:rPr lang="en-GB" sz="2000" dirty="0"/>
              <a:t>- Facebook: </a:t>
            </a:r>
            <a:r>
              <a:rPr lang="en-GB" sz="2000" dirty="0" smtClean="0"/>
              <a:t>40% - Instagram</a:t>
            </a:r>
            <a:r>
              <a:rPr lang="en-GB" sz="2000" dirty="0"/>
              <a:t>: </a:t>
            </a:r>
            <a:r>
              <a:rPr lang="en-GB" sz="2000" dirty="0" smtClean="0"/>
              <a:t>60% </a:t>
            </a:r>
            <a:r>
              <a:rPr lang="en-GB" sz="2000" dirty="0"/>
              <a:t>- YouTube: </a:t>
            </a:r>
            <a:r>
              <a:rPr lang="en-GB" sz="2000" dirty="0" smtClean="0"/>
              <a:t>43%</a:t>
            </a:r>
            <a:endParaRPr lang="en-GB" sz="2000" dirty="0"/>
          </a:p>
          <a:p>
            <a:endParaRPr lang="en-GB" sz="2000" dirty="0"/>
          </a:p>
          <a:p>
            <a:r>
              <a:rPr lang="en-GB" sz="2000" b="1" dirty="0" smtClean="0"/>
              <a:t>Increase website traffic</a:t>
            </a:r>
            <a:endParaRPr lang="en-GB" sz="2000" b="1" dirty="0"/>
          </a:p>
          <a:p>
            <a:r>
              <a:rPr lang="en-GB" sz="2000" dirty="0"/>
              <a:t>Twitter: </a:t>
            </a:r>
            <a:r>
              <a:rPr lang="en-GB" sz="2000" b="1" dirty="0" smtClean="0"/>
              <a:t>70% </a:t>
            </a:r>
            <a:r>
              <a:rPr lang="en-GB" sz="2000" dirty="0"/>
              <a:t>- Facebook: </a:t>
            </a:r>
            <a:r>
              <a:rPr lang="en-GB" sz="2000" dirty="0" smtClean="0"/>
              <a:t>60% - Instagram</a:t>
            </a:r>
            <a:r>
              <a:rPr lang="en-GB" sz="2000" dirty="0"/>
              <a:t>: </a:t>
            </a:r>
            <a:r>
              <a:rPr lang="en-GB" sz="2000" dirty="0" smtClean="0"/>
              <a:t>20% </a:t>
            </a:r>
            <a:r>
              <a:rPr lang="en-GB" sz="2000" dirty="0"/>
              <a:t>- YouTube: </a:t>
            </a:r>
            <a:r>
              <a:rPr lang="en-GB" sz="2000" dirty="0" smtClean="0"/>
              <a:t>20%</a:t>
            </a:r>
            <a:endParaRPr lang="en-GB" sz="2000" dirty="0"/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596685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172194" y="1858163"/>
            <a:ext cx="8597735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We’d like to see:</a:t>
            </a:r>
          </a:p>
          <a:p>
            <a:pPr marL="285750" indent="-285750">
              <a:buFont typeface="Arial" charset="0"/>
              <a:buChar char="•"/>
            </a:pPr>
            <a:r>
              <a:rPr lang="en-GB" sz="2000" dirty="0"/>
              <a:t>more CERN stories in MS languages </a:t>
            </a:r>
          </a:p>
          <a:p>
            <a:pPr marL="285750" indent="-285750">
              <a:buFont typeface="Arial" charset="0"/>
              <a:buChar char="•"/>
            </a:pPr>
            <a:r>
              <a:rPr lang="en-GB" sz="2000" dirty="0"/>
              <a:t>highlights of MS’ involvement in CERN projects and experiments</a:t>
            </a:r>
          </a:p>
          <a:p>
            <a:pPr marL="285750" indent="-285750">
              <a:buFont typeface="Arial" charset="0"/>
              <a:buChar char="•"/>
            </a:pPr>
            <a:r>
              <a:rPr lang="en-GB" sz="2000" dirty="0"/>
              <a:t>highlights of MS collaboration (mixing our different cultures)</a:t>
            </a:r>
          </a:p>
          <a:p>
            <a:pPr marL="285750" indent="-285750">
              <a:buFont typeface="Arial" charset="0"/>
              <a:buChar char="•"/>
            </a:pPr>
            <a:r>
              <a:rPr lang="en-GB" sz="2000" dirty="0"/>
              <a:t>national profiles</a:t>
            </a:r>
          </a:p>
          <a:p>
            <a:pPr marL="285750" indent="-285750">
              <a:buFont typeface="Arial" charset="0"/>
              <a:buChar char="•"/>
            </a:pPr>
            <a:r>
              <a:rPr lang="en-GB" sz="2000" dirty="0"/>
              <a:t>pro-active sharing of strategic social media plan</a:t>
            </a:r>
          </a:p>
          <a:p>
            <a:pPr marL="285750" indent="-285750">
              <a:buFont typeface="Arial" charset="0"/>
              <a:buChar char="•"/>
            </a:pPr>
            <a:r>
              <a:rPr lang="en-GB" sz="2000" dirty="0"/>
              <a:t>more mentions of our #</a:t>
            </a:r>
            <a:r>
              <a:rPr lang="en-GB" sz="2000" dirty="0" err="1"/>
              <a:t>CountryatCERN</a:t>
            </a:r>
            <a:r>
              <a:rPr lang="en-GB" sz="2000" dirty="0"/>
              <a:t> hashtags</a:t>
            </a:r>
          </a:p>
          <a:p>
            <a:pPr marL="285750" indent="-285750">
              <a:buFont typeface="Arial" charset="0"/>
              <a:buChar char="•"/>
            </a:pPr>
            <a:r>
              <a:rPr lang="en-GB" sz="2000" dirty="0"/>
              <a:t>more coordinated actions between MS and CERN (special </a:t>
            </a:r>
            <a:r>
              <a:rPr lang="en-GB" sz="2000" dirty="0" smtClean="0"/>
              <a:t>events, #) </a:t>
            </a:r>
            <a:endParaRPr lang="en-GB" sz="2000" dirty="0"/>
          </a:p>
          <a:p>
            <a:pPr marL="285750" indent="-285750">
              <a:buFont typeface="Arial" charset="0"/>
              <a:buChar char="•"/>
            </a:pPr>
            <a:endParaRPr lang="en-GB" sz="2000" dirty="0"/>
          </a:p>
          <a:p>
            <a:r>
              <a:rPr lang="en-GB" sz="2000" b="1" dirty="0"/>
              <a:t>We’d try to:</a:t>
            </a:r>
          </a:p>
          <a:p>
            <a:pPr marL="285750" indent="-285750">
              <a:buFont typeface="Arial" charset="0"/>
              <a:buChar char="•"/>
            </a:pPr>
            <a:r>
              <a:rPr lang="en-GB" sz="2000" dirty="0"/>
              <a:t>find more ambassadors in our countries willing to communicate on social media</a:t>
            </a:r>
          </a:p>
          <a:p>
            <a:pPr marL="285750" indent="-285750">
              <a:buFont typeface="Arial" charset="0"/>
              <a:buChar char="•"/>
            </a:pPr>
            <a:r>
              <a:rPr lang="en-GB" sz="2000" dirty="0"/>
              <a:t>share more content with CERN (photos, stories, profiles, milestones</a:t>
            </a:r>
            <a:r>
              <a:rPr lang="is-IS" sz="2000" dirty="0"/>
              <a:t>…)</a:t>
            </a:r>
            <a:endParaRPr lang="en-GB" sz="2000" dirty="0"/>
          </a:p>
          <a:p>
            <a:pPr marL="285750" indent="-285750">
              <a:buFont typeface="Arial" charset="0"/>
              <a:buChar char="•"/>
            </a:pPr>
            <a:endParaRPr lang="en-GB" dirty="0"/>
          </a:p>
        </p:txBody>
      </p:sp>
      <p:sp>
        <p:nvSpPr>
          <p:cNvPr id="7" name="ZoneTexte 6"/>
          <p:cNvSpPr txBox="1"/>
          <p:nvPr/>
        </p:nvSpPr>
        <p:spPr>
          <a:xfrm>
            <a:off x="3165510" y="391575"/>
            <a:ext cx="560441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4000" dirty="0"/>
              <a:t>Survey results: </a:t>
            </a:r>
          </a:p>
          <a:p>
            <a:pPr algn="r"/>
            <a:r>
              <a:rPr lang="en-GB" sz="4000" i="1" dirty="0"/>
              <a:t>in an ideal world</a:t>
            </a:r>
            <a:r>
              <a:rPr lang="is-IS" sz="4000" dirty="0"/>
              <a:t>… (1/2)</a:t>
            </a:r>
            <a:endParaRPr lang="en-GB" sz="4000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71888" y="6356350"/>
            <a:ext cx="4406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4 May 2017 - CERN - EPPCN meeting – social media group</a:t>
            </a:r>
          </a:p>
        </p:txBody>
      </p:sp>
    </p:spTree>
    <p:extLst>
      <p:ext uri="{BB962C8B-B14F-4D97-AF65-F5344CB8AC3E}">
        <p14:creationId xmlns:p14="http://schemas.microsoft.com/office/powerpoint/2010/main" val="1769726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7134" y="2587603"/>
            <a:ext cx="807966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But also </a:t>
            </a:r>
          </a:p>
          <a:p>
            <a:pPr marL="285750" indent="-285750">
              <a:buFont typeface="Arial" charset="0"/>
              <a:buChar char="•"/>
            </a:pPr>
            <a:r>
              <a:rPr lang="en-GB" sz="2400" dirty="0"/>
              <a:t>Some said that CERN did a great job so far </a:t>
            </a:r>
            <a:r>
              <a:rPr lang="en-GB" sz="2400" dirty="0">
                <a:sym typeface="Wingdings"/>
              </a:rPr>
              <a:t></a:t>
            </a:r>
          </a:p>
          <a:p>
            <a:pPr marL="285750" indent="-285750">
              <a:buFont typeface="Arial" charset="0"/>
              <a:buChar char="•"/>
            </a:pPr>
            <a:r>
              <a:rPr lang="en-GB" sz="2400" dirty="0">
                <a:sym typeface="Wingdings"/>
              </a:rPr>
              <a:t>Some raised funding issues to sustain a solid social media plan in the MS</a:t>
            </a:r>
          </a:p>
          <a:p>
            <a:pPr marL="285750" indent="-285750">
              <a:buFont typeface="Arial" charset="0"/>
              <a:buChar char="•"/>
            </a:pPr>
            <a:r>
              <a:rPr lang="en-GB" sz="2400" dirty="0">
                <a:sym typeface="Wingdings"/>
              </a:rPr>
              <a:t>Some were not that convinced of the impact that social media could have on their communication</a:t>
            </a:r>
            <a:r>
              <a:rPr lang="en-GB" sz="2400" dirty="0"/>
              <a:t/>
            </a:r>
            <a:br>
              <a:rPr lang="en-GB" sz="2400" dirty="0"/>
            </a:br>
            <a:endParaRPr lang="en-GB" sz="2400" dirty="0"/>
          </a:p>
        </p:txBody>
      </p:sp>
      <p:sp>
        <p:nvSpPr>
          <p:cNvPr id="9" name="ZoneTexte 8"/>
          <p:cNvSpPr txBox="1"/>
          <p:nvPr/>
        </p:nvSpPr>
        <p:spPr>
          <a:xfrm>
            <a:off x="3082380" y="403905"/>
            <a:ext cx="560441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4000" dirty="0"/>
              <a:t>Survey results: </a:t>
            </a:r>
          </a:p>
          <a:p>
            <a:pPr algn="r"/>
            <a:r>
              <a:rPr lang="en-GB" sz="4000" i="1" dirty="0"/>
              <a:t>in an ideal world</a:t>
            </a:r>
            <a:r>
              <a:rPr lang="is-IS" sz="4000" dirty="0"/>
              <a:t>… (2/2)</a:t>
            </a:r>
            <a:endParaRPr lang="en-GB" sz="4000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71888" y="6356350"/>
            <a:ext cx="4406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4 May 2017 - CERN - EPPCN meeting – social media group</a:t>
            </a:r>
          </a:p>
        </p:txBody>
      </p:sp>
    </p:spTree>
    <p:extLst>
      <p:ext uri="{BB962C8B-B14F-4D97-AF65-F5344CB8AC3E}">
        <p14:creationId xmlns:p14="http://schemas.microsoft.com/office/powerpoint/2010/main" val="1146085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405981"/>
            <a:ext cx="8226854" cy="940443"/>
          </a:xfrm>
        </p:spPr>
        <p:txBody>
          <a:bodyPr>
            <a:normAutofit/>
          </a:bodyPr>
          <a:lstStyle/>
          <a:p>
            <a:pPr algn="r"/>
            <a:r>
              <a:rPr lang="en-GB" sz="4000" dirty="0" smtClean="0"/>
              <a:t>#</a:t>
            </a:r>
            <a:r>
              <a:rPr lang="en-GB" sz="4000" dirty="0" err="1" smtClean="0"/>
              <a:t>FollowFriday</a:t>
            </a:r>
            <a:r>
              <a:rPr lang="en-GB" sz="4000" dirty="0" smtClean="0"/>
              <a:t> campaign</a:t>
            </a:r>
            <a:endParaRPr lang="en-GB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588272"/>
            <a:ext cx="3829050" cy="4169590"/>
          </a:xfrm>
        </p:spPr>
        <p:txBody>
          <a:bodyPr>
            <a:noAutofit/>
          </a:bodyPr>
          <a:lstStyle/>
          <a:p>
            <a:r>
              <a:rPr lang="fr-FR" sz="2000" dirty="0" smtClean="0"/>
              <a:t>Our first </a:t>
            </a:r>
            <a:r>
              <a:rPr lang="fr-FR" sz="2000" dirty="0" err="1" smtClean="0"/>
              <a:t>step</a:t>
            </a:r>
            <a:r>
              <a:rPr lang="fr-FR" sz="2000" dirty="0" smtClean="0"/>
              <a:t> </a:t>
            </a:r>
            <a:r>
              <a:rPr lang="fr-FR" sz="2000" dirty="0" err="1" smtClean="0"/>
              <a:t>into</a:t>
            </a:r>
            <a:r>
              <a:rPr lang="fr-FR" sz="2000" dirty="0" smtClean="0"/>
              <a:t> a real collaboration </a:t>
            </a:r>
            <a:r>
              <a:rPr lang="fr-FR" sz="2000" dirty="0" err="1" smtClean="0"/>
              <a:t>with</a:t>
            </a:r>
            <a:r>
              <a:rPr lang="fr-FR" sz="2000" dirty="0" smtClean="0"/>
              <a:t> social media!</a:t>
            </a:r>
          </a:p>
          <a:p>
            <a:endParaRPr lang="fr-FR" sz="2000" dirty="0" smtClean="0"/>
          </a:p>
          <a:p>
            <a:r>
              <a:rPr lang="fr-FR" sz="2000" dirty="0" smtClean="0"/>
              <a:t>So far, 8 countries </a:t>
            </a:r>
            <a:r>
              <a:rPr lang="fr-FR" sz="2000" dirty="0" err="1" smtClean="0"/>
              <a:t>were</a:t>
            </a:r>
            <a:r>
              <a:rPr lang="fr-FR" sz="2000" dirty="0" smtClean="0"/>
              <a:t> </a:t>
            </a:r>
            <a:r>
              <a:rPr lang="fr-FR" sz="2000" dirty="0" err="1" smtClean="0"/>
              <a:t>featured</a:t>
            </a:r>
            <a:r>
              <a:rPr lang="fr-FR" sz="2000" dirty="0" smtClean="0"/>
              <a:t>: France, The </a:t>
            </a:r>
            <a:r>
              <a:rPr lang="fr-FR" sz="2000" dirty="0" err="1" smtClean="0"/>
              <a:t>Netherlands</a:t>
            </a:r>
            <a:r>
              <a:rPr lang="fr-FR" sz="2000" dirty="0" smtClean="0"/>
              <a:t>, Portugal, the UK, Germany, </a:t>
            </a:r>
            <a:r>
              <a:rPr lang="fr-FR" sz="2000" dirty="0" err="1" smtClean="0"/>
              <a:t>Finland</a:t>
            </a:r>
            <a:r>
              <a:rPr lang="fr-FR" sz="2000" dirty="0" smtClean="0"/>
              <a:t>, </a:t>
            </a:r>
            <a:r>
              <a:rPr lang="fr-FR" sz="2000" dirty="0" err="1" smtClean="0"/>
              <a:t>Italy</a:t>
            </a:r>
            <a:r>
              <a:rPr lang="fr-FR" sz="2000" dirty="0" smtClean="0"/>
              <a:t> and Spain. </a:t>
            </a:r>
            <a:r>
              <a:rPr lang="fr-FR" sz="2000" dirty="0" err="1" smtClean="0"/>
              <a:t>Norway</a:t>
            </a:r>
            <a:r>
              <a:rPr lang="fr-FR" sz="2000" dirty="0" smtClean="0"/>
              <a:t> to come!</a:t>
            </a:r>
          </a:p>
          <a:p>
            <a:endParaRPr lang="fr-FR" sz="2000" dirty="0" smtClean="0"/>
          </a:p>
          <a:p>
            <a:r>
              <a:rPr lang="fr-FR" sz="2000" dirty="0" smtClean="0"/>
              <a:t>Who’s </a:t>
            </a:r>
            <a:r>
              <a:rPr lang="fr-FR" sz="2000" dirty="0" err="1" smtClean="0"/>
              <a:t>next</a:t>
            </a:r>
            <a:r>
              <a:rPr lang="fr-FR" sz="2000" dirty="0" smtClean="0"/>
              <a:t>?</a:t>
            </a:r>
            <a:endParaRPr lang="fr-FR" sz="2000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6250" y="1774010"/>
            <a:ext cx="4397804" cy="3086045"/>
          </a:xfrm>
          <a:prstGeom prst="rect">
            <a:avLst/>
          </a:prstGeom>
        </p:spPr>
      </p:pic>
      <p:sp>
        <p:nvSpPr>
          <p:cNvPr id="1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71888" y="6356350"/>
            <a:ext cx="4406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4 May 2017 - CERN - EPPCN meeting – social media group</a:t>
            </a:r>
          </a:p>
        </p:txBody>
      </p:sp>
    </p:spTree>
    <p:extLst>
      <p:ext uri="{BB962C8B-B14F-4D97-AF65-F5344CB8AC3E}">
        <p14:creationId xmlns:p14="http://schemas.microsoft.com/office/powerpoint/2010/main" val="323449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3121</TotalTime>
  <Words>1658</Words>
  <Application>Microsoft Macintosh PowerPoint</Application>
  <PresentationFormat>Présentation à l'écran (4:3)</PresentationFormat>
  <Paragraphs>246</Paragraphs>
  <Slides>18</Slides>
  <Notes>15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3" baseType="lpstr">
      <vt:lpstr>Calibri</vt:lpstr>
      <vt:lpstr>Mangal</vt:lpstr>
      <vt:lpstr>Wingdings</vt:lpstr>
      <vt:lpstr>Arial</vt:lpstr>
      <vt:lpstr>CERNCorporate4-3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#FollowFriday campaign</vt:lpstr>
      <vt:lpstr>#FollowFriday – Engagement </vt:lpstr>
      <vt:lpstr>#FollowFriday – Feedback</vt:lpstr>
      <vt:lpstr>#MycountryAtCERN – Mentions </vt:lpstr>
      <vt:lpstr>About CERN social media</vt:lpstr>
      <vt:lpstr>About CERN social media</vt:lpstr>
      <vt:lpstr>What’s next?</vt:lpstr>
      <vt:lpstr>Présentation PowerPoint</vt:lpstr>
      <vt:lpstr>Présentation PowerPoint</vt:lpstr>
      <vt:lpstr>Présentation PowerPoint</vt:lpstr>
    </vt:vector>
  </TitlesOfParts>
  <Company>CERN</Company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Kate Kahle</dc:creator>
  <cp:lastModifiedBy>Julie Haffner</cp:lastModifiedBy>
  <cp:revision>325</cp:revision>
  <cp:lastPrinted>2016-11-17T08:35:48Z</cp:lastPrinted>
  <dcterms:created xsi:type="dcterms:W3CDTF">2015-06-16T19:24:29Z</dcterms:created>
  <dcterms:modified xsi:type="dcterms:W3CDTF">2017-05-04T12:10:40Z</dcterms:modified>
</cp:coreProperties>
</file>