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266A-397E-4496-A79E-D39BC62BEA28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47C-C1FA-41CD-A311-08785A275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571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266A-397E-4496-A79E-D39BC62BEA28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47C-C1FA-41CD-A311-08785A275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664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266A-397E-4496-A79E-D39BC62BEA28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47C-C1FA-41CD-A311-08785A275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416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266A-397E-4496-A79E-D39BC62BEA28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47C-C1FA-41CD-A311-08785A275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389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266A-397E-4496-A79E-D39BC62BEA28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47C-C1FA-41CD-A311-08785A275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88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266A-397E-4496-A79E-D39BC62BEA28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47C-C1FA-41CD-A311-08785A275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731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266A-397E-4496-A79E-D39BC62BEA28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47C-C1FA-41CD-A311-08785A275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92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266A-397E-4496-A79E-D39BC62BEA28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47C-C1FA-41CD-A311-08785A275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191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266A-397E-4496-A79E-D39BC62BEA28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47C-C1FA-41CD-A311-08785A275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205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266A-397E-4496-A79E-D39BC62BEA28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47C-C1FA-41CD-A311-08785A275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803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266A-397E-4496-A79E-D39BC62BEA28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47C-C1FA-41CD-A311-08785A275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673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2266A-397E-4496-A79E-D39BC62BEA28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4C47C-C1FA-41CD-A311-08785A275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931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200" y="330200"/>
            <a:ext cx="1145954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Other points noted: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huge question of “no power pulsing” will lead to additional material in vertex, tracker (?) and elsewhere; the </a:t>
            </a:r>
          </a:p>
          <a:p>
            <a:r>
              <a:rPr lang="en-US" dirty="0"/>
              <a:t> </a:t>
            </a:r>
            <a:r>
              <a:rPr lang="en-US" dirty="0" smtClean="0"/>
              <a:t>     calorimeter longitudinal segmentation might have to be revised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order to adjust the tracker layout to the new outer radius, it is – in a first attempt – proposed to scale everything</a:t>
            </a:r>
          </a:p>
          <a:p>
            <a:r>
              <a:rPr lang="en-US" dirty="0"/>
              <a:t> </a:t>
            </a:r>
            <a:r>
              <a:rPr lang="en-US" dirty="0" smtClean="0"/>
              <a:t>     “out” to the new outer radius; the separation of inner and outer tracker must remain, the (new) diameter of the </a:t>
            </a:r>
          </a:p>
          <a:p>
            <a:r>
              <a:rPr lang="en-US" dirty="0"/>
              <a:t> </a:t>
            </a:r>
            <a:r>
              <a:rPr lang="en-US" dirty="0" smtClean="0"/>
              <a:t>     support tube must be checked against mechanical issues and interference with other elements in the </a:t>
            </a:r>
            <a:r>
              <a:rPr lang="en-US" dirty="0" err="1" smtClean="0"/>
              <a:t>FCCee</a:t>
            </a:r>
            <a:r>
              <a:rPr lang="en-US" dirty="0" smtClean="0"/>
              <a:t> detector</a:t>
            </a:r>
          </a:p>
          <a:p>
            <a:r>
              <a:rPr lang="en-US" dirty="0"/>
              <a:t> </a:t>
            </a:r>
            <a:r>
              <a:rPr lang="en-US" dirty="0" smtClean="0"/>
              <a:t>     region // opening the detector for maintenance may in the first round be neglected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LumiCal</a:t>
            </a:r>
            <a:r>
              <a:rPr lang="en-US" dirty="0" smtClean="0"/>
              <a:t> design and performance is not part of our 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complex interplay between the three solenoids and the final quadrupole, etc., are in the hands of MDI and are</a:t>
            </a:r>
          </a:p>
          <a:p>
            <a:r>
              <a:rPr lang="en-US" dirty="0"/>
              <a:t> </a:t>
            </a:r>
            <a:r>
              <a:rPr lang="en-US" dirty="0" smtClean="0"/>
              <a:t>     not part of our worries – we should assume that </a:t>
            </a:r>
            <a:r>
              <a:rPr lang="en-US" dirty="0" err="1" smtClean="0"/>
              <a:t>anyting</a:t>
            </a:r>
            <a:r>
              <a:rPr lang="en-US" dirty="0" smtClean="0"/>
              <a:t> inside theta = 100 </a:t>
            </a:r>
            <a:r>
              <a:rPr lang="en-US" dirty="0" err="1" smtClean="0"/>
              <a:t>mrad</a:t>
            </a:r>
            <a:r>
              <a:rPr lang="en-US" dirty="0" smtClean="0"/>
              <a:t> is “forbidden territory”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Initial validation and performance studies can follow the scheme of what is done for </a:t>
            </a:r>
            <a:r>
              <a:rPr lang="en-US" dirty="0" err="1" smtClean="0"/>
              <a:t>CLICdet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169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8173" y="80208"/>
            <a:ext cx="4341535" cy="68479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51621" y="112292"/>
            <a:ext cx="766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FCCee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860883" y="4969036"/>
            <a:ext cx="5137484" cy="369332"/>
            <a:chOff x="336883" y="4969036"/>
            <a:chExt cx="5137484" cy="369332"/>
          </a:xfrm>
        </p:grpSpPr>
        <p:cxnSp>
          <p:nvCxnSpPr>
            <p:cNvPr id="3" name="Straight Connector 2"/>
            <p:cNvCxnSpPr/>
            <p:nvPr/>
          </p:nvCxnSpPr>
          <p:spPr>
            <a:xfrm flipV="1">
              <a:off x="336883" y="5233737"/>
              <a:ext cx="5137484" cy="120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4608091" y="4969036"/>
              <a:ext cx="407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  2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9" name="Straight Connector 8"/>
          <p:cNvCxnSpPr/>
          <p:nvPr/>
        </p:nvCxnSpPr>
        <p:spPr>
          <a:xfrm flipV="1">
            <a:off x="1872915" y="1596187"/>
            <a:ext cx="5137484" cy="12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44123" y="1331485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2.15</a:t>
            </a:r>
            <a:r>
              <a:rPr lang="en-US" b="1" dirty="0">
                <a:solidFill>
                  <a:srgbClr val="0070C0"/>
                </a:solidFill>
              </a:rPr>
              <a:t>  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1880934" y="1327477"/>
            <a:ext cx="5137484" cy="12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23542" y="1062775"/>
            <a:ext cx="1224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unchanged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882218" y="494741"/>
            <a:ext cx="5137484" cy="369332"/>
            <a:chOff x="336883" y="4969036"/>
            <a:chExt cx="5137484" cy="369332"/>
          </a:xfrm>
        </p:grpSpPr>
        <p:cxnSp>
          <p:nvCxnSpPr>
            <p:cNvPr id="15" name="Straight Connector 14"/>
            <p:cNvCxnSpPr/>
            <p:nvPr/>
          </p:nvCxnSpPr>
          <p:spPr>
            <a:xfrm flipV="1">
              <a:off x="336883" y="5233737"/>
              <a:ext cx="5137484" cy="120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608091" y="496903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17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876803" y="5244266"/>
            <a:ext cx="5137484" cy="369332"/>
            <a:chOff x="336883" y="4969036"/>
            <a:chExt cx="5137484" cy="369332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336883" y="5233737"/>
              <a:ext cx="5137484" cy="120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608091" y="4969036"/>
              <a:ext cx="237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 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79075" y="5519498"/>
            <a:ext cx="5137484" cy="369332"/>
            <a:chOff x="336883" y="4969036"/>
            <a:chExt cx="5137484" cy="369332"/>
          </a:xfrm>
        </p:grpSpPr>
        <p:cxnSp>
          <p:nvCxnSpPr>
            <p:cNvPr id="22" name="Straight Connector 21"/>
            <p:cNvCxnSpPr/>
            <p:nvPr/>
          </p:nvCxnSpPr>
          <p:spPr>
            <a:xfrm flipV="1">
              <a:off x="336883" y="5233737"/>
              <a:ext cx="5137484" cy="120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608091" y="4969036"/>
              <a:ext cx="237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 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879933" y="2454436"/>
            <a:ext cx="5137484" cy="369332"/>
            <a:chOff x="336883" y="4969036"/>
            <a:chExt cx="5137484" cy="369332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336883" y="5233737"/>
              <a:ext cx="5137484" cy="120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608091" y="4969036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898983" y="3006886"/>
            <a:ext cx="5137484" cy="369332"/>
            <a:chOff x="336883" y="4969036"/>
            <a:chExt cx="5137484" cy="369332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336883" y="5233737"/>
              <a:ext cx="5137484" cy="120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608091" y="4969036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879933" y="3578386"/>
            <a:ext cx="5411264" cy="369332"/>
            <a:chOff x="336883" y="4969036"/>
            <a:chExt cx="5411264" cy="369332"/>
          </a:xfrm>
        </p:grpSpPr>
        <p:cxnSp>
          <p:nvCxnSpPr>
            <p:cNvPr id="31" name="Straight Connector 30"/>
            <p:cNvCxnSpPr/>
            <p:nvPr/>
          </p:nvCxnSpPr>
          <p:spPr>
            <a:xfrm flipV="1">
              <a:off x="336883" y="5233737"/>
              <a:ext cx="5137484" cy="120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4608091" y="4969036"/>
              <a:ext cx="11400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5.5</a:t>
              </a:r>
              <a:r>
                <a:rPr lang="en-US" b="1" dirty="0">
                  <a:solidFill>
                    <a:srgbClr val="0070C0"/>
                  </a:solidFill>
                </a:rPr>
                <a:t> </a:t>
              </a:r>
              <a:r>
                <a:rPr lang="en-US" dirty="0">
                  <a:solidFill>
                    <a:srgbClr val="0070C0"/>
                  </a:solidFill>
                </a:rPr>
                <a:t>(= ILD)</a:t>
              </a:r>
              <a:endParaRPr lang="en-GB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879934" y="4692812"/>
            <a:ext cx="5137484" cy="369332"/>
            <a:chOff x="336883" y="4969036"/>
            <a:chExt cx="5137484" cy="369332"/>
          </a:xfrm>
        </p:grpSpPr>
        <p:cxnSp>
          <p:nvCxnSpPr>
            <p:cNvPr id="34" name="Straight Connector 33"/>
            <p:cNvCxnSpPr/>
            <p:nvPr/>
          </p:nvCxnSpPr>
          <p:spPr>
            <a:xfrm flipV="1">
              <a:off x="336883" y="5233737"/>
              <a:ext cx="5137484" cy="120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4608091" y="4969036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1166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5896743" y="2445237"/>
            <a:ext cx="1224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unchanged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939503" y="3003784"/>
            <a:ext cx="1224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unchanged</a:t>
            </a:r>
            <a:endParaRPr lang="en-US" dirty="0">
              <a:solidFill>
                <a:srgbClr val="0070C0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905334" y="4121312"/>
            <a:ext cx="5137484" cy="369332"/>
            <a:chOff x="336883" y="4969036"/>
            <a:chExt cx="5137484" cy="369332"/>
          </a:xfrm>
        </p:grpSpPr>
        <p:cxnSp>
          <p:nvCxnSpPr>
            <p:cNvPr id="38" name="Straight Connector 37"/>
            <p:cNvCxnSpPr/>
            <p:nvPr/>
          </p:nvCxnSpPr>
          <p:spPr>
            <a:xfrm flipV="1">
              <a:off x="336883" y="5233737"/>
              <a:ext cx="5137484" cy="120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608091" y="4969036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1166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0" name="Rectangle 39"/>
          <p:cNvSpPr/>
          <p:nvPr/>
        </p:nvSpPr>
        <p:spPr>
          <a:xfrm>
            <a:off x="5920780" y="5239752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b="1" dirty="0" smtClean="0">
                <a:solidFill>
                  <a:srgbClr val="FF0000"/>
                </a:solidFill>
              </a:rPr>
              <a:t>3.7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934843" y="5506353"/>
            <a:ext cx="1224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unchanged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63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209</Words>
  <Application>Microsoft Office PowerPoint</Application>
  <PresentationFormat>Widescreen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Konrad Elsener</dc:creator>
  <cp:lastModifiedBy>Konrad Elsener</cp:lastModifiedBy>
  <cp:revision>5</cp:revision>
  <dcterms:created xsi:type="dcterms:W3CDTF">2017-04-26T14:02:48Z</dcterms:created>
  <dcterms:modified xsi:type="dcterms:W3CDTF">2017-04-28T14:47:49Z</dcterms:modified>
</cp:coreProperties>
</file>