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88" r:id="rId2"/>
    <p:sldId id="440" r:id="rId3"/>
    <p:sldId id="435" r:id="rId4"/>
    <p:sldId id="431" r:id="rId5"/>
    <p:sldId id="423" r:id="rId6"/>
    <p:sldId id="441" r:id="rId7"/>
    <p:sldId id="424" r:id="rId8"/>
    <p:sldId id="398" r:id="rId9"/>
    <p:sldId id="410" r:id="rId10"/>
    <p:sldId id="443" r:id="rId11"/>
    <p:sldId id="444" r:id="rId12"/>
    <p:sldId id="445" r:id="rId13"/>
    <p:sldId id="399" r:id="rId14"/>
    <p:sldId id="412" r:id="rId15"/>
    <p:sldId id="396" r:id="rId16"/>
    <p:sldId id="426" r:id="rId17"/>
    <p:sldId id="447" r:id="rId18"/>
    <p:sldId id="432" r:id="rId19"/>
    <p:sldId id="433" r:id="rId20"/>
    <p:sldId id="434" r:id="rId21"/>
    <p:sldId id="427" r:id="rId22"/>
    <p:sldId id="428" r:id="rId23"/>
    <p:sldId id="450" r:id="rId24"/>
    <p:sldId id="406" r:id="rId25"/>
    <p:sldId id="409" r:id="rId26"/>
    <p:sldId id="421" r:id="rId27"/>
    <p:sldId id="442" r:id="rId28"/>
    <p:sldId id="448" r:id="rId29"/>
    <p:sldId id="449" r:id="rId30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29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D596"/>
    <a:srgbClr val="41E0F1"/>
    <a:srgbClr val="EB7DC6"/>
    <a:srgbClr val="005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45" autoAdjust="0"/>
    <p:restoredTop sz="95701" autoAdjust="0"/>
  </p:normalViewPr>
  <p:slideViewPr>
    <p:cSldViewPr snapToGrid="0">
      <p:cViewPr varScale="1">
        <p:scale>
          <a:sx n="103" d="100"/>
          <a:sy n="103" d="100"/>
        </p:scale>
        <p:origin x="648" y="184"/>
      </p:cViewPr>
      <p:guideLst>
        <p:guide orient="horz" pos="2160"/>
        <p:guide pos="2880"/>
        <p:guide pos="29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64C58-C7F4-46DF-877F-89F37E80852E}" type="datetimeFigureOut">
              <a:rPr lang="en-US" smtClean="0"/>
              <a:t>4/28/17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B8596-93B5-45D9-AA7E-794FF3E0F1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57996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9D56E-B78E-4961-B86C-F98E5B945B3E}" type="datetimeFigureOut">
              <a:rPr lang="en-US" smtClean="0"/>
              <a:t>4/28/17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49313"/>
            <a:ext cx="305752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71381"/>
            <a:ext cx="794258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CF955-FC90-41D1-8275-F7A2CC83ED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9696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5638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665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2170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522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3581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1768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1940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0761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2243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2376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757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7230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9727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9214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2250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941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0394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4215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2265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5088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735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257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6253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3588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533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8069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403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08911-81DF-40FF-B8C3-F5DDD91B14CE}" type="datetime1">
              <a:rPr lang="en-US" smtClean="0"/>
              <a:t>4/28/17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41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2B91-5CEF-4B98-A74C-802504CDABF2}" type="datetime1">
              <a:rPr lang="en-US" smtClean="0"/>
              <a:t>4/28/17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36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3DBE6-FC89-41EE-B231-28A4E3C16F1C}" type="datetime1">
              <a:rPr lang="en-US" smtClean="0"/>
              <a:t>4/28/17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50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51E6-15AF-4B42-8DBD-377A1D01E9B6}" type="datetime1">
              <a:rPr lang="en-US" smtClean="0"/>
              <a:t>4/28/17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455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FF7EF-7F45-4446-8E0A-8A62475A4F52}" type="datetime1">
              <a:rPr lang="en-US" smtClean="0"/>
              <a:t>4/28/17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572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DB9D7-AD75-40F7-8E08-8A1773C06D56}" type="datetime1">
              <a:rPr lang="en-US" smtClean="0"/>
              <a:t>4/28/17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414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57898-A4DE-4853-85A5-4FF8272B33EF}" type="datetime1">
              <a:rPr lang="en-US" smtClean="0"/>
              <a:t>4/28/17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04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DF0F-7106-431D-A2BE-908BBED6AE24}" type="datetime1">
              <a:rPr lang="en-US" smtClean="0"/>
              <a:t>4/28/17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963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E53F6-38FD-464C-B1D2-D4CCB228DC18}" type="datetime1">
              <a:rPr lang="en-US" smtClean="0"/>
              <a:t>4/28/17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867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4CD9-55F3-44E2-8064-A3C11C15E617}" type="datetime1">
              <a:rPr lang="en-US" smtClean="0"/>
              <a:t>4/28/17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521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2082-693E-4A0E-BD59-95766A750A6C}" type="datetime1">
              <a:rPr lang="en-US" smtClean="0"/>
              <a:t>4/28/17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234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795AC-357D-48FA-AB7B-73D794C89959}" type="datetime1">
              <a:rPr lang="en-US" smtClean="0"/>
              <a:t>4/28/17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B3C45-6916-4A09-AEE0-4725868A11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041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5.png"/><Relationship Id="rId12" Type="http://schemas.openxmlformats.org/officeDocument/2006/relationships/image" Target="../media/image46.png"/><Relationship Id="rId13" Type="http://schemas.openxmlformats.org/officeDocument/2006/relationships/image" Target="../media/image27.png"/><Relationship Id="rId14" Type="http://schemas.openxmlformats.org/officeDocument/2006/relationships/image" Target="../media/image270.png"/><Relationship Id="rId15" Type="http://schemas.openxmlformats.org/officeDocument/2006/relationships/image" Target="../media/image28.png"/><Relationship Id="rId16" Type="http://schemas.openxmlformats.org/officeDocument/2006/relationships/image" Target="../media/image29.png"/><Relationship Id="rId17" Type="http://schemas.openxmlformats.org/officeDocument/2006/relationships/image" Target="../media/image30.png"/><Relationship Id="rId18" Type="http://schemas.openxmlformats.org/officeDocument/2006/relationships/image" Target="../media/image31.png"/><Relationship Id="rId19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9" Type="http://schemas.openxmlformats.org/officeDocument/2006/relationships/image" Target="../media/image43.png"/><Relationship Id="rId10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8" Type="http://schemas.openxmlformats.org/officeDocument/2006/relationships/image" Target="../media/image38.png"/><Relationship Id="rId9" Type="http://schemas.openxmlformats.org/officeDocument/2006/relationships/image" Target="../media/image47.png"/><Relationship Id="rId10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23.png"/><Relationship Id="rId5" Type="http://schemas.openxmlformats.org/officeDocument/2006/relationships/image" Target="../media/image3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6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76795"/>
            <a:ext cx="7772400" cy="3235380"/>
          </a:xfrm>
          <a:ln w="508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r>
              <a:rPr lang="en-GB" sz="4800" b="1" dirty="0" smtClean="0"/>
              <a:t>Update on SPS coupled bunch instabilities</a:t>
            </a:r>
            <a:br>
              <a:rPr lang="en-GB" sz="4800" b="1" dirty="0" smtClean="0"/>
            </a:br>
            <a:r>
              <a:rPr lang="en-GB" sz="4800" b="1" dirty="0" smtClean="0"/>
              <a:t>-</a:t>
            </a:r>
            <a:br>
              <a:rPr lang="en-GB" sz="4800" b="1" dirty="0" smtClean="0"/>
            </a:br>
            <a:r>
              <a:rPr lang="en-GB" sz="4800" b="1" dirty="0" smtClean="0"/>
              <a:t>Simulation studies</a:t>
            </a:r>
            <a:r>
              <a:rPr lang="en-GB" sz="5400" b="1" dirty="0" smtClean="0"/>
              <a:t/>
            </a:r>
            <a:br>
              <a:rPr lang="en-GB" sz="5400" b="1" dirty="0" smtClean="0"/>
            </a:br>
            <a:r>
              <a:rPr lang="en-GB" sz="2700" b="1" dirty="0" smtClean="0">
                <a:solidFill>
                  <a:schemeClr val="bg1"/>
                </a:solidFill>
              </a:rPr>
              <a:t>s</a:t>
            </a:r>
            <a:r>
              <a:rPr lang="en-GB" sz="5400" dirty="0" smtClean="0"/>
              <a:t/>
            </a:r>
            <a:br>
              <a:rPr lang="en-GB" sz="5400" dirty="0" smtClean="0"/>
            </a:br>
            <a:r>
              <a:rPr lang="en-GB" sz="3100" dirty="0" smtClean="0"/>
              <a:t>28</a:t>
            </a:r>
            <a:r>
              <a:rPr lang="en-GB" sz="3100" baseline="30000" dirty="0" smtClean="0"/>
              <a:t>th</a:t>
            </a:r>
            <a:r>
              <a:rPr lang="en-GB" sz="3100" dirty="0" smtClean="0"/>
              <a:t> of April 2017</a:t>
            </a:r>
            <a:endParaRPr lang="en-US" sz="31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77462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J. Repond</a:t>
            </a:r>
            <a:endParaRPr lang="en-US" sz="2400" i="1" dirty="0" smtClean="0"/>
          </a:p>
        </p:txBody>
      </p:sp>
    </p:spTree>
    <p:extLst>
      <p:ext uri="{BB962C8B-B14F-4D97-AF65-F5344CB8AC3E}">
        <p14:creationId xmlns:p14="http://schemas.microsoft.com/office/powerpoint/2010/main" val="417281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Spreading of 630 MHz HOMs</a:t>
            </a:r>
            <a:endParaRPr lang="en-US" sz="36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914400" y="731520"/>
            <a:ext cx="73152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778" y="2741176"/>
            <a:ext cx="5489099" cy="41168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4" y="4029828"/>
            <a:ext cx="3528134" cy="2646101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flipV="1">
            <a:off x="2083709" y="3544312"/>
            <a:ext cx="2277898" cy="1626499"/>
          </a:xfrm>
          <a:prstGeom prst="straightConnector1">
            <a:avLst/>
          </a:prstGeom>
          <a:ln w="127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7112912" y="3544312"/>
            <a:ext cx="930571" cy="476976"/>
          </a:xfrm>
          <a:prstGeom prst="straightConnector1">
            <a:avLst/>
          </a:prstGeom>
          <a:ln w="127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7267" y="872084"/>
            <a:ext cx="53705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 smtClean="0"/>
              <a:t>Spread in </a:t>
            </a:r>
            <a:r>
              <a:rPr lang="fr-CH" sz="2400" dirty="0" err="1" smtClean="0"/>
              <a:t>frequency</a:t>
            </a:r>
            <a:r>
              <a:rPr lang="fr-CH" sz="2400" dirty="0" smtClean="0"/>
              <a:t>  </a:t>
            </a:r>
            <a:r>
              <a:rPr lang="fr-CH" sz="2400" dirty="0" err="1" smtClean="0"/>
              <a:t>from</a:t>
            </a:r>
            <a:r>
              <a:rPr lang="fr-CH" sz="2400" dirty="0" smtClean="0"/>
              <a:t> </a:t>
            </a:r>
            <a:r>
              <a:rPr lang="fr-CH" sz="2400" dirty="0" err="1" smtClean="0"/>
              <a:t>cavity</a:t>
            </a:r>
            <a:r>
              <a:rPr lang="fr-CH" sz="2400" dirty="0" smtClean="0"/>
              <a:t> to </a:t>
            </a:r>
            <a:r>
              <a:rPr lang="fr-CH" sz="2400" dirty="0" err="1" smtClean="0"/>
              <a:t>cavity</a:t>
            </a:r>
            <a:endParaRPr lang="fr-CH" sz="2400" dirty="0" smtClean="0"/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fr-CH" sz="2400" dirty="0" smtClean="0">
                <a:sym typeface="Wingdings" panose="05000000000000000000" pitchFamily="2" charset="2"/>
              </a:rPr>
              <a:t>Total </a:t>
            </a:r>
            <a:r>
              <a:rPr lang="fr-CH" sz="2400" dirty="0" err="1" smtClean="0">
                <a:sym typeface="Wingdings" panose="05000000000000000000" pitchFamily="2" charset="2"/>
              </a:rPr>
              <a:t>effect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equivalent</a:t>
            </a:r>
            <a:r>
              <a:rPr lang="fr-CH" sz="2400" dirty="0" smtClean="0">
                <a:sym typeface="Wingdings" panose="05000000000000000000" pitchFamily="2" charset="2"/>
              </a:rPr>
              <a:t> to </a:t>
            </a:r>
            <a:r>
              <a:rPr lang="fr-CH" sz="2400" dirty="0" err="1" smtClean="0">
                <a:sym typeface="Wingdings" panose="05000000000000000000" pitchFamily="2" charset="2"/>
              </a:rPr>
              <a:t>damping</a:t>
            </a:r>
            <a:r>
              <a:rPr lang="fr-CH" sz="2400" dirty="0" smtClean="0">
                <a:sym typeface="Wingdings" panose="05000000000000000000" pitchFamily="2" charset="2"/>
              </a:rPr>
              <a:t>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1926" y="872084"/>
            <a:ext cx="3051877" cy="193305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5981700" y="1463040"/>
            <a:ext cx="1596497" cy="164211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779948" y="2200275"/>
            <a:ext cx="798249" cy="82867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802938" y="4127567"/>
            <a:ext cx="1309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hift in MHz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800850" y="2741175"/>
            <a:ext cx="17123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Sources: IPAC11, mopc058</a:t>
            </a:r>
          </a:p>
        </p:txBody>
      </p:sp>
    </p:spTree>
    <p:extLst>
      <p:ext uri="{BB962C8B-B14F-4D97-AF65-F5344CB8AC3E}">
        <p14:creationId xmlns:p14="http://schemas.microsoft.com/office/powerpoint/2010/main" val="139390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Spreading of 630 MHz </a:t>
            </a:r>
            <a:r>
              <a:rPr lang="en-US" sz="5400" b="1" dirty="0" smtClean="0"/>
              <a:t>HOM</a:t>
            </a:r>
            <a:endParaRPr lang="en-US" sz="36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914400" y="731520"/>
            <a:ext cx="73152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778" y="2741176"/>
            <a:ext cx="5489099" cy="41168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4" y="4029828"/>
            <a:ext cx="3528134" cy="2646101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 flipV="1">
            <a:off x="2225310" y="3323348"/>
            <a:ext cx="2136297" cy="2090224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7112912" y="3350103"/>
            <a:ext cx="1521290" cy="24276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802938" y="4127567"/>
            <a:ext cx="1309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hift in MHz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87268" y="872084"/>
            <a:ext cx="53846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 smtClean="0"/>
              <a:t>Spread in </a:t>
            </a:r>
            <a:r>
              <a:rPr lang="fr-CH" sz="2400" dirty="0" err="1" smtClean="0"/>
              <a:t>frequency</a:t>
            </a:r>
            <a:r>
              <a:rPr lang="fr-CH" sz="2400" dirty="0" smtClean="0"/>
              <a:t>  </a:t>
            </a:r>
            <a:r>
              <a:rPr lang="fr-CH" sz="2400" dirty="0" err="1" smtClean="0"/>
              <a:t>from</a:t>
            </a:r>
            <a:r>
              <a:rPr lang="fr-CH" sz="2400" dirty="0" smtClean="0"/>
              <a:t> </a:t>
            </a:r>
            <a:r>
              <a:rPr lang="fr-CH" sz="2400" dirty="0" err="1" smtClean="0"/>
              <a:t>cavity</a:t>
            </a:r>
            <a:r>
              <a:rPr lang="fr-CH" sz="2400" dirty="0" smtClean="0"/>
              <a:t> to </a:t>
            </a:r>
            <a:r>
              <a:rPr lang="fr-CH" sz="2400" dirty="0" err="1" smtClean="0"/>
              <a:t>cavity</a:t>
            </a:r>
            <a:endParaRPr lang="fr-CH" sz="2400" dirty="0" smtClean="0"/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fr-CH" sz="2400" dirty="0" smtClean="0">
                <a:sym typeface="Wingdings" panose="05000000000000000000" pitchFamily="2" charset="2"/>
              </a:rPr>
              <a:t>Total </a:t>
            </a:r>
            <a:r>
              <a:rPr lang="fr-CH" sz="2400" dirty="0" err="1" smtClean="0">
                <a:sym typeface="Wingdings" panose="05000000000000000000" pitchFamily="2" charset="2"/>
              </a:rPr>
              <a:t>effect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equivalent</a:t>
            </a:r>
            <a:r>
              <a:rPr lang="fr-CH" sz="2400" dirty="0" smtClean="0">
                <a:sym typeface="Wingdings" panose="05000000000000000000" pitchFamily="2" charset="2"/>
              </a:rPr>
              <a:t> to </a:t>
            </a:r>
            <a:r>
              <a:rPr lang="fr-CH" sz="2400" dirty="0" err="1" smtClean="0">
                <a:sym typeface="Wingdings" panose="05000000000000000000" pitchFamily="2" charset="2"/>
              </a:rPr>
              <a:t>damping</a:t>
            </a:r>
            <a:r>
              <a:rPr lang="fr-CH" sz="2400" dirty="0" smtClean="0">
                <a:sym typeface="Wingdings" panose="05000000000000000000" pitchFamily="2" charset="2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>
                <a:sym typeface="Wingdings" panose="05000000000000000000" pitchFamily="2" charset="2"/>
              </a:rPr>
              <a:t>Few MHz spread (3-4 MHz) </a:t>
            </a:r>
          </a:p>
          <a:p>
            <a:pPr lvl="1"/>
            <a:r>
              <a:rPr lang="fr-CH" sz="2400" dirty="0" smtClean="0">
                <a:sym typeface="Wingdings" panose="05000000000000000000" pitchFamily="2" charset="2"/>
              </a:rPr>
              <a:t></a:t>
            </a:r>
            <a:r>
              <a:rPr lang="fr-CH" sz="2400" dirty="0" err="1" smtClean="0">
                <a:sym typeface="Wingdings" panose="05000000000000000000" pitchFamily="2" charset="2"/>
              </a:rPr>
              <a:t>Damping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>
                <a:sym typeface="Wingdings" panose="05000000000000000000" pitchFamily="2" charset="2"/>
              </a:rPr>
              <a:t>by factor 3 </a:t>
            </a:r>
            <a:r>
              <a:rPr lang="fr-CH" sz="2400" dirty="0" err="1">
                <a:sym typeface="Wingdings" panose="05000000000000000000" pitchFamily="2" charset="2"/>
              </a:rPr>
              <a:t>recovered</a:t>
            </a:r>
            <a:endParaRPr lang="fr-CH" sz="24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fr-CH" sz="2400" dirty="0" smtClean="0">
              <a:sym typeface="Wingdings" panose="05000000000000000000" pitchFamily="2" charset="2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1926" y="872084"/>
            <a:ext cx="3051877" cy="1933056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flipV="1">
            <a:off x="5981700" y="1463040"/>
            <a:ext cx="1596497" cy="164211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6779948" y="2200275"/>
            <a:ext cx="798249" cy="82867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800850" y="2741175"/>
            <a:ext cx="17123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Sources: IPAC11, mopc058</a:t>
            </a:r>
          </a:p>
        </p:txBody>
      </p:sp>
    </p:spTree>
    <p:extLst>
      <p:ext uri="{BB962C8B-B14F-4D97-AF65-F5344CB8AC3E}">
        <p14:creationId xmlns:p14="http://schemas.microsoft.com/office/powerpoint/2010/main" val="6242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Spreading of 630 MHz </a:t>
            </a:r>
            <a:r>
              <a:rPr lang="en-US" sz="5400" b="1" dirty="0" smtClean="0"/>
              <a:t>HOM</a:t>
            </a:r>
            <a:endParaRPr lang="en-US" sz="54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914400" y="731520"/>
            <a:ext cx="73152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778" y="2741176"/>
            <a:ext cx="5489099" cy="41168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4" y="4029828"/>
            <a:ext cx="3528134" cy="2646101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 flipV="1">
            <a:off x="2225310" y="3141277"/>
            <a:ext cx="2136297" cy="1685169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7290924" y="3150832"/>
            <a:ext cx="1497026" cy="85982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87268" y="2868630"/>
            <a:ext cx="32975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>
                <a:sym typeface="Wingdings" panose="05000000000000000000" pitchFamily="2" charset="2"/>
              </a:rPr>
              <a:t>Positive shift </a:t>
            </a:r>
            <a:r>
              <a:rPr lang="fr-CH" sz="2400" dirty="0" smtClean="0">
                <a:sym typeface="Wingdings" panose="05000000000000000000" pitchFamily="2" charset="2"/>
              </a:rPr>
              <a:t>more </a:t>
            </a:r>
            <a:r>
              <a:rPr lang="fr-CH" sz="2400" dirty="0">
                <a:sym typeface="Wingdings" panose="05000000000000000000" pitchFamily="2" charset="2"/>
              </a:rPr>
              <a:t>favorable</a:t>
            </a:r>
            <a:endParaRPr lang="fr-CH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5802938" y="4127567"/>
            <a:ext cx="1309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hift in MHz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87268" y="872084"/>
            <a:ext cx="53846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 smtClean="0"/>
              <a:t>Spread in </a:t>
            </a:r>
            <a:r>
              <a:rPr lang="fr-CH" sz="2400" dirty="0" err="1" smtClean="0"/>
              <a:t>frequency</a:t>
            </a:r>
            <a:r>
              <a:rPr lang="fr-CH" sz="2400" dirty="0" smtClean="0"/>
              <a:t>  </a:t>
            </a:r>
            <a:r>
              <a:rPr lang="fr-CH" sz="2400" dirty="0" err="1" smtClean="0"/>
              <a:t>from</a:t>
            </a:r>
            <a:r>
              <a:rPr lang="fr-CH" sz="2400" dirty="0" smtClean="0"/>
              <a:t> </a:t>
            </a:r>
            <a:r>
              <a:rPr lang="fr-CH" sz="2400" dirty="0" err="1" smtClean="0"/>
              <a:t>cavity</a:t>
            </a:r>
            <a:r>
              <a:rPr lang="fr-CH" sz="2400" dirty="0" smtClean="0"/>
              <a:t> to </a:t>
            </a:r>
            <a:r>
              <a:rPr lang="fr-CH" sz="2400" dirty="0" err="1" smtClean="0"/>
              <a:t>cavity</a:t>
            </a:r>
            <a:endParaRPr lang="fr-CH" sz="2400" dirty="0" smtClean="0"/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fr-CH" sz="2400" dirty="0" smtClean="0">
                <a:sym typeface="Wingdings" panose="05000000000000000000" pitchFamily="2" charset="2"/>
              </a:rPr>
              <a:t>Total </a:t>
            </a:r>
            <a:r>
              <a:rPr lang="fr-CH" sz="2400" dirty="0" err="1" smtClean="0">
                <a:sym typeface="Wingdings" panose="05000000000000000000" pitchFamily="2" charset="2"/>
              </a:rPr>
              <a:t>effect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equivalent</a:t>
            </a:r>
            <a:r>
              <a:rPr lang="fr-CH" sz="2400" dirty="0" smtClean="0">
                <a:sym typeface="Wingdings" panose="05000000000000000000" pitchFamily="2" charset="2"/>
              </a:rPr>
              <a:t> to </a:t>
            </a:r>
            <a:r>
              <a:rPr lang="fr-CH" sz="2400" dirty="0" err="1" smtClean="0">
                <a:sym typeface="Wingdings" panose="05000000000000000000" pitchFamily="2" charset="2"/>
              </a:rPr>
              <a:t>damping</a:t>
            </a:r>
            <a:r>
              <a:rPr lang="fr-CH" sz="2400" dirty="0" smtClean="0">
                <a:sym typeface="Wingdings" panose="05000000000000000000" pitchFamily="2" charset="2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>
                <a:sym typeface="Wingdings" panose="05000000000000000000" pitchFamily="2" charset="2"/>
              </a:rPr>
              <a:t>Few MHz spread (3-4 MHz) </a:t>
            </a:r>
          </a:p>
          <a:p>
            <a:pPr lvl="1"/>
            <a:r>
              <a:rPr lang="fr-CH" sz="2400" dirty="0" smtClean="0">
                <a:sym typeface="Wingdings" panose="05000000000000000000" pitchFamily="2" charset="2"/>
              </a:rPr>
              <a:t></a:t>
            </a:r>
            <a:r>
              <a:rPr lang="fr-CH" sz="2400" dirty="0" err="1" smtClean="0">
                <a:sym typeface="Wingdings" panose="05000000000000000000" pitchFamily="2" charset="2"/>
              </a:rPr>
              <a:t>Damping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>
                <a:sym typeface="Wingdings" panose="05000000000000000000" pitchFamily="2" charset="2"/>
              </a:rPr>
              <a:t>by factor 3 </a:t>
            </a:r>
            <a:r>
              <a:rPr lang="fr-CH" sz="2400" dirty="0" err="1" smtClean="0">
                <a:sym typeface="Wingdings" panose="05000000000000000000" pitchFamily="2" charset="2"/>
              </a:rPr>
              <a:t>recovered</a:t>
            </a:r>
            <a:endParaRPr lang="fr-CH" sz="2400" dirty="0">
              <a:sym typeface="Wingdings" panose="05000000000000000000" pitchFamily="2" charset="2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1926" y="872084"/>
            <a:ext cx="3051877" cy="1933056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 flipV="1">
            <a:off x="5981700" y="1463040"/>
            <a:ext cx="1596497" cy="164211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779948" y="2200275"/>
            <a:ext cx="798249" cy="82867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00850" y="2741175"/>
            <a:ext cx="17123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Sources: IPAC11, mopc058</a:t>
            </a:r>
          </a:p>
        </p:txBody>
      </p:sp>
    </p:spTree>
    <p:extLst>
      <p:ext uri="{BB962C8B-B14F-4D97-AF65-F5344CB8AC3E}">
        <p14:creationId xmlns:p14="http://schemas.microsoft.com/office/powerpoint/2010/main" val="158262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77309" y="862263"/>
                <a:ext cx="8374985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CH" sz="2400" dirty="0" err="1" smtClean="0"/>
                  <a:t>Shifting</a:t>
                </a:r>
                <a:r>
                  <a:rPr lang="fr-CH" sz="2400" dirty="0" smtClean="0"/>
                  <a:t> the 630 MHz </a:t>
                </a:r>
                <a:r>
                  <a:rPr lang="fr-CH" sz="2400" dirty="0" err="1" smtClean="0"/>
                  <a:t>peak</a:t>
                </a:r>
                <a:r>
                  <a:rPr lang="fr-CH" sz="2400" dirty="0" smtClean="0"/>
                  <a:t> as a </a:t>
                </a:r>
                <a:r>
                  <a:rPr lang="fr-CH" sz="2400" dirty="0" err="1" smtClean="0"/>
                  <a:t>whole</a:t>
                </a:r>
                <a:r>
                  <a:rPr lang="fr-CH" sz="2400" dirty="0"/>
                  <a:t>.</a:t>
                </a:r>
                <a:endParaRPr lang="fr-CH" sz="2400" dirty="0" smtClean="0"/>
              </a:p>
              <a:p>
                <a:pPr marL="800100" lvl="1" indent="-342900">
                  <a:buFont typeface="Wingdings" panose="05000000000000000000" pitchFamily="2" charset="2"/>
                  <a:buChar char="à"/>
                </a:pPr>
                <a:r>
                  <a:rPr lang="fr-CH" sz="2400" dirty="0" smtClean="0"/>
                  <a:t>-1 MHz: no </a:t>
                </a:r>
                <a:r>
                  <a:rPr lang="fr-CH" sz="2400" dirty="0" err="1" smtClean="0"/>
                  <a:t>improvement</a:t>
                </a:r>
                <a:r>
                  <a:rPr lang="fr-CH" sz="2400" dirty="0" smtClean="0"/>
                  <a:t> at nominal </a:t>
                </a:r>
                <a:r>
                  <a:rPr lang="fr-CH" sz="2400" dirty="0" err="1" smtClean="0"/>
                  <a:t>bunch</a:t>
                </a:r>
                <a:r>
                  <a:rPr lang="fr-CH" sz="2400" dirty="0" smtClean="0"/>
                  <a:t> </a:t>
                </a:r>
                <a:r>
                  <a:rPr lang="fr-CH" sz="2400" dirty="0" err="1" smtClean="0"/>
                  <a:t>length</a:t>
                </a:r>
                <a:endParaRPr lang="fr-CH" sz="2400" dirty="0" smtClean="0"/>
              </a:p>
              <a:p>
                <a:pPr marL="800100" lvl="1" indent="-342900">
                  <a:buFont typeface="Wingdings" panose="05000000000000000000" pitchFamily="2" charset="2"/>
                  <a:buChar char="à"/>
                </a:pPr>
                <a:r>
                  <a:rPr lang="fr-CH" sz="2400" dirty="0" smtClean="0"/>
                  <a:t>+1/-10 MHz: ~10% </a:t>
                </a:r>
                <a:r>
                  <a:rPr lang="fr-CH" sz="2400" dirty="0" err="1" smtClean="0"/>
                  <a:t>improvement</a:t>
                </a:r>
                <a:r>
                  <a:rPr lang="fr-CH" sz="2400" dirty="0" smtClean="0"/>
                  <a:t> in </a:t>
                </a:r>
                <a:r>
                  <a:rPr lang="fr-CH" sz="2400" dirty="0" err="1" smtClean="0"/>
                  <a:t>stability</a:t>
                </a:r>
                <a:r>
                  <a:rPr lang="fr-CH" sz="2400" dirty="0" smtClean="0"/>
                  <a:t> </a:t>
                </a:r>
                <a:r>
                  <a:rPr lang="fr-CH" sz="2400" dirty="0" err="1" smtClean="0"/>
                  <a:t>threshold</a:t>
                </a:r>
                <a:endParaRPr lang="fr-CH" sz="2400" dirty="0" smtClean="0"/>
              </a:p>
              <a:p>
                <a:pPr marL="800100" lvl="1" indent="-342900">
                  <a:buFont typeface="Wingdings" panose="05000000000000000000" pitchFamily="2" charset="2"/>
                  <a:buChar char="à"/>
                </a:pPr>
                <a:r>
                  <a:rPr lang="fr-CH" sz="2400" dirty="0" smtClean="0"/>
                  <a:t>+10 MHz: 50% </a:t>
                </a:r>
                <a:r>
                  <a:rPr lang="fr-CH" sz="2400" dirty="0" err="1" smtClean="0"/>
                  <a:t>improvement</a:t>
                </a:r>
                <a:r>
                  <a:rPr lang="fr-CH" sz="2400" dirty="0" smtClean="0"/>
                  <a:t> in </a:t>
                </a:r>
                <a:r>
                  <a:rPr lang="fr-CH" sz="2400" dirty="0" err="1" smtClean="0"/>
                  <a:t>stability</a:t>
                </a:r>
                <a:r>
                  <a:rPr lang="fr-CH" sz="2400" dirty="0" smtClean="0"/>
                  <a:t> </a:t>
                </a:r>
                <a:r>
                  <a:rPr lang="fr-CH" sz="2400" dirty="0" err="1" smtClean="0"/>
                  <a:t>threshold</a:t>
                </a:r>
                <a:endParaRPr lang="fr-CH" sz="24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CH" sz="2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  <m:r>
                      <a:rPr lang="fr-CH" sz="2400" i="1">
                        <a:latin typeface="Cambria Math" panose="02040503050406030204" pitchFamily="18" charset="0"/>
                      </a:rPr>
                      <m:t>=630</m:t>
                    </m:r>
                  </m:oMath>
                </a14:m>
                <a:r>
                  <a:rPr lang="fr-CH" sz="2400" dirty="0"/>
                  <a:t> </a:t>
                </a:r>
                <a:r>
                  <a:rPr lang="fr-CH" sz="2400" dirty="0" smtClean="0"/>
                  <a:t>MHz </a:t>
                </a:r>
                <a:r>
                  <a:rPr lang="fr-CH" sz="2400" dirty="0" err="1" smtClean="0"/>
                  <a:t>is</a:t>
                </a:r>
                <a:r>
                  <a:rPr lang="fr-CH" sz="2400" dirty="0" smtClean="0"/>
                  <a:t> the </a:t>
                </a:r>
                <a:r>
                  <a:rPr lang="fr-CH" sz="2400" dirty="0" err="1" smtClean="0"/>
                  <a:t>worst</a:t>
                </a:r>
                <a:r>
                  <a:rPr lang="fr-CH" sz="2400" dirty="0" smtClean="0"/>
                  <a:t> case? </a:t>
                </a:r>
                <a:r>
                  <a:rPr lang="fr-CH" sz="2400" dirty="0" err="1" smtClean="0"/>
                  <a:t>Interplay</a:t>
                </a:r>
                <a:r>
                  <a:rPr lang="fr-CH" sz="2400" dirty="0" smtClean="0"/>
                  <a:t> </a:t>
                </a:r>
                <a:r>
                  <a:rPr lang="fr-CH" sz="2400" dirty="0" err="1" smtClean="0"/>
                  <a:t>with</a:t>
                </a:r>
                <a:r>
                  <a:rPr lang="fr-CH" sz="2400" dirty="0" smtClean="0"/>
                  <a:t> </a:t>
                </a:r>
                <a:r>
                  <a:rPr lang="fr-CH" sz="2400" dirty="0" err="1" smtClean="0"/>
                  <a:t>other</a:t>
                </a:r>
                <a:r>
                  <a:rPr lang="fr-CH" sz="2400" dirty="0" smtClean="0"/>
                  <a:t> </a:t>
                </a:r>
                <a:r>
                  <a:rPr lang="fr-CH" sz="2400" dirty="0" err="1" smtClean="0"/>
                  <a:t>resonances</a:t>
                </a:r>
                <a:r>
                  <a:rPr lang="fr-CH" sz="2400" dirty="0" smtClean="0"/>
                  <a:t>?</a:t>
                </a:r>
                <a:endParaRPr lang="fr-CH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309" y="862263"/>
                <a:ext cx="8374985" cy="2308324"/>
              </a:xfrm>
              <a:prstGeom prst="rect">
                <a:avLst/>
              </a:prstGeom>
              <a:blipFill rotWithShape="0">
                <a:blip r:embed="rId3"/>
                <a:stretch>
                  <a:fillRect l="-946" t="-2111" b="-50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/>
          <p:cNvGrpSpPr/>
          <p:nvPr/>
        </p:nvGrpSpPr>
        <p:grpSpPr>
          <a:xfrm>
            <a:off x="3439115" y="2816029"/>
            <a:ext cx="5518113" cy="3928684"/>
            <a:chOff x="1839492" y="2605177"/>
            <a:chExt cx="5250618" cy="3937963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9492" y="2605177"/>
              <a:ext cx="5250618" cy="3937963"/>
            </a:xfrm>
            <a:prstGeom prst="rect">
              <a:avLst/>
            </a:prstGeom>
          </p:spPr>
        </p:pic>
        <p:cxnSp>
          <p:nvCxnSpPr>
            <p:cNvPr id="20" name="Straight Connector 19"/>
            <p:cNvCxnSpPr/>
            <p:nvPr/>
          </p:nvCxnSpPr>
          <p:spPr>
            <a:xfrm flipV="1">
              <a:off x="5565652" y="2751827"/>
              <a:ext cx="15639" cy="32871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/>
              <a:t>Shifting of 630 MHz HOM in the SPS</a:t>
            </a:r>
            <a:endParaRPr lang="en-US" sz="32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914400" y="731520"/>
            <a:ext cx="73152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17039" y="3301329"/>
            <a:ext cx="811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 sections</a:t>
            </a:r>
            <a:endParaRPr lang="en-US" sz="12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810172"/>
              </p:ext>
            </p:extLst>
          </p:nvPr>
        </p:nvGraphicFramePr>
        <p:xfrm>
          <a:off x="795199" y="3578329"/>
          <a:ext cx="2468880" cy="731520"/>
        </p:xfrm>
        <a:graphic>
          <a:graphicData uri="http://schemas.openxmlformats.org/drawingml/2006/table">
            <a:tbl>
              <a:tblPr firstCol="1" bandRow="1">
                <a:tableStyleId>{16D9F66E-5EB9-4882-86FB-DCBF35E3C3E4}</a:tableStyleId>
              </a:tblPr>
              <a:tblGrid>
                <a:gridCol w="822960"/>
                <a:gridCol w="822960"/>
                <a:gridCol w="822960"/>
              </a:tblGrid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/>
                        <a:t>fr</a:t>
                      </a:r>
                      <a:r>
                        <a:rPr lang="en-US" sz="1000" baseline="0" dirty="0" smtClean="0"/>
                        <a:t> (GHz)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0.6289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0.6299</a:t>
                      </a:r>
                      <a:endParaRPr lang="en-US" sz="1000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/>
                        <a:t>Rsh</a:t>
                      </a:r>
                      <a:r>
                        <a:rPr lang="en-US" sz="1000" dirty="0" smtClean="0"/>
                        <a:t> (</a:t>
                      </a:r>
                      <a:r>
                        <a:rPr lang="en-US" sz="1000" dirty="0" err="1" smtClean="0"/>
                        <a:t>kOhm</a:t>
                      </a:r>
                      <a:r>
                        <a:rPr lang="en-US" sz="1000" dirty="0" smtClean="0"/>
                        <a:t>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40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110</a:t>
                      </a:r>
                      <a:endParaRPr lang="en-US" sz="1000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Q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700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250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67" y="4419754"/>
            <a:ext cx="2263994" cy="169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466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t="6167" r="13095"/>
          <a:stretch/>
        </p:blipFill>
        <p:spPr>
          <a:xfrm>
            <a:off x="4604369" y="3141087"/>
            <a:ext cx="4191674" cy="3626738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Isolated 630 MHz HOM – frequency dependence </a:t>
            </a:r>
            <a:endParaRPr lang="en-US" sz="20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914400" y="731520"/>
            <a:ext cx="73152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238319" y="2810758"/>
                <a:ext cx="1822743" cy="4058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color: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H" sz="1400" b="0" i="0" smtClean="0">
                        <a:latin typeface="Cambria Math" panose="02040503050406030204" pitchFamily="18" charset="0"/>
                      </a:rPr>
                      <m:t>max</m:t>
                    </m:r>
                    <m:r>
                      <a:rPr lang="fr-CH" sz="1400" b="0" i="1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fr-CH" sz="1400" b="0" i="1" smtClean="0">
                            <a:latin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CH" sz="1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fr-CH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CH" sz="1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CH" sz="1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𝑚𝑒𝑎𝑛</m:t>
                            </m:r>
                          </m:sub>
                        </m:sSub>
                      </m:den>
                    </m:f>
                    <m:r>
                      <a:rPr lang="fr-CH" sz="1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8319" y="2810758"/>
                <a:ext cx="1822743" cy="405880"/>
              </a:xfrm>
              <a:prstGeom prst="rect">
                <a:avLst/>
              </a:prstGeom>
              <a:blipFill rotWithShape="0">
                <a:blip r:embed="rId4"/>
                <a:stretch>
                  <a:fillRect l="-10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277309" y="916052"/>
            <a:ext cx="83749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smtClean="0"/>
              <a:t>Goal: observe </a:t>
            </a:r>
            <a:r>
              <a:rPr lang="fr-CH" sz="2400" dirty="0" err="1" smtClean="0"/>
              <a:t>resonant</a:t>
            </a:r>
            <a:r>
              <a:rPr lang="fr-CH" sz="2400" dirty="0" smtClean="0"/>
              <a:t> </a:t>
            </a:r>
            <a:r>
              <a:rPr lang="fr-CH" sz="2400" dirty="0" err="1" smtClean="0"/>
              <a:t>frequency</a:t>
            </a:r>
            <a:r>
              <a:rPr lang="fr-CH" sz="2400" dirty="0" smtClean="0"/>
              <a:t> </a:t>
            </a:r>
            <a:r>
              <a:rPr lang="fr-CH" sz="2400" dirty="0" err="1" smtClean="0"/>
              <a:t>dependence</a:t>
            </a:r>
            <a:r>
              <a:rPr lang="fr-CH" sz="2400" dirty="0" smtClean="0"/>
              <a:t> of </a:t>
            </a:r>
            <a:r>
              <a:rPr lang="fr-CH" sz="2400" dirty="0" err="1" smtClean="0"/>
              <a:t>stability</a:t>
            </a:r>
            <a:r>
              <a:rPr lang="fr-CH" sz="2400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2400" dirty="0" smtClean="0"/>
              <a:t>Simulations for </a:t>
            </a:r>
            <a:r>
              <a:rPr lang="fr-CH" sz="2400" dirty="0" err="1" smtClean="0"/>
              <a:t>given</a:t>
            </a:r>
            <a:r>
              <a:rPr lang="fr-CH" sz="2400" dirty="0" smtClean="0"/>
              <a:t> </a:t>
            </a:r>
            <a:r>
              <a:rPr lang="fr-CH" sz="2400" dirty="0" err="1" smtClean="0"/>
              <a:t>bunch</a:t>
            </a:r>
            <a:r>
              <a:rPr lang="fr-CH" sz="2400" dirty="0" smtClean="0"/>
              <a:t> </a:t>
            </a:r>
            <a:r>
              <a:rPr lang="fr-CH" sz="2400" dirty="0" err="1" smtClean="0"/>
              <a:t>length</a:t>
            </a:r>
            <a:endParaRPr lang="fr-CH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2400" dirty="0" smtClean="0"/>
              <a:t>1RF </a:t>
            </a:r>
            <a:r>
              <a:rPr lang="fr-CH" sz="2400" dirty="0" err="1" smtClean="0"/>
              <a:t>with</a:t>
            </a:r>
            <a:r>
              <a:rPr lang="fr-CH" sz="2400" dirty="0" smtClean="0"/>
              <a:t> 10 MV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2400" dirty="0" err="1" smtClean="0"/>
              <a:t>Including</a:t>
            </a:r>
            <a:r>
              <a:rPr lang="fr-CH" sz="2400" dirty="0" smtClean="0"/>
              <a:t> the </a:t>
            </a:r>
            <a:r>
              <a:rPr lang="fr-CH" sz="2400" dirty="0" err="1" smtClean="0"/>
              <a:t>impedance</a:t>
            </a:r>
            <a:r>
              <a:rPr lang="fr-CH" sz="2400" dirty="0" smtClean="0"/>
              <a:t> of the 630 MHz HOM </a:t>
            </a:r>
            <a:r>
              <a:rPr lang="fr-CH" sz="2400" b="1" dirty="0" err="1" smtClean="0"/>
              <a:t>only</a:t>
            </a:r>
            <a:endParaRPr lang="fr-CH" sz="2400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2400" dirty="0" smtClean="0"/>
              <a:t>Shift the </a:t>
            </a:r>
            <a:r>
              <a:rPr lang="fr-CH" sz="2400" dirty="0" err="1" smtClean="0"/>
              <a:t>resonant</a:t>
            </a:r>
            <a:r>
              <a:rPr lang="fr-CH" sz="2400" dirty="0" smtClean="0"/>
              <a:t> </a:t>
            </a:r>
            <a:r>
              <a:rPr lang="fr-CH" sz="2400" dirty="0" err="1" smtClean="0"/>
              <a:t>frequency</a:t>
            </a:r>
            <a:endParaRPr lang="fr-CH" sz="2400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578825" y="3141087"/>
            <a:ext cx="16182" cy="3236654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65173" y="2720181"/>
            <a:ext cx="1021433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630 MHz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06483" y="3242599"/>
            <a:ext cx="43978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400" dirty="0" smtClean="0">
                <a:sym typeface="Wingdings" panose="05000000000000000000" pitchFamily="2" charset="2"/>
              </a:rPr>
              <a:t>620 and 640 MHz: zero growth rate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400" dirty="0" smtClean="0">
                <a:sym typeface="Wingdings" panose="05000000000000000000" pitchFamily="2" charset="2"/>
              </a:rPr>
              <a:t>630 MHz ~ minimum stability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400" dirty="0" smtClean="0">
                <a:sym typeface="Wingdings" panose="05000000000000000000" pitchFamily="2" charset="2"/>
              </a:rPr>
              <a:t>Non-</a:t>
            </a:r>
            <a:r>
              <a:rPr lang="en-US" sz="2400" dirty="0" err="1" smtClean="0">
                <a:sym typeface="Wingdings" panose="05000000000000000000" pitchFamily="2" charset="2"/>
              </a:rPr>
              <a:t>symmectric</a:t>
            </a:r>
            <a:r>
              <a:rPr lang="en-US" sz="2400" dirty="0" smtClean="0">
                <a:sym typeface="Wingdings" panose="05000000000000000000" pitchFamily="2" charset="2"/>
              </a:rPr>
              <a:t> dependence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400" dirty="0" smtClean="0">
                <a:sym typeface="Wingdings" panose="05000000000000000000" pitchFamily="2" charset="2"/>
              </a:rPr>
              <a:t>Better stability for positive frequency shift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04952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/>
              <a:t>Growth rate – Dipole oscillations</a:t>
            </a:r>
            <a:endParaRPr lang="en-US" sz="54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914400" y="731520"/>
            <a:ext cx="73152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24388" y="883326"/>
            <a:ext cx="83571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smtClean="0"/>
              <a:t>The </a:t>
            </a:r>
            <a:r>
              <a:rPr lang="fr-CH" sz="2400" dirty="0" err="1" smtClean="0"/>
              <a:t>zero</a:t>
            </a:r>
            <a:r>
              <a:rPr lang="fr-CH" sz="2400" dirty="0" smtClean="0"/>
              <a:t> </a:t>
            </a:r>
            <a:r>
              <a:rPr lang="fr-CH" sz="2400" dirty="0" err="1" smtClean="0"/>
              <a:t>growth</a:t>
            </a:r>
            <a:r>
              <a:rPr lang="fr-CH" sz="2400" dirty="0" smtClean="0"/>
              <a:t> rate </a:t>
            </a:r>
            <a:r>
              <a:rPr lang="fr-CH" sz="2400" dirty="0" err="1" smtClean="0"/>
              <a:t>every</a:t>
            </a:r>
            <a:r>
              <a:rPr lang="fr-CH" sz="2400" dirty="0" smtClean="0"/>
              <a:t> 20 MHz </a:t>
            </a:r>
            <a:r>
              <a:rPr lang="fr-CH" sz="2400" dirty="0" err="1" smtClean="0"/>
              <a:t>can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explained</a:t>
            </a:r>
            <a:r>
              <a:rPr lang="fr-CH" sz="2400" dirty="0" smtClean="0"/>
              <a:t> by point-</a:t>
            </a:r>
            <a:r>
              <a:rPr lang="fr-CH" sz="2400" dirty="0" err="1" smtClean="0"/>
              <a:t>bunch</a:t>
            </a:r>
            <a:r>
              <a:rPr lang="fr-CH" sz="2400" dirty="0" smtClean="0"/>
              <a:t> oscillations</a:t>
            </a:r>
            <a:endParaRPr lang="fr-CH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426559" y="3173122"/>
                <a:ext cx="835714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CH" sz="2400" dirty="0" err="1"/>
                  <a:t>E</a:t>
                </a:r>
                <a:r>
                  <a:rPr lang="fr-CH" sz="2400" dirty="0" err="1" smtClean="0"/>
                  <a:t>oM</a:t>
                </a:r>
                <a:r>
                  <a:rPr lang="fr-CH" sz="2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fr-CH" sz="24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fr-CH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CH" sz="2400" dirty="0" smtClean="0"/>
                  <a:t>:</a:t>
                </a:r>
                <a:endParaRPr lang="fr-CH" sz="24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559" y="3173122"/>
                <a:ext cx="8357141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1021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2105228" y="1413657"/>
            <a:ext cx="4933544" cy="1613300"/>
            <a:chOff x="1677345" y="1122492"/>
            <a:chExt cx="6217833" cy="203327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7345" y="1463040"/>
              <a:ext cx="5901607" cy="110842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2158584" y="1537991"/>
                  <a:ext cx="246286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8584" y="1537991"/>
                  <a:ext cx="246286" cy="215444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25000" r="-5000" b="-30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7714937" y="1810312"/>
                  <a:ext cx="180241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14937" y="1810312"/>
                  <a:ext cx="180241" cy="307777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20690" r="-1724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3967397" y="1537991"/>
                  <a:ext cx="242118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7397" y="1537991"/>
                  <a:ext cx="242118" cy="215444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27500" r="-2500" b="-30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5311515" y="1537991"/>
                  <a:ext cx="246285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fr-CH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11515" y="1537991"/>
                  <a:ext cx="246285" cy="215444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24390" r="-2439" b="-30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Left Brace 23"/>
            <p:cNvSpPr/>
            <p:nvPr/>
          </p:nvSpPr>
          <p:spPr>
            <a:xfrm rot="16200000">
              <a:off x="3088941" y="2062765"/>
              <a:ext cx="210514" cy="1421482"/>
            </a:xfrm>
            <a:prstGeom prst="leftBrace">
              <a:avLst/>
            </a:prstGeom>
            <a:ln w="6350" cap="flat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3006839" y="2878763"/>
                  <a:ext cx="37471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𝑏𝑏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06839" y="2878763"/>
                  <a:ext cx="374718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8065" r="-6452" b="-152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Left Brace 28"/>
            <p:cNvSpPr/>
            <p:nvPr/>
          </p:nvSpPr>
          <p:spPr>
            <a:xfrm rot="16200000">
              <a:off x="3889623" y="2118732"/>
              <a:ext cx="210514" cy="179881"/>
            </a:xfrm>
            <a:prstGeom prst="leftBrace">
              <a:avLst/>
            </a:prstGeom>
            <a:ln w="6350" cap="flat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Left Brace 29"/>
            <p:cNvSpPr/>
            <p:nvPr/>
          </p:nvSpPr>
          <p:spPr>
            <a:xfrm rot="16200000">
              <a:off x="2283351" y="2166255"/>
              <a:ext cx="210514" cy="179881"/>
            </a:xfrm>
            <a:prstGeom prst="leftBrace">
              <a:avLst/>
            </a:prstGeom>
            <a:ln w="6350" cap="flat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2186662" y="2377413"/>
                  <a:ext cx="40389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CH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fr-CH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86662" y="2377413"/>
                  <a:ext cx="403892" cy="276999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l="-13636" r="-6061" b="-1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3792934" y="2327766"/>
                  <a:ext cx="39857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CH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fr-CH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92934" y="2327766"/>
                  <a:ext cx="398571" cy="276999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l="-12121" r="-6061" b="-1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4595208" y="2740263"/>
                  <a:ext cx="157523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fr-CH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fr-CH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fr-CH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fr-CH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fr-CH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95208" y="2740263"/>
                  <a:ext cx="1575238" cy="276999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l="-3101" r="-1163" b="-1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Box 22"/>
            <p:cNvSpPr txBox="1"/>
            <p:nvPr/>
          </p:nvSpPr>
          <p:spPr>
            <a:xfrm>
              <a:off x="6128365" y="1122492"/>
              <a:ext cx="60946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…</a:t>
              </a:r>
              <a:endParaRPr lang="en-US" sz="4800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017448" y="2887110"/>
            <a:ext cx="6959533" cy="1564884"/>
            <a:chOff x="635790" y="4296403"/>
            <a:chExt cx="6959533" cy="1564884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0" name="TextBox 39"/>
                <p:cNvSpPr txBox="1"/>
                <p:nvPr/>
              </p:nvSpPr>
              <p:spPr>
                <a:xfrm>
                  <a:off x="635790" y="4567266"/>
                  <a:ext cx="6959533" cy="50283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̈"/>
                            <m:ctrlPr>
                              <a:rPr lang="fr-CH" sz="1600" b="0" i="1" smtClean="0">
                                <a:latin typeface="Cambria Math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CH" sz="1600" b="0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fr-CH" sz="1600" b="0" i="1" smtClean="0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fr-CH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fr-CH" sz="1600" b="0" i="1" smtClean="0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fr-CH" sz="1600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fr-CH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fr-CH" sz="1600" b="0" i="1" smtClean="0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  <m:sSub>
                          <m:sSubPr>
                            <m:ctrlPr>
                              <a:rPr lang="fr-CH" sz="16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CH" sz="16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fr-CH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CH" sz="1600" i="1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𝜂</m:t>
                            </m:r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𝑁𝑒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CH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fr-CH" sz="16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fr-CH" sz="1600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fr-CH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fr-CH" sz="16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CH" sz="16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sSub>
                          <m:sSubPr>
                            <m:ctrlPr>
                              <a:rPr lang="fr-CH" sz="16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m:rPr>
                                <m:lit/>
                              </m:rPr>
                              <a:rPr lang="fr-CH" sz="1600" i="1">
                                <a:latin typeface="Cambria Math" panose="02040503050406030204" pitchFamily="18" charset="0"/>
                              </a:rPr>
                              <m:t>//</m:t>
                            </m:r>
                          </m:sub>
                        </m:sSub>
                        <m:d>
                          <m:dPr>
                            <m:ctrlPr>
                              <a:rPr lang="fr-CH" sz="1600" i="1"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CH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fr-CH" sz="1600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fr-CH" sz="1600" i="1">
                                    <a:latin typeface="Cambria Math" panose="02040503050406030204" pitchFamily="18" charset="0"/>
                                  </a:rPr>
                                  <m:t>𝑏𝑏</m:t>
                                </m:r>
                              </m:sub>
                            </m:sSub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fr-CH" sz="160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</m:d>
                        <m:r>
                          <a:rPr lang="fr-CH" sz="1600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CH" sz="1600" i="1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𝜂</m:t>
                            </m:r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𝑁𝑒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CH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fr-CH" sz="16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fr-CH" sz="1600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fr-CH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fr-CH" sz="16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CH" sz="16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sSub>
                          <m:sSubPr>
                            <m:ctrlPr>
                              <a:rPr lang="fr-CH" sz="16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CH" sz="16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m:rPr>
                                <m:lit/>
                              </m:rPr>
                              <a:rPr lang="fr-CH" sz="1600" i="1">
                                <a:latin typeface="Cambria Math" panose="02040503050406030204" pitchFamily="18" charset="0"/>
                              </a:rPr>
                              <m:t>//</m:t>
                            </m:r>
                          </m:sub>
                        </m:sSub>
                        <m:d>
                          <m:dPr>
                            <m:ctrlPr>
                              <a:rPr lang="fr-CH" sz="1600" i="1"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CH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fr-CH" sz="1600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fr-CH" sz="1600" i="1">
                                    <a:latin typeface="Cambria Math" panose="02040503050406030204" pitchFamily="18" charset="0"/>
                                  </a:rPr>
                                  <m:t>𝑏𝑏</m:t>
                                </m:r>
                              </m:sub>
                            </m:sSub>
                          </m:e>
                        </m:d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CH" sz="16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  <m:r>
                              <a:rPr lang="fr-CH" sz="16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m:rPr>
                                <m:lit/>
                              </m:rPr>
                              <a:rPr lang="fr-CH" sz="1600" i="1">
                                <a:latin typeface="Cambria Math" panose="02040503050406030204" pitchFamily="18" charset="0"/>
                              </a:rPr>
                              <m:t>//</m:t>
                            </m:r>
                          </m:sub>
                        </m:sSub>
                        <m:d>
                          <m:dPr>
                            <m:ctrlPr>
                              <a:rPr lang="fr-CH" sz="1600" i="1" smtClean="0"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CH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fr-CH" sz="1600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fr-CH" sz="1600" i="1">
                                    <a:latin typeface="Cambria Math" panose="02040503050406030204" pitchFamily="18" charset="0"/>
                                  </a:rPr>
                                  <m:t>𝑏𝑏</m:t>
                                </m:r>
                              </m:sub>
                            </m:sSub>
                          </m:e>
                        </m:d>
                        <m:r>
                          <m:rPr>
                            <m:sty m:val="p"/>
                          </m:rPr>
                          <a:rPr lang="fr-CH" sz="16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fr-CH" sz="16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p>
                          <m:sSupPr>
                            <m:ctrlPr>
                              <a:rPr lang="fr-CH" sz="1600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fr-CH" sz="16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fr-CH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))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5790" y="4567266"/>
                  <a:ext cx="6959533" cy="502830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Left Brace 40"/>
            <p:cNvSpPr/>
            <p:nvPr/>
          </p:nvSpPr>
          <p:spPr>
            <a:xfrm rot="16200000">
              <a:off x="4635826" y="4725905"/>
              <a:ext cx="210514" cy="833154"/>
            </a:xfrm>
            <a:prstGeom prst="leftBrace">
              <a:avLst/>
            </a:prstGeom>
            <a:ln w="6350" cap="flat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425442" y="5276512"/>
              <a:ext cx="32863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</a:t>
              </a:r>
              <a:r>
                <a:rPr lang="en-US" sz="1600" dirty="0" smtClean="0"/>
                <a:t>ontributes to potential well distortion not multi-bunch dynamics.</a:t>
              </a:r>
              <a:endParaRPr lang="en-US" sz="1600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5284599" y="4296403"/>
              <a:ext cx="1157350" cy="987214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24388" y="4577700"/>
                <a:ext cx="8357141" cy="5253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CH" sz="2400" dirty="0" smtClean="0"/>
                  <a:t>Next </a:t>
                </a:r>
                <a:r>
                  <a:rPr lang="fr-CH" sz="2400" dirty="0" err="1" smtClean="0"/>
                  <a:t>neighbours</a:t>
                </a:r>
                <a:r>
                  <a:rPr lang="fr-CH" sz="2400" dirty="0" smtClean="0"/>
                  <a:t>, important </a:t>
                </a:r>
                <a:r>
                  <a:rPr lang="fr-CH" sz="2400" dirty="0" err="1" smtClean="0"/>
                  <a:t>term</a:t>
                </a:r>
                <a:r>
                  <a:rPr lang="fr-CH" sz="2400" dirty="0" smtClean="0"/>
                  <a:t>: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fr-CH" sz="2400" i="1" smtClean="0">
                            <a:latin typeface="Cambria Math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CH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fr-CH" sz="24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fr-CH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fr-CH" sz="24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  <m:e>
                        <m:sSubSup>
                          <m:sSubSupPr>
                            <m:ctrlPr>
                              <a:rPr lang="fr-CH" sz="2400" b="0" i="1" smtClean="0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fr-CH" sz="2400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m:rPr>
                                <m:lit/>
                              </m:rPr>
                              <a:rPr lang="fr-CH" sz="2400" b="0" i="1" smtClean="0">
                                <a:latin typeface="Cambria Math" panose="02040503050406030204" pitchFamily="18" charset="0"/>
                              </a:rPr>
                              <m:t>//</m:t>
                            </m:r>
                          </m:sub>
                          <m:sup>
                            <m:r>
                              <a:rPr lang="fr-CH" sz="24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d>
                          <m:dPr>
                            <m:begChr m:val="["/>
                            <m:endChr m:val="]"/>
                            <m:ctrlPr>
                              <a:rPr lang="fr-CH" sz="2400" b="0" i="1" smtClean="0">
                                <a:latin typeface="Cambria Math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fr-CH" sz="2400" b="0" i="1" smtClean="0"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fr-CH" sz="24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fr-CH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CH" sz="24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d>
                            <m:sSub>
                              <m:sSubPr>
                                <m:ctrlPr>
                                  <a:rPr lang="fr-CH" sz="2400" b="0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fr-CH" sz="2400" b="0" i="1" smtClean="0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fr-CH" sz="2400" b="0" i="1" smtClean="0">
                                    <a:latin typeface="Cambria Math" panose="02040503050406030204" pitchFamily="18" charset="0"/>
                                  </a:rPr>
                                  <m:t>𝑏𝑏</m:t>
                                </m:r>
                              </m:sub>
                            </m:sSub>
                          </m:e>
                        </m:d>
                        <m:r>
                          <m:rPr>
                            <m:sty m:val="p"/>
                          </m:rPr>
                          <a:rPr lang="fr-CH" sz="24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fr-CH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CH" sz="24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fr-CH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</m:oMath>
                </a14:m>
                <a:endParaRPr lang="fr-CH" sz="24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388" y="4577700"/>
                <a:ext cx="8357141" cy="525337"/>
              </a:xfrm>
              <a:prstGeom prst="rect">
                <a:avLst/>
              </a:prstGeom>
              <a:blipFill rotWithShape="0">
                <a:blip r:embed="rId14"/>
                <a:stretch>
                  <a:fillRect l="-1021" t="-5814" b="-17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7069760" y="4327891"/>
            <a:ext cx="18918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 = number of bunches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517824" y="5199011"/>
                <a:ext cx="1821653" cy="4212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CH" b="0" i="1" smtClean="0">
                            <a:latin typeface="Cambria Math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fr-CH" b="0" i="1" smtClean="0"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acc>
                      </m:e>
                      <m:sup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CH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fr-CH" b="0" i="1" smtClean="0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  <m:sup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CH" b="0" i="1" smtClean="0">
                        <a:latin typeface="Cambria Math" panose="02040503050406030204" pitchFamily="18" charset="0"/>
                      </a:rPr>
                      <m:t>(1−</m:t>
                    </m:r>
                    <m:f>
                      <m:fPr>
                        <m:ctrlPr>
                          <a:rPr lang="fr-CH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fr-CH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fr-CH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,</a:t>
                </a:r>
                <a:endParaRPr 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7824" y="5199011"/>
                <a:ext cx="1821653" cy="421206"/>
              </a:xfrm>
              <a:prstGeom prst="rect">
                <a:avLst/>
              </a:prstGeom>
              <a:blipFill rotWithShape="0">
                <a:blip r:embed="rId15"/>
                <a:stretch>
                  <a:fillRect l="-3344" t="-4348" r="-7023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7571322" y="5238855"/>
                <a:ext cx="11657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CH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/2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1322" y="5238855"/>
                <a:ext cx="1165704" cy="276999"/>
              </a:xfrm>
              <a:prstGeom prst="rect">
                <a:avLst/>
              </a:prstGeom>
              <a:blipFill rotWithShape="0">
                <a:blip r:embed="rId16"/>
                <a:stretch>
                  <a:fillRect l="-2618" t="-2174" r="-6283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1069935" y="5730011"/>
                <a:ext cx="4325030" cy="7275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CH" sz="1600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16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fr-CH" sz="1600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1600" b="0" i="1" smtClean="0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p>
                                  <m:r>
                                    <a:rPr lang="fr-CH" sz="16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  <m:sub>
                              <m:r>
                                <m:rPr>
                                  <m:lit/>
                                </m:rPr>
                                <a:rPr lang="fr-CH" sz="1600" b="0" i="1" smtClean="0">
                                  <a:latin typeface="Cambria Math" panose="02040503050406030204" pitchFamily="18" charset="0"/>
                                </a:rPr>
                                <m:t>//</m:t>
                              </m:r>
                            </m:sub>
                          </m:sSub>
                          <m:d>
                            <m:dPr>
                              <m:ctrlPr>
                                <a:rPr lang="fr-CH" sz="1600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fr-CH" sz="16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</m:d>
                        </m:num>
                        <m:den>
                          <m:r>
                            <a:rPr lang="fr-CH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fr-CH" sz="16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fr-CH" sz="16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fr-CH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CH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fr-CH" sz="1600" b="0" i="1" smtClean="0"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fr-CH" sz="16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fr-CH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CH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CH" sz="1600" b="0" i="1" smtClean="0">
                              <a:latin typeface="Cambria Math" panose="02040503050406030204" pitchFamily="18" charset="0"/>
                            </a:rPr>
                            <m:t>𝛼𝜏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fr-CH" sz="1600" b="0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fr-CH" sz="16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fr-CH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fr-CH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CH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fr-CH" sz="16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CH" sz="1600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CH" sz="1600" b="0" i="1" smtClean="0">
                                          <a:latin typeface="Cambria Math" charset="0"/>
                                        </a:rPr>
                                      </m:ctrlPr>
                                    </m:fPr>
                                    <m:num>
                                      <m:acc>
                                        <m:accPr>
                                          <m:chr m:val="̅"/>
                                          <m:ctrlPr>
                                            <a:rPr lang="fr-CH" sz="1600" b="0" i="1" smtClean="0">
                                              <a:latin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fr-CH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</m:acc>
                                    </m:num>
                                    <m:den>
                                      <m:r>
                                        <a:rPr lang="fr-CH" sz="1600" b="0" i="1" smtClean="0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den>
                                  </m:f>
                                  <m:r>
                                    <a:rPr lang="fr-CH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fr-CH" sz="1600" b="0" i="1" smtClean="0">
                                          <a:latin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CH" sz="1600" b="0" i="1" smtClean="0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num>
                                    <m:den>
                                      <m:acc>
                                        <m:accPr>
                                          <m:chr m:val="̅"/>
                                          <m:ctrlPr>
                                            <a:rPr lang="fr-CH" sz="1600" b="0" i="1" smtClean="0">
                                              <a:latin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fr-CH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</m:acc>
                                      <m:r>
                                        <a:rPr lang="fr-CH" sz="16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fr-CH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func>
                        <m:funcPr>
                          <m:ctrlPr>
                            <a:rPr lang="fr-CH" sz="1600" b="0" i="1" smtClean="0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CH" sz="16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CH" sz="1600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fr-CH" sz="1600" b="0" i="1" smtClean="0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CH" sz="1600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</m:acc>
                              <m:r>
                                <a:rPr lang="fr-CH" sz="16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  <m:r>
                                <a:rPr lang="fr-CH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fr-CH" sz="16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CH" sz="16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  <m:r>
                            <a:rPr lang="fr-CH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</m:e>
                      </m:func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935" y="5730011"/>
                <a:ext cx="4325030" cy="727507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5575247" y="5884646"/>
                <a:ext cx="2773772" cy="768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H" sz="1600" b="0" i="0" smtClean="0"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fr-CH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16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CH" sz="1600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fr-CH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16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fr-CH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fr-CH" sz="1600" i="1"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fr-CH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fr-CH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CH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fr-CH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CH" sz="1600" i="1">
                                          <a:latin typeface="Cambria Math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fr-CH" sz="1600" i="1">
                                              <a:latin typeface="Cambria Math" charset="0"/>
                                            </a:rPr>
                                          </m:ctrlPr>
                                        </m:fPr>
                                        <m:num>
                                          <m:acc>
                                            <m:accPr>
                                              <m:chr m:val="̅"/>
                                              <m:ctrlPr>
                                                <a:rPr lang="fr-CH" sz="1600" i="1">
                                                  <a:latin typeface="Cambria Math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fr-CH" sz="1600" i="1">
                                                  <a:latin typeface="Cambria Math" panose="02040503050406030204" pitchFamily="18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</m:acc>
                                        </m:num>
                                        <m:den>
                                          <m:r>
                                            <a:rPr lang="fr-CH" sz="1600" i="1"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den>
                                      </m:f>
                                      <m:r>
                                        <a:rPr lang="fr-CH" sz="16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fr-CH" sz="1600" i="1">
                                              <a:latin typeface="Cambria Math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fr-CH" sz="1600" i="1"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num>
                                        <m:den>
                                          <m:acc>
                                            <m:accPr>
                                              <m:chr m:val="̅"/>
                                              <m:ctrlPr>
                                                <a:rPr lang="fr-CH" sz="1600" i="1">
                                                  <a:latin typeface="Cambria Math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fr-CH" sz="1600" i="1">
                                                  <a:latin typeface="Cambria Math" panose="02040503050406030204" pitchFamily="18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</m:acc>
                                          <m:r>
                                            <a:rPr lang="fr-CH" sz="1600" i="1"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fr-CH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lang="fr-CH" sz="1600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fr-CH" sz="16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fr-CH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CH" sz="16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5247" y="5884646"/>
                <a:ext cx="2773772" cy="768865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424388" y="5171818"/>
                <a:ext cx="558168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CH" sz="2400" dirty="0"/>
                  <a:t>For a single </a:t>
                </a:r>
                <a:r>
                  <a:rPr lang="fr-CH" sz="2400" dirty="0" err="1"/>
                  <a:t>resonator</a:t>
                </a:r>
                <a:r>
                  <a:rPr lang="fr-CH" sz="2400" dirty="0"/>
                  <a:t> </a:t>
                </a:r>
                <a:r>
                  <a:rPr lang="fr-CH" sz="2400" dirty="0" err="1"/>
                  <a:t>with</a:t>
                </a:r>
                <a:r>
                  <a:rPr lang="fr-CH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fr-CH" sz="24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CH" sz="2400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fr-CH" sz="2400" i="1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fr-CH" sz="2400" dirty="0" smtClean="0"/>
                  <a:t>:</a:t>
                </a:r>
                <a:endParaRPr lang="fr-CH" sz="2400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388" y="5171818"/>
                <a:ext cx="5581689" cy="461665"/>
              </a:xfrm>
              <a:prstGeom prst="rect">
                <a:avLst/>
              </a:prstGeom>
              <a:blipFill rotWithShape="0">
                <a:blip r:embed="rId19"/>
                <a:stretch>
                  <a:fillRect l="-1530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1131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5" grpId="0"/>
      <p:bldP spid="4" grpId="0"/>
      <p:bldP spid="28" grpId="0"/>
      <p:bldP spid="35" grpId="0"/>
      <p:bldP spid="36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/>
              <a:t>G</a:t>
            </a:r>
            <a:r>
              <a:rPr lang="en-US" sz="6000" b="1" dirty="0" smtClean="0"/>
              <a:t>rowth rate – 630 MHz case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914400" y="731520"/>
            <a:ext cx="73152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21990" y="875621"/>
            <a:ext cx="8357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err="1" smtClean="0"/>
              <a:t>Considering</a:t>
            </a:r>
            <a:r>
              <a:rPr lang="fr-CH" sz="2400" dirty="0" smtClean="0"/>
              <a:t> first </a:t>
            </a:r>
            <a:r>
              <a:rPr lang="fr-CH" sz="2400" dirty="0" err="1" smtClean="0"/>
              <a:t>neighbour</a:t>
            </a:r>
            <a:r>
              <a:rPr lang="fr-CH" sz="2400" dirty="0" smtClean="0"/>
              <a:t> interaction, </a:t>
            </a:r>
            <a:r>
              <a:rPr lang="fr-CH" sz="2400" dirty="0" err="1" smtClean="0"/>
              <a:t>perfect</a:t>
            </a:r>
            <a:r>
              <a:rPr lang="fr-CH" sz="2400" dirty="0" smtClean="0"/>
              <a:t> </a:t>
            </a:r>
            <a:r>
              <a:rPr lang="fr-CH" sz="2400" dirty="0" err="1" smtClean="0"/>
              <a:t>cancellation</a:t>
            </a:r>
            <a:r>
              <a:rPr lang="fr-CH" sz="2400" dirty="0" smtClean="0"/>
              <a:t> for:</a:t>
            </a:r>
            <a:endParaRPr lang="fr-CH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866692" y="1419732"/>
                <a:ext cx="2856744" cy="9665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6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fr-CH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CH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fr-CH" sz="16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fr-CH" sz="16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CH" sz="1600" b="0" i="1" smtClean="0">
                              <a:latin typeface="Cambria Math" panose="02040503050406030204" pitchFamily="18" charset="0"/>
                            </a:rPr>
                            <m:t>𝑏𝑏</m:t>
                          </m:r>
                        </m:sub>
                      </m:sSub>
                      <m:r>
                        <a:rPr lang="fr-CH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16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fr-CH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fr-CH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fr-CH" sz="1600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fr-CH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CH" sz="16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fr-CH" sz="16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den>
                          </m:f>
                        </m:num>
                        <m:den>
                          <m:r>
                            <a:rPr lang="fr-CH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fr-CH" sz="1600" b="0" i="1" smtClean="0"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CH" sz="16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fr-CH" sz="1600" b="0" i="1" smtClean="0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CH" sz="16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CH" sz="1600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sSup>
                                    <m:sSupPr>
                                      <m:ctrlPr>
                                        <a:rPr lang="fr-CH" sz="1600" b="0" i="1" smtClean="0"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CH" sz="1600" b="0" i="1" smtClean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p>
                                      <m:r>
                                        <a:rPr lang="fr-CH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den>
                      </m:f>
                      <m:r>
                        <a:rPr lang="fr-CH" sz="16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fr-CH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fr-CH" sz="1600" b="0" i="1" smtClean="0">
                          <a:latin typeface="Cambria Math" panose="02040503050406030204" pitchFamily="18" charset="0"/>
                        </a:rPr>
                        <m:t>=1,2,3…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692" y="1419732"/>
                <a:ext cx="2856744" cy="96654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554267" y="1704493"/>
                <a:ext cx="1627625" cy="276999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H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CH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fr-CH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fr-CH" b="0" i="1" smtClean="0">
                        <a:latin typeface="Cambria Math" panose="02040503050406030204" pitchFamily="18" charset="0"/>
                      </a:rPr>
                      <m:t>×20</m:t>
                    </m:r>
                  </m:oMath>
                </a14:m>
                <a:r>
                  <a:rPr lang="en-US" dirty="0" smtClean="0"/>
                  <a:t> MHz</a:t>
                </a:r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4267" y="1704493"/>
                <a:ext cx="1627625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6320" t="-25532" r="-8178" b="-468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108168" y="1673716"/>
            <a:ext cx="909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With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131967" y="1473661"/>
                <a:ext cx="120090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fr-CH" sz="1600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fr-CH" sz="1600" i="1">
                            <a:latin typeface="Cambria Math" panose="02040503050406030204" pitchFamily="18" charset="0"/>
                          </a:rPr>
                          <m:t>𝑏𝑏</m:t>
                        </m:r>
                      </m:sub>
                    </m:sSub>
                    <m:r>
                      <a:rPr lang="fr-CH" sz="1600" i="1">
                        <a:latin typeface="Cambria Math" panose="02040503050406030204" pitchFamily="18" charset="0"/>
                      </a:rPr>
                      <m:t>=25</m:t>
                    </m:r>
                  </m:oMath>
                </a14:m>
                <a:r>
                  <a:rPr lang="en-US" sz="1600" dirty="0"/>
                  <a:t> ns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967" y="1473661"/>
                <a:ext cx="1200906" cy="338554"/>
              </a:xfrm>
              <a:prstGeom prst="rect">
                <a:avLst/>
              </a:prstGeom>
              <a:blipFill rotWithShape="0">
                <a:blip r:embed="rId5"/>
                <a:stretch>
                  <a:fillRect t="-5455" r="-1523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239432" y="1842993"/>
                <a:ext cx="9859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H" sz="1600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fr-CH" sz="1600" i="1">
                        <a:latin typeface="Cambria Math" panose="02040503050406030204" pitchFamily="18" charset="0"/>
                      </a:rPr>
                      <m:t>=200</m:t>
                    </m:r>
                  </m:oMath>
                </a14:m>
                <a:r>
                  <a:rPr lang="en-US" sz="1600" dirty="0"/>
                  <a:t> 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9432" y="1842993"/>
                <a:ext cx="985976" cy="338554"/>
              </a:xfrm>
              <a:prstGeom prst="rect">
                <a:avLst/>
              </a:prstGeom>
              <a:blipFill rotWithShape="0">
                <a:blip r:embed="rId6"/>
                <a:stretch>
                  <a:fillRect b="-53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221990" y="2317588"/>
            <a:ext cx="8357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err="1" smtClean="0"/>
              <a:t>Growth</a:t>
            </a:r>
            <a:r>
              <a:rPr lang="fr-CH" sz="2400" dirty="0" smtClean="0"/>
              <a:t> rate: </a:t>
            </a:r>
            <a:r>
              <a:rPr lang="fr-CH" sz="2400" dirty="0" err="1" smtClean="0"/>
              <a:t>summing</a:t>
            </a:r>
            <a:r>
              <a:rPr lang="fr-CH" sz="2400" dirty="0" smtClean="0"/>
              <a:t> all contributions, </a:t>
            </a:r>
            <a:r>
              <a:rPr lang="fr-CH" sz="2400" dirty="0" err="1" smtClean="0"/>
              <a:t>small</a:t>
            </a:r>
            <a:r>
              <a:rPr lang="fr-CH" sz="2400" dirty="0" smtClean="0"/>
              <a:t> oscillations</a:t>
            </a:r>
            <a:endParaRPr lang="fr-CH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16" y="2891652"/>
            <a:ext cx="2116467" cy="15873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153" y="2891652"/>
            <a:ext cx="2158294" cy="16187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894" y="2879348"/>
            <a:ext cx="2170706" cy="16280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50182" y="3084571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unch 2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078357" y="3075057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unch 6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688715" y="3099960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unch 16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" r="11815"/>
          <a:stretch/>
        </p:blipFill>
        <p:spPr>
          <a:xfrm>
            <a:off x="6058895" y="4507378"/>
            <a:ext cx="2751152" cy="232620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21990" y="4781162"/>
            <a:ext cx="56576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fr-CH" sz="2400" dirty="0" smtClean="0"/>
              <a:t>Consistent </a:t>
            </a:r>
            <a:r>
              <a:rPr lang="fr-CH" sz="2400" dirty="0" err="1" smtClean="0"/>
              <a:t>with</a:t>
            </a:r>
            <a:r>
              <a:rPr lang="fr-CH" sz="2400" dirty="0" smtClean="0"/>
              <a:t> simulations of </a:t>
            </a:r>
            <a:r>
              <a:rPr lang="fr-CH" sz="2400" dirty="0" err="1" smtClean="0"/>
              <a:t>this</a:t>
            </a:r>
            <a:r>
              <a:rPr lang="fr-CH" sz="2400" dirty="0" smtClean="0"/>
              <a:t> model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fr-CH" sz="2400" dirty="0" err="1" smtClean="0"/>
              <a:t>Cannot</a:t>
            </a:r>
            <a:r>
              <a:rPr lang="fr-CH" sz="2400" dirty="0" smtClean="0"/>
              <a:t> </a:t>
            </a:r>
            <a:r>
              <a:rPr lang="fr-CH" sz="2400" dirty="0" err="1" smtClean="0"/>
              <a:t>explain</a:t>
            </a:r>
            <a:r>
              <a:rPr lang="fr-CH" sz="2400" dirty="0" smtClean="0"/>
              <a:t> the </a:t>
            </a:r>
            <a:r>
              <a:rPr lang="fr-CH" sz="2400" dirty="0" err="1" smtClean="0"/>
              <a:t>better</a:t>
            </a:r>
            <a:r>
              <a:rPr lang="fr-CH" sz="2400" dirty="0" smtClean="0"/>
              <a:t> </a:t>
            </a:r>
            <a:r>
              <a:rPr lang="fr-CH" sz="2400" dirty="0" err="1" smtClean="0"/>
              <a:t>stability</a:t>
            </a:r>
            <a:r>
              <a:rPr lang="fr-CH" sz="2400" dirty="0" smtClean="0"/>
              <a:t> for positive shift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fr-CH" sz="2400" dirty="0" err="1" smtClean="0"/>
              <a:t>Next</a:t>
            </a:r>
            <a:r>
              <a:rPr lang="fr-CH" sz="2400" dirty="0" smtClean="0"/>
              <a:t> </a:t>
            </a:r>
            <a:r>
              <a:rPr lang="fr-CH" sz="2400" dirty="0" err="1" smtClean="0"/>
              <a:t>step</a:t>
            </a:r>
            <a:r>
              <a:rPr lang="fr-CH" sz="2400" dirty="0" smtClean="0"/>
              <a:t>: To use </a:t>
            </a:r>
            <a:r>
              <a:rPr lang="fr-CH" sz="2400" dirty="0" err="1" smtClean="0"/>
              <a:t>wakefield</a:t>
            </a:r>
            <a:r>
              <a:rPr lang="fr-CH" sz="2400" dirty="0" smtClean="0"/>
              <a:t> </a:t>
            </a:r>
            <a:r>
              <a:rPr lang="fr-CH" sz="2400" dirty="0" err="1" smtClean="0"/>
              <a:t>from</a:t>
            </a:r>
            <a:r>
              <a:rPr lang="fr-CH" sz="2400" dirty="0" smtClean="0"/>
              <a:t> a </a:t>
            </a:r>
            <a:r>
              <a:rPr lang="fr-CH" sz="2400" dirty="0" err="1" smtClean="0"/>
              <a:t>bunch</a:t>
            </a:r>
            <a:endParaRPr lang="fr-CH" sz="2400" dirty="0"/>
          </a:p>
        </p:txBody>
      </p:sp>
    </p:spTree>
    <p:extLst>
      <p:ext uri="{BB962C8B-B14F-4D97-AF65-F5344CB8AC3E}">
        <p14:creationId xmlns:p14="http://schemas.microsoft.com/office/powerpoint/2010/main" val="3235148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" grpId="0"/>
      <p:bldP spid="3" grpId="0" animBg="1"/>
      <p:bldP spid="4" grpId="0"/>
      <p:bldP spid="5" grpId="0"/>
      <p:bldP spid="6" grpId="0"/>
      <p:bldP spid="1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630 MHz HOM – Tuning/damping possibility</a:t>
            </a:r>
            <a:endParaRPr lang="en-US" sz="20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914400" y="731520"/>
            <a:ext cx="73152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" t="2679" r="2549" b="3202"/>
          <a:stretch/>
        </p:blipFill>
        <p:spPr>
          <a:xfrm>
            <a:off x="4853743" y="2896785"/>
            <a:ext cx="4079864" cy="30264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26289" y="40152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7880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10052" y="472558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3210</a:t>
            </a:r>
            <a:endParaRPr lang="en-US" dirty="0"/>
          </a:p>
        </p:txBody>
      </p:sp>
      <p:cxnSp>
        <p:nvCxnSpPr>
          <p:cNvPr id="12" name="Straight Arrow Connector 11"/>
          <p:cNvCxnSpPr>
            <a:endCxn id="10" idx="2"/>
          </p:cNvCxnSpPr>
          <p:nvPr/>
        </p:nvCxnSpPr>
        <p:spPr>
          <a:xfrm flipV="1">
            <a:off x="5526741" y="5094916"/>
            <a:ext cx="209683" cy="365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9" idx="2"/>
          </p:cNvCxnSpPr>
          <p:nvPr/>
        </p:nvCxnSpPr>
        <p:spPr>
          <a:xfrm flipH="1" flipV="1">
            <a:off x="7952661" y="4384600"/>
            <a:ext cx="210577" cy="284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23" idx="2"/>
          </p:cNvCxnSpPr>
          <p:nvPr/>
        </p:nvCxnSpPr>
        <p:spPr>
          <a:xfrm flipH="1" flipV="1">
            <a:off x="7467592" y="4787445"/>
            <a:ext cx="371965" cy="4560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141220" y="441811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4900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62268" y="861753"/>
            <a:ext cx="85892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 smtClean="0"/>
              <a:t>Impossible to drill </a:t>
            </a:r>
            <a:r>
              <a:rPr lang="fr-CH" sz="2400" dirty="0" err="1" smtClean="0"/>
              <a:t>holes</a:t>
            </a:r>
            <a:r>
              <a:rPr lang="fr-CH" sz="2400" dirty="0" smtClean="0"/>
              <a:t> in the </a:t>
            </a:r>
            <a:r>
              <a:rPr lang="fr-CH" sz="2400" dirty="0" err="1" smtClean="0"/>
              <a:t>cavities</a:t>
            </a:r>
            <a:r>
              <a:rPr lang="fr-CH" sz="2400" dirty="0" smtClean="0"/>
              <a:t>:</a:t>
            </a:r>
            <a:endParaRPr lang="fr-CH" sz="2400" dirty="0"/>
          </a:p>
          <a:p>
            <a:pPr lvl="1"/>
            <a:r>
              <a:rPr lang="fr-CH" sz="2400" dirty="0" smtClean="0">
                <a:sym typeface="Wingdings" panose="05000000000000000000" pitchFamily="2" charset="2"/>
              </a:rPr>
              <a:t> </a:t>
            </a:r>
            <a:r>
              <a:rPr lang="fr-CH" sz="2400" dirty="0" err="1" smtClean="0">
                <a:sym typeface="Wingdings" panose="05000000000000000000" pitchFamily="2" charset="2"/>
              </a:rPr>
              <a:t>Current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couplers</a:t>
            </a:r>
            <a:r>
              <a:rPr lang="fr-CH" sz="2400" dirty="0" smtClean="0">
                <a:sym typeface="Wingdings" panose="05000000000000000000" pitchFamily="2" charset="2"/>
              </a:rPr>
              <a:t> have to </a:t>
            </a:r>
            <a:r>
              <a:rPr lang="fr-CH" sz="2400" dirty="0" err="1" smtClean="0">
                <a:sym typeface="Wingdings" panose="05000000000000000000" pitchFamily="2" charset="2"/>
              </a:rPr>
              <a:t>be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optimized</a:t>
            </a:r>
            <a:endParaRPr lang="fr-CH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 smtClean="0"/>
              <a:t>Simulations of 4 sections </a:t>
            </a:r>
            <a:r>
              <a:rPr lang="fr-CH" sz="2400" dirty="0" err="1" smtClean="0"/>
              <a:t>take</a:t>
            </a:r>
            <a:r>
              <a:rPr lang="fr-CH" sz="2400" dirty="0" smtClean="0"/>
              <a:t> </a:t>
            </a:r>
            <a:r>
              <a:rPr lang="fr-CH" sz="2400" dirty="0" err="1" smtClean="0"/>
              <a:t>too</a:t>
            </a:r>
            <a:r>
              <a:rPr lang="fr-CH" sz="2400" dirty="0" smtClean="0"/>
              <a:t> long ~</a:t>
            </a:r>
            <a:r>
              <a:rPr lang="fr-CH" sz="2400" dirty="0" err="1" smtClean="0"/>
              <a:t>week</a:t>
            </a:r>
            <a:r>
              <a:rPr lang="fr-CH" sz="2400" dirty="0" smtClean="0"/>
              <a:t>(s)</a:t>
            </a:r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fr-CH" sz="2400" dirty="0" err="1" smtClean="0">
                <a:sym typeface="Wingdings" panose="05000000000000000000" pitchFamily="2" charset="2"/>
              </a:rPr>
              <a:t>Development</a:t>
            </a:r>
            <a:r>
              <a:rPr lang="fr-CH" sz="2400" dirty="0" smtClean="0">
                <a:sym typeface="Wingdings" panose="05000000000000000000" pitchFamily="2" charset="2"/>
              </a:rPr>
              <a:t> of </a:t>
            </a:r>
            <a:r>
              <a:rPr lang="fr-CH" sz="2400" dirty="0" smtClean="0"/>
              <a:t>an </a:t>
            </a:r>
            <a:r>
              <a:rPr lang="fr-CH" sz="2400" dirty="0" err="1" smtClean="0"/>
              <a:t>equivalent</a:t>
            </a:r>
            <a:r>
              <a:rPr lang="fr-CH" sz="2400" dirty="0" smtClean="0"/>
              <a:t> circuit to </a:t>
            </a:r>
            <a:r>
              <a:rPr lang="fr-CH" sz="2400" dirty="0" err="1" smtClean="0"/>
              <a:t>extrapolate</a:t>
            </a:r>
            <a:r>
              <a:rPr lang="fr-CH" sz="2400" dirty="0"/>
              <a:t> </a:t>
            </a:r>
            <a:r>
              <a:rPr lang="fr-CH" sz="2400" dirty="0" smtClean="0"/>
              <a:t>single </a:t>
            </a:r>
            <a:r>
              <a:rPr lang="fr-CH" sz="2400" dirty="0" err="1" smtClean="0"/>
              <a:t>cell</a:t>
            </a:r>
            <a:r>
              <a:rPr lang="fr-CH" sz="2400" dirty="0" smtClean="0"/>
              <a:t> simulations (2 min) (</a:t>
            </a:r>
            <a:r>
              <a:rPr lang="fr-CH" sz="2400" dirty="0" err="1" smtClean="0"/>
              <a:t>still</a:t>
            </a:r>
            <a:r>
              <a:rPr lang="fr-CH" sz="2400" dirty="0" smtClean="0"/>
              <a:t> </a:t>
            </a:r>
            <a:r>
              <a:rPr lang="fr-CH" sz="2400" dirty="0" err="1" smtClean="0"/>
              <a:t>ongoing</a:t>
            </a:r>
            <a:r>
              <a:rPr lang="fr-CH" sz="2400" dirty="0" smtClean="0"/>
              <a:t>, N. Nasresfahani)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62268" y="2709953"/>
            <a:ext cx="46731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 err="1">
                <a:sym typeface="Wingdings" panose="05000000000000000000" pitchFamily="2" charset="2"/>
              </a:rPr>
              <a:t>Preliminary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results</a:t>
            </a:r>
            <a:r>
              <a:rPr lang="fr-CH" sz="2400" dirty="0">
                <a:sym typeface="Wingdings" panose="05000000000000000000" pitchFamily="2" charset="2"/>
              </a:rPr>
              <a:t> (</a:t>
            </a:r>
            <a:r>
              <a:rPr lang="fr-CH" sz="2400" dirty="0" smtClean="0">
                <a:sym typeface="Wingdings" panose="05000000000000000000" pitchFamily="2" charset="2"/>
              </a:rPr>
              <a:t>single </a:t>
            </a:r>
            <a:r>
              <a:rPr lang="fr-CH" sz="2400" dirty="0" err="1" smtClean="0">
                <a:sym typeface="Wingdings" panose="05000000000000000000" pitchFamily="2" charset="2"/>
              </a:rPr>
              <a:t>cell</a:t>
            </a:r>
            <a:r>
              <a:rPr lang="fr-CH" sz="2400" dirty="0" smtClean="0">
                <a:sym typeface="Wingdings" panose="05000000000000000000" pitchFamily="2" charset="2"/>
              </a:rPr>
              <a:t>), maximum Z of the mode:</a:t>
            </a:r>
            <a:endParaRPr lang="fr-CH" sz="2400" dirty="0">
              <a:sym typeface="Wingdings" panose="05000000000000000000" pitchFamily="2" charset="2"/>
            </a:endParaRPr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fr-CH" sz="2400" b="1" dirty="0" err="1" smtClean="0">
                <a:sym typeface="Wingdings" panose="05000000000000000000" pitchFamily="2" charset="2"/>
              </a:rPr>
              <a:t>Current</a:t>
            </a:r>
            <a:r>
              <a:rPr lang="fr-CH" sz="2400" b="1" dirty="0" smtClean="0">
                <a:sym typeface="Wingdings" panose="05000000000000000000" pitchFamily="2" charset="2"/>
              </a:rPr>
              <a:t> probe </a:t>
            </a:r>
            <a:r>
              <a:rPr lang="fr-CH" sz="2400" dirty="0" err="1" smtClean="0">
                <a:sym typeface="Wingdings" panose="05000000000000000000" pitchFamily="2" charset="2"/>
              </a:rPr>
              <a:t>shortened</a:t>
            </a:r>
            <a:r>
              <a:rPr lang="fr-CH" sz="2400" dirty="0" smtClean="0">
                <a:sym typeface="Wingdings" panose="05000000000000000000" pitchFamily="2" charset="2"/>
              </a:rPr>
              <a:t> by  </a:t>
            </a:r>
            <a:r>
              <a:rPr lang="fr-CH" sz="2400" dirty="0">
                <a:sym typeface="Wingdings" panose="05000000000000000000" pitchFamily="2" charset="2"/>
              </a:rPr>
              <a:t>0.5cm: </a:t>
            </a:r>
            <a:r>
              <a:rPr lang="fr-CH" sz="2400" b="1" dirty="0" smtClean="0">
                <a:sym typeface="Wingdings" panose="05000000000000000000" pitchFamily="2" charset="2"/>
              </a:rPr>
              <a:t>factor 1.6</a:t>
            </a:r>
            <a:endParaRPr lang="fr-CH" sz="2400" b="1" dirty="0">
              <a:sym typeface="Wingdings" panose="05000000000000000000" pitchFamily="2" charset="2"/>
            </a:endParaRPr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fr-CH" sz="2400" dirty="0" err="1">
                <a:sym typeface="Wingdings" panose="05000000000000000000" pitchFamily="2" charset="2"/>
              </a:rPr>
              <a:t>Using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b="1" dirty="0">
                <a:sym typeface="Wingdings" panose="05000000000000000000" pitchFamily="2" charset="2"/>
              </a:rPr>
              <a:t>new probe </a:t>
            </a:r>
            <a:r>
              <a:rPr lang="fr-CH" sz="2400" dirty="0">
                <a:sym typeface="Wingdings" panose="05000000000000000000" pitchFamily="2" charset="2"/>
              </a:rPr>
              <a:t>design </a:t>
            </a:r>
            <a:r>
              <a:rPr lang="fr-CH" sz="2400" dirty="0" err="1">
                <a:sym typeface="Wingdings" panose="05000000000000000000" pitchFamily="2" charset="2"/>
              </a:rPr>
              <a:t>with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optimized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length</a:t>
            </a:r>
            <a:r>
              <a:rPr lang="fr-CH" sz="2400" dirty="0">
                <a:sym typeface="Wingdings" panose="05000000000000000000" pitchFamily="2" charset="2"/>
              </a:rPr>
              <a:t>: </a:t>
            </a:r>
            <a:r>
              <a:rPr lang="fr-CH" sz="2400" b="1" dirty="0" smtClean="0">
                <a:sym typeface="Wingdings" panose="05000000000000000000" pitchFamily="2" charset="2"/>
              </a:rPr>
              <a:t>factor 2.5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 err="1" smtClean="0">
                <a:sym typeface="Wingdings" panose="05000000000000000000" pitchFamily="2" charset="2"/>
              </a:rPr>
              <a:t>Additional</a:t>
            </a:r>
            <a:r>
              <a:rPr lang="fr-CH" sz="2400" dirty="0" smtClean="0">
                <a:sym typeface="Wingdings" panose="05000000000000000000" pitchFamily="2" charset="2"/>
              </a:rPr>
              <a:t> factor 2 </a:t>
            </a:r>
            <a:r>
              <a:rPr lang="fr-CH" sz="2400" dirty="0" err="1" smtClean="0">
                <a:sym typeface="Wingdings" panose="05000000000000000000" pitchFamily="2" charset="2"/>
              </a:rPr>
              <a:t>maybe</a:t>
            </a:r>
            <a:r>
              <a:rPr lang="fr-CH" sz="2400" dirty="0" smtClean="0">
                <a:sym typeface="Wingdings" panose="05000000000000000000" pitchFamily="2" charset="2"/>
              </a:rPr>
              <a:t> possible by </a:t>
            </a:r>
            <a:r>
              <a:rPr lang="fr-CH" sz="2400" dirty="0" err="1" smtClean="0">
                <a:sym typeface="Wingdings" panose="05000000000000000000" pitchFamily="2" charset="2"/>
              </a:rPr>
              <a:t>changing</a:t>
            </a:r>
            <a:r>
              <a:rPr lang="fr-CH" sz="2400" dirty="0" smtClean="0">
                <a:sym typeface="Wingdings" panose="05000000000000000000" pitchFamily="2" charset="2"/>
              </a:rPr>
              <a:t> the probe </a:t>
            </a:r>
            <a:r>
              <a:rPr lang="fr-CH" sz="2400" dirty="0" err="1" smtClean="0">
                <a:sym typeface="Wingdings" panose="05000000000000000000" pitchFamily="2" charset="2"/>
              </a:rPr>
              <a:t>filter</a:t>
            </a:r>
            <a:endParaRPr lang="fr-CH" sz="2400" dirty="0" smtClean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 smtClean="0">
                <a:sym typeface="Wingdings" panose="05000000000000000000" pitchFamily="2" charset="2"/>
              </a:rPr>
              <a:t>Simulations of 4 sections </a:t>
            </a:r>
            <a:r>
              <a:rPr lang="fr-CH" sz="2400" dirty="0" err="1" smtClean="0">
                <a:sym typeface="Wingdings" panose="05000000000000000000" pitchFamily="2" charset="2"/>
              </a:rPr>
              <a:t>will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confirm</a:t>
            </a:r>
            <a:r>
              <a:rPr lang="fr-CH" sz="2400" dirty="0" smtClean="0">
                <a:sym typeface="Wingdings" panose="05000000000000000000" pitchFamily="2" charset="2"/>
              </a:rPr>
              <a:t> the </a:t>
            </a:r>
            <a:r>
              <a:rPr lang="fr-CH" sz="2400" dirty="0" err="1" smtClean="0">
                <a:sym typeface="Wingdings" panose="05000000000000000000" pitchFamily="2" charset="2"/>
              </a:rPr>
              <a:t>scaling</a:t>
            </a:r>
            <a:endParaRPr lang="fr-CH" sz="2400" dirty="0">
              <a:sym typeface="Wingdings" panose="05000000000000000000" pitchFamily="2" charset="2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816209" y="6019245"/>
            <a:ext cx="2650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Courtesy: N. </a:t>
            </a:r>
            <a:r>
              <a:rPr lang="en-US" b="1" dirty="0"/>
              <a:t>Nasresfahani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442429" y="2604361"/>
            <a:ext cx="1574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</a:t>
            </a:r>
            <a:r>
              <a:rPr lang="en-US" sz="1600" dirty="0" smtClean="0"/>
              <a:t>urrent situation</a:t>
            </a:r>
            <a:endParaRPr lang="en-US" sz="16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8177568" y="2832758"/>
            <a:ext cx="5625" cy="273456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3"/>
          <p:cNvSpPr/>
          <p:nvPr/>
        </p:nvSpPr>
        <p:spPr>
          <a:xfrm>
            <a:off x="7937474" y="4725584"/>
            <a:ext cx="299405" cy="524808"/>
          </a:xfrm>
          <a:custGeom>
            <a:avLst/>
            <a:gdLst>
              <a:gd name="connsiteX0" fmla="*/ 299405 w 299405"/>
              <a:gd name="connsiteY0" fmla="*/ 0 h 524808"/>
              <a:gd name="connsiteX1" fmla="*/ 242761 w 299405"/>
              <a:gd name="connsiteY1" fmla="*/ 315589 h 524808"/>
              <a:gd name="connsiteX2" fmla="*/ 0 w 299405"/>
              <a:gd name="connsiteY2" fmla="*/ 517890 h 524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405" h="524808">
                <a:moveTo>
                  <a:pt x="299405" y="0"/>
                </a:moveTo>
                <a:cubicBezTo>
                  <a:pt x="296033" y="114637"/>
                  <a:pt x="292662" y="229274"/>
                  <a:pt x="242761" y="315589"/>
                </a:cubicBezTo>
                <a:cubicBezTo>
                  <a:pt x="192860" y="401904"/>
                  <a:pt x="55295" y="559699"/>
                  <a:pt x="0" y="517890"/>
                </a:cubicBezTo>
              </a:path>
            </a:pathLst>
          </a:custGeom>
          <a:noFill/>
          <a:ln w="25400">
            <a:solidFill>
              <a:schemeClr val="accent6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238374" y="4787445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X</a:t>
            </a:r>
            <a:r>
              <a:rPr lang="en-US" dirty="0"/>
              <a:t> </a:t>
            </a:r>
            <a:r>
              <a:rPr lang="en-US" dirty="0" smtClean="0"/>
              <a:t>0.6</a:t>
            </a:r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5599688" y="4750025"/>
            <a:ext cx="2638004" cy="862280"/>
          </a:xfrm>
          <a:custGeom>
            <a:avLst/>
            <a:gdLst>
              <a:gd name="connsiteX0" fmla="*/ 2638004 w 2638004"/>
              <a:gd name="connsiteY0" fmla="*/ 0 h 862280"/>
              <a:gd name="connsiteX1" fmla="*/ 1586039 w 2638004"/>
              <a:gd name="connsiteY1" fmla="*/ 687823 h 862280"/>
              <a:gd name="connsiteX2" fmla="*/ 0 w 2638004"/>
              <a:gd name="connsiteY2" fmla="*/ 793019 h 862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38004" h="862280">
                <a:moveTo>
                  <a:pt x="2638004" y="0"/>
                </a:moveTo>
                <a:cubicBezTo>
                  <a:pt x="2331855" y="277826"/>
                  <a:pt x="2025706" y="555653"/>
                  <a:pt x="1586039" y="687823"/>
                </a:cubicBezTo>
                <a:cubicBezTo>
                  <a:pt x="1146372" y="819993"/>
                  <a:pt x="265688" y="944070"/>
                  <a:pt x="0" y="793019"/>
                </a:cubicBezTo>
              </a:path>
            </a:pathLst>
          </a:custGeom>
          <a:noFill/>
          <a:ln w="22225">
            <a:solidFill>
              <a:schemeClr val="accent6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507596" y="5120505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X</a:t>
            </a:r>
            <a:r>
              <a:rPr lang="en-US" dirty="0"/>
              <a:t> </a:t>
            </a:r>
            <a:r>
              <a:rPr lang="en-US" dirty="0" smtClean="0"/>
              <a:t>0.4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678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3" grpId="0"/>
      <p:bldP spid="26" grpId="0"/>
      <p:bldP spid="19" grpId="0"/>
      <p:bldP spid="4" grpId="0" animBg="1"/>
      <p:bldP spid="20" grpId="0"/>
      <p:bldP spid="24" grpId="0" animBg="1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037" y="4720866"/>
            <a:ext cx="2549869" cy="19124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/>
              <a:t>SPS 800 MHz in simulation – update</a:t>
            </a:r>
            <a:endParaRPr lang="en-US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17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228" y="783910"/>
            <a:ext cx="4284903" cy="32136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57104" y="699239"/>
                <a:ext cx="4754761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CH" sz="2000" dirty="0" smtClean="0"/>
                  <a:t>Two 800 MHz </a:t>
                </a:r>
                <a:r>
                  <a:rPr lang="fr-CH" sz="2000" dirty="0" err="1" smtClean="0"/>
                  <a:t>cavities</a:t>
                </a:r>
                <a:r>
                  <a:rPr lang="fr-CH" sz="2000" dirty="0" smtClean="0"/>
                  <a:t> </a:t>
                </a:r>
                <a:r>
                  <a:rPr lang="fr-CH" sz="2000" dirty="0" err="1" smtClean="0"/>
                  <a:t>now</a:t>
                </a:r>
                <a:r>
                  <a:rPr lang="fr-CH" sz="2000" dirty="0" smtClean="0"/>
                  <a:t> </a:t>
                </a:r>
                <a:r>
                  <a:rPr lang="fr-CH" sz="2000" dirty="0" err="1" smtClean="0"/>
                  <a:t>available</a:t>
                </a:r>
                <a:r>
                  <a:rPr lang="fr-CH" sz="2000" dirty="0" smtClean="0"/>
                  <a:t> + RF power plant upgrade.</a:t>
                </a:r>
              </a:p>
              <a:p>
                <a:pPr lvl="1"/>
                <a:r>
                  <a:rPr lang="fr-CH" sz="2000" dirty="0" smtClean="0">
                    <a:sym typeface="Wingdings" panose="05000000000000000000" pitchFamily="2" charset="2"/>
                  </a:rPr>
                  <a:t> </a:t>
                </a:r>
                <a:r>
                  <a:rPr lang="fr-CH" sz="2000" dirty="0" err="1" smtClean="0">
                    <a:sym typeface="Wingdings" panose="05000000000000000000" pitchFamily="2" charset="2"/>
                  </a:rPr>
                  <a:t>Higher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 voltage in future.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CH" sz="2000" dirty="0" err="1" smtClean="0">
                    <a:sym typeface="Wingdings" panose="05000000000000000000" pitchFamily="2" charset="2"/>
                  </a:rPr>
                  <a:t>Effect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 on </a:t>
                </a:r>
                <a:r>
                  <a:rPr lang="fr-CH" sz="2000" dirty="0" err="1" smtClean="0">
                    <a:sym typeface="Wingdings" panose="05000000000000000000" pitchFamily="2" charset="2"/>
                  </a:rPr>
                  <a:t>stability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000" dirty="0" err="1" smtClean="0">
                    <a:sym typeface="Wingdings" panose="05000000000000000000" pitchFamily="2" charset="2"/>
                  </a:rPr>
                  <a:t>studied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CH" sz="2000" dirty="0" smtClean="0">
                    <a:sym typeface="Wingdings" panose="05000000000000000000" pitchFamily="2" charset="2"/>
                  </a:rPr>
                  <a:t>FT, HL-LHC </a:t>
                </a:r>
                <a:r>
                  <a:rPr lang="fr-CH" sz="2000" dirty="0" err="1" smtClean="0">
                    <a:sym typeface="Wingdings" panose="05000000000000000000" pitchFamily="2" charset="2"/>
                  </a:rPr>
                  <a:t>beam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, 10 MV at 200 MHz</a:t>
                </a:r>
                <a:endParaRPr lang="fr-CH" sz="2000" dirty="0" smtClean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CH" sz="2000" dirty="0" err="1"/>
                  <a:t>D</a:t>
                </a:r>
                <a:r>
                  <a:rPr lang="fr-CH" sz="2000" dirty="0" err="1" smtClean="0"/>
                  <a:t>ifferent</a:t>
                </a:r>
                <a:r>
                  <a:rPr lang="fr-CH" sz="2000" dirty="0" smtClean="0"/>
                  <a:t> 800 MHz voltage </a:t>
                </a:r>
                <a:r>
                  <a:rPr lang="fr-CH" sz="2000" dirty="0" err="1" smtClean="0"/>
                  <a:t>with</a:t>
                </a:r>
                <a:r>
                  <a:rPr lang="fr-CH" sz="2000" dirty="0" smtClean="0"/>
                  <a:t> a ratio </a:t>
                </a:r>
                <a14:m>
                  <m:oMath xmlns:m="http://schemas.openxmlformats.org/officeDocument/2006/math">
                    <m:r>
                      <a:rPr lang="fr-CH" sz="20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CH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800</m:t>
                        </m:r>
                      </m:sub>
                    </m:sSub>
                    <m:r>
                      <a:rPr lang="fr-CH" sz="20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fr-CH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200</m:t>
                        </m:r>
                      </m:sub>
                    </m:sSub>
                    <m:r>
                      <a:rPr lang="fr-CH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CH" sz="2000" dirty="0" smtClean="0"/>
                  <a:t>(15% </a:t>
                </a:r>
                <a:r>
                  <a:rPr lang="fr-CH" sz="2000" dirty="0" err="1" smtClean="0"/>
                  <a:t>is</a:t>
                </a:r>
                <a:r>
                  <a:rPr lang="fr-CH" sz="2000" dirty="0" smtClean="0"/>
                  <a:t> </a:t>
                </a:r>
                <a:r>
                  <a:rPr lang="fr-CH" sz="2000" dirty="0" err="1" smtClean="0"/>
                  <a:t>realistic</a:t>
                </a:r>
                <a:r>
                  <a:rPr lang="fr-CH" sz="2000" dirty="0" smtClean="0"/>
                  <a:t>)</a:t>
                </a: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endParaRPr lang="fr-CH" sz="2000" dirty="0" smtClean="0"/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fr-CH" sz="2000" dirty="0" err="1" smtClean="0"/>
                  <a:t>Higher</a:t>
                </a:r>
                <a:r>
                  <a:rPr lang="fr-CH" sz="2000" dirty="0" smtClean="0"/>
                  <a:t> ratio, </a:t>
                </a:r>
                <a:r>
                  <a:rPr lang="fr-CH" sz="2000" dirty="0" err="1" smtClean="0"/>
                  <a:t>better</a:t>
                </a:r>
                <a:r>
                  <a:rPr lang="fr-CH" sz="2000" dirty="0" smtClean="0"/>
                  <a:t> </a:t>
                </a:r>
                <a:r>
                  <a:rPr lang="fr-CH" sz="2000" dirty="0" err="1" smtClean="0"/>
                  <a:t>stability</a:t>
                </a:r>
                <a:endParaRPr lang="fr-CH" sz="2000" dirty="0" smtClean="0"/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fr-CH" sz="2000" dirty="0" smtClean="0"/>
                  <a:t>For r=15% ~ 40% </a:t>
                </a:r>
                <a:r>
                  <a:rPr lang="fr-CH" sz="2000" dirty="0" err="1" smtClean="0"/>
                  <a:t>increase</a:t>
                </a:r>
                <a:r>
                  <a:rPr lang="fr-CH" sz="2000" dirty="0" smtClean="0"/>
                  <a:t> in </a:t>
                </a:r>
                <a:r>
                  <a:rPr lang="fr-CH" sz="2000" dirty="0" err="1" smtClean="0"/>
                  <a:t>stability</a:t>
                </a:r>
                <a:endParaRPr lang="fr-CH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CH" sz="2000" dirty="0" err="1" smtClean="0"/>
                  <a:t>Realistic</a:t>
                </a:r>
                <a:r>
                  <a:rPr lang="fr-CH" sz="2000" dirty="0"/>
                  <a:t>?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104" y="699239"/>
                <a:ext cx="4754761" cy="3477875"/>
              </a:xfrm>
              <a:prstGeom prst="rect">
                <a:avLst/>
              </a:prstGeom>
              <a:blipFill rotWithShape="0">
                <a:blip r:embed="rId5"/>
                <a:stretch>
                  <a:fillRect l="-1154" t="-1053" r="-513" b="-22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" t="2519" r="8647"/>
          <a:stretch/>
        </p:blipFill>
        <p:spPr>
          <a:xfrm>
            <a:off x="6233680" y="4707873"/>
            <a:ext cx="2670371" cy="1809617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718018" y="6463991"/>
            <a:ext cx="19150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="1" dirty="0" err="1" smtClean="0"/>
              <a:t>Courtesy</a:t>
            </a:r>
            <a:r>
              <a:rPr lang="fr-CH" sz="1600" b="1" dirty="0" smtClean="0"/>
              <a:t>: </a:t>
            </a:r>
            <a:r>
              <a:rPr lang="fr-CH" sz="1600" b="1" dirty="0" err="1" smtClean="0"/>
              <a:t>A.Lasheen</a:t>
            </a:r>
            <a:endParaRPr lang="en-US" sz="1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345231" y="4390661"/>
            <a:ext cx="118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921311" y="4396090"/>
            <a:ext cx="150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Measurement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4919958" y="4968510"/>
            <a:ext cx="0" cy="1132885"/>
          </a:xfrm>
          <a:prstGeom prst="straightConnector1">
            <a:avLst/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6921311" y="4895681"/>
            <a:ext cx="13369" cy="622192"/>
          </a:xfrm>
          <a:prstGeom prst="straightConnector1">
            <a:avLst/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990163" y="5243349"/>
            <a:ext cx="91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~300 </a:t>
            </a:r>
            <a:r>
              <a:rPr lang="en-US" dirty="0" err="1" smtClean="0"/>
              <a:t>ps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934680" y="4837445"/>
            <a:ext cx="91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~100 </a:t>
            </a:r>
            <a:r>
              <a:rPr lang="en-US" dirty="0" err="1" smtClean="0"/>
              <a:t>ps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188036" y="4177114"/>
            <a:ext cx="38456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2000" dirty="0" err="1" smtClean="0"/>
              <a:t>Bunch</a:t>
            </a:r>
            <a:r>
              <a:rPr lang="fr-CH" sz="2000" dirty="0" smtClean="0"/>
              <a:t> by </a:t>
            </a:r>
            <a:r>
              <a:rPr lang="fr-CH" sz="2000" dirty="0" err="1" smtClean="0"/>
              <a:t>bunch</a:t>
            </a:r>
            <a:r>
              <a:rPr lang="fr-CH" sz="2000" dirty="0" smtClean="0"/>
              <a:t> </a:t>
            </a:r>
            <a:r>
              <a:rPr lang="fr-CH" sz="2000" dirty="0" err="1" smtClean="0"/>
              <a:t>displacement</a:t>
            </a:r>
            <a:r>
              <a:rPr lang="fr-CH" sz="2000" dirty="0" smtClean="0"/>
              <a:t> due to </a:t>
            </a:r>
            <a:r>
              <a:rPr lang="fr-CH" sz="2000" dirty="0" err="1" smtClean="0"/>
              <a:t>beam</a:t>
            </a:r>
            <a:r>
              <a:rPr lang="fr-CH" sz="2000" dirty="0" smtClean="0"/>
              <a:t> </a:t>
            </a:r>
            <a:r>
              <a:rPr lang="fr-CH" sz="2000" dirty="0" err="1" smtClean="0"/>
              <a:t>loading</a:t>
            </a:r>
            <a:r>
              <a:rPr lang="fr-CH" sz="2000" dirty="0" smtClean="0"/>
              <a:t> in the 200 MHz </a:t>
            </a:r>
            <a:r>
              <a:rPr lang="fr-CH" sz="2000" dirty="0" err="1" smtClean="0"/>
              <a:t>cavity</a:t>
            </a:r>
            <a:r>
              <a:rPr lang="fr-CH" sz="2000" dirty="0" smtClean="0"/>
              <a:t>, but no correction </a:t>
            </a:r>
            <a:r>
              <a:rPr lang="fr-CH" sz="2000" dirty="0" err="1" smtClean="0"/>
              <a:t>from</a:t>
            </a:r>
            <a:r>
              <a:rPr lang="fr-CH" sz="2000" dirty="0" smtClean="0"/>
              <a:t> feedback/</a:t>
            </a:r>
            <a:r>
              <a:rPr lang="fr-CH" sz="2000" dirty="0" err="1" smtClean="0"/>
              <a:t>feed-forward</a:t>
            </a:r>
            <a:r>
              <a:rPr lang="fr-CH" sz="2000" dirty="0" smtClean="0"/>
              <a:t> (in simulations)</a:t>
            </a:r>
            <a:endParaRPr lang="fr-CH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2000" dirty="0" err="1" smtClean="0">
                <a:sym typeface="Wingdings" panose="05000000000000000000" pitchFamily="2" charset="2"/>
              </a:rPr>
              <a:t>During</a:t>
            </a:r>
            <a:r>
              <a:rPr lang="fr-CH" sz="2000" dirty="0" smtClean="0"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sym typeface="Wingdings" panose="05000000000000000000" pitchFamily="2" charset="2"/>
              </a:rPr>
              <a:t>ramp</a:t>
            </a:r>
            <a:r>
              <a:rPr lang="fr-CH" sz="2000" dirty="0" smtClean="0">
                <a:sym typeface="Wingdings" panose="05000000000000000000" pitchFamily="2" charset="2"/>
              </a:rPr>
              <a:t>, the phase </a:t>
            </a:r>
            <a:r>
              <a:rPr lang="fr-CH" sz="2000" dirty="0" err="1" smtClean="0">
                <a:sym typeface="Wingdings" panose="05000000000000000000" pitchFamily="2" charset="2"/>
              </a:rPr>
              <a:t>is</a:t>
            </a:r>
            <a:r>
              <a:rPr lang="fr-CH" sz="2000" dirty="0" smtClean="0"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sym typeface="Wingdings" panose="05000000000000000000" pitchFamily="2" charset="2"/>
              </a:rPr>
              <a:t>defined</a:t>
            </a:r>
            <a:r>
              <a:rPr lang="fr-CH" sz="2000" dirty="0" smtClean="0">
                <a:sym typeface="Wingdings" panose="05000000000000000000" pitchFamily="2" charset="2"/>
              </a:rPr>
              <a:t> by </a:t>
            </a:r>
            <a:r>
              <a:rPr lang="fr-CH" sz="2000" dirty="0" err="1" smtClean="0">
                <a:sym typeface="Wingdings" panose="05000000000000000000" pitchFamily="2" charset="2"/>
              </a:rPr>
              <a:t>acceleration</a:t>
            </a:r>
            <a:endParaRPr lang="fr-CH" sz="2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3070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33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b="1" dirty="0"/>
              <a:t>SPS 800 MHz </a:t>
            </a:r>
            <a:r>
              <a:rPr lang="en-US" b="1" dirty="0" smtClean="0"/>
              <a:t>in </a:t>
            </a:r>
            <a:r>
              <a:rPr lang="en-US" b="1" dirty="0"/>
              <a:t>simulation – </a:t>
            </a:r>
            <a:r>
              <a:rPr lang="en-US" b="1" dirty="0" smtClean="0"/>
              <a:t>phase shift</a:t>
            </a:r>
            <a:endParaRPr lang="en-US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17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59575" y="817122"/>
            <a:ext cx="86248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err="1" smtClean="0"/>
              <a:t>Because</a:t>
            </a:r>
            <a:r>
              <a:rPr lang="fr-CH" sz="2400" dirty="0" smtClean="0"/>
              <a:t> of </a:t>
            </a:r>
            <a:r>
              <a:rPr lang="fr-CH" sz="2400" dirty="0" err="1" smtClean="0"/>
              <a:t>displacement</a:t>
            </a:r>
            <a:r>
              <a:rPr lang="fr-CH" sz="2400" dirty="0" smtClean="0"/>
              <a:t> </a:t>
            </a:r>
            <a:r>
              <a:rPr lang="fr-CH" sz="2400" dirty="0" err="1" smtClean="0"/>
              <a:t>each</a:t>
            </a:r>
            <a:r>
              <a:rPr lang="fr-CH" sz="2400" dirty="0" smtClean="0"/>
              <a:t> </a:t>
            </a:r>
            <a:r>
              <a:rPr lang="fr-CH" sz="2400" dirty="0" err="1" smtClean="0"/>
              <a:t>bunch</a:t>
            </a:r>
            <a:r>
              <a:rPr lang="fr-CH" sz="2400" dirty="0" smtClean="0"/>
              <a:t> </a:t>
            </a:r>
            <a:r>
              <a:rPr lang="fr-CH" sz="2400" dirty="0" err="1" smtClean="0"/>
              <a:t>sees</a:t>
            </a:r>
            <a:r>
              <a:rPr lang="fr-CH" sz="2400" dirty="0" smtClean="0"/>
              <a:t> </a:t>
            </a:r>
            <a:r>
              <a:rPr lang="fr-CH" sz="2400" dirty="0" err="1" smtClean="0"/>
              <a:t>different</a:t>
            </a:r>
            <a:r>
              <a:rPr lang="fr-CH" sz="2400" dirty="0" smtClean="0"/>
              <a:t> 800 MHz phase </a:t>
            </a:r>
            <a:r>
              <a:rPr lang="fr-CH" sz="2400" dirty="0" smtClean="0">
                <a:sym typeface="Wingdings" panose="05000000000000000000" pitchFamily="2" charset="2"/>
              </a:rPr>
              <a:t> How sensitive </a:t>
            </a:r>
            <a:r>
              <a:rPr lang="fr-CH" sz="2400" dirty="0" err="1" smtClean="0">
                <a:sym typeface="Wingdings" panose="05000000000000000000" pitchFamily="2" charset="2"/>
              </a:rPr>
              <a:t>is</a:t>
            </a:r>
            <a:r>
              <a:rPr lang="fr-CH" sz="2400" dirty="0" smtClean="0">
                <a:sym typeface="Wingdings" panose="05000000000000000000" pitchFamily="2" charset="2"/>
              </a:rPr>
              <a:t> the </a:t>
            </a:r>
            <a:r>
              <a:rPr lang="fr-CH" sz="2400" dirty="0" err="1" smtClean="0">
                <a:sym typeface="Wingdings" panose="05000000000000000000" pitchFamily="2" charset="2"/>
              </a:rPr>
              <a:t>stability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threshold</a:t>
            </a:r>
            <a:r>
              <a:rPr lang="fr-CH" sz="2400" dirty="0" smtClean="0">
                <a:sym typeface="Wingdings" panose="05000000000000000000" pitchFamily="2" charset="2"/>
              </a:rPr>
              <a:t> to </a:t>
            </a:r>
            <a:r>
              <a:rPr lang="fr-CH" sz="2400" dirty="0" err="1" smtClean="0">
                <a:sym typeface="Wingdings" panose="05000000000000000000" pitchFamily="2" charset="2"/>
              </a:rPr>
              <a:t>this</a:t>
            </a:r>
            <a:r>
              <a:rPr lang="fr-CH" sz="2400" dirty="0" smtClean="0">
                <a:sym typeface="Wingdings" panose="05000000000000000000" pitchFamily="2" charset="2"/>
              </a:rPr>
              <a:t> phase ?</a:t>
            </a:r>
            <a:endParaRPr lang="fr-CH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smtClean="0"/>
              <a:t>Simulations </a:t>
            </a:r>
            <a:r>
              <a:rPr lang="fr-CH" sz="2400" dirty="0" err="1" smtClean="0"/>
              <a:t>with</a:t>
            </a:r>
            <a:r>
              <a:rPr lang="fr-CH" sz="2400" dirty="0" smtClean="0"/>
              <a:t> constant phase shift in the 800 MHz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smtClean="0"/>
              <a:t>Non-</a:t>
            </a:r>
            <a:r>
              <a:rPr lang="fr-CH" sz="2400" dirty="0" err="1" smtClean="0"/>
              <a:t>monotonic</a:t>
            </a:r>
            <a:r>
              <a:rPr lang="fr-CH" sz="2400" dirty="0" smtClean="0"/>
              <a:t> </a:t>
            </a:r>
            <a:r>
              <a:rPr lang="fr-CH" sz="2400" dirty="0" err="1" smtClean="0"/>
              <a:t>effect</a:t>
            </a:r>
            <a:r>
              <a:rPr lang="fr-CH" sz="2400" dirty="0" smtClean="0"/>
              <a:t> (sensitive, 30% </a:t>
            </a:r>
            <a:r>
              <a:rPr lang="fr-CH" sz="2400" dirty="0" err="1" smtClean="0"/>
              <a:t>stability</a:t>
            </a:r>
            <a:r>
              <a:rPr lang="fr-CH" sz="2400" dirty="0" smtClean="0"/>
              <a:t> </a:t>
            </a:r>
            <a:r>
              <a:rPr lang="fr-CH" sz="2400" dirty="0" err="1" smtClean="0"/>
              <a:t>lost</a:t>
            </a:r>
            <a:r>
              <a:rPr lang="fr-CH" sz="2400" dirty="0" smtClean="0"/>
              <a:t> for -200ps):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CH" sz="2400" dirty="0" smtClean="0"/>
              <a:t> positive shift </a:t>
            </a:r>
            <a:r>
              <a:rPr lang="fr-CH" sz="2400" dirty="0" err="1" smtClean="0"/>
              <a:t>improves</a:t>
            </a:r>
            <a:r>
              <a:rPr lang="fr-CH" sz="2400" dirty="0" smtClean="0"/>
              <a:t> </a:t>
            </a:r>
            <a:r>
              <a:rPr lang="fr-CH" sz="2400" dirty="0" err="1" smtClean="0"/>
              <a:t>stability</a:t>
            </a:r>
            <a:r>
              <a:rPr lang="fr-CH" sz="2400" dirty="0" smtClean="0"/>
              <a:t>, </a:t>
            </a:r>
            <a:r>
              <a:rPr lang="fr-CH" sz="2400" dirty="0" err="1" smtClean="0"/>
              <a:t>negative</a:t>
            </a:r>
            <a:r>
              <a:rPr lang="fr-CH" sz="2400" dirty="0" smtClean="0"/>
              <a:t> one </a:t>
            </a:r>
            <a:r>
              <a:rPr lang="fr-CH" sz="2400" dirty="0" err="1" smtClean="0"/>
              <a:t>reduces</a:t>
            </a:r>
            <a:r>
              <a:rPr lang="fr-CH" sz="2400" dirty="0" smtClean="0"/>
              <a:t> </a:t>
            </a:r>
            <a:r>
              <a:rPr lang="fr-CH" sz="2400" dirty="0" err="1" smtClean="0"/>
              <a:t>it</a:t>
            </a:r>
            <a:endParaRPr lang="fr-CH" sz="2400" dirty="0" smtClean="0"/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fr-CH" sz="2400" dirty="0" err="1" smtClean="0">
                <a:sym typeface="Wingdings" panose="05000000000000000000" pitchFamily="2" charset="2"/>
              </a:rPr>
              <a:t>realistic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synchronous</a:t>
            </a:r>
            <a:r>
              <a:rPr lang="fr-CH" sz="2400" dirty="0" smtClean="0">
                <a:sym typeface="Wingdings" panose="05000000000000000000" pitchFamily="2" charset="2"/>
              </a:rPr>
              <a:t> shift </a:t>
            </a:r>
            <a:r>
              <a:rPr lang="fr-CH" sz="2400" dirty="0" err="1" smtClean="0">
                <a:sym typeface="Wingdings" panose="05000000000000000000" pitchFamily="2" charset="2"/>
              </a:rPr>
              <a:t>needed</a:t>
            </a:r>
            <a:r>
              <a:rPr lang="fr-CH" sz="2400" dirty="0" smtClean="0">
                <a:sym typeface="Wingdings" panose="05000000000000000000" pitchFamily="2" charset="2"/>
              </a:rPr>
              <a:t> for more </a:t>
            </a:r>
            <a:r>
              <a:rPr lang="fr-CH" sz="2400" dirty="0" err="1" smtClean="0">
                <a:sym typeface="Wingdings" panose="05000000000000000000" pitchFamily="2" charset="2"/>
              </a:rPr>
              <a:t>precise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stability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threshold</a:t>
            </a:r>
            <a:r>
              <a:rPr lang="fr-CH" sz="2400" dirty="0" smtClean="0">
                <a:sym typeface="Wingdings" panose="05000000000000000000" pitchFamily="2" charset="2"/>
              </a:rPr>
              <a:t> (</a:t>
            </a:r>
            <a:r>
              <a:rPr lang="fr-CH" sz="2400" dirty="0" err="1" smtClean="0">
                <a:sym typeface="Wingdings" panose="05000000000000000000" pitchFamily="2" charset="2"/>
              </a:rPr>
              <a:t>effect</a:t>
            </a:r>
            <a:r>
              <a:rPr lang="fr-CH" sz="2400" dirty="0" smtClean="0">
                <a:sym typeface="Wingdings" panose="05000000000000000000" pitchFamily="2" charset="2"/>
              </a:rPr>
              <a:t> of feedback and </a:t>
            </a:r>
            <a:r>
              <a:rPr lang="fr-CH" sz="2400" dirty="0" err="1" smtClean="0">
                <a:sym typeface="Wingdings" panose="05000000000000000000" pitchFamily="2" charset="2"/>
              </a:rPr>
              <a:t>feed-forward</a:t>
            </a:r>
            <a:r>
              <a:rPr lang="fr-CH" sz="2400" dirty="0" smtClean="0">
                <a:sym typeface="Wingdings" panose="05000000000000000000" pitchFamily="2" charset="2"/>
              </a:rPr>
              <a:t>)</a:t>
            </a:r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fr-CH" sz="2400" dirty="0">
                <a:sym typeface="Wingdings" panose="05000000000000000000" pitchFamily="2" charset="2"/>
              </a:rPr>
              <a:t>c</a:t>
            </a:r>
            <a:r>
              <a:rPr lang="fr-CH" sz="2400" dirty="0" smtClean="0">
                <a:sym typeface="Wingdings" panose="05000000000000000000" pitchFamily="2" charset="2"/>
              </a:rPr>
              <a:t>alibration of 800 MHz phase in </a:t>
            </a:r>
            <a:r>
              <a:rPr lang="fr-CH" sz="2400" dirty="0" err="1" smtClean="0">
                <a:sym typeface="Wingdings" panose="05000000000000000000" pitchFamily="2" charset="2"/>
              </a:rPr>
              <a:t>operation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needed</a:t>
            </a:r>
            <a:r>
              <a:rPr lang="fr-CH" sz="2400" dirty="0" smtClean="0">
                <a:sym typeface="Wingdings" panose="05000000000000000000" pitchFamily="2" charset="2"/>
              </a:rPr>
              <a:t> (MD)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647" y="3995865"/>
            <a:ext cx="3578607" cy="26839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92764" y="5747688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FT 72 </a:t>
            </a:r>
            <a:r>
              <a:rPr lang="fr-CH" dirty="0" err="1" smtClean="0"/>
              <a:t>bunches</a:t>
            </a:r>
            <a:r>
              <a:rPr lang="fr-CH" dirty="0" smtClean="0"/>
              <a:t>, 7 MV + 15%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10306" y="4968511"/>
            <a:ext cx="2844753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CH" dirty="0" smtClean="0"/>
              <a:t>0° = </a:t>
            </a:r>
            <a:r>
              <a:rPr lang="fr-CH" dirty="0" err="1" smtClean="0"/>
              <a:t>bunch</a:t>
            </a:r>
            <a:r>
              <a:rPr lang="fr-CH" dirty="0" smtClean="0"/>
              <a:t> </a:t>
            </a:r>
            <a:r>
              <a:rPr lang="fr-CH" dirty="0" err="1" smtClean="0"/>
              <a:t>shortening</a:t>
            </a:r>
            <a:r>
              <a:rPr lang="fr-CH" dirty="0" smtClean="0"/>
              <a:t> mode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0335" y="4420119"/>
            <a:ext cx="2323967" cy="2185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15166" y="5146314"/>
            <a:ext cx="1332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60° ~ 200 </a:t>
            </a:r>
            <a:r>
              <a:rPr lang="en-US" dirty="0" err="1" smtClean="0"/>
              <a:t>ps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3267986" y="4050787"/>
            <a:ext cx="7951" cy="22705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087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(HL)-LHC proton beam in the SPS</a:t>
            </a:r>
            <a:endParaRPr lang="en-US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17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955" y="3742695"/>
            <a:ext cx="3678264" cy="2758698"/>
          </a:xfrm>
          <a:prstGeom prst="rect">
            <a:avLst/>
          </a:prstGeom>
        </p:spPr>
      </p:pic>
      <p:sp>
        <p:nvSpPr>
          <p:cNvPr id="13" name="Up Arrow 12"/>
          <p:cNvSpPr/>
          <p:nvPr/>
        </p:nvSpPr>
        <p:spPr>
          <a:xfrm flipH="1">
            <a:off x="7814659" y="4582430"/>
            <a:ext cx="188141" cy="1111470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060388" y="4729133"/>
            <a:ext cx="922897" cy="261610"/>
            <a:chOff x="6943242" y="2083991"/>
            <a:chExt cx="922897" cy="261610"/>
          </a:xfrm>
        </p:grpSpPr>
        <p:sp>
          <p:nvSpPr>
            <p:cNvPr id="4" name="Oval 3"/>
            <p:cNvSpPr/>
            <p:nvPr/>
          </p:nvSpPr>
          <p:spPr>
            <a:xfrm>
              <a:off x="7717026" y="2155758"/>
              <a:ext cx="149113" cy="13357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943242" y="2083991"/>
              <a:ext cx="83227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FF0000"/>
                  </a:solidFill>
                </a:rPr>
                <a:t>RF upgrade</a:t>
              </a:r>
              <a:endParaRPr lang="en-US" sz="11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552197" y="820392"/>
            <a:ext cx="3016381" cy="2629750"/>
            <a:chOff x="962441" y="4179740"/>
            <a:chExt cx="2391905" cy="2121128"/>
          </a:xfrm>
        </p:grpSpPr>
        <p:pic>
          <p:nvPicPr>
            <p:cNvPr id="16" name="Imag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2441" y="4179740"/>
              <a:ext cx="2391905" cy="187106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697015" y="6054647"/>
              <a:ext cx="14558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dirty="0" err="1" smtClean="0"/>
                <a:t>Ref</a:t>
              </a:r>
              <a:r>
                <a:rPr lang="fr-CH" sz="1000" dirty="0" smtClean="0"/>
                <a:t>: IPAC16, MOPOY058</a:t>
              </a:r>
              <a:endParaRPr lang="en-US" sz="1000" dirty="0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9465" y="4405998"/>
            <a:ext cx="3566086" cy="22751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176835" y="6611211"/>
            <a:ext cx="1455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err="1" smtClean="0"/>
              <a:t>Ref</a:t>
            </a:r>
            <a:r>
              <a:rPr lang="fr-CH" sz="1000" dirty="0" smtClean="0"/>
              <a:t>: IPAC16, MOPOY058</a:t>
            </a:r>
            <a:endParaRPr lang="en-US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92121" y="676856"/>
                <a:ext cx="5225276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CH" sz="2000" dirty="0" smtClean="0"/>
                  <a:t>Pattern: 4 x 72 </a:t>
                </a:r>
                <a:r>
                  <a:rPr lang="fr-CH" sz="2000" dirty="0" err="1"/>
                  <a:t>bunches</a:t>
                </a:r>
                <a:r>
                  <a:rPr lang="fr-CH" sz="2000" dirty="0"/>
                  <a:t> </a:t>
                </a:r>
                <a:r>
                  <a:rPr lang="fr-CH" sz="2000" dirty="0" err="1"/>
                  <a:t>with</a:t>
                </a:r>
                <a:r>
                  <a:rPr lang="fr-CH" sz="2000" dirty="0"/>
                  <a:t> 25 ns </a:t>
                </a:r>
                <a:r>
                  <a:rPr lang="fr-CH" sz="2000" dirty="0" err="1" smtClean="0"/>
                  <a:t>spacing</a:t>
                </a:r>
                <a:endParaRPr lang="fr-CH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CH" sz="2000" dirty="0" err="1" smtClean="0"/>
                  <a:t>Today</a:t>
                </a:r>
                <a:r>
                  <a:rPr lang="fr-CH" sz="2000" dirty="0" smtClean="0"/>
                  <a:t> limitation at extraction: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CH" sz="2000" dirty="0" smtClean="0"/>
                  <a:t>For 1.35 </a:t>
                </a:r>
                <a14:m>
                  <m:oMath xmlns:m="http://schemas.openxmlformats.org/officeDocument/2006/math">
                    <m:r>
                      <a:rPr lang="fr-CH" sz="2000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fr-CH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fr-CH" sz="2000" dirty="0"/>
                  <a:t> </a:t>
                </a:r>
                <a:r>
                  <a:rPr lang="fr-CH" sz="2000" dirty="0" smtClean="0"/>
                  <a:t>ppb</a:t>
                </a:r>
                <a:r>
                  <a:rPr lang="fr-CH" sz="2000" dirty="0"/>
                  <a:t>,</a:t>
                </a:r>
                <a:r>
                  <a:rPr lang="fr-CH" sz="2000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CH" sz="2000" b="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acc>
                    <m:r>
                      <a:rPr lang="fr-CH" sz="2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CH" sz="2000" dirty="0" smtClean="0"/>
                  <a:t>1.65 ns ± 8</a:t>
                </a:r>
                <a:r>
                  <a:rPr lang="fr-CH" sz="2000" dirty="0"/>
                  <a:t>% </a:t>
                </a:r>
                <a:r>
                  <a:rPr lang="fr-CH" sz="2000" dirty="0" smtClean="0"/>
                  <a:t>(</a:t>
                </a:r>
                <a:r>
                  <a:rPr lang="fr-CH" sz="2000" dirty="0"/>
                  <a:t>2</a:t>
                </a:r>
                <a:r>
                  <a:rPr lang="fr-CH" sz="2000" dirty="0" smtClean="0"/>
                  <a:t>RF)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CH" sz="2000" dirty="0"/>
                  <a:t>HL-LHC goal in the SPS: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CH" sz="2000" i="1">
                        <a:latin typeface="Cambria Math" panose="02040503050406030204" pitchFamily="18" charset="0"/>
                      </a:rPr>
                      <m:t>2.4×</m:t>
                    </m:r>
                    <m:sSup>
                      <m:sSupPr>
                        <m:ctrlPr>
                          <a:rPr lang="fr-CH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fr-CH" sz="2000" dirty="0"/>
                  <a:t> </a:t>
                </a:r>
                <a:r>
                  <a:rPr lang="fr-CH" sz="2000" dirty="0" err="1"/>
                  <a:t>ppb</a:t>
                </a:r>
                <a:r>
                  <a:rPr lang="fr-CH" sz="2000" dirty="0"/>
                  <a:t> </a:t>
                </a:r>
                <a:r>
                  <a:rPr lang="fr-CH" sz="2000" dirty="0" err="1"/>
                  <a:t>before</a:t>
                </a:r>
                <a:r>
                  <a:rPr lang="fr-CH" sz="2000" dirty="0"/>
                  <a:t> </a:t>
                </a:r>
                <a:r>
                  <a:rPr lang="fr-CH" sz="2000" dirty="0" err="1" smtClean="0"/>
                  <a:t>scrapping</a:t>
                </a:r>
                <a:endParaRPr lang="fr-CH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CH" sz="2000" dirty="0" smtClean="0"/>
                  <a:t>Limited by: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CH" sz="2000" dirty="0" err="1" smtClean="0"/>
                  <a:t>Beam-loading</a:t>
                </a:r>
                <a:r>
                  <a:rPr lang="fr-CH" sz="2000" dirty="0" smtClean="0"/>
                  <a:t> in the 200 MHz RF system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CH" sz="2000" dirty="0" smtClean="0"/>
                  <a:t>Multi-</a:t>
                </a:r>
                <a:r>
                  <a:rPr lang="fr-CH" sz="2000" dirty="0" err="1" smtClean="0"/>
                  <a:t>bunch</a:t>
                </a:r>
                <a:r>
                  <a:rPr lang="fr-CH" sz="2000" dirty="0" smtClean="0"/>
                  <a:t> </a:t>
                </a:r>
                <a:r>
                  <a:rPr lang="fr-CH" sz="2000" dirty="0" err="1" smtClean="0"/>
                  <a:t>instabilities</a:t>
                </a:r>
                <a:r>
                  <a:rPr lang="fr-CH" sz="2000" dirty="0" smtClean="0"/>
                  <a:t> </a:t>
                </a:r>
                <a:r>
                  <a:rPr lang="fr-CH" sz="2000" dirty="0" err="1" smtClean="0"/>
                  <a:t>during</a:t>
                </a:r>
                <a:r>
                  <a:rPr lang="fr-CH" sz="2000" dirty="0" smtClean="0"/>
                  <a:t> </a:t>
                </a:r>
                <a:r>
                  <a:rPr lang="fr-CH" sz="2000" dirty="0" err="1" smtClean="0"/>
                  <a:t>ramp</a:t>
                </a:r>
                <a:endParaRPr lang="fr-CH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CH" sz="2000" dirty="0" smtClean="0"/>
                  <a:t>Mitigation </a:t>
                </a:r>
                <a:r>
                  <a:rPr lang="fr-CH" sz="2000" dirty="0" err="1" smtClean="0"/>
                  <a:t>methods</a:t>
                </a:r>
                <a:r>
                  <a:rPr lang="fr-CH" sz="2000" dirty="0" smtClean="0"/>
                  <a:t>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CH" sz="2000" dirty="0" smtClean="0"/>
                  <a:t>RF system + power plant upgrade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CH" sz="2000" dirty="0" err="1" smtClean="0"/>
                  <a:t>Impedance</a:t>
                </a:r>
                <a:r>
                  <a:rPr lang="fr-CH" sz="2000" dirty="0" smtClean="0"/>
                  <a:t> </a:t>
                </a:r>
                <a:r>
                  <a:rPr lang="fr-CH" sz="2000" dirty="0" err="1" smtClean="0"/>
                  <a:t>reduction</a:t>
                </a:r>
                <a:endParaRPr lang="fr-CH" sz="2000" dirty="0" smtClean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21" y="676856"/>
                <a:ext cx="5225276" cy="3785652"/>
              </a:xfrm>
              <a:prstGeom prst="rect">
                <a:avLst/>
              </a:prstGeom>
              <a:blipFill rotWithShape="0">
                <a:blip r:embed="rId6"/>
                <a:stretch>
                  <a:fillRect l="-1050" t="-805" b="-19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657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/>
              <a:t>SPS 800 MHz in simulation – </a:t>
            </a:r>
            <a:r>
              <a:rPr lang="en-US" sz="4800" b="1" dirty="0" smtClean="0"/>
              <a:t>ramp</a:t>
            </a:r>
            <a:endParaRPr lang="en-US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1750" cap="rnd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179" y="808497"/>
            <a:ext cx="888776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 err="1" smtClean="0">
                <a:sym typeface="Wingdings" panose="05000000000000000000" pitchFamily="2" charset="2"/>
              </a:rPr>
              <a:t>During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ramp</a:t>
            </a:r>
            <a:r>
              <a:rPr lang="fr-CH" sz="2400" dirty="0" smtClean="0">
                <a:sym typeface="Wingdings" panose="05000000000000000000" pitchFamily="2" charset="2"/>
              </a:rPr>
              <a:t>, the </a:t>
            </a:r>
            <a:r>
              <a:rPr lang="fr-CH" sz="2400" dirty="0" err="1" smtClean="0">
                <a:sym typeface="Wingdings" panose="05000000000000000000" pitchFamily="2" charset="2"/>
              </a:rPr>
              <a:t>bunch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length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shrinks</a:t>
            </a:r>
            <a:r>
              <a:rPr lang="fr-CH" sz="2400" dirty="0" smtClean="0">
                <a:sym typeface="Wingdings" panose="05000000000000000000" pitchFamily="2" charset="2"/>
              </a:rPr>
              <a:t>  </a:t>
            </a:r>
            <a:r>
              <a:rPr lang="fr-CH" sz="2400" dirty="0" err="1" smtClean="0">
                <a:sym typeface="Wingdings" panose="05000000000000000000" pitchFamily="2" charset="2"/>
              </a:rPr>
              <a:t>controlled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emittance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blow</a:t>
            </a:r>
            <a:r>
              <a:rPr lang="fr-CH" sz="2400" dirty="0" smtClean="0">
                <a:sym typeface="Wingdings" panose="05000000000000000000" pitchFamily="2" charset="2"/>
              </a:rPr>
              <a:t>-up </a:t>
            </a:r>
            <a:r>
              <a:rPr lang="fr-CH" sz="2400" dirty="0" err="1" smtClean="0">
                <a:sym typeface="Wingdings" panose="05000000000000000000" pitchFamily="2" charset="2"/>
              </a:rPr>
              <a:t>necessary</a:t>
            </a:r>
            <a:r>
              <a:rPr lang="fr-CH" sz="2400" dirty="0" smtClean="0">
                <a:sym typeface="Wingdings" panose="05000000000000000000" pitchFamily="2" charset="2"/>
              </a:rPr>
              <a:t> in simulations (not the case </a:t>
            </a:r>
            <a:r>
              <a:rPr lang="fr-CH" sz="2400" dirty="0" err="1" smtClean="0">
                <a:sym typeface="Wingdings" panose="05000000000000000000" pitchFamily="2" charset="2"/>
              </a:rPr>
              <a:t>here</a:t>
            </a:r>
            <a:r>
              <a:rPr lang="fr-CH" sz="2400" dirty="0" smtClean="0">
                <a:sym typeface="Wingdings" panose="05000000000000000000" pitchFamily="2" charset="2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 smtClean="0">
                <a:sym typeface="Wingdings" panose="05000000000000000000" pitchFamily="2" charset="2"/>
              </a:rPr>
              <a:t>Observations:</a:t>
            </a:r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fr-CH" sz="2400" dirty="0" err="1" smtClean="0">
                <a:sym typeface="Wingdings" panose="05000000000000000000" pitchFamily="2" charset="2"/>
              </a:rPr>
              <a:t>Now</a:t>
            </a:r>
            <a:r>
              <a:rPr lang="fr-CH" sz="2400" dirty="0" smtClean="0">
                <a:sym typeface="Wingdings" panose="05000000000000000000" pitchFamily="2" charset="2"/>
              </a:rPr>
              <a:t> in </a:t>
            </a:r>
            <a:r>
              <a:rPr lang="fr-CH" sz="2400" dirty="0" err="1" smtClean="0">
                <a:sym typeface="Wingdings" panose="05000000000000000000" pitchFamily="2" charset="2"/>
              </a:rPr>
              <a:t>operation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>
                <a:solidFill>
                  <a:prstClr val="black"/>
                </a:solidFill>
                <a:sym typeface="Wingdings" panose="05000000000000000000" pitchFamily="2" charset="2"/>
              </a:rPr>
              <a:t>V</a:t>
            </a:r>
            <a:r>
              <a:rPr lang="fr-CH" sz="1600" dirty="0">
                <a:solidFill>
                  <a:prstClr val="black"/>
                </a:solidFill>
                <a:sym typeface="Wingdings" panose="05000000000000000000" pitchFamily="2" charset="2"/>
              </a:rPr>
              <a:t>800 </a:t>
            </a:r>
            <a:r>
              <a:rPr lang="fr-CH" sz="2400" dirty="0" smtClean="0">
                <a:sym typeface="Wingdings" panose="05000000000000000000" pitchFamily="2" charset="2"/>
              </a:rPr>
              <a:t>= 0.1 </a:t>
            </a:r>
            <a:r>
              <a:rPr lang="fr-CH" sz="2400" dirty="0" smtClean="0">
                <a:solidFill>
                  <a:prstClr val="black"/>
                </a:solidFill>
                <a:sym typeface="Wingdings" panose="05000000000000000000" pitchFamily="2" charset="2"/>
              </a:rPr>
              <a:t>V</a:t>
            </a:r>
            <a:r>
              <a:rPr lang="fr-CH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200</a:t>
            </a:r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fr-CH" sz="2400" dirty="0" err="1">
                <a:sym typeface="Wingdings" panose="05000000000000000000" pitchFamily="2" charset="2"/>
              </a:rPr>
              <a:t>Higher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>
                <a:solidFill>
                  <a:prstClr val="black"/>
                </a:solidFill>
                <a:sym typeface="Wingdings" panose="05000000000000000000" pitchFamily="2" charset="2"/>
              </a:rPr>
              <a:t>V</a:t>
            </a:r>
            <a:r>
              <a:rPr lang="fr-CH" sz="1600" dirty="0">
                <a:solidFill>
                  <a:prstClr val="black"/>
                </a:solidFill>
                <a:sym typeface="Wingdings" panose="05000000000000000000" pitchFamily="2" charset="2"/>
              </a:rPr>
              <a:t>800</a:t>
            </a:r>
            <a:r>
              <a:rPr lang="fr-CH" sz="2400" dirty="0">
                <a:sym typeface="Wingdings" panose="05000000000000000000" pitchFamily="2" charset="2"/>
              </a:rPr>
              <a:t> at flat top </a:t>
            </a:r>
            <a:r>
              <a:rPr lang="fr-CH" sz="2400" dirty="0" err="1">
                <a:sym typeface="Wingdings" panose="05000000000000000000" pitchFamily="2" charset="2"/>
              </a:rPr>
              <a:t>increases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stability</a:t>
            </a:r>
            <a:r>
              <a:rPr lang="fr-CH" sz="2400" dirty="0" smtClean="0">
                <a:sym typeface="Wingdings" panose="05000000000000000000" pitchFamily="2" charset="2"/>
              </a:rPr>
              <a:t> (</a:t>
            </a:r>
            <a:r>
              <a:rPr lang="fr-CH" sz="2400" dirty="0" err="1" smtClean="0">
                <a:sym typeface="Wingdings" panose="05000000000000000000" pitchFamily="2" charset="2"/>
              </a:rPr>
              <a:t>previous</a:t>
            </a:r>
            <a:r>
              <a:rPr lang="fr-CH" sz="2400" dirty="0" smtClean="0">
                <a:sym typeface="Wingdings" panose="05000000000000000000" pitchFamily="2" charset="2"/>
              </a:rPr>
              <a:t> slide)</a:t>
            </a:r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fr-CH" sz="2400" dirty="0" err="1">
                <a:sym typeface="Wingdings" panose="05000000000000000000" pitchFamily="2" charset="2"/>
              </a:rPr>
              <a:t>Increase</a:t>
            </a:r>
            <a:r>
              <a:rPr lang="fr-CH" sz="2400" dirty="0">
                <a:sym typeface="Wingdings" panose="05000000000000000000" pitchFamily="2" charset="2"/>
              </a:rPr>
              <a:t> of V</a:t>
            </a:r>
            <a:r>
              <a:rPr lang="fr-CH" sz="1600" dirty="0">
                <a:sym typeface="Wingdings" panose="05000000000000000000" pitchFamily="2" charset="2"/>
              </a:rPr>
              <a:t>800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starting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from</a:t>
            </a:r>
            <a:r>
              <a:rPr lang="fr-CH" sz="2400" dirty="0">
                <a:sym typeface="Wingdings" panose="05000000000000000000" pitchFamily="2" charset="2"/>
              </a:rPr>
              <a:t> flat </a:t>
            </a:r>
            <a:r>
              <a:rPr lang="fr-CH" sz="2400" dirty="0" err="1">
                <a:sym typeface="Wingdings" panose="05000000000000000000" pitchFamily="2" charset="2"/>
              </a:rPr>
              <a:t>bottom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decreases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stability</a:t>
            </a:r>
            <a:endParaRPr lang="fr-CH" sz="2400" dirty="0">
              <a:sym typeface="Wingdings" panose="05000000000000000000" pitchFamily="2" charset="2"/>
            </a:endParaRPr>
          </a:p>
          <a:p>
            <a:pPr marL="800100" lvl="1" indent="-342900">
              <a:buFont typeface="Wingdings" panose="05000000000000000000" pitchFamily="2" charset="2"/>
              <a:buChar char="à"/>
            </a:pPr>
            <a:endParaRPr lang="fr-CH" sz="2400" dirty="0" smtClean="0">
              <a:sym typeface="Wingdings" panose="05000000000000000000" pitchFamily="2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07380"/>
            <a:ext cx="4461446" cy="33460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42617" y="4797566"/>
            <a:ext cx="1666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 controlled emittance blow-up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663939" y="4135938"/>
            <a:ext cx="676852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ramp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67882" y="3535774"/>
            <a:ext cx="34502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à"/>
            </a:pPr>
            <a:endParaRPr lang="fr-CH" sz="2400" dirty="0" smtClean="0"/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fr-CH" sz="2400" dirty="0" err="1" smtClean="0"/>
              <a:t>Optimization</a:t>
            </a:r>
            <a:r>
              <a:rPr lang="fr-CH" sz="2400" dirty="0" smtClean="0"/>
              <a:t> </a:t>
            </a:r>
            <a:r>
              <a:rPr lang="fr-CH" sz="2400" dirty="0"/>
              <a:t>to </a:t>
            </a:r>
            <a:r>
              <a:rPr lang="fr-CH" sz="2400" dirty="0" err="1"/>
              <a:t>recover</a:t>
            </a:r>
            <a:r>
              <a:rPr lang="fr-CH" sz="2400" dirty="0"/>
              <a:t> more </a:t>
            </a:r>
            <a:r>
              <a:rPr lang="fr-CH" sz="2400" dirty="0" err="1"/>
              <a:t>stability</a:t>
            </a:r>
            <a:r>
              <a:rPr lang="fr-CH" sz="2400" dirty="0"/>
              <a:t> </a:t>
            </a:r>
            <a:r>
              <a:rPr lang="fr-CH" sz="2400" dirty="0" err="1" smtClean="0"/>
              <a:t>during</a:t>
            </a:r>
            <a:r>
              <a:rPr lang="fr-CH" sz="2400" dirty="0" smtClean="0"/>
              <a:t> </a:t>
            </a:r>
            <a:r>
              <a:rPr lang="fr-CH" sz="2400" dirty="0" err="1" smtClean="0"/>
              <a:t>ramp</a:t>
            </a:r>
            <a:r>
              <a:rPr lang="fr-CH" sz="2400" dirty="0" smtClean="0"/>
              <a:t>? (</a:t>
            </a:r>
            <a:r>
              <a:rPr lang="fr-CH" sz="2400" dirty="0" err="1" smtClean="0"/>
              <a:t>may</a:t>
            </a:r>
            <a:r>
              <a:rPr lang="fr-CH" sz="2400" dirty="0" smtClean="0"/>
              <a:t> not </a:t>
            </a:r>
            <a:r>
              <a:rPr lang="fr-CH" sz="2400" dirty="0" err="1" smtClean="0"/>
              <a:t>be</a:t>
            </a:r>
            <a:r>
              <a:rPr lang="fr-CH" sz="2400" dirty="0" smtClean="0"/>
              <a:t> possible)</a:t>
            </a:r>
            <a:endParaRPr lang="fr-CH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648453" y="4320604"/>
            <a:ext cx="1210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= 0.6 eVs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000513" y="3381463"/>
            <a:ext cx="1469573" cy="5250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247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Conclusion and future work</a:t>
            </a:r>
            <a:endParaRPr lang="en-US" sz="28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914400" y="731520"/>
            <a:ext cx="73152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49579" y="907193"/>
                <a:ext cx="8357141" cy="5693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Wingdings" panose="05000000000000000000" pitchFamily="2" charset="2"/>
                  <a:buChar char="§"/>
                </a:pPr>
                <a:r>
                  <a:rPr lang="fr-CH" sz="2800" dirty="0" smtClean="0"/>
                  <a:t>For the HL-LHC proton </a:t>
                </a:r>
                <a:r>
                  <a:rPr lang="fr-CH" sz="2800" dirty="0" err="1" smtClean="0"/>
                  <a:t>beam</a:t>
                </a:r>
                <a:r>
                  <a:rPr lang="fr-CH" sz="2800" dirty="0" smtClean="0"/>
                  <a:t>, the SPS </a:t>
                </a:r>
                <a:r>
                  <a:rPr lang="fr-CH" sz="2800" dirty="0" err="1" smtClean="0"/>
                  <a:t>aims</a:t>
                </a:r>
                <a:r>
                  <a:rPr lang="fr-CH" sz="2800" dirty="0" smtClean="0"/>
                  <a:t> at an </a:t>
                </a:r>
                <a:r>
                  <a:rPr lang="fr-CH" sz="2800" dirty="0" err="1" smtClean="0"/>
                  <a:t>intensity</a:t>
                </a:r>
                <a:r>
                  <a:rPr lang="fr-CH" sz="2800" dirty="0" smtClean="0"/>
                  <a:t> of </a:t>
                </a:r>
                <a14:m>
                  <m:oMath xmlns:m="http://schemas.openxmlformats.org/officeDocument/2006/math">
                    <m:r>
                      <a:rPr lang="fr-CH" sz="2800" i="1">
                        <a:latin typeface="Cambria Math" panose="02040503050406030204" pitchFamily="18" charset="0"/>
                      </a:rPr>
                      <m:t>2.4×</m:t>
                    </m:r>
                    <m:sSup>
                      <m:sSupPr>
                        <m:ctrlPr>
                          <a:rPr lang="fr-CH" sz="28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fr-CH" sz="28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CH" sz="2800" i="1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fr-CH" sz="2800" dirty="0"/>
                  <a:t> </a:t>
                </a:r>
                <a:r>
                  <a:rPr lang="fr-CH" sz="2800" dirty="0" err="1"/>
                  <a:t>ppb</a:t>
                </a:r>
                <a:r>
                  <a:rPr lang="fr-CH" sz="2800" dirty="0"/>
                  <a:t> </a:t>
                </a:r>
                <a:r>
                  <a:rPr lang="fr-CH" sz="2800" dirty="0" err="1" smtClean="0"/>
                  <a:t>before</a:t>
                </a:r>
                <a:r>
                  <a:rPr lang="fr-CH" sz="2800" dirty="0" smtClean="0"/>
                  <a:t> </a:t>
                </a:r>
                <a:r>
                  <a:rPr lang="fr-CH" sz="2800" dirty="0" err="1" smtClean="0"/>
                  <a:t>scrapping</a:t>
                </a:r>
                <a:r>
                  <a:rPr lang="fr-CH" sz="2800" dirty="0" smtClean="0"/>
                  <a:t>.</a:t>
                </a:r>
              </a:p>
              <a:p>
                <a:endParaRPr lang="fr-CH" sz="2800" dirty="0" smtClean="0"/>
              </a:p>
              <a:p>
                <a:pPr marL="457200" indent="-457200">
                  <a:buFont typeface="Wingdings" panose="05000000000000000000" pitchFamily="2" charset="2"/>
                  <a:buChar char="§"/>
                </a:pPr>
                <a:r>
                  <a:rPr lang="fr-CH" sz="2800" dirty="0" smtClean="0"/>
                  <a:t>The RF upgrade </a:t>
                </a:r>
                <a:r>
                  <a:rPr lang="fr-CH" sz="2800" dirty="0" err="1" smtClean="0"/>
                  <a:t>increases</a:t>
                </a:r>
                <a:r>
                  <a:rPr lang="fr-CH" sz="2800" dirty="0" smtClean="0"/>
                  <a:t> </a:t>
                </a:r>
                <a:r>
                  <a:rPr lang="fr-CH" sz="2800" dirty="0" err="1" smtClean="0"/>
                  <a:t>stability</a:t>
                </a:r>
                <a:r>
                  <a:rPr lang="fr-CH" sz="2800" dirty="0" smtClean="0"/>
                  <a:t> </a:t>
                </a:r>
                <a:r>
                  <a:rPr lang="fr-CH" sz="2800" dirty="0" err="1" smtClean="0"/>
                  <a:t>threshold</a:t>
                </a:r>
                <a:r>
                  <a:rPr lang="fr-CH" sz="2800" dirty="0" smtClean="0"/>
                  <a:t> by 50% to </a:t>
                </a:r>
                <a14:m>
                  <m:oMath xmlns:m="http://schemas.openxmlformats.org/officeDocument/2006/math">
                    <m:r>
                      <a:rPr lang="fr-CH" sz="2800" i="1">
                        <a:latin typeface="Cambria Math" panose="02040503050406030204" pitchFamily="18" charset="0"/>
                      </a:rPr>
                      <m:t>2.</m:t>
                    </m:r>
                    <m:r>
                      <a:rPr lang="fr-CH" sz="28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fr-CH" sz="2800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fr-CH" sz="28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fr-CH" sz="28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CH" sz="2800" i="1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fr-CH" sz="2800" dirty="0"/>
                  <a:t> </a:t>
                </a:r>
                <a:r>
                  <a:rPr lang="fr-CH" sz="2800" dirty="0" err="1" smtClean="0"/>
                  <a:t>ppb</a:t>
                </a:r>
                <a:r>
                  <a:rPr lang="fr-CH" sz="2800" dirty="0"/>
                  <a:t> </a:t>
                </a:r>
                <a:r>
                  <a:rPr lang="fr-CH" sz="2800" dirty="0" smtClean="0"/>
                  <a:t>(due to </a:t>
                </a:r>
                <a:r>
                  <a:rPr lang="fr-CH" sz="2800" dirty="0" err="1" smtClean="0"/>
                  <a:t>larger</a:t>
                </a:r>
                <a:r>
                  <a:rPr lang="fr-CH" sz="2800" dirty="0" smtClean="0"/>
                  <a:t> </a:t>
                </a:r>
                <a:r>
                  <a:rPr lang="fr-CH" sz="2800" dirty="0" err="1" smtClean="0"/>
                  <a:t>emittances</a:t>
                </a:r>
                <a:r>
                  <a:rPr lang="fr-CH" sz="2800" dirty="0" smtClean="0"/>
                  <a:t>)</a:t>
                </a:r>
              </a:p>
              <a:p>
                <a:pPr marL="742950" lvl="1" indent="-285750">
                  <a:buFont typeface="Wingdings" panose="05000000000000000000" pitchFamily="2" charset="2"/>
                  <a:buChar char="à"/>
                </a:pPr>
                <a:r>
                  <a:rPr lang="fr-CH" sz="2800" dirty="0" smtClean="0">
                    <a:sym typeface="Wingdings" panose="05000000000000000000" pitchFamily="2" charset="2"/>
                  </a:rPr>
                  <a:t>An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impedance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reduction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campain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is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necessary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.</a:t>
                </a:r>
              </a:p>
              <a:p>
                <a:pPr lvl="1"/>
                <a:endParaRPr lang="fr-CH" sz="2800" dirty="0" smtClean="0">
                  <a:sym typeface="Wingdings" panose="05000000000000000000" pitchFamily="2" charset="2"/>
                </a:endParaRPr>
              </a:p>
              <a:p>
                <a:pPr marL="457200" indent="-457200">
                  <a:buFont typeface="Wingdings" panose="05000000000000000000" pitchFamily="2" charset="2"/>
                  <a:buChar char="§"/>
                </a:pPr>
                <a:r>
                  <a:rPr lang="fr-CH" sz="2800" dirty="0" smtClean="0">
                    <a:sym typeface="Wingdings" panose="05000000000000000000" pitchFamily="2" charset="2"/>
                  </a:rPr>
                  <a:t>Vacuum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flanges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shielding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gives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another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10% but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is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not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sufficient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.</a:t>
                </a:r>
              </a:p>
              <a:p>
                <a:pPr marL="457200" indent="-457200">
                  <a:buFont typeface="Wingdings" panose="05000000000000000000" pitchFamily="2" charset="2"/>
                  <a:buChar char="§"/>
                </a:pPr>
                <a:endParaRPr lang="fr-CH" sz="2800" dirty="0" smtClean="0">
                  <a:sym typeface="Wingdings" panose="05000000000000000000" pitchFamily="2" charset="2"/>
                </a:endParaRPr>
              </a:p>
              <a:p>
                <a:pPr marL="457200" indent="-457200">
                  <a:buFont typeface="Wingdings" panose="05000000000000000000" pitchFamily="2" charset="2"/>
                  <a:buChar char="§"/>
                </a:pPr>
                <a:r>
                  <a:rPr lang="fr-CH" sz="2800" dirty="0" smtClean="0">
                    <a:sym typeface="Wingdings" panose="05000000000000000000" pitchFamily="2" charset="2"/>
                  </a:rPr>
                  <a:t>The 630 MHz HOM of the 200 MHz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cavity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has been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identified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as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critical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regarding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beam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stability</a:t>
                </a:r>
                <a:endParaRPr lang="fr-CH" sz="2800" dirty="0" smtClean="0">
                  <a:sym typeface="Wingdings" panose="05000000000000000000" pitchFamily="2" charset="2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à"/>
                </a:pPr>
                <a:r>
                  <a:rPr lang="fr-CH" sz="2800" dirty="0" smtClean="0">
                    <a:sym typeface="Wingdings" panose="05000000000000000000" pitchFamily="2" charset="2"/>
                  </a:rPr>
                  <a:t>A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damping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by a factor 3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is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needed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.</a:t>
                </a: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579" y="907193"/>
                <a:ext cx="8357141" cy="5693866"/>
              </a:xfrm>
              <a:prstGeom prst="rect">
                <a:avLst/>
              </a:prstGeom>
              <a:blipFill rotWithShape="0">
                <a:blip r:embed="rId3"/>
                <a:stretch>
                  <a:fillRect l="-1313" t="-1071" b="-21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479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Conclusion and future work</a:t>
            </a:r>
            <a:endParaRPr lang="en-US" sz="28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914400" y="731520"/>
            <a:ext cx="73152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9579" y="907193"/>
            <a:ext cx="835714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fr-CH" sz="2800" dirty="0" err="1">
                <a:sym typeface="Wingdings" panose="05000000000000000000" pitchFamily="2" charset="2"/>
              </a:rPr>
              <a:t>Different</a:t>
            </a:r>
            <a:r>
              <a:rPr lang="fr-CH" sz="2800" dirty="0">
                <a:sym typeface="Wingdings" panose="05000000000000000000" pitchFamily="2" charset="2"/>
              </a:rPr>
              <a:t> </a:t>
            </a:r>
            <a:r>
              <a:rPr lang="fr-CH" sz="2800" dirty="0" err="1" smtClean="0">
                <a:sym typeface="Wingdings" panose="05000000000000000000" pitchFamily="2" charset="2"/>
              </a:rPr>
              <a:t>possibilities</a:t>
            </a:r>
            <a:r>
              <a:rPr lang="fr-CH" sz="2800" dirty="0" smtClean="0">
                <a:sym typeface="Wingdings" panose="05000000000000000000" pitchFamily="2" charset="2"/>
              </a:rPr>
              <a:t> </a:t>
            </a:r>
            <a:r>
              <a:rPr lang="fr-CH" sz="2800" dirty="0">
                <a:sym typeface="Wingdings" panose="05000000000000000000" pitchFamily="2" charset="2"/>
              </a:rPr>
              <a:t>of </a:t>
            </a:r>
            <a:r>
              <a:rPr lang="fr-CH" sz="2800" dirty="0" smtClean="0">
                <a:sym typeface="Wingdings" panose="05000000000000000000" pitchFamily="2" charset="2"/>
              </a:rPr>
              <a:t>HOM </a:t>
            </a:r>
            <a:r>
              <a:rPr lang="fr-CH" sz="2800" dirty="0" err="1" smtClean="0">
                <a:sym typeface="Wingdings" panose="05000000000000000000" pitchFamily="2" charset="2"/>
              </a:rPr>
              <a:t>damping</a:t>
            </a:r>
            <a:r>
              <a:rPr lang="fr-CH" sz="2800" dirty="0" smtClean="0">
                <a:sym typeface="Wingdings" panose="05000000000000000000" pitchFamily="2" charset="2"/>
              </a:rPr>
              <a:t> </a:t>
            </a:r>
            <a:r>
              <a:rPr lang="fr-CH" sz="2800" dirty="0">
                <a:sym typeface="Wingdings" panose="05000000000000000000" pitchFamily="2" charset="2"/>
              </a:rPr>
              <a:t>are </a:t>
            </a:r>
            <a:r>
              <a:rPr lang="fr-CH" sz="2800" dirty="0" err="1">
                <a:sym typeface="Wingdings" panose="05000000000000000000" pitchFamily="2" charset="2"/>
              </a:rPr>
              <a:t>studied</a:t>
            </a:r>
            <a:r>
              <a:rPr lang="fr-CH" sz="2800" dirty="0">
                <a:sym typeface="Wingdings" panose="05000000000000000000" pitchFamily="2" charset="2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2800" dirty="0" err="1">
                <a:sym typeface="Wingdings" panose="05000000000000000000" pitchFamily="2" charset="2"/>
              </a:rPr>
              <a:t>Modify</a:t>
            </a:r>
            <a:r>
              <a:rPr lang="fr-CH" sz="2800" dirty="0">
                <a:sym typeface="Wingdings" panose="05000000000000000000" pitchFamily="2" charset="2"/>
              </a:rPr>
              <a:t> the transverse probe at </a:t>
            </a:r>
            <a:r>
              <a:rPr lang="fr-CH" sz="2800" dirty="0" smtClean="0">
                <a:sym typeface="Wingdings" panose="05000000000000000000" pitchFamily="2" charset="2"/>
              </a:rPr>
              <a:t>938 MHz</a:t>
            </a:r>
          </a:p>
          <a:p>
            <a:pPr lvl="2"/>
            <a:r>
              <a:rPr lang="fr-CH" sz="2800" dirty="0" smtClean="0">
                <a:sym typeface="Wingdings" panose="05000000000000000000" pitchFamily="2" charset="2"/>
              </a:rPr>
              <a:t> 10% </a:t>
            </a:r>
            <a:r>
              <a:rPr lang="fr-CH" sz="2800" dirty="0" err="1" smtClean="0">
                <a:sym typeface="Wingdings" panose="05000000000000000000" pitchFamily="2" charset="2"/>
              </a:rPr>
              <a:t>increase</a:t>
            </a:r>
            <a:r>
              <a:rPr lang="fr-CH" sz="2800" dirty="0" smtClean="0">
                <a:sym typeface="Wingdings" panose="05000000000000000000" pitchFamily="2" charset="2"/>
              </a:rPr>
              <a:t> in </a:t>
            </a:r>
            <a:r>
              <a:rPr lang="fr-CH" sz="2800" dirty="0" err="1" smtClean="0">
                <a:sym typeface="Wingdings" panose="05000000000000000000" pitchFamily="2" charset="2"/>
              </a:rPr>
              <a:t>stability</a:t>
            </a:r>
            <a:r>
              <a:rPr lang="fr-CH" sz="2800" dirty="0" smtClean="0">
                <a:sym typeface="Wingdings" panose="05000000000000000000" pitchFamily="2" charset="2"/>
              </a:rPr>
              <a:t> </a:t>
            </a:r>
            <a:r>
              <a:rPr lang="fr-CH" sz="2800" dirty="0" err="1" smtClean="0">
                <a:sym typeface="Wingdings" panose="05000000000000000000" pitchFamily="2" charset="2"/>
              </a:rPr>
              <a:t>threshold</a:t>
            </a:r>
            <a:endParaRPr lang="fr-CH" sz="2800" dirty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2800" dirty="0" err="1">
                <a:sym typeface="Wingdings" panose="05000000000000000000" pitchFamily="2" charset="2"/>
              </a:rPr>
              <a:t>Spreading</a:t>
            </a:r>
            <a:r>
              <a:rPr lang="fr-CH" sz="2800" dirty="0">
                <a:sym typeface="Wingdings" panose="05000000000000000000" pitchFamily="2" charset="2"/>
              </a:rPr>
              <a:t>/</a:t>
            </a:r>
            <a:r>
              <a:rPr lang="fr-CH" sz="2800" dirty="0" err="1">
                <a:sym typeface="Wingdings" panose="05000000000000000000" pitchFamily="2" charset="2"/>
              </a:rPr>
              <a:t>shifting</a:t>
            </a:r>
            <a:r>
              <a:rPr lang="fr-CH" sz="2800" dirty="0">
                <a:sym typeface="Wingdings" panose="05000000000000000000" pitchFamily="2" charset="2"/>
              </a:rPr>
              <a:t> the </a:t>
            </a:r>
            <a:r>
              <a:rPr lang="fr-CH" sz="2800" dirty="0" smtClean="0">
                <a:sym typeface="Wingdings" panose="05000000000000000000" pitchFamily="2" charset="2"/>
              </a:rPr>
              <a:t>630 MHz HOM </a:t>
            </a:r>
            <a:r>
              <a:rPr lang="fr-CH" sz="2800" dirty="0" err="1" smtClean="0">
                <a:sym typeface="Wingdings" panose="05000000000000000000" pitchFamily="2" charset="2"/>
              </a:rPr>
              <a:t>independently</a:t>
            </a:r>
            <a:r>
              <a:rPr lang="fr-CH" sz="2800" dirty="0" smtClean="0">
                <a:sym typeface="Wingdings" panose="05000000000000000000" pitchFamily="2" charset="2"/>
              </a:rPr>
              <a:t> at </a:t>
            </a:r>
            <a:r>
              <a:rPr lang="fr-CH" sz="2800" dirty="0" err="1" smtClean="0">
                <a:sym typeface="Wingdings" panose="05000000000000000000" pitchFamily="2" charset="2"/>
              </a:rPr>
              <a:t>each</a:t>
            </a:r>
            <a:r>
              <a:rPr lang="fr-CH" sz="2800" dirty="0" smtClean="0">
                <a:sym typeface="Wingdings" panose="05000000000000000000" pitchFamily="2" charset="2"/>
              </a:rPr>
              <a:t> </a:t>
            </a:r>
            <a:r>
              <a:rPr lang="fr-CH" sz="2800" dirty="0" err="1">
                <a:sym typeface="Wingdings" panose="05000000000000000000" pitchFamily="2" charset="2"/>
              </a:rPr>
              <a:t>cavity</a:t>
            </a:r>
            <a:endParaRPr lang="fr-CH" sz="2800" dirty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2800" dirty="0" smtClean="0">
                <a:sym typeface="Wingdings" panose="05000000000000000000" pitchFamily="2" charset="2"/>
              </a:rPr>
              <a:t>Modification of the probe </a:t>
            </a:r>
            <a:r>
              <a:rPr lang="fr-CH" sz="2800" dirty="0" err="1" smtClean="0">
                <a:sym typeface="Wingdings" panose="05000000000000000000" pitchFamily="2" charset="2"/>
              </a:rPr>
              <a:t>geometry</a:t>
            </a:r>
            <a:endParaRPr lang="fr-CH" sz="2800" dirty="0" smtClean="0">
              <a:sym typeface="Wingdings" panose="05000000000000000000" pitchFamily="2" charset="2"/>
            </a:endParaRPr>
          </a:p>
          <a:p>
            <a:r>
              <a:rPr lang="fr-CH" sz="2800" dirty="0" smtClean="0">
                <a:sym typeface="Wingdings" panose="05000000000000000000" pitchFamily="2" charset="2"/>
              </a:rPr>
              <a:t>	</a:t>
            </a:r>
            <a:r>
              <a:rPr lang="fr-CH" sz="2800" dirty="0" err="1" smtClean="0">
                <a:sym typeface="Wingdings" panose="05000000000000000000" pitchFamily="2" charset="2"/>
              </a:rPr>
              <a:t>from</a:t>
            </a:r>
            <a:r>
              <a:rPr lang="fr-CH" sz="2800" dirty="0" smtClean="0">
                <a:sym typeface="Wingdings" panose="05000000000000000000" pitchFamily="2" charset="2"/>
              </a:rPr>
              <a:t> </a:t>
            </a:r>
            <a:r>
              <a:rPr lang="fr-CH" sz="2800" dirty="0" err="1" smtClean="0">
                <a:sym typeface="Wingdings" panose="05000000000000000000" pitchFamily="2" charset="2"/>
              </a:rPr>
              <a:t>preliminary</a:t>
            </a:r>
            <a:r>
              <a:rPr lang="fr-CH" sz="2800" dirty="0" smtClean="0">
                <a:sym typeface="Wingdings" panose="05000000000000000000" pitchFamily="2" charset="2"/>
              </a:rPr>
              <a:t> </a:t>
            </a:r>
            <a:r>
              <a:rPr lang="fr-CH" sz="2800" dirty="0" err="1" smtClean="0">
                <a:sym typeface="Wingdings" panose="05000000000000000000" pitchFamily="2" charset="2"/>
              </a:rPr>
              <a:t>results</a:t>
            </a:r>
            <a:r>
              <a:rPr lang="fr-CH" sz="2800" dirty="0" smtClean="0">
                <a:sym typeface="Wingdings" panose="05000000000000000000" pitchFamily="2" charset="2"/>
              </a:rPr>
              <a:t>, factor 2.5 </a:t>
            </a:r>
            <a:r>
              <a:rPr lang="fr-CH" sz="2800" dirty="0" err="1" smtClean="0">
                <a:sym typeface="Wingdings" panose="05000000000000000000" pitchFamily="2" charset="2"/>
              </a:rPr>
              <a:t>seems</a:t>
            </a:r>
            <a:r>
              <a:rPr lang="fr-CH" sz="2800" dirty="0" smtClean="0">
                <a:sym typeface="Wingdings" panose="05000000000000000000" pitchFamily="2" charset="2"/>
              </a:rPr>
              <a:t> to </a:t>
            </a:r>
            <a:r>
              <a:rPr lang="fr-CH" sz="2800" dirty="0" err="1" smtClean="0">
                <a:sym typeface="Wingdings" panose="05000000000000000000" pitchFamily="2" charset="2"/>
              </a:rPr>
              <a:t>be</a:t>
            </a:r>
            <a:r>
              <a:rPr lang="fr-CH" sz="2800" dirty="0" smtClean="0">
                <a:sym typeface="Wingdings" panose="05000000000000000000" pitchFamily="2" charset="2"/>
              </a:rPr>
              <a:t> </a:t>
            </a:r>
            <a:r>
              <a:rPr lang="fr-CH" sz="2800" dirty="0" err="1" smtClean="0">
                <a:sym typeface="Wingdings" panose="05000000000000000000" pitchFamily="2" charset="2"/>
              </a:rPr>
              <a:t>achievable</a:t>
            </a:r>
            <a:r>
              <a:rPr lang="fr-CH" sz="2800" dirty="0" smtClean="0">
                <a:sym typeface="Wingdings" panose="05000000000000000000" pitchFamily="2" charset="2"/>
              </a:rPr>
              <a:t> (</a:t>
            </a:r>
            <a:r>
              <a:rPr lang="fr-CH" sz="2800" dirty="0" err="1" smtClean="0">
                <a:sym typeface="Wingdings" panose="05000000000000000000" pitchFamily="2" charset="2"/>
              </a:rPr>
              <a:t>changing</a:t>
            </a:r>
            <a:r>
              <a:rPr lang="fr-CH" sz="2800" dirty="0" smtClean="0">
                <a:sym typeface="Wingdings" panose="05000000000000000000" pitchFamily="2" charset="2"/>
              </a:rPr>
              <a:t> the </a:t>
            </a:r>
            <a:r>
              <a:rPr lang="fr-CH" sz="2800" dirty="0" err="1" smtClean="0">
                <a:sym typeface="Wingdings" panose="05000000000000000000" pitchFamily="2" charset="2"/>
              </a:rPr>
              <a:t>filter</a:t>
            </a:r>
            <a:r>
              <a:rPr lang="fr-CH" sz="2800" dirty="0" smtClean="0">
                <a:sym typeface="Wingdings" panose="05000000000000000000" pitchFamily="2" charset="2"/>
              </a:rPr>
              <a:t> </a:t>
            </a:r>
            <a:r>
              <a:rPr lang="fr-CH" sz="2800" dirty="0" err="1" smtClean="0">
                <a:sym typeface="Wingdings" panose="05000000000000000000" pitchFamily="2" charset="2"/>
              </a:rPr>
              <a:t>can</a:t>
            </a:r>
            <a:r>
              <a:rPr lang="fr-CH" sz="2800" dirty="0" smtClean="0">
                <a:sym typeface="Wingdings" panose="05000000000000000000" pitchFamily="2" charset="2"/>
              </a:rPr>
              <a:t> </a:t>
            </a:r>
            <a:r>
              <a:rPr lang="fr-CH" sz="2800" dirty="0" err="1" smtClean="0">
                <a:sym typeface="Wingdings" panose="05000000000000000000" pitchFamily="2" charset="2"/>
              </a:rPr>
              <a:t>increase</a:t>
            </a:r>
            <a:r>
              <a:rPr lang="fr-CH" sz="2800" dirty="0" smtClean="0">
                <a:sym typeface="Wingdings" panose="05000000000000000000" pitchFamily="2" charset="2"/>
              </a:rPr>
              <a:t> </a:t>
            </a:r>
            <a:r>
              <a:rPr lang="fr-CH" sz="2800" dirty="0" err="1" smtClean="0">
                <a:sym typeface="Wingdings" panose="05000000000000000000" pitchFamily="2" charset="2"/>
              </a:rPr>
              <a:t>this</a:t>
            </a:r>
            <a:r>
              <a:rPr lang="fr-CH" sz="2800" dirty="0" smtClean="0">
                <a:sym typeface="Wingdings" panose="05000000000000000000" pitchFamily="2" charset="2"/>
              </a:rPr>
              <a:t> factor)</a:t>
            </a:r>
          </a:p>
          <a:p>
            <a:endParaRPr lang="fr-CH" sz="2800" dirty="0"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CH" sz="2800" dirty="0" smtClean="0">
                <a:sym typeface="Wingdings" panose="05000000000000000000" pitchFamily="2" charset="2"/>
              </a:rPr>
              <a:t>A voltage </a:t>
            </a:r>
            <a:r>
              <a:rPr lang="fr-CH" sz="2800" dirty="0" err="1" smtClean="0">
                <a:sym typeface="Wingdings" panose="05000000000000000000" pitchFamily="2" charset="2"/>
              </a:rPr>
              <a:t>increase</a:t>
            </a:r>
            <a:r>
              <a:rPr lang="fr-CH" sz="2800" dirty="0" smtClean="0">
                <a:sym typeface="Wingdings" panose="05000000000000000000" pitchFamily="2" charset="2"/>
              </a:rPr>
              <a:t> </a:t>
            </a:r>
            <a:r>
              <a:rPr lang="fr-CH" sz="2800" dirty="0" err="1" smtClean="0">
                <a:sym typeface="Wingdings" panose="05000000000000000000" pitchFamily="2" charset="2"/>
              </a:rPr>
              <a:t>from</a:t>
            </a:r>
            <a:r>
              <a:rPr lang="fr-CH" sz="2800" dirty="0" smtClean="0">
                <a:sym typeface="Wingdings" panose="05000000000000000000" pitchFamily="2" charset="2"/>
              </a:rPr>
              <a:t> the </a:t>
            </a:r>
            <a:r>
              <a:rPr lang="fr-CH" sz="2800" dirty="0" err="1" smtClean="0">
                <a:sym typeface="Wingdings" panose="05000000000000000000" pitchFamily="2" charset="2"/>
              </a:rPr>
              <a:t>usual</a:t>
            </a:r>
            <a:r>
              <a:rPr lang="fr-CH" sz="2800" dirty="0" smtClean="0">
                <a:sym typeface="Wingdings" panose="05000000000000000000" pitchFamily="2" charset="2"/>
              </a:rPr>
              <a:t> 10% in the 800 MHz RF system </a:t>
            </a:r>
            <a:r>
              <a:rPr lang="fr-CH" sz="2800" dirty="0" err="1" smtClean="0">
                <a:sym typeface="Wingdings" panose="05000000000000000000" pitchFamily="2" charset="2"/>
              </a:rPr>
              <a:t>is</a:t>
            </a:r>
            <a:r>
              <a:rPr lang="fr-CH" sz="2800" dirty="0" smtClean="0">
                <a:sym typeface="Wingdings" panose="05000000000000000000" pitchFamily="2" charset="2"/>
              </a:rPr>
              <a:t> </a:t>
            </a:r>
            <a:r>
              <a:rPr lang="fr-CH" sz="2800" dirty="0" err="1" smtClean="0">
                <a:sym typeface="Wingdings" panose="05000000000000000000" pitchFamily="2" charset="2"/>
              </a:rPr>
              <a:t>another</a:t>
            </a:r>
            <a:r>
              <a:rPr lang="fr-CH" sz="2800" dirty="0" smtClean="0">
                <a:sym typeface="Wingdings" panose="05000000000000000000" pitchFamily="2" charset="2"/>
              </a:rPr>
              <a:t> </a:t>
            </a:r>
            <a:r>
              <a:rPr lang="fr-CH" sz="2800" dirty="0" err="1" smtClean="0">
                <a:sym typeface="Wingdings" panose="05000000000000000000" pitchFamily="2" charset="2"/>
              </a:rPr>
              <a:t>mean</a:t>
            </a:r>
            <a:r>
              <a:rPr lang="fr-CH" sz="2800" dirty="0" smtClean="0">
                <a:sym typeface="Wingdings" panose="05000000000000000000" pitchFamily="2" charset="2"/>
              </a:rPr>
              <a:t> to </a:t>
            </a:r>
            <a:r>
              <a:rPr lang="fr-CH" sz="2800" dirty="0" err="1" smtClean="0">
                <a:sym typeface="Wingdings" panose="05000000000000000000" pitchFamily="2" charset="2"/>
              </a:rPr>
              <a:t>stabilize</a:t>
            </a:r>
            <a:r>
              <a:rPr lang="fr-CH" sz="2800" dirty="0" smtClean="0">
                <a:sym typeface="Wingdings" panose="05000000000000000000" pitchFamily="2" charset="2"/>
              </a:rPr>
              <a:t> the </a:t>
            </a:r>
            <a:r>
              <a:rPr lang="fr-CH" sz="2800" dirty="0" err="1" smtClean="0">
                <a:sym typeface="Wingdings" panose="05000000000000000000" pitchFamily="2" charset="2"/>
              </a:rPr>
              <a:t>beam</a:t>
            </a:r>
            <a:endParaRPr lang="fr-CH" sz="2800" dirty="0" smtClean="0">
              <a:sym typeface="Wingdings" panose="05000000000000000000" pitchFamily="2" charset="2"/>
            </a:endParaRPr>
          </a:p>
          <a:p>
            <a:r>
              <a:rPr lang="fr-CH" sz="2800" dirty="0" smtClean="0">
                <a:sym typeface="Wingdings" panose="05000000000000000000" pitchFamily="2" charset="2"/>
              </a:rPr>
              <a:t> </a:t>
            </a:r>
            <a:r>
              <a:rPr lang="fr-CH" sz="2800" dirty="0" err="1" smtClean="0">
                <a:sym typeface="Wingdings" panose="05000000000000000000" pitchFamily="2" charset="2"/>
              </a:rPr>
              <a:t>study</a:t>
            </a:r>
            <a:r>
              <a:rPr lang="fr-CH" sz="2800" dirty="0" smtClean="0">
                <a:sym typeface="Wingdings" panose="05000000000000000000" pitchFamily="2" charset="2"/>
              </a:rPr>
              <a:t> and </a:t>
            </a:r>
            <a:r>
              <a:rPr lang="fr-CH" sz="2800" dirty="0" err="1" smtClean="0">
                <a:sym typeface="Wingdings" panose="05000000000000000000" pitchFamily="2" charset="2"/>
              </a:rPr>
              <a:t>optimization</a:t>
            </a:r>
            <a:r>
              <a:rPr lang="fr-CH" sz="2800" dirty="0" smtClean="0">
                <a:sym typeface="Wingdings" panose="05000000000000000000" pitchFamily="2" charset="2"/>
              </a:rPr>
              <a:t> </a:t>
            </a:r>
            <a:r>
              <a:rPr lang="fr-CH" sz="2800" dirty="0" err="1" smtClean="0">
                <a:sym typeface="Wingdings" panose="05000000000000000000" pitchFamily="2" charset="2"/>
              </a:rPr>
              <a:t>through</a:t>
            </a:r>
            <a:r>
              <a:rPr lang="fr-CH" sz="2800" dirty="0" smtClean="0">
                <a:sym typeface="Wingdings" panose="05000000000000000000" pitchFamily="2" charset="2"/>
              </a:rPr>
              <a:t> </a:t>
            </a:r>
            <a:r>
              <a:rPr lang="fr-CH" sz="2800" dirty="0" err="1" smtClean="0">
                <a:sym typeface="Wingdings" panose="05000000000000000000" pitchFamily="2" charset="2"/>
              </a:rPr>
              <a:t>ramp</a:t>
            </a:r>
            <a:r>
              <a:rPr lang="fr-CH" sz="2800" dirty="0" smtClean="0">
                <a:sym typeface="Wingdings" panose="05000000000000000000" pitchFamily="2" charset="2"/>
              </a:rPr>
              <a:t> </a:t>
            </a:r>
            <a:r>
              <a:rPr lang="fr-CH" sz="2800" dirty="0" err="1" smtClean="0">
                <a:sym typeface="Wingdings" panose="05000000000000000000" pitchFamily="2" charset="2"/>
              </a:rPr>
              <a:t>necessary</a:t>
            </a:r>
            <a:endParaRPr lang="fr-CH" sz="28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28877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Related list of SPS 2017 MDs</a:t>
            </a:r>
            <a:endParaRPr lang="en-US" sz="28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914400" y="731520"/>
            <a:ext cx="73152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49579" y="907193"/>
                <a:ext cx="8357141" cy="2424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Wingdings" panose="05000000000000000000" pitchFamily="2" charset="2"/>
                  <a:buChar char="§"/>
                </a:pPr>
                <a:r>
                  <a:rPr lang="fr-CH" sz="2800" dirty="0" smtClean="0">
                    <a:sym typeface="Wingdings" panose="05000000000000000000" pitchFamily="2" charset="2"/>
                  </a:rPr>
                  <a:t>Coupled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bunch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instability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threshold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8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fr-CH" sz="28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CH" sz="2800" i="1"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fr-CH" sz="2800" i="1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fr-CH" sz="2800" i="1">
                            <a:latin typeface="Cambria Math" charset="0"/>
                          </a:rPr>
                        </m:ctrlPr>
                      </m:fPr>
                      <m:num>
                        <m:r>
                          <a:rPr lang="fr-CH" sz="2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CH" sz="2800" i="1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</m:oMath>
                </a14:m>
                <a:endParaRPr lang="fr-CH" sz="2800" dirty="0" smtClean="0"/>
              </a:p>
              <a:p>
                <a:pPr marL="914400" lvl="1" indent="-457200">
                  <a:buFont typeface="Wingdings" panose="05000000000000000000" pitchFamily="2" charset="2"/>
                  <a:buChar char="à"/>
                </a:pPr>
                <a:r>
                  <a:rPr lang="fr-CH" sz="2800" dirty="0" smtClean="0">
                    <a:sym typeface="Wingdings" panose="05000000000000000000" pitchFamily="2" charset="2"/>
                  </a:rPr>
                  <a:t>Sharp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dependence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observed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, not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fully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understood</a:t>
                </a:r>
                <a:endParaRPr lang="fr-CH" sz="2800" dirty="0">
                  <a:sym typeface="Wingdings" panose="05000000000000000000" pitchFamily="2" charset="2"/>
                </a:endParaRPr>
              </a:p>
              <a:p>
                <a:pPr marL="914400" lvl="1" indent="-457200">
                  <a:buFont typeface="Wingdings" panose="05000000000000000000" pitchFamily="2" charset="2"/>
                  <a:buChar char="à"/>
                </a:pPr>
                <a:r>
                  <a:rPr lang="fr-CH" sz="2800" dirty="0" err="1" smtClean="0">
                    <a:sym typeface="Wingdings" panose="05000000000000000000" pitchFamily="2" charset="2"/>
                  </a:rPr>
                  <a:t>Measurements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must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be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reproduced</a:t>
                </a:r>
                <a:endParaRPr lang="fr-CH" sz="2800" dirty="0" smtClean="0">
                  <a:sym typeface="Wingdings" panose="05000000000000000000" pitchFamily="2" charset="2"/>
                </a:endParaRPr>
              </a:p>
              <a:p>
                <a:pPr marL="457200" indent="-457200">
                  <a:buFont typeface="Wingdings" panose="05000000000000000000" pitchFamily="2" charset="2"/>
                  <a:buChar char="§"/>
                </a:pPr>
                <a:r>
                  <a:rPr lang="fr-CH" sz="2800" dirty="0">
                    <a:sym typeface="Wingdings" panose="05000000000000000000" pitchFamily="2" charset="2"/>
                  </a:rPr>
                  <a:t>F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lat top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stability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threshold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: </a:t>
                </a:r>
                <a:r>
                  <a:rPr lang="fr-CH" sz="2800" dirty="0">
                    <a:sym typeface="Wingdings" panose="05000000000000000000" pitchFamily="2" charset="2"/>
                  </a:rPr>
                  <a:t>m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ulti vs single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bunch</a:t>
                </a:r>
                <a:endParaRPr lang="fr-CH" sz="2800" dirty="0">
                  <a:sym typeface="Wingdings" panose="05000000000000000000" pitchFamily="2" charset="2"/>
                </a:endParaRPr>
              </a:p>
              <a:p>
                <a:pPr marL="914400" lvl="1" indent="-457200">
                  <a:buFont typeface="Wingdings" panose="05000000000000000000" pitchFamily="2" charset="2"/>
                  <a:buChar char="à"/>
                </a:pPr>
                <a:r>
                  <a:rPr lang="fr-CH" sz="2800" dirty="0" smtClean="0">
                    <a:sym typeface="Wingdings" panose="05000000000000000000" pitchFamily="2" charset="2"/>
                  </a:rPr>
                  <a:t>Benchmark simulations and </a:t>
                </a:r>
                <a:r>
                  <a:rPr lang="fr-CH" sz="2800" dirty="0" err="1" smtClean="0">
                    <a:sym typeface="Wingdings" panose="05000000000000000000" pitchFamily="2" charset="2"/>
                  </a:rPr>
                  <a:t>impedance</a:t>
                </a:r>
                <a:r>
                  <a:rPr lang="fr-CH" sz="2800" dirty="0" smtClean="0">
                    <a:sym typeface="Wingdings" panose="05000000000000000000" pitchFamily="2" charset="2"/>
                  </a:rPr>
                  <a:t> model</a:t>
                </a:r>
                <a:endParaRPr lang="fr-CH" sz="280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579" y="907193"/>
                <a:ext cx="8357141" cy="2424253"/>
              </a:xfrm>
              <a:prstGeom prst="rect">
                <a:avLst/>
              </a:prstGeom>
              <a:blipFill rotWithShape="0">
                <a:blip r:embed="rId3"/>
                <a:stretch>
                  <a:fillRect l="-1313" r="-875" b="-62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1222" t="5276" r="6065"/>
          <a:stretch/>
        </p:blipFill>
        <p:spPr>
          <a:xfrm>
            <a:off x="4776358" y="3331446"/>
            <a:ext cx="4030362" cy="30883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46635" y="6414223"/>
            <a:ext cx="4267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SPSU BD WG, T. </a:t>
            </a:r>
            <a:r>
              <a:rPr lang="fr-CH" dirty="0" err="1" smtClean="0"/>
              <a:t>Argyropoulos</a:t>
            </a:r>
            <a:r>
              <a:rPr lang="fr-CH" dirty="0" smtClean="0"/>
              <a:t> 21 May 2015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9579" y="3507118"/>
            <a:ext cx="43970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fr-CH" sz="2800" dirty="0" smtClean="0">
                <a:sym typeface="Wingdings" panose="05000000000000000000" pitchFamily="2" charset="2"/>
              </a:rPr>
              <a:t>Calibration of 800 MHz phase w.r.t the 200 MHz</a:t>
            </a:r>
            <a:endParaRPr lang="fr-CH" sz="2800" dirty="0" smtClean="0"/>
          </a:p>
          <a:p>
            <a:pPr marL="914400" lvl="1" indent="-457200">
              <a:buFont typeface="Wingdings" panose="05000000000000000000" pitchFamily="2" charset="2"/>
              <a:buChar char="à"/>
            </a:pPr>
            <a:r>
              <a:rPr lang="fr-CH" sz="2800" dirty="0" smtClean="0">
                <a:sym typeface="Wingdings" panose="05000000000000000000" pitchFamily="2" charset="2"/>
              </a:rPr>
              <a:t>Single </a:t>
            </a:r>
            <a:r>
              <a:rPr lang="fr-CH" sz="2800" dirty="0" err="1" smtClean="0">
                <a:sym typeface="Wingdings" panose="05000000000000000000" pitchFamily="2" charset="2"/>
              </a:rPr>
              <a:t>bunch</a:t>
            </a:r>
            <a:r>
              <a:rPr lang="fr-CH" sz="2800" dirty="0" smtClean="0">
                <a:sym typeface="Wingdings" panose="05000000000000000000" pitchFamily="2" charset="2"/>
              </a:rPr>
              <a:t> </a:t>
            </a:r>
            <a:r>
              <a:rPr lang="fr-CH" sz="2800" dirty="0" err="1" smtClean="0">
                <a:sym typeface="Wingdings" panose="05000000000000000000" pitchFamily="2" charset="2"/>
              </a:rPr>
              <a:t>low</a:t>
            </a:r>
            <a:r>
              <a:rPr lang="fr-CH" sz="2800" dirty="0" smtClean="0">
                <a:sym typeface="Wingdings" panose="05000000000000000000" pitchFamily="2" charset="2"/>
              </a:rPr>
              <a:t> </a:t>
            </a:r>
            <a:r>
              <a:rPr lang="fr-CH" sz="2800" dirty="0" err="1" smtClean="0">
                <a:sym typeface="Wingdings" panose="05000000000000000000" pitchFamily="2" charset="2"/>
              </a:rPr>
              <a:t>intensity</a:t>
            </a:r>
            <a:endParaRPr lang="fr-CH" sz="28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5241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583685" y="2096220"/>
            <a:ext cx="8129644" cy="23922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75706" y="1026494"/>
            <a:ext cx="75459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Thank you for your attention.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565400" y="2881223"/>
            <a:ext cx="816621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Acknowledgements</a:t>
            </a:r>
          </a:p>
          <a:p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Thank to E. </a:t>
            </a:r>
            <a:r>
              <a:rPr lang="en-US" sz="2000" dirty="0" err="1" smtClean="0"/>
              <a:t>Shaposhnikova</a:t>
            </a:r>
            <a:r>
              <a:rPr lang="en-US" sz="2000" dirty="0" smtClean="0"/>
              <a:t> for constant help and support.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Thank to R. Calaga to have suggested the spreading study.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Thank to N</a:t>
            </a:r>
            <a:r>
              <a:rPr lang="en-US" sz="2000" dirty="0"/>
              <a:t>. </a:t>
            </a:r>
            <a:r>
              <a:rPr lang="en-US" sz="2000" dirty="0" smtClean="0"/>
              <a:t>Nasresfahani for the great work with the probes design and CST simulations.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Thank to A. Lasheen for countless fruitful discussions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Thank to the BLonD team for constant developments and improvements of the BLonD code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02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285" y="2651126"/>
            <a:ext cx="3463665" cy="1325563"/>
          </a:xfrm>
        </p:spPr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24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b="1" dirty="0"/>
              <a:t>TWC 200 MHz impedance</a:t>
            </a:r>
            <a:endParaRPr lang="en-US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1144800" y="2046951"/>
          <a:ext cx="2711450" cy="3429000"/>
        </p:xfrm>
        <a:graphic>
          <a:graphicData uri="http://schemas.openxmlformats.org/drawingml/2006/table">
            <a:tbl>
              <a:tblPr/>
              <a:tblGrid>
                <a:gridCol w="501650"/>
                <a:gridCol w="736600"/>
                <a:gridCol w="736600"/>
                <a:gridCol w="7366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fr</a:t>
                      </a:r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[</a:t>
                      </a: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GHz]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Rsh</a:t>
                      </a: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[</a:t>
                      </a:r>
                      <a:r>
                        <a:rPr lang="en-US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kOhm</a:t>
                      </a: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R/Q </a:t>
                      </a: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[Ohm]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1888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5056400" y="2046951"/>
          <a:ext cx="2946400" cy="3429000"/>
        </p:xfrm>
        <a:graphic>
          <a:graphicData uri="http://schemas.openxmlformats.org/drawingml/2006/table">
            <a:tbl>
              <a:tblPr/>
              <a:tblGrid>
                <a:gridCol w="736600"/>
                <a:gridCol w="736600"/>
                <a:gridCol w="736600"/>
                <a:gridCol w="7366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fr</a:t>
                      </a: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[GHz]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Rsh</a:t>
                      </a: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[</a:t>
                      </a:r>
                      <a:r>
                        <a:rPr lang="en-US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kOhm</a:t>
                      </a: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R/Q [Ohm]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6486.5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3666.7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866.7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208.9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065292" y="1473820"/>
            <a:ext cx="2870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Two </a:t>
            </a:r>
            <a:r>
              <a:rPr lang="en-US" dirty="0" smtClean="0"/>
              <a:t>4 </a:t>
            </a:r>
            <a:r>
              <a:rPr lang="en-US" dirty="0"/>
              <a:t>tank 200 MHz Cavities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94367" y="1473820"/>
            <a:ext cx="2870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Two </a:t>
            </a:r>
            <a:r>
              <a:rPr lang="en-US" dirty="0" smtClean="0"/>
              <a:t>5 </a:t>
            </a:r>
            <a:r>
              <a:rPr lang="en-US" dirty="0"/>
              <a:t>tank 200 MHz Cavities</a:t>
            </a:r>
          </a:p>
        </p:txBody>
      </p:sp>
    </p:spTree>
    <p:extLst>
      <p:ext uri="{BB962C8B-B14F-4D97-AF65-F5344CB8AC3E}">
        <p14:creationId xmlns:p14="http://schemas.microsoft.com/office/powerpoint/2010/main" val="139034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65524" y="1222626"/>
            <a:ext cx="10166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4 sections</a:t>
            </a:r>
            <a:endParaRPr lang="en-US" sz="1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99495" y="1600799"/>
          <a:ext cx="2546073" cy="763167"/>
        </p:xfrm>
        <a:graphic>
          <a:graphicData uri="http://schemas.openxmlformats.org/drawingml/2006/table">
            <a:tbl>
              <a:tblPr firstCol="1" bandRow="1">
                <a:tableStyleId>{16D9F66E-5EB9-4882-86FB-DCBF35E3C3E4}</a:tableStyleId>
              </a:tblPr>
              <a:tblGrid>
                <a:gridCol w="848691"/>
                <a:gridCol w="848691"/>
                <a:gridCol w="848691"/>
              </a:tblGrid>
              <a:tr h="25438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/>
                        <a:t>fr</a:t>
                      </a:r>
                      <a:r>
                        <a:rPr lang="en-US" sz="1000" baseline="0" dirty="0" smtClean="0"/>
                        <a:t> (GHz)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0.6289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0.6299</a:t>
                      </a:r>
                      <a:endParaRPr lang="en-US" sz="1000" dirty="0"/>
                    </a:p>
                  </a:txBody>
                  <a:tcPr/>
                </a:tc>
              </a:tr>
              <a:tr h="25438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/>
                        <a:t>Rsh</a:t>
                      </a:r>
                      <a:r>
                        <a:rPr lang="en-US" sz="1000" dirty="0" smtClean="0"/>
                        <a:t> (</a:t>
                      </a:r>
                      <a:r>
                        <a:rPr lang="en-US" sz="1000" dirty="0" err="1" smtClean="0"/>
                        <a:t>kOhm</a:t>
                      </a:r>
                      <a:r>
                        <a:rPr lang="en-US" sz="1000" dirty="0" smtClean="0"/>
                        <a:t>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40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110</a:t>
                      </a:r>
                      <a:endParaRPr lang="en-US" sz="1000" dirty="0"/>
                    </a:p>
                  </a:txBody>
                  <a:tcPr/>
                </a:tc>
              </a:tr>
              <a:tr h="25438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Q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700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250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265524" y="2574563"/>
            <a:ext cx="10166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3 sections</a:t>
            </a:r>
            <a:endParaRPr lang="en-US" sz="1600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/>
          </p:nvPr>
        </p:nvGraphicFramePr>
        <p:xfrm>
          <a:off x="399495" y="2952736"/>
          <a:ext cx="2546073" cy="763167"/>
        </p:xfrm>
        <a:graphic>
          <a:graphicData uri="http://schemas.openxmlformats.org/drawingml/2006/table">
            <a:tbl>
              <a:tblPr firstCol="1" bandRow="1">
                <a:tableStyleId>{16D9F66E-5EB9-4882-86FB-DCBF35E3C3E4}</a:tableStyleId>
              </a:tblPr>
              <a:tblGrid>
                <a:gridCol w="848691"/>
                <a:gridCol w="848691"/>
                <a:gridCol w="848691"/>
              </a:tblGrid>
              <a:tr h="25438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/>
                        <a:t>fr</a:t>
                      </a:r>
                      <a:r>
                        <a:rPr lang="en-US" sz="1000" baseline="0" dirty="0" smtClean="0"/>
                        <a:t> (GHz)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0.6289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0.6299</a:t>
                      </a:r>
                      <a:endParaRPr lang="en-US" sz="1000" dirty="0"/>
                    </a:p>
                  </a:txBody>
                  <a:tcPr/>
                </a:tc>
              </a:tr>
              <a:tr h="25438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/>
                        <a:t>Rsh</a:t>
                      </a:r>
                      <a:r>
                        <a:rPr lang="en-US" sz="1000" dirty="0" smtClean="0"/>
                        <a:t> (</a:t>
                      </a:r>
                      <a:r>
                        <a:rPr lang="en-US" sz="1000" dirty="0" err="1" smtClean="0"/>
                        <a:t>kOhm</a:t>
                      </a:r>
                      <a:r>
                        <a:rPr lang="en-US" sz="1000" dirty="0" smtClean="0"/>
                        <a:t>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66</a:t>
                      </a:r>
                      <a:endParaRPr lang="en-US" sz="1000" dirty="0"/>
                    </a:p>
                  </a:txBody>
                  <a:tcPr/>
                </a:tc>
              </a:tr>
              <a:tr h="25438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Q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420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150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37" y="4158829"/>
            <a:ext cx="3007000" cy="2255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728" y="1434013"/>
            <a:ext cx="5561358" cy="41710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16756" y="6122858"/>
            <a:ext cx="521297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SRF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Shifting of 630 MHz HOM (alone)</a:t>
            </a:r>
            <a:endParaRPr lang="en-US" sz="28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914400" y="731520"/>
            <a:ext cx="73152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793822" y="884539"/>
                <a:ext cx="2636812" cy="4954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Colorbar: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H" b="0" i="0" smtClean="0">
                        <a:latin typeface="Cambria Math" panose="02040503050406030204" pitchFamily="18" charset="0"/>
                      </a:rPr>
                      <m:t>max</m:t>
                    </m:r>
                    <m:r>
                      <a:rPr lang="fr-CH" b="0" i="1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fr-CH" b="0" i="1" smtClean="0">
                            <a:latin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CH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CH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CH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fr-CH" b="0" i="1" smtClean="0">
                                <a:latin typeface="Cambria Math" panose="02040503050406030204" pitchFamily="18" charset="0"/>
                              </a:rPr>
                              <m:t>𝑚𝑒𝑎𝑛</m:t>
                            </m:r>
                          </m:sub>
                        </m:sSub>
                      </m:den>
                    </m:f>
                    <m:r>
                      <a:rPr lang="fr-CH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822" y="884539"/>
                <a:ext cx="2636812" cy="495457"/>
              </a:xfrm>
              <a:prstGeom prst="rect">
                <a:avLst/>
              </a:prstGeom>
              <a:blipFill rotWithShape="0">
                <a:blip r:embed="rId5"/>
                <a:stretch>
                  <a:fillRect l="-1848" b="-1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Down Arrow 13"/>
          <p:cNvSpPr/>
          <p:nvPr/>
        </p:nvSpPr>
        <p:spPr>
          <a:xfrm>
            <a:off x="5865962" y="1742536"/>
            <a:ext cx="94891" cy="4050553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450136" y="5732280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630 MHz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36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6" t="2890" r="2365" b="3022"/>
          <a:stretch/>
        </p:blipFill>
        <p:spPr>
          <a:xfrm>
            <a:off x="366847" y="3819440"/>
            <a:ext cx="3924637" cy="2896949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630 MHz HOM – Tuning/damping possibility</a:t>
            </a:r>
            <a:endParaRPr lang="en-US" sz="24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914400" y="731520"/>
            <a:ext cx="73152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" r="2168" b="2989"/>
          <a:stretch/>
        </p:blipFill>
        <p:spPr>
          <a:xfrm>
            <a:off x="342570" y="792004"/>
            <a:ext cx="3948914" cy="29869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t="2152" r="2022" b="2982"/>
          <a:stretch/>
        </p:blipFill>
        <p:spPr>
          <a:xfrm>
            <a:off x="4766209" y="837018"/>
            <a:ext cx="3908453" cy="28969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" t="2709" r="2500" b="3189"/>
          <a:stretch/>
        </p:blipFill>
        <p:spPr>
          <a:xfrm>
            <a:off x="4709564" y="3778980"/>
            <a:ext cx="4021741" cy="296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13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630 MHz HOM – Tuning/damping possibility</a:t>
            </a:r>
            <a:endParaRPr lang="en-US" sz="24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914400" y="731520"/>
            <a:ext cx="73152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59" y="833478"/>
            <a:ext cx="4021748" cy="30163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189" y="798683"/>
            <a:ext cx="4068142" cy="30511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" t="3020" r="2033" b="2834"/>
          <a:stretch/>
        </p:blipFill>
        <p:spPr>
          <a:xfrm>
            <a:off x="339859" y="3849790"/>
            <a:ext cx="3939302" cy="28827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493" y="3755946"/>
            <a:ext cx="3968838" cy="297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77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027003" y="3824384"/>
            <a:ext cx="4044821" cy="3033616"/>
            <a:chOff x="4663440" y="3308828"/>
            <a:chExt cx="4389120" cy="3291840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3440" y="3308828"/>
              <a:ext cx="4389120" cy="329184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5597382" y="4193115"/>
              <a:ext cx="2739710" cy="3673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CH" sz="1600" dirty="0" smtClean="0"/>
                <a:t>Imp. </a:t>
              </a:r>
              <a:r>
                <a:rPr lang="fr-CH" sz="1600" dirty="0" err="1" smtClean="0"/>
                <a:t>reduction</a:t>
              </a:r>
              <a:r>
                <a:rPr lang="fr-CH" sz="1600" dirty="0" smtClean="0"/>
                <a:t> + RF upgrade</a:t>
              </a:r>
              <a:endParaRPr lang="en-US" sz="16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fr-CH" b="1" dirty="0" smtClean="0"/>
              <a:t>SPS longitudinal </a:t>
            </a:r>
            <a:r>
              <a:rPr lang="fr-CH" b="1" dirty="0" err="1"/>
              <a:t>i</a:t>
            </a:r>
            <a:r>
              <a:rPr lang="fr-CH" b="1" dirty="0" err="1" smtClean="0"/>
              <a:t>mpedance</a:t>
            </a:r>
            <a:r>
              <a:rPr lang="fr-CH" b="1" dirty="0" smtClean="0"/>
              <a:t> model</a:t>
            </a:r>
            <a:endParaRPr lang="en-US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17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5027003" y="800951"/>
            <a:ext cx="4031243" cy="3023433"/>
            <a:chOff x="91440" y="3308828"/>
            <a:chExt cx="4389119" cy="3291840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40" y="3308828"/>
              <a:ext cx="4389119" cy="3291840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1385999" y="4156711"/>
              <a:ext cx="1569033" cy="368609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CH" sz="1600" dirty="0" err="1" smtClean="0"/>
                <a:t>Current</a:t>
              </a:r>
              <a:r>
                <a:rPr lang="fr-CH" sz="1600" dirty="0" smtClean="0"/>
                <a:t> model</a:t>
              </a:r>
              <a:endParaRPr lang="en-US" sz="1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692831"/>
            <a:ext cx="485207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 smtClean="0"/>
              <a:t>Simulations and </a:t>
            </a:r>
            <a:r>
              <a:rPr lang="fr-CH" sz="2000" dirty="0" err="1" smtClean="0"/>
              <a:t>measurements</a:t>
            </a:r>
            <a:r>
              <a:rPr lang="fr-CH" sz="2000" dirty="0" smtClean="0"/>
              <a:t> </a:t>
            </a:r>
            <a:r>
              <a:rPr lang="fr-CH" sz="2000" dirty="0" err="1" smtClean="0"/>
              <a:t>used</a:t>
            </a:r>
            <a:r>
              <a:rPr lang="fr-CH" sz="2000" dirty="0" smtClean="0"/>
              <a:t> to </a:t>
            </a:r>
            <a:r>
              <a:rPr lang="fr-CH" sz="2000" dirty="0" err="1" smtClean="0"/>
              <a:t>characterize</a:t>
            </a:r>
            <a:r>
              <a:rPr lang="fr-CH" sz="2000" dirty="0" smtClean="0"/>
              <a:t> </a:t>
            </a:r>
            <a:r>
              <a:rPr lang="fr-CH" sz="2000" dirty="0" err="1" smtClean="0"/>
              <a:t>most</a:t>
            </a:r>
            <a:r>
              <a:rPr lang="fr-CH" sz="2000" dirty="0" smtClean="0"/>
              <a:t> of the ring </a:t>
            </a:r>
            <a:r>
              <a:rPr lang="fr-CH" sz="2000" dirty="0" err="1" smtClean="0"/>
              <a:t>elements</a:t>
            </a:r>
            <a:r>
              <a:rPr lang="fr-CH" sz="2000" dirty="0" smtClean="0"/>
              <a:t> (J. Varela et al.)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</a:t>
            </a:r>
            <a:r>
              <a:rPr lang="en-US" sz="2000" dirty="0" smtClean="0"/>
              <a:t>ccelerating cavities: 200 and 800 MHz</a:t>
            </a:r>
            <a:endParaRPr lang="en-US" sz="2000" dirty="0"/>
          </a:p>
          <a:p>
            <a:pPr lvl="1"/>
            <a:r>
              <a:rPr lang="en-US" sz="2000" dirty="0" smtClean="0">
                <a:sym typeface="Wingdings" panose="05000000000000000000" pitchFamily="2" charset="2"/>
              </a:rPr>
              <a:t> main 200 MHz harmonic reduced by feedback and feed-forward (current reduction in stationary state: 20 dB, future: 26 dB)</a:t>
            </a:r>
          </a:p>
          <a:p>
            <a:pPr lvl="1"/>
            <a:r>
              <a:rPr lang="en-US" sz="2000" dirty="0" smtClean="0">
                <a:sym typeface="Wingdings" panose="05000000000000000000" pitchFamily="2" charset="2"/>
              </a:rPr>
              <a:t> 630 MHz HOM of 200 MHz cavities damped by RF couplers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K</a:t>
            </a:r>
            <a:r>
              <a:rPr lang="en-US" sz="2000" dirty="0" smtClean="0"/>
              <a:t>ickers (broad-band impedance)</a:t>
            </a:r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i</a:t>
            </a:r>
            <a:r>
              <a:rPr lang="en-US" sz="2000" dirty="0" smtClean="0">
                <a:sym typeface="Wingdings" panose="05000000000000000000" pitchFamily="2" charset="2"/>
              </a:rPr>
              <a:t>mpedance of extraction kickers (MKE) damped by serigraphy</a:t>
            </a:r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m</a:t>
            </a:r>
            <a:r>
              <a:rPr lang="en-US" sz="2000" dirty="0" smtClean="0">
                <a:sym typeface="Wingdings" panose="05000000000000000000" pitchFamily="2" charset="2"/>
              </a:rPr>
              <a:t>ain contribution currently from injection kickers (MKP), possible damping considered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V</a:t>
            </a:r>
            <a:r>
              <a:rPr lang="en-US" sz="2000" dirty="0" smtClean="0"/>
              <a:t>acuum flanges (main contribution in 1.4 GHz range)</a:t>
            </a:r>
            <a:endParaRPr lang="en-US" sz="2000" dirty="0"/>
          </a:p>
          <a:p>
            <a:pPr lvl="1"/>
            <a:r>
              <a:rPr lang="en-US" sz="2000" dirty="0" smtClean="0">
                <a:sym typeface="Wingdings" panose="05000000000000000000" pitchFamily="2" charset="2"/>
              </a:rPr>
              <a:t> shielding of one type during LS2</a:t>
            </a:r>
            <a:endParaRPr lang="fr-CH" sz="2000" dirty="0" smtClean="0"/>
          </a:p>
        </p:txBody>
      </p:sp>
      <p:sp>
        <p:nvSpPr>
          <p:cNvPr id="4" name="Down Arrow 3"/>
          <p:cNvSpPr/>
          <p:nvPr/>
        </p:nvSpPr>
        <p:spPr>
          <a:xfrm>
            <a:off x="6500899" y="2425919"/>
            <a:ext cx="394251" cy="542167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6542305" y="5428401"/>
            <a:ext cx="394251" cy="542167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78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Impedance reduction – Effect on flat top stability</a:t>
            </a:r>
            <a:endParaRPr lang="en-US" sz="20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17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70936" y="798199"/>
                <a:ext cx="8591909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CH" sz="2000" dirty="0" smtClean="0"/>
                  <a:t>Coupled </a:t>
                </a:r>
                <a:r>
                  <a:rPr lang="fr-CH" sz="2000" dirty="0" err="1" smtClean="0"/>
                  <a:t>bunch</a:t>
                </a:r>
                <a:r>
                  <a:rPr lang="fr-CH" sz="2000" dirty="0" smtClean="0"/>
                  <a:t> </a:t>
                </a:r>
                <a:r>
                  <a:rPr lang="fr-CH" sz="2000" dirty="0" err="1" smtClean="0"/>
                  <a:t>instabilities</a:t>
                </a:r>
                <a:r>
                  <a:rPr lang="fr-CH" sz="2000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fr-CH" sz="2000" i="1">
                        <a:latin typeface="Cambria Math" panose="02040503050406030204" pitchFamily="18" charset="0"/>
                      </a:rPr>
                      <m:t>∼</m:t>
                    </m:r>
                    <m:r>
                      <a:rPr lang="fr-CH" sz="2000" b="0" i="1" smtClean="0">
                        <a:latin typeface="Cambria Math" panose="02040503050406030204" pitchFamily="18" charset="0"/>
                      </a:rPr>
                      <m:t>1/</m:t>
                    </m:r>
                    <m:r>
                      <a:rPr lang="fr-CH" sz="2000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fr-CH" sz="2000" dirty="0" smtClean="0"/>
                  <a:t>, </a:t>
                </a:r>
                <a:r>
                  <a:rPr lang="fr-CH" sz="2000" b="1" dirty="0" smtClean="0"/>
                  <a:t>minimal at flat top</a:t>
                </a:r>
                <a:r>
                  <a:rPr lang="fr-CH" sz="2000" dirty="0" smtClean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CH" sz="2000" dirty="0" smtClean="0"/>
                  <a:t>Simulations: flat top, 72 </a:t>
                </a:r>
                <a:r>
                  <a:rPr lang="fr-CH" sz="2000" dirty="0" err="1" smtClean="0"/>
                  <a:t>bunches</a:t>
                </a:r>
                <a:r>
                  <a:rPr lang="fr-CH" sz="2000" dirty="0" smtClean="0"/>
                  <a:t>, 25 ns </a:t>
                </a:r>
                <a:r>
                  <a:rPr lang="fr-CH" sz="2000" dirty="0" err="1" smtClean="0"/>
                  <a:t>spacing</a:t>
                </a:r>
                <a:r>
                  <a:rPr lang="fr-CH" sz="2000" dirty="0" smtClean="0"/>
                  <a:t>, 2RF (</a:t>
                </a:r>
                <a:r>
                  <a:rPr lang="fr-CH" sz="2000" dirty="0" err="1" smtClean="0"/>
                  <a:t>current</a:t>
                </a:r>
                <a:r>
                  <a:rPr lang="fr-CH" sz="2000" dirty="0" smtClean="0"/>
                  <a:t>: 7MV in 200 MHz, future: 10MV in 200 MHz and </a:t>
                </a:r>
                <a:r>
                  <a:rPr lang="fr-CH" sz="2000" dirty="0" err="1" smtClean="0"/>
                  <a:t>always</a:t>
                </a:r>
                <a:r>
                  <a:rPr lang="fr-CH" sz="2000" dirty="0" smtClean="0"/>
                  <a:t> 10% in 800 MHz voltage)</a:t>
                </a:r>
              </a:p>
              <a:p>
                <a:r>
                  <a:rPr lang="fr-CH" sz="2000" dirty="0" smtClean="0">
                    <a:sym typeface="Wingdings" panose="05000000000000000000" pitchFamily="2" charset="2"/>
                  </a:rPr>
                  <a:t>	 </a:t>
                </a:r>
                <a:r>
                  <a:rPr lang="fr-CH" sz="2000" dirty="0" err="1" smtClean="0">
                    <a:sym typeface="Wingdings" panose="05000000000000000000" pitchFamily="2" charset="2"/>
                  </a:rPr>
                  <a:t>Flanges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000" dirty="0" err="1" smtClean="0">
                    <a:sym typeface="Wingdings" panose="05000000000000000000" pitchFamily="2" charset="2"/>
                  </a:rPr>
                  <a:t>shielding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: not </a:t>
                </a:r>
                <a:r>
                  <a:rPr lang="fr-CH" sz="2000" dirty="0" err="1" smtClean="0">
                    <a:sym typeface="Wingdings" panose="05000000000000000000" pitchFamily="2" charset="2"/>
                  </a:rPr>
                  <a:t>sufficient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 to </a:t>
                </a:r>
                <a:r>
                  <a:rPr lang="fr-CH" sz="2000" dirty="0" err="1" smtClean="0">
                    <a:sym typeface="Wingdings" panose="05000000000000000000" pitchFamily="2" charset="2"/>
                  </a:rPr>
                  <a:t>reach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 HL-LHC goal</a:t>
                </a:r>
              </a:p>
              <a:p>
                <a:r>
                  <a:rPr lang="fr-CH" sz="2000" dirty="0">
                    <a:sym typeface="Wingdings" panose="05000000000000000000" pitchFamily="2" charset="2"/>
                  </a:rPr>
                  <a:t>	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 </a:t>
                </a:r>
                <a:r>
                  <a:rPr lang="fr-CH" sz="2000" dirty="0" err="1" smtClean="0">
                    <a:sym typeface="Wingdings" panose="05000000000000000000" pitchFamily="2" charset="2"/>
                  </a:rPr>
                  <a:t>Further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000" dirty="0" err="1">
                    <a:sym typeface="Wingdings" panose="05000000000000000000" pitchFamily="2" charset="2"/>
                  </a:rPr>
                  <a:t>d</a:t>
                </a:r>
                <a:r>
                  <a:rPr lang="fr-CH" sz="2000" dirty="0" err="1" smtClean="0">
                    <a:sym typeface="Wingdings" panose="05000000000000000000" pitchFamily="2" charset="2"/>
                  </a:rPr>
                  <a:t>amping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 of 630 MHz HOM </a:t>
                </a:r>
                <a:r>
                  <a:rPr lang="fr-CH" sz="2000" dirty="0" err="1" smtClean="0">
                    <a:sym typeface="Wingdings" panose="05000000000000000000" pitchFamily="2" charset="2"/>
                  </a:rPr>
                  <a:t>necessary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, at least a factor 3</a:t>
                </a:r>
              </a:p>
              <a:p>
                <a:r>
                  <a:rPr lang="fr-CH" sz="2000" dirty="0">
                    <a:sym typeface="Wingdings" panose="05000000000000000000" pitchFamily="2" charset="2"/>
                  </a:rPr>
                  <a:t>	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 </a:t>
                </a:r>
                <a:r>
                  <a:rPr lang="fr-CH" sz="2000" dirty="0" err="1" smtClean="0">
                    <a:sym typeface="Wingdings" panose="05000000000000000000" pitchFamily="2" charset="2"/>
                  </a:rPr>
                  <a:t>Tight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000" dirty="0" err="1" smtClean="0">
                    <a:sym typeface="Wingdings" panose="05000000000000000000" pitchFamily="2" charset="2"/>
                  </a:rPr>
                  <a:t>margins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, </a:t>
                </a:r>
                <a:r>
                  <a:rPr lang="fr-CH" sz="2000" dirty="0" err="1" smtClean="0">
                    <a:sym typeface="Wingdings" panose="05000000000000000000" pitchFamily="2" charset="2"/>
                  </a:rPr>
                  <a:t>even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000" dirty="0" err="1" smtClean="0">
                    <a:sym typeface="Wingdings" panose="05000000000000000000" pitchFamily="2" charset="2"/>
                  </a:rPr>
                  <a:t>with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000" dirty="0" err="1" smtClean="0">
                    <a:sym typeface="Wingdings" panose="05000000000000000000" pitchFamily="2" charset="2"/>
                  </a:rPr>
                  <a:t>complete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 </a:t>
                </a:r>
                <a:r>
                  <a:rPr lang="fr-CH" sz="2000" dirty="0" err="1" smtClean="0">
                    <a:sym typeface="Wingdings" panose="05000000000000000000" pitchFamily="2" charset="2"/>
                  </a:rPr>
                  <a:t>removal</a:t>
                </a:r>
                <a:r>
                  <a:rPr lang="fr-CH" sz="2000" dirty="0" smtClean="0">
                    <a:sym typeface="Wingdings" panose="05000000000000000000" pitchFamily="2" charset="2"/>
                  </a:rPr>
                  <a:t> of VF+HOM</a:t>
                </a:r>
                <a:endParaRPr lang="fr-CH" sz="2000" dirty="0" smtClean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936" y="798199"/>
                <a:ext cx="8591909" cy="1938992"/>
              </a:xfrm>
              <a:prstGeom prst="rect">
                <a:avLst/>
              </a:prstGeom>
              <a:blipFill rotWithShape="0">
                <a:blip r:embed="rId3"/>
                <a:stretch>
                  <a:fillRect l="-639" t="-1887" b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84" y="3121999"/>
            <a:ext cx="4957557" cy="3718167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806009" y="5178926"/>
            <a:ext cx="268503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Current impedance and RF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806009" y="4283578"/>
            <a:ext cx="1779333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After RF upgrade</a:t>
            </a:r>
            <a:endParaRPr lang="en-US" dirty="0"/>
          </a:p>
        </p:txBody>
      </p:sp>
      <p:sp>
        <p:nvSpPr>
          <p:cNvPr id="28" name="Right Arrow 27"/>
          <p:cNvSpPr/>
          <p:nvPr/>
        </p:nvSpPr>
        <p:spPr>
          <a:xfrm>
            <a:off x="5336670" y="5259829"/>
            <a:ext cx="420785" cy="207525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>
            <a:endCxn id="33" idx="1"/>
          </p:cNvCxnSpPr>
          <p:nvPr/>
        </p:nvCxnSpPr>
        <p:spPr>
          <a:xfrm>
            <a:off x="5188635" y="3322020"/>
            <a:ext cx="617374" cy="386035"/>
          </a:xfrm>
          <a:prstGeom prst="straightConnector1">
            <a:avLst/>
          </a:prstGeom>
          <a:ln w="698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806009" y="3523389"/>
            <a:ext cx="1779333" cy="369332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Flanges shielding</a:t>
            </a:r>
            <a:endParaRPr lang="en-US" dirty="0"/>
          </a:p>
        </p:txBody>
      </p:sp>
      <p:cxnSp>
        <p:nvCxnSpPr>
          <p:cNvPr id="36" name="Straight Arrow Connector 35"/>
          <p:cNvCxnSpPr>
            <a:endCxn id="37" idx="1"/>
          </p:cNvCxnSpPr>
          <p:nvPr/>
        </p:nvCxnSpPr>
        <p:spPr>
          <a:xfrm flipV="1">
            <a:off x="4478916" y="2934682"/>
            <a:ext cx="1018406" cy="285939"/>
          </a:xfrm>
          <a:prstGeom prst="straightConnector1">
            <a:avLst/>
          </a:prstGeom>
          <a:ln w="698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497322" y="2750016"/>
            <a:ext cx="2806859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Flanges shielding + HOM / 3</a:t>
            </a: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4211878" y="4652910"/>
            <a:ext cx="8092" cy="14727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252340" y="4948450"/>
            <a:ext cx="495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50%</a:t>
            </a:r>
            <a:endParaRPr lang="en-US" sz="1400" dirty="0"/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4219970" y="4234130"/>
            <a:ext cx="0" cy="3846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200759" y="3490470"/>
            <a:ext cx="495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</a:t>
            </a:r>
            <a:r>
              <a:rPr lang="en-US" sz="1400" dirty="0"/>
              <a:t>5</a:t>
            </a:r>
            <a:r>
              <a:rPr lang="en-US" sz="1400" dirty="0" smtClean="0"/>
              <a:t>%</a:t>
            </a:r>
            <a:endParaRPr lang="en-US" sz="1400" dirty="0"/>
          </a:p>
        </p:txBody>
      </p:sp>
      <p:cxnSp>
        <p:nvCxnSpPr>
          <p:cNvPr id="48" name="Straight Arrow Connector 47"/>
          <p:cNvCxnSpPr/>
          <p:nvPr/>
        </p:nvCxnSpPr>
        <p:spPr>
          <a:xfrm flipH="1" flipV="1">
            <a:off x="4200759" y="3653732"/>
            <a:ext cx="11119" cy="5803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756691" y="4338224"/>
            <a:ext cx="495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10%</a:t>
            </a:r>
            <a:endParaRPr lang="en-US" sz="1400" dirty="0"/>
          </a:p>
        </p:txBody>
      </p:sp>
      <p:cxnSp>
        <p:nvCxnSpPr>
          <p:cNvPr id="7" name="Straight Arrow Connector 6"/>
          <p:cNvCxnSpPr>
            <a:endCxn id="27" idx="1"/>
          </p:cNvCxnSpPr>
          <p:nvPr/>
        </p:nvCxnSpPr>
        <p:spPr>
          <a:xfrm>
            <a:off x="5261675" y="3525864"/>
            <a:ext cx="544334" cy="94238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5945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28" grpId="0" animBg="1"/>
      <p:bldP spid="33" grpId="0" animBg="1"/>
      <p:bldP spid="37" grpId="0" animBg="1"/>
      <p:bldP spid="44" grpId="0"/>
      <p:bldP spid="47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Higher order modes – 200 MHz TW cavity</a:t>
            </a:r>
            <a:endParaRPr lang="en-US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914400" y="731520"/>
            <a:ext cx="73152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4809094" y="816205"/>
            <a:ext cx="4127162" cy="2321529"/>
            <a:chOff x="1291088" y="2905710"/>
            <a:chExt cx="6674121" cy="375419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1088" y="2905710"/>
              <a:ext cx="6674121" cy="3754193"/>
            </a:xfrm>
            <a:prstGeom prst="rect">
              <a:avLst/>
            </a:prstGeom>
          </p:spPr>
        </p:pic>
        <p:sp>
          <p:nvSpPr>
            <p:cNvPr id="4" name="Down Arrow 3"/>
            <p:cNvSpPr/>
            <p:nvPr/>
          </p:nvSpPr>
          <p:spPr>
            <a:xfrm>
              <a:off x="4093888" y="3387259"/>
              <a:ext cx="99060" cy="388620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Down Arrow 6"/>
            <p:cNvSpPr/>
            <p:nvPr/>
          </p:nvSpPr>
          <p:spPr>
            <a:xfrm>
              <a:off x="5176507" y="3387259"/>
              <a:ext cx="107315" cy="255351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17848" y="3088152"/>
              <a:ext cx="1008904" cy="398169"/>
            </a:xfrm>
            <a:prstGeom prst="rect">
              <a:avLst/>
            </a:prstGeom>
            <a:ln w="952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900" dirty="0" smtClean="0"/>
                <a:t>630 </a:t>
              </a:r>
              <a:r>
                <a:rPr lang="en-US" sz="1000" dirty="0" smtClean="0"/>
                <a:t>MHz</a:t>
              </a:r>
              <a:endParaRPr lang="en-US" sz="1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06591" y="3078158"/>
              <a:ext cx="970020" cy="373283"/>
            </a:xfrm>
            <a:prstGeom prst="rect">
              <a:avLst/>
            </a:prstGeom>
            <a:ln w="63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900" dirty="0" smtClean="0"/>
                <a:t>914 MHz</a:t>
              </a:r>
              <a:endParaRPr lang="en-US" sz="900" dirty="0"/>
            </a:p>
          </p:txBody>
        </p:sp>
        <p:sp>
          <p:nvSpPr>
            <p:cNvPr id="10" name="Down Arrow 9"/>
            <p:cNvSpPr/>
            <p:nvPr/>
          </p:nvSpPr>
          <p:spPr>
            <a:xfrm>
              <a:off x="6007821" y="3387259"/>
              <a:ext cx="99060" cy="388620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41972" y="3141651"/>
              <a:ext cx="1063341" cy="373283"/>
            </a:xfrm>
            <a:prstGeom prst="rect">
              <a:avLst/>
            </a:prstGeom>
            <a:ln w="63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900" dirty="0" smtClean="0"/>
                <a:t>1133 MHz</a:t>
              </a:r>
              <a:endParaRPr lang="en-US" sz="900" dirty="0"/>
            </a:p>
          </p:txBody>
        </p:sp>
        <p:sp>
          <p:nvSpPr>
            <p:cNvPr id="12" name="Up Arrow 11"/>
            <p:cNvSpPr/>
            <p:nvPr/>
          </p:nvSpPr>
          <p:spPr>
            <a:xfrm>
              <a:off x="7442784" y="3976449"/>
              <a:ext cx="74950" cy="187378"/>
            </a:xfrm>
            <a:prstGeom prst="up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79442" y="4047278"/>
              <a:ext cx="1063341" cy="373283"/>
            </a:xfrm>
            <a:prstGeom prst="rect">
              <a:avLst/>
            </a:prstGeom>
            <a:ln w="63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900" dirty="0" smtClean="0"/>
                <a:t>1507 MHz</a:t>
              </a:r>
              <a:endParaRPr lang="en-US" sz="9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93727" y="907192"/>
            <a:ext cx="471524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200 MHz TWC contains several HOMs, potentially harmful.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err="1" smtClean="0"/>
              <a:t>Study</a:t>
            </a:r>
            <a:r>
              <a:rPr lang="fr-CH" sz="2400" dirty="0" smtClean="0"/>
              <a:t> </a:t>
            </a:r>
            <a:r>
              <a:rPr lang="fr-CH" sz="2400" dirty="0" err="1" smtClean="0"/>
              <a:t>damping</a:t>
            </a:r>
            <a:r>
              <a:rPr lang="fr-CH" sz="2400" dirty="0" smtClean="0"/>
              <a:t> in simulation:</a:t>
            </a:r>
          </a:p>
          <a:p>
            <a:r>
              <a:rPr lang="fr-CH" sz="2400" b="1" dirty="0">
                <a:sym typeface="Wingdings" panose="05000000000000000000" pitchFamily="2" charset="2"/>
              </a:rPr>
              <a:t> 630 MHz </a:t>
            </a:r>
            <a:r>
              <a:rPr lang="fr-CH" sz="2400" dirty="0">
                <a:sym typeface="Wingdings" panose="05000000000000000000" pitchFamily="2" charset="2"/>
              </a:rPr>
              <a:t>HOM </a:t>
            </a:r>
            <a:r>
              <a:rPr lang="fr-CH" sz="2400" dirty="0" err="1">
                <a:sym typeface="Wingdings" panose="05000000000000000000" pitchFamily="2" charset="2"/>
              </a:rPr>
              <a:t>is</a:t>
            </a:r>
            <a:r>
              <a:rPr lang="fr-CH" sz="2400" dirty="0">
                <a:sym typeface="Wingdings" panose="05000000000000000000" pitchFamily="2" charset="2"/>
              </a:rPr>
              <a:t> the </a:t>
            </a:r>
            <a:r>
              <a:rPr lang="fr-CH" sz="2400" b="1" dirty="0" err="1">
                <a:sym typeface="Wingdings" panose="05000000000000000000" pitchFamily="2" charset="2"/>
              </a:rPr>
              <a:t>critical</a:t>
            </a:r>
            <a:r>
              <a:rPr lang="fr-CH" sz="2400" b="1" dirty="0">
                <a:sym typeface="Wingdings" panose="05000000000000000000" pitchFamily="2" charset="2"/>
              </a:rPr>
              <a:t> one </a:t>
            </a:r>
            <a:r>
              <a:rPr lang="fr-CH" sz="2400" dirty="0" err="1">
                <a:sym typeface="Wingdings" panose="05000000000000000000" pitchFamily="2" charset="2"/>
              </a:rPr>
              <a:t>regarding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stability</a:t>
            </a:r>
            <a:endParaRPr lang="fr-CH" sz="2400" dirty="0">
              <a:sym typeface="Wingdings" panose="05000000000000000000" pitchFamily="2" charset="2"/>
            </a:endParaRPr>
          </a:p>
          <a:p>
            <a:r>
              <a:rPr lang="fr-CH" sz="2400" dirty="0">
                <a:sym typeface="Wingdings" panose="05000000000000000000" pitchFamily="2" charset="2"/>
              </a:rPr>
              <a:t> </a:t>
            </a:r>
            <a:r>
              <a:rPr lang="fr-CH" sz="2400" dirty="0" err="1">
                <a:sym typeface="Wingdings" panose="05000000000000000000" pitchFamily="2" charset="2"/>
              </a:rPr>
              <a:t>Effect</a:t>
            </a:r>
            <a:r>
              <a:rPr lang="fr-CH" sz="2400" dirty="0">
                <a:sym typeface="Wingdings" panose="05000000000000000000" pitchFamily="2" charset="2"/>
              </a:rPr>
              <a:t> of the </a:t>
            </a:r>
            <a:r>
              <a:rPr lang="fr-CH" sz="2400" dirty="0" err="1">
                <a:sym typeface="Wingdings" panose="05000000000000000000" pitchFamily="2" charset="2"/>
              </a:rPr>
              <a:t>three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other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HOMs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negligible</a:t>
            </a:r>
            <a:r>
              <a:rPr lang="fr-CH" sz="2400" dirty="0">
                <a:sym typeface="Wingdings" panose="05000000000000000000" pitchFamily="2" charset="2"/>
              </a:rPr>
              <a:t>.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40" y="3898468"/>
            <a:ext cx="3730429" cy="279782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122" y="3830232"/>
            <a:ext cx="3804103" cy="285307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062185" y="3157824"/>
            <a:ext cx="286392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200 MHz cavities impedance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2234041" y="3952834"/>
            <a:ext cx="276225" cy="2572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569530" y="4081442"/>
            <a:ext cx="276225" cy="2572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398453" y="3898468"/>
            <a:ext cx="410201" cy="4154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63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Higher order modes – 630 MHz damping</a:t>
            </a:r>
            <a:endParaRPr lang="en-US" sz="24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914400" y="731520"/>
            <a:ext cx="73152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5764" y="1125678"/>
            <a:ext cx="835714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sz="2800" dirty="0" smtClean="0"/>
              <a:t>630 MHz HOM must </a:t>
            </a:r>
            <a:r>
              <a:rPr lang="fr-CH" sz="2800" dirty="0" err="1" smtClean="0"/>
              <a:t>be</a:t>
            </a:r>
            <a:r>
              <a:rPr lang="fr-CH" sz="2800" dirty="0" smtClean="0"/>
              <a:t> </a:t>
            </a:r>
            <a:r>
              <a:rPr lang="fr-CH" sz="2800" dirty="0" err="1" smtClean="0"/>
              <a:t>damped</a:t>
            </a:r>
            <a:r>
              <a:rPr lang="fr-CH" sz="2800" dirty="0" smtClean="0"/>
              <a:t> by </a:t>
            </a:r>
            <a:r>
              <a:rPr lang="fr-CH" sz="2800" dirty="0"/>
              <a:t>at least a factor 3</a:t>
            </a:r>
            <a:r>
              <a:rPr lang="fr-CH" sz="28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CH" sz="28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sz="2800" dirty="0" err="1" smtClean="0"/>
              <a:t>Currently</a:t>
            </a:r>
            <a:r>
              <a:rPr lang="fr-CH" sz="2800" dirty="0" smtClean="0"/>
              <a:t> </a:t>
            </a:r>
            <a:r>
              <a:rPr lang="en-US" sz="2800" dirty="0" smtClean="0"/>
              <a:t>passive </a:t>
            </a:r>
            <a:r>
              <a:rPr lang="en-US" sz="2800" dirty="0"/>
              <a:t>damping via </a:t>
            </a:r>
            <a:r>
              <a:rPr lang="en-US" sz="2800" dirty="0" smtClean="0"/>
              <a:t>couplers (</a:t>
            </a:r>
            <a:r>
              <a:rPr lang="en-US" sz="2800" dirty="0"/>
              <a:t>already efficient).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sz="2800" dirty="0" smtClean="0"/>
              <a:t> New </a:t>
            </a:r>
            <a:r>
              <a:rPr lang="fr-CH" sz="2800" dirty="0" err="1" smtClean="0"/>
              <a:t>means</a:t>
            </a:r>
            <a:r>
              <a:rPr lang="fr-CH" sz="2800" dirty="0" smtClean="0"/>
              <a:t> of </a:t>
            </a:r>
            <a:r>
              <a:rPr lang="fr-CH" sz="2800" dirty="0" err="1" smtClean="0"/>
              <a:t>minimizing</a:t>
            </a:r>
            <a:r>
              <a:rPr lang="fr-CH" sz="2800" dirty="0" smtClean="0"/>
              <a:t> </a:t>
            </a:r>
            <a:r>
              <a:rPr lang="fr-CH" sz="2800" dirty="0" err="1" smtClean="0"/>
              <a:t>R</a:t>
            </a:r>
            <a:r>
              <a:rPr lang="fr-CH" dirty="0" err="1" smtClean="0"/>
              <a:t>sh</a:t>
            </a:r>
            <a:r>
              <a:rPr lang="fr-CH" sz="2800" dirty="0" smtClean="0"/>
              <a:t> </a:t>
            </a:r>
            <a:r>
              <a:rPr lang="fr-CH" sz="2800" dirty="0" err="1" smtClean="0"/>
              <a:t>studied</a:t>
            </a:r>
            <a:r>
              <a:rPr lang="fr-CH" sz="2800" dirty="0" smtClean="0"/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CH" sz="2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2800" dirty="0" smtClean="0"/>
              <a:t>938 MHz transverse </a:t>
            </a:r>
            <a:r>
              <a:rPr lang="fr-CH" sz="2800" dirty="0" err="1" smtClean="0"/>
              <a:t>couplers</a:t>
            </a:r>
            <a:r>
              <a:rPr lang="fr-CH" sz="2800" dirty="0" smtClean="0"/>
              <a:t> have a </a:t>
            </a:r>
            <a:r>
              <a:rPr lang="fr-CH" sz="2800" dirty="0" err="1" smtClean="0"/>
              <a:t>negative</a:t>
            </a:r>
            <a:r>
              <a:rPr lang="fr-CH" sz="2800" dirty="0" smtClean="0"/>
              <a:t> </a:t>
            </a:r>
            <a:r>
              <a:rPr lang="fr-CH" sz="2800" dirty="0" err="1" smtClean="0"/>
              <a:t>effect</a:t>
            </a:r>
            <a:r>
              <a:rPr lang="fr-CH" sz="2800" dirty="0" smtClean="0"/>
              <a:t> on the 630 MHz longitudinal HOM </a:t>
            </a:r>
            <a:r>
              <a:rPr lang="fr-CH" sz="2800" dirty="0" err="1" smtClean="0"/>
              <a:t>damping</a:t>
            </a:r>
            <a:endParaRPr lang="fr-CH" sz="2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2800" dirty="0" err="1" smtClean="0"/>
              <a:t>Spreading</a:t>
            </a:r>
            <a:r>
              <a:rPr lang="fr-CH" sz="2800" dirty="0" smtClean="0"/>
              <a:t> </a:t>
            </a:r>
            <a:r>
              <a:rPr lang="fr-CH" sz="2800" dirty="0"/>
              <a:t>of HOM </a:t>
            </a:r>
            <a:r>
              <a:rPr lang="fr-CH" sz="2800" dirty="0" err="1"/>
              <a:t>peaks</a:t>
            </a:r>
            <a:r>
              <a:rPr lang="fr-CH" sz="2800" dirty="0"/>
              <a:t> </a:t>
            </a:r>
            <a:r>
              <a:rPr lang="fr-CH" sz="2800" dirty="0" err="1"/>
              <a:t>from</a:t>
            </a:r>
            <a:r>
              <a:rPr lang="fr-CH" sz="2800" dirty="0"/>
              <a:t> 6 </a:t>
            </a:r>
            <a:r>
              <a:rPr lang="fr-CH" sz="2800" dirty="0" err="1"/>
              <a:t>cavities</a:t>
            </a:r>
            <a:r>
              <a:rPr lang="fr-CH" sz="2800" dirty="0"/>
              <a:t> in </a:t>
            </a:r>
            <a:r>
              <a:rPr lang="fr-CH" sz="2800" dirty="0" err="1"/>
              <a:t>frequency</a:t>
            </a:r>
            <a:r>
              <a:rPr lang="fr-CH" sz="2800" dirty="0"/>
              <a:t> </a:t>
            </a:r>
            <a:r>
              <a:rPr lang="fr-CH" sz="2800" dirty="0" err="1"/>
              <a:t>is</a:t>
            </a:r>
            <a:r>
              <a:rPr lang="fr-CH" sz="2800" dirty="0"/>
              <a:t> </a:t>
            </a:r>
            <a:r>
              <a:rPr lang="fr-CH" sz="2800" dirty="0" err="1"/>
              <a:t>equivalent</a:t>
            </a:r>
            <a:r>
              <a:rPr lang="fr-CH" sz="2800" dirty="0"/>
              <a:t> to </a:t>
            </a:r>
            <a:r>
              <a:rPr lang="fr-CH" sz="2800" dirty="0" err="1" smtClean="0"/>
              <a:t>damping</a:t>
            </a:r>
            <a:endParaRPr lang="en-US" sz="2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2800" dirty="0" err="1" smtClean="0"/>
              <a:t>Shifting</a:t>
            </a:r>
            <a:r>
              <a:rPr lang="fr-CH" sz="2800" dirty="0" smtClean="0"/>
              <a:t> the HOM </a:t>
            </a:r>
            <a:r>
              <a:rPr lang="fr-CH" sz="2800" dirty="0" err="1" smtClean="0"/>
              <a:t>frequency</a:t>
            </a:r>
            <a:r>
              <a:rPr lang="fr-CH" sz="2800" dirty="0" smtClean="0"/>
              <a:t> has an </a:t>
            </a:r>
            <a:r>
              <a:rPr lang="fr-CH" sz="2800" dirty="0" err="1" smtClean="0"/>
              <a:t>effect</a:t>
            </a:r>
            <a:r>
              <a:rPr lang="fr-CH" sz="2800" dirty="0" smtClean="0"/>
              <a:t> </a:t>
            </a:r>
            <a:r>
              <a:rPr lang="fr-CH" sz="2800" dirty="0" err="1" smtClean="0"/>
              <a:t>too</a:t>
            </a:r>
            <a:endParaRPr lang="fr-CH" sz="2800" dirty="0"/>
          </a:p>
        </p:txBody>
      </p:sp>
    </p:spTree>
    <p:extLst>
      <p:ext uri="{BB962C8B-B14F-4D97-AF65-F5344CB8AC3E}">
        <p14:creationId xmlns:p14="http://schemas.microsoft.com/office/powerpoint/2010/main" val="302217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>
            <a:noAutofit/>
          </a:bodyPr>
          <a:lstStyle/>
          <a:p>
            <a:pPr algn="ctr"/>
            <a:r>
              <a:rPr lang="en-US" b="1" dirty="0"/>
              <a:t>Effect of 938 MHz transverse coupler</a:t>
            </a:r>
            <a:endParaRPr lang="en-US" sz="28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914400" y="731520"/>
            <a:ext cx="73152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25839" y="964296"/>
            <a:ext cx="852798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800" dirty="0" smtClean="0"/>
              <a:t>CST simulations (single section) show </a:t>
            </a:r>
            <a:r>
              <a:rPr lang="fr-CH" sz="2800" dirty="0" err="1" smtClean="0"/>
              <a:t>increase</a:t>
            </a:r>
            <a:r>
              <a:rPr lang="fr-CH" sz="2800" dirty="0" smtClean="0"/>
              <a:t> in 630 MHz longitudinal </a:t>
            </a:r>
            <a:r>
              <a:rPr lang="fr-CH" sz="2800" dirty="0" err="1" smtClean="0"/>
              <a:t>impedance</a:t>
            </a:r>
            <a:r>
              <a:rPr lang="fr-CH" sz="2800" dirty="0" smtClean="0"/>
              <a:t> due to transverse 938 MHz HOM coupler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0" t="4815" r="6019" b="3893"/>
          <a:stretch/>
        </p:blipFill>
        <p:spPr>
          <a:xfrm>
            <a:off x="757003" y="2772901"/>
            <a:ext cx="6992912" cy="355173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5995" y="4741428"/>
            <a:ext cx="1518447" cy="67191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4068377" y="4684426"/>
            <a:ext cx="359421" cy="553935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024493" y="4537104"/>
            <a:ext cx="413949" cy="607587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1" r="6133"/>
          <a:stretch/>
        </p:blipFill>
        <p:spPr>
          <a:xfrm>
            <a:off x="2532718" y="2909371"/>
            <a:ext cx="2893167" cy="162023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5" r="6414"/>
          <a:stretch/>
        </p:blipFill>
        <p:spPr>
          <a:xfrm>
            <a:off x="5701652" y="2711474"/>
            <a:ext cx="2924492" cy="165463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236619" y="5563432"/>
            <a:ext cx="1717201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SINGLE SECTION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49436" y="6393922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T. Roggen</a:t>
            </a:r>
            <a:endParaRPr lang="en-US" dirty="0"/>
          </a:p>
        </p:txBody>
      </p:sp>
      <p:sp>
        <p:nvSpPr>
          <p:cNvPr id="2" name="Right Arrow 1"/>
          <p:cNvSpPr/>
          <p:nvPr/>
        </p:nvSpPr>
        <p:spPr>
          <a:xfrm rot="19336455">
            <a:off x="3623825" y="2948851"/>
            <a:ext cx="578581" cy="95294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219378" y="2643299"/>
            <a:ext cx="981359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938 MHz ON</a:t>
            </a:r>
            <a:endParaRPr lang="en-US" sz="1200" dirty="0"/>
          </a:p>
        </p:txBody>
      </p:sp>
      <p:sp>
        <p:nvSpPr>
          <p:cNvPr id="24" name="Right Arrow 23"/>
          <p:cNvSpPr/>
          <p:nvPr/>
        </p:nvSpPr>
        <p:spPr>
          <a:xfrm rot="20899205">
            <a:off x="3690010" y="3610224"/>
            <a:ext cx="578581" cy="9529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375127" y="3459651"/>
            <a:ext cx="1023037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938 MHz OFF</a:t>
            </a:r>
            <a:endParaRPr lang="en-US" sz="1200" dirty="0"/>
          </a:p>
        </p:txBody>
      </p:sp>
      <p:sp>
        <p:nvSpPr>
          <p:cNvPr id="26" name="Right Arrow 25"/>
          <p:cNvSpPr/>
          <p:nvPr/>
        </p:nvSpPr>
        <p:spPr>
          <a:xfrm rot="20474990">
            <a:off x="7260309" y="3566715"/>
            <a:ext cx="487417" cy="94094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801621" y="3414145"/>
            <a:ext cx="981359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938 MHz ON</a:t>
            </a:r>
            <a:endParaRPr lang="en-US" sz="1200" dirty="0"/>
          </a:p>
        </p:txBody>
      </p:sp>
      <p:sp>
        <p:nvSpPr>
          <p:cNvPr id="29" name="Right Arrow 28"/>
          <p:cNvSpPr/>
          <p:nvPr/>
        </p:nvSpPr>
        <p:spPr>
          <a:xfrm rot="19657251">
            <a:off x="6779937" y="2671372"/>
            <a:ext cx="578581" cy="167376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358357" y="2335683"/>
            <a:ext cx="1023037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938 MHz OFF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39626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" grpId="0" animBg="1"/>
      <p:bldP spid="5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>
            <a:noAutofit/>
          </a:bodyPr>
          <a:lstStyle/>
          <a:p>
            <a:pPr algn="ctr"/>
            <a:r>
              <a:rPr lang="en-US" b="1" dirty="0"/>
              <a:t>Effect of 938 MHz </a:t>
            </a:r>
            <a:r>
              <a:rPr lang="en-US" b="1" dirty="0" smtClean="0"/>
              <a:t>transverse coupler</a:t>
            </a:r>
            <a:endParaRPr lang="en-US" sz="28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914400" y="731520"/>
            <a:ext cx="73152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7267" y="872084"/>
            <a:ext cx="87110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fr-CH" sz="2400" dirty="0" err="1" smtClean="0"/>
              <a:t>Removing</a:t>
            </a:r>
            <a:r>
              <a:rPr lang="fr-CH" sz="2400" dirty="0" smtClean="0"/>
              <a:t> </a:t>
            </a:r>
            <a:r>
              <a:rPr lang="fr-CH" sz="2400" dirty="0"/>
              <a:t>the </a:t>
            </a:r>
            <a:r>
              <a:rPr lang="fr-CH" sz="2400" dirty="0" err="1"/>
              <a:t>load</a:t>
            </a:r>
            <a:r>
              <a:rPr lang="fr-CH" sz="2400" dirty="0"/>
              <a:t> </a:t>
            </a:r>
            <a:r>
              <a:rPr lang="fr-CH" sz="2400" dirty="0" smtClean="0"/>
              <a:t>of </a:t>
            </a:r>
            <a:r>
              <a:rPr lang="fr-CH" sz="2400" dirty="0"/>
              <a:t>the 938 MHz transverse </a:t>
            </a:r>
            <a:r>
              <a:rPr lang="fr-CH" sz="2400" dirty="0" err="1" smtClean="0"/>
              <a:t>couplers</a:t>
            </a:r>
            <a:r>
              <a:rPr lang="fr-CH" sz="2400" dirty="0" smtClean="0"/>
              <a:t> </a:t>
            </a:r>
            <a:r>
              <a:rPr lang="fr-CH" sz="2400" dirty="0" err="1"/>
              <a:t>increases</a:t>
            </a:r>
            <a:r>
              <a:rPr lang="fr-CH" sz="2400" dirty="0"/>
              <a:t> the longitudinal </a:t>
            </a:r>
            <a:r>
              <a:rPr lang="fr-CH" sz="2400" dirty="0" err="1"/>
              <a:t>stability</a:t>
            </a:r>
            <a:r>
              <a:rPr lang="fr-CH" sz="2400" dirty="0"/>
              <a:t> </a:t>
            </a:r>
            <a:r>
              <a:rPr lang="fr-CH" sz="2400" dirty="0" err="1"/>
              <a:t>threshold</a:t>
            </a:r>
            <a:r>
              <a:rPr lang="fr-CH" sz="2400" dirty="0"/>
              <a:t> by </a:t>
            </a:r>
            <a:r>
              <a:rPr lang="fr-CH" sz="2400" dirty="0" err="1"/>
              <a:t>almost</a:t>
            </a:r>
            <a:r>
              <a:rPr lang="fr-CH" sz="2400" dirty="0"/>
              <a:t> 10</a:t>
            </a:r>
            <a:r>
              <a:rPr lang="fr-CH" sz="2400" dirty="0" smtClean="0"/>
              <a:t>%.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 err="1" smtClean="0"/>
              <a:t>Ongoing</a:t>
            </a:r>
            <a:r>
              <a:rPr lang="fr-CH" sz="2400" dirty="0" smtClean="0"/>
              <a:t> </a:t>
            </a:r>
            <a:r>
              <a:rPr lang="fr-CH" sz="2400" dirty="0" err="1" smtClean="0"/>
              <a:t>study</a:t>
            </a:r>
            <a:r>
              <a:rPr lang="fr-CH" sz="2400" dirty="0" smtClean="0"/>
              <a:t> on transverse </a:t>
            </a:r>
            <a:r>
              <a:rPr lang="fr-CH" sz="2400" dirty="0" err="1" smtClean="0"/>
              <a:t>damping</a:t>
            </a:r>
            <a:r>
              <a:rPr lang="fr-CH" sz="2400" dirty="0" smtClean="0"/>
              <a:t> </a:t>
            </a:r>
            <a:r>
              <a:rPr lang="fr-CH" sz="2400" dirty="0" err="1" smtClean="0"/>
              <a:t>requirements</a:t>
            </a:r>
            <a:r>
              <a:rPr lang="fr-CH" sz="2400" dirty="0" smtClean="0"/>
              <a:t> (RF, ABP).</a:t>
            </a:r>
          </a:p>
          <a:p>
            <a:r>
              <a:rPr lang="fr-CH" sz="2400" dirty="0" smtClean="0">
                <a:sym typeface="Wingdings" panose="05000000000000000000" pitchFamily="2" charset="2"/>
              </a:rPr>
              <a:t>	</a:t>
            </a:r>
            <a:r>
              <a:rPr lang="fr-CH" sz="2400" dirty="0" err="1" smtClean="0">
                <a:sym typeface="Wingdings" panose="05000000000000000000" pitchFamily="2" charset="2"/>
              </a:rPr>
              <a:t>Preliminary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results</a:t>
            </a:r>
            <a:r>
              <a:rPr lang="fr-CH" sz="2400" dirty="0" smtClean="0">
                <a:sym typeface="Wingdings" panose="05000000000000000000" pitchFamily="2" charset="2"/>
              </a:rPr>
              <a:t>: </a:t>
            </a:r>
            <a:r>
              <a:rPr lang="fr-CH" sz="2400" dirty="0" err="1" smtClean="0">
                <a:sym typeface="Wingdings" panose="05000000000000000000" pitchFamily="2" charset="2"/>
              </a:rPr>
              <a:t>Reducing</a:t>
            </a:r>
            <a:r>
              <a:rPr lang="fr-CH" sz="2400" dirty="0" smtClean="0">
                <a:sym typeface="Wingdings" panose="05000000000000000000" pitchFamily="2" charset="2"/>
              </a:rPr>
              <a:t> transverse </a:t>
            </a:r>
            <a:r>
              <a:rPr lang="fr-CH" sz="2400" dirty="0" err="1" smtClean="0">
                <a:sym typeface="Wingdings" panose="05000000000000000000" pitchFamily="2" charset="2"/>
              </a:rPr>
              <a:t>damping</a:t>
            </a:r>
            <a:r>
              <a:rPr lang="fr-CH" sz="2400" dirty="0" smtClean="0">
                <a:sym typeface="Wingdings" panose="05000000000000000000" pitchFamily="2" charset="2"/>
              </a:rPr>
              <a:t> possible</a:t>
            </a:r>
            <a:endParaRPr lang="fr-CH" sz="2400" dirty="0"/>
          </a:p>
        </p:txBody>
      </p:sp>
      <p:grpSp>
        <p:nvGrpSpPr>
          <p:cNvPr id="2" name="Group 1"/>
          <p:cNvGrpSpPr/>
          <p:nvPr/>
        </p:nvGrpSpPr>
        <p:grpSpPr>
          <a:xfrm>
            <a:off x="1540644" y="2498894"/>
            <a:ext cx="5565377" cy="4174034"/>
            <a:chOff x="1144800" y="1941225"/>
            <a:chExt cx="6170811" cy="462810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4800" y="1941225"/>
              <a:ext cx="6170811" cy="4628109"/>
            </a:xfrm>
            <a:prstGeom prst="rect">
              <a:avLst/>
            </a:prstGeom>
          </p:spPr>
        </p:pic>
        <p:cxnSp>
          <p:nvCxnSpPr>
            <p:cNvPr id="22" name="Straight Connector 21"/>
            <p:cNvCxnSpPr/>
            <p:nvPr/>
          </p:nvCxnSpPr>
          <p:spPr>
            <a:xfrm flipH="1" flipV="1">
              <a:off x="5501390" y="2106118"/>
              <a:ext cx="25455" cy="38560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5453732" y="4182194"/>
              <a:ext cx="120770" cy="12077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6028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S</a:t>
            </a:r>
            <a:r>
              <a:rPr lang="en-US" sz="5400" b="1" dirty="0" smtClean="0"/>
              <a:t>preading of 630 MHz HOM</a:t>
            </a:r>
            <a:endParaRPr lang="en-US" sz="36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914400" y="731520"/>
            <a:ext cx="73152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778" y="2741176"/>
            <a:ext cx="5489099" cy="41168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4" y="4029828"/>
            <a:ext cx="3528134" cy="264610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87267" y="872084"/>
            <a:ext cx="53705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 smtClean="0"/>
              <a:t>Spread in </a:t>
            </a:r>
            <a:r>
              <a:rPr lang="fr-CH" sz="2400" dirty="0" err="1" smtClean="0"/>
              <a:t>frequency</a:t>
            </a:r>
            <a:r>
              <a:rPr lang="fr-CH" sz="2400" dirty="0" smtClean="0"/>
              <a:t>  </a:t>
            </a:r>
            <a:r>
              <a:rPr lang="fr-CH" sz="2400" dirty="0" err="1" smtClean="0"/>
              <a:t>from</a:t>
            </a:r>
            <a:r>
              <a:rPr lang="fr-CH" sz="2400" dirty="0" smtClean="0"/>
              <a:t> </a:t>
            </a:r>
            <a:r>
              <a:rPr lang="fr-CH" sz="2400" dirty="0" err="1" smtClean="0"/>
              <a:t>cavity</a:t>
            </a:r>
            <a:r>
              <a:rPr lang="fr-CH" sz="2400" dirty="0" smtClean="0"/>
              <a:t> to </a:t>
            </a:r>
            <a:r>
              <a:rPr lang="fr-CH" sz="2400" dirty="0" err="1" smtClean="0"/>
              <a:t>cavity</a:t>
            </a:r>
            <a:endParaRPr lang="fr-CH" sz="2400" dirty="0" smtClean="0"/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fr-CH" sz="2400" dirty="0" smtClean="0">
                <a:sym typeface="Wingdings" panose="05000000000000000000" pitchFamily="2" charset="2"/>
              </a:rPr>
              <a:t>Total </a:t>
            </a:r>
            <a:r>
              <a:rPr lang="fr-CH" sz="2400" dirty="0" err="1" smtClean="0">
                <a:sym typeface="Wingdings" panose="05000000000000000000" pitchFamily="2" charset="2"/>
              </a:rPr>
              <a:t>effect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equivalent</a:t>
            </a:r>
            <a:r>
              <a:rPr lang="fr-CH" sz="2400" dirty="0" smtClean="0">
                <a:sym typeface="Wingdings" panose="05000000000000000000" pitchFamily="2" charset="2"/>
              </a:rPr>
              <a:t> to </a:t>
            </a:r>
            <a:r>
              <a:rPr lang="fr-CH" sz="2400" dirty="0" err="1" smtClean="0">
                <a:sym typeface="Wingdings" panose="05000000000000000000" pitchFamily="2" charset="2"/>
              </a:rPr>
              <a:t>damping</a:t>
            </a:r>
            <a:r>
              <a:rPr lang="fr-CH" sz="2400" dirty="0" smtClean="0">
                <a:sym typeface="Wingdings" panose="05000000000000000000" pitchFamily="2" charset="2"/>
              </a:rPr>
              <a:t>.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974457" y="3957005"/>
            <a:ext cx="2387150" cy="43697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271327" y="3940821"/>
            <a:ext cx="1853077" cy="67523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103929" y="3746612"/>
            <a:ext cx="2257678" cy="1917813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6141855" y="3544312"/>
            <a:ext cx="2176757" cy="194208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1926" y="872084"/>
            <a:ext cx="3051877" cy="19330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00850" y="2741175"/>
            <a:ext cx="17123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Sources: IPAC11, mopc058</a:t>
            </a:r>
          </a:p>
        </p:txBody>
      </p:sp>
    </p:spTree>
    <p:extLst>
      <p:ext uri="{BB962C8B-B14F-4D97-AF65-F5344CB8AC3E}">
        <p14:creationId xmlns:p14="http://schemas.microsoft.com/office/powerpoint/2010/main" val="1014330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46910</TotalTime>
  <Words>2136</Words>
  <Application>Microsoft Macintosh PowerPoint</Application>
  <PresentationFormat>Présentation à l'écran (4:3)</PresentationFormat>
  <Paragraphs>382</Paragraphs>
  <Slides>29</Slides>
  <Notes>28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Cambria Math</vt:lpstr>
      <vt:lpstr>Wingdings</vt:lpstr>
      <vt:lpstr>Office Theme</vt:lpstr>
      <vt:lpstr>Update on SPS coupled bunch instabilities - Simulation studies s 28th of April 2017</vt:lpstr>
      <vt:lpstr>(HL)-LHC proton beam in the SPS</vt:lpstr>
      <vt:lpstr>SPS longitudinal impedance model</vt:lpstr>
      <vt:lpstr>Impedance reduction – Effect on flat top stability</vt:lpstr>
      <vt:lpstr>Higher order modes – 200 MHz TW cavity</vt:lpstr>
      <vt:lpstr>Higher order modes – 630 MHz damping</vt:lpstr>
      <vt:lpstr>Effect of 938 MHz transverse coupler</vt:lpstr>
      <vt:lpstr>Effect of 938 MHz transverse coupler</vt:lpstr>
      <vt:lpstr>Spreading of 630 MHz HOM</vt:lpstr>
      <vt:lpstr>Spreading of 630 MHz HOMs</vt:lpstr>
      <vt:lpstr>Spreading of 630 MHz HOM</vt:lpstr>
      <vt:lpstr>Spreading of 630 MHz HOM</vt:lpstr>
      <vt:lpstr>Shifting of 630 MHz HOM in the SPS</vt:lpstr>
      <vt:lpstr>Isolated 630 MHz HOM – frequency dependence </vt:lpstr>
      <vt:lpstr>Growth rate – Dipole oscillations</vt:lpstr>
      <vt:lpstr>Growth rate – 630 MHz case</vt:lpstr>
      <vt:lpstr>630 MHz HOM – Tuning/damping possibility</vt:lpstr>
      <vt:lpstr>SPS 800 MHz in simulation – update</vt:lpstr>
      <vt:lpstr>SPS 800 MHz in simulation – phase shift</vt:lpstr>
      <vt:lpstr>SPS 800 MHz in simulation – ramp</vt:lpstr>
      <vt:lpstr>Conclusion and future work</vt:lpstr>
      <vt:lpstr>Conclusion and future work</vt:lpstr>
      <vt:lpstr>Related list of SPS 2017 MDs</vt:lpstr>
      <vt:lpstr>Présentation PowerPoint</vt:lpstr>
      <vt:lpstr>Backup slides</vt:lpstr>
      <vt:lpstr>TWC 200 MHz impedance</vt:lpstr>
      <vt:lpstr>Shifting of 630 MHz HOM (alone)</vt:lpstr>
      <vt:lpstr>630 MHz HOM – Tuning/damping possibility</vt:lpstr>
      <vt:lpstr>630 MHz HOM – Tuning/damping possibility</vt:lpstr>
    </vt:vector>
  </TitlesOfParts>
  <Company>CERN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Intensity effects in the longitudinal plane</dc:title>
  <dc:creator>Joël Repond</dc:creator>
  <cp:lastModifiedBy>Joël Repond</cp:lastModifiedBy>
  <cp:revision>3568</cp:revision>
  <cp:lastPrinted>2015-09-17T13:23:21Z</cp:lastPrinted>
  <dcterms:created xsi:type="dcterms:W3CDTF">2014-07-23T07:54:45Z</dcterms:created>
  <dcterms:modified xsi:type="dcterms:W3CDTF">2017-04-28T19:53:47Z</dcterms:modified>
</cp:coreProperties>
</file>