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tiff" ContentType="image/tiff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9" r:id="rId2"/>
    <p:sldMasterId id="2147483672" r:id="rId3"/>
  </p:sldMasterIdLst>
  <p:notesMasterIdLst>
    <p:notesMasterId r:id="rId27"/>
  </p:notesMasterIdLst>
  <p:handoutMasterIdLst>
    <p:handoutMasterId r:id="rId28"/>
  </p:handoutMasterIdLst>
  <p:sldIdLst>
    <p:sldId id="286" r:id="rId4"/>
    <p:sldId id="299" r:id="rId5"/>
    <p:sldId id="300" r:id="rId6"/>
    <p:sldId id="301" r:id="rId7"/>
    <p:sldId id="302" r:id="rId8"/>
    <p:sldId id="303" r:id="rId9"/>
    <p:sldId id="315" r:id="rId10"/>
    <p:sldId id="313" r:id="rId11"/>
    <p:sldId id="314" r:id="rId12"/>
    <p:sldId id="316" r:id="rId13"/>
    <p:sldId id="317" r:id="rId14"/>
    <p:sldId id="312" r:id="rId15"/>
    <p:sldId id="318" r:id="rId16"/>
    <p:sldId id="304" r:id="rId17"/>
    <p:sldId id="305" r:id="rId18"/>
    <p:sldId id="306" r:id="rId19"/>
    <p:sldId id="307" r:id="rId20"/>
    <p:sldId id="308" r:id="rId21"/>
    <p:sldId id="320" r:id="rId22"/>
    <p:sldId id="321" r:id="rId23"/>
    <p:sldId id="310" r:id="rId24"/>
    <p:sldId id="319" r:id="rId25"/>
    <p:sldId id="311" r:id="rId26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976">
          <p15:clr>
            <a:srgbClr val="A4A3A4"/>
          </p15:clr>
        </p15:guide>
        <p15:guide id="2" pos="547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497D"/>
    <a:srgbClr val="1E386B"/>
    <a:srgbClr val="0157A4"/>
    <a:srgbClr val="000000"/>
    <a:srgbClr val="F8B13C"/>
    <a:srgbClr val="2C66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40" autoAdjust="0"/>
    <p:restoredTop sz="94609" autoAdjust="0"/>
  </p:normalViewPr>
  <p:slideViewPr>
    <p:cSldViewPr snapToObjects="1" showGuides="1">
      <p:cViewPr>
        <p:scale>
          <a:sx n="70" d="100"/>
          <a:sy n="70" d="100"/>
        </p:scale>
        <p:origin x="-1374" y="-66"/>
      </p:cViewPr>
      <p:guideLst>
        <p:guide orient="horz" pos="2976"/>
        <p:guide pos="54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2187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8C6C0-723B-1144-B0BB-13233DB680E2}" type="datetimeFigureOut">
              <a:rPr lang="fr-FR" smtClean="0"/>
              <a:pPr/>
              <a:t>04/05/2017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49DF4-BFDC-CE44-88D7-285A0821448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07582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625803-7089-5846-80C7-3D9AC85D7E45}" type="datetimeFigureOut">
              <a:rPr lang="fr-FR" smtClean="0"/>
              <a:pPr/>
              <a:t>04/05/2017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0F73C1-2BD6-684E-AA1B-49165E0DF4B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600118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20409E-0417-4C2E-842A-8315D58C79C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8593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20409E-0417-4C2E-842A-8315D58C79C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8593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Luminescence in D due to impurities which are in proximity of</a:t>
            </a:r>
            <a:r>
              <a:rPr lang="en-US" baseline="0" dirty="0" smtClean="0"/>
              <a:t> a vacancy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20409E-0417-4C2E-842A-8315D58C79C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3827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Mo-</a:t>
            </a:r>
            <a:r>
              <a:rPr lang="en-US" dirty="0" err="1" smtClean="0"/>
              <a:t>Gr</a:t>
            </a:r>
            <a:r>
              <a:rPr lang="en-US" dirty="0" smtClean="0"/>
              <a:t> with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</a:t>
            </a:r>
            <a:r>
              <a:rPr lang="en-US" baseline="0" dirty="0" smtClean="0"/>
              <a:t> 	</a:t>
            </a:r>
            <a:r>
              <a:rPr lang="en-US" dirty="0" err="1" smtClean="0"/>
              <a:t>oating</a:t>
            </a:r>
            <a:r>
              <a:rPr lang="en-US" dirty="0" smtClean="0"/>
              <a:t> C (per </a:t>
            </a:r>
            <a:r>
              <a:rPr lang="en-US" dirty="0" err="1" smtClean="0"/>
              <a:t>ridurre</a:t>
            </a:r>
            <a:r>
              <a:rPr lang="en-US" dirty="0" smtClean="0"/>
              <a:t> </a:t>
            </a:r>
            <a:r>
              <a:rPr lang="en-US" dirty="0" err="1" smtClean="0"/>
              <a:t>impedenza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2EF53-9050-4DF2-888C-8E65C18F91D6}" type="slidenum">
              <a:rPr lang="en-GB" smtClean="0">
                <a:solidFill>
                  <a:prstClr val="black"/>
                </a:solidFill>
              </a:rPr>
              <a:pPr/>
              <a:t>7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67979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4E26980-00D1-44A2-A35B-094C76B3943C}" type="slidenum">
              <a:rPr lang="it-IT" smtClean="0"/>
              <a:pPr>
                <a:defRPr/>
              </a:pPr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09805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4E26980-00D1-44A2-A35B-094C76B3943C}" type="slidenum">
              <a:rPr lang="it-IT" smtClean="0"/>
              <a:pPr>
                <a:defRPr/>
              </a:pPr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09805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C2C3DD-99FC-FD45-88F5-9C4A149A84E0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312706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900113" y="739775"/>
            <a:ext cx="4935537" cy="3700463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MATERIAL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D29B1F-E74E-433F-9101-A52EC436C92D}" type="slidenum">
              <a:rPr lang="it-IT" smtClean="0"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853029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57200" y="1068388"/>
            <a:ext cx="8229600" cy="303212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>
                <a:solidFill>
                  <a:srgbClr val="0157A4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Cliquez pour modifier le style des sous-titres du masque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To edit footer: Insert -&gt; Header &amp; Footer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Espace réservé du titre 1"/>
          <p:cNvSpPr txBox="1">
            <a:spLocks/>
          </p:cNvSpPr>
          <p:nvPr userDrawn="1"/>
        </p:nvSpPr>
        <p:spPr>
          <a:xfrm>
            <a:off x="457200" y="274638"/>
            <a:ext cx="8229600" cy="5619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157A4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Cliquez et modifiez le titre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0157A4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534400" y="6356350"/>
            <a:ext cx="4572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759183" y="3518250"/>
            <a:ext cx="7924800" cy="492443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algn="r">
              <a:buFontTx/>
              <a:buNone/>
              <a:defRPr b="1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 smtClean="0"/>
              <a:t>Test </a:t>
            </a:r>
            <a:r>
              <a:rPr lang="en-GB" noProof="0" dirty="0" smtClean="0"/>
              <a:t>presentation</a:t>
            </a:r>
            <a:r>
              <a:rPr lang="fr-FR" dirty="0" smtClean="0"/>
              <a:t> </a:t>
            </a:r>
            <a:r>
              <a:rPr lang="fr-FR" dirty="0" err="1" smtClean="0"/>
              <a:t>title</a:t>
            </a:r>
            <a:r>
              <a:rPr lang="fr-FR" dirty="0" smtClean="0"/>
              <a:t> slide 1</a:t>
            </a:r>
          </a:p>
        </p:txBody>
      </p:sp>
      <p:sp>
        <p:nvSpPr>
          <p:cNvPr id="8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759183" y="5301208"/>
            <a:ext cx="7924800" cy="3782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None/>
              <a:defRPr sz="1800" baseline="0">
                <a:solidFill>
                  <a:srgbClr val="F8B13C"/>
                </a:solidFill>
                <a:latin typeface="Arial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 smtClean="0"/>
              <a:t>Test Name / Organisation</a:t>
            </a:r>
          </a:p>
        </p:txBody>
      </p:sp>
      <p:sp>
        <p:nvSpPr>
          <p:cNvPr id="9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759183" y="4565462"/>
            <a:ext cx="7924800" cy="5331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FontTx/>
              <a:buNone/>
              <a:defRPr sz="3000" b="0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 smtClean="0"/>
              <a:t>Test venue/date/</a:t>
            </a:r>
            <a:r>
              <a:rPr lang="fr-FR" dirty="0" err="1" smtClean="0"/>
              <a:t>event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4"/>
          <p:cNvSpPr>
            <a:spLocks noGrp="1"/>
          </p:cNvSpPr>
          <p:nvPr>
            <p:ph type="body" sz="quarter" idx="10" hasCustomPrompt="1"/>
          </p:nvPr>
        </p:nvSpPr>
        <p:spPr>
          <a:xfrm>
            <a:off x="746302" y="3619500"/>
            <a:ext cx="7696200" cy="990600"/>
          </a:xfrm>
          <a:prstGeom prst="rect">
            <a:avLst/>
          </a:prstGeom>
        </p:spPr>
        <p:txBody>
          <a:bodyPr vert="horz" wrap="square"/>
          <a:lstStyle>
            <a:lvl1pPr algn="ctr">
              <a:buNone/>
              <a:defRPr sz="40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lang="fr-FR" dirty="0" err="1" smtClean="0"/>
              <a:t>Thank</a:t>
            </a:r>
            <a:r>
              <a:rPr lang="fr-FR" dirty="0" smtClean="0"/>
              <a:t> </a:t>
            </a:r>
            <a:r>
              <a:rPr lang="fr-FR" dirty="0" err="1" smtClean="0"/>
              <a:t>you</a:t>
            </a:r>
            <a:r>
              <a:rPr lang="fr-FR" dirty="0" smtClean="0"/>
              <a:t> </a:t>
            </a:r>
            <a:r>
              <a:rPr lang="fr-FR" dirty="0" err="1" smtClean="0"/>
              <a:t>text</a:t>
            </a:r>
            <a:r>
              <a:rPr lang="fr-FR" dirty="0" smtClean="0"/>
              <a:t>...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To edit footer: Insert -&gt; Header &amp; Footer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4038600" cy="4525963"/>
          </a:xfrm>
        </p:spPr>
        <p:txBody>
          <a:bodyPr vert="horz" wrap="square"/>
          <a:lstStyle>
            <a:lvl1pPr algn="l">
              <a:spcAft>
                <a:spcPts val="0"/>
              </a:spcAft>
              <a:buFont typeface="Arial"/>
              <a:buChar char="•"/>
              <a:defRPr sz="2400" baseline="0"/>
            </a:lvl1pPr>
            <a:lvl2pPr algn="l">
              <a:defRPr sz="2000"/>
            </a:lvl2pPr>
            <a:lvl3pPr algn="l">
              <a:defRPr sz="2000"/>
            </a:lvl3pPr>
            <a:lvl4pPr algn="l">
              <a:defRPr sz="1800"/>
            </a:lvl4pPr>
            <a:lvl5pPr algn="l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To edit footer: Insert -&gt; Header &amp; Footer</a:t>
            </a:r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Espace réservé du contenu 2"/>
          <p:cNvSpPr>
            <a:spLocks noGrp="1"/>
          </p:cNvSpPr>
          <p:nvPr>
            <p:ph sz="half" idx="13"/>
          </p:nvPr>
        </p:nvSpPr>
        <p:spPr>
          <a:xfrm>
            <a:off x="4648200" y="990600"/>
            <a:ext cx="4038600" cy="4525963"/>
          </a:xfrm>
        </p:spPr>
        <p:txBody>
          <a:bodyPr vert="horz" wrap="square"/>
          <a:lstStyle>
            <a:lvl1pPr algn="l">
              <a:spcAft>
                <a:spcPts val="0"/>
              </a:spcAft>
              <a:buFont typeface="Arial"/>
              <a:buChar char="•"/>
              <a:defRPr sz="2400" baseline="0"/>
            </a:lvl1pPr>
            <a:lvl2pPr algn="l">
              <a:defRPr sz="2000"/>
            </a:lvl2pPr>
            <a:lvl3pPr algn="l">
              <a:defRPr sz="2000"/>
            </a:lvl3pPr>
            <a:lvl4pPr algn="l">
              <a:defRPr sz="1800"/>
            </a:lvl4pPr>
            <a:lvl5pPr algn="l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066800"/>
            <a:ext cx="4040188" cy="5635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rgbClr val="0157A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 smtClean="0"/>
              <a:t>Cliquez pour modifier le style des sous-titres du masque</a:t>
            </a:r>
            <a:endParaRPr lang="en-GB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19812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  <a:endParaRPr lang="en-GB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  <a:endParaRPr lang="en-GB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To edit footer: Insert -&gt; Header &amp; Footer</a:t>
            </a:r>
            <a:endParaRPr lang="en-GB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2" name="Connecteur droit 11"/>
          <p:cNvCxnSpPr/>
          <p:nvPr userDrawn="1"/>
        </p:nvCxnSpPr>
        <p:spPr>
          <a:xfrm>
            <a:off x="457200" y="1828800"/>
            <a:ext cx="4040188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/>
          <p:cNvCxnSpPr/>
          <p:nvPr userDrawn="1"/>
        </p:nvCxnSpPr>
        <p:spPr>
          <a:xfrm>
            <a:off x="4651963" y="1828800"/>
            <a:ext cx="4040188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Espace réservé du texte 2"/>
          <p:cNvSpPr>
            <a:spLocks noGrp="1"/>
          </p:cNvSpPr>
          <p:nvPr>
            <p:ph type="body" idx="13" hasCustomPrompt="1"/>
          </p:nvPr>
        </p:nvSpPr>
        <p:spPr>
          <a:xfrm>
            <a:off x="4654050" y="1066800"/>
            <a:ext cx="4040188" cy="5635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rgbClr val="0157A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 smtClean="0"/>
              <a:t>Cliquez pour modifier le style des sous-titres du masque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457200" y="1066800"/>
            <a:ext cx="8229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5367338"/>
            <a:ext cx="5486400" cy="1952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To edit footer: Insert -&gt; Header &amp; Footer</a:t>
            </a:r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81B4523E-0E60-2F49-A1DB-8E66CE3DE81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Espace réservé du titre 1"/>
          <p:cNvSpPr txBox="1">
            <a:spLocks/>
          </p:cNvSpPr>
          <p:nvPr userDrawn="1"/>
        </p:nvSpPr>
        <p:spPr>
          <a:xfrm>
            <a:off x="457200" y="274638"/>
            <a:ext cx="8229600" cy="5619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157A4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Cliquez et modifiez le titre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0157A4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 userDrawn="1"/>
        </p:nvSpPr>
        <p:spPr>
          <a:xfrm>
            <a:off x="395536" y="836712"/>
            <a:ext cx="30243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000" b="1" dirty="0" smtClean="0">
                <a:solidFill>
                  <a:srgbClr val="FF6600"/>
                </a:solidFill>
                <a:latin typeface="Arial"/>
                <a:cs typeface="Arial"/>
              </a:rPr>
              <a:t>AGENDA</a:t>
            </a:r>
            <a:endParaRPr lang="de-DE" sz="2000" b="1" dirty="0">
              <a:solidFill>
                <a:srgbClr val="FF6600"/>
              </a:solidFill>
              <a:latin typeface="Arial"/>
              <a:cs typeface="Arial"/>
            </a:endParaRPr>
          </a:p>
        </p:txBody>
      </p:sp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1002156" y="190287"/>
            <a:ext cx="5666509" cy="261071"/>
          </a:xfrm>
          <a:prstGeom prst="rect">
            <a:avLst/>
          </a:prstGeom>
        </p:spPr>
        <p:txBody>
          <a:bodyPr/>
          <a:lstStyle/>
          <a:p>
            <a:r>
              <a:rPr lang="de-AT" smtClean="0"/>
              <a:t>Mastertitelformat bearbeiten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1" hasCustomPrompt="1"/>
          </p:nvPr>
        </p:nvSpPr>
        <p:spPr>
          <a:xfrm>
            <a:off x="395288" y="836712"/>
            <a:ext cx="8209160" cy="517744"/>
          </a:xfrm>
          <a:prstGeom prst="rect">
            <a:avLst/>
          </a:prstGeom>
          <a:solidFill>
            <a:schemeClr val="bg1"/>
          </a:solidFill>
        </p:spPr>
        <p:txBody>
          <a:bodyPr vert="horz"/>
          <a:lstStyle>
            <a:lvl1pPr marL="0" indent="0">
              <a:buNone/>
              <a:defRPr sz="2000" b="1">
                <a:solidFill>
                  <a:srgbClr val="FF6600"/>
                </a:solidFill>
              </a:defRPr>
            </a:lvl1pPr>
          </a:lstStyle>
          <a:p>
            <a:pPr lvl="0"/>
            <a:r>
              <a:rPr lang="de-DE" dirty="0" smtClean="0"/>
              <a:t>AGENDA</a:t>
            </a:r>
            <a:endParaRPr lang="de-DE" dirty="0"/>
          </a:p>
        </p:txBody>
      </p:sp>
      <p:sp>
        <p:nvSpPr>
          <p:cNvPr id="19" name="Textplatzhalter 18"/>
          <p:cNvSpPr>
            <a:spLocks noGrp="1"/>
          </p:cNvSpPr>
          <p:nvPr>
            <p:ph type="body" sz="quarter" idx="14"/>
          </p:nvPr>
        </p:nvSpPr>
        <p:spPr>
          <a:xfrm>
            <a:off x="395536" y="1614398"/>
            <a:ext cx="8208912" cy="4406890"/>
          </a:xfrm>
          <a:prstGeom prst="rect">
            <a:avLst/>
          </a:prstGeom>
        </p:spPr>
        <p:txBody>
          <a:bodyPr vert="horz"/>
          <a:lstStyle>
            <a:lvl1pPr marL="342900" indent="-342900">
              <a:buSzPct val="130000"/>
              <a:buFontTx/>
              <a:buBlip>
                <a:blip r:embed="rId2"/>
              </a:buBlip>
              <a:defRPr b="1"/>
            </a:lvl1pPr>
            <a:lvl2pPr marL="742950" indent="-285750">
              <a:buClr>
                <a:srgbClr val="FF6600"/>
              </a:buClr>
              <a:buSzPct val="80000"/>
              <a:buFont typeface="Wingdings" charset="2"/>
              <a:buChar char=""/>
              <a:defRPr/>
            </a:lvl2pPr>
          </a:lstStyle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0"/>
            <a:r>
              <a:rPr lang="de-DE" dirty="0" smtClean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3057712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77029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534400" y="6356350"/>
            <a:ext cx="4572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759183" y="3518250"/>
            <a:ext cx="7924800" cy="492443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algn="r">
              <a:buFontTx/>
              <a:buNone/>
              <a:defRPr b="1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 smtClean="0"/>
              <a:t>Test </a:t>
            </a:r>
            <a:r>
              <a:rPr lang="en-GB" noProof="0" dirty="0" smtClean="0"/>
              <a:t>presentation</a:t>
            </a:r>
            <a:r>
              <a:rPr lang="fr-FR" dirty="0" smtClean="0"/>
              <a:t> </a:t>
            </a:r>
            <a:r>
              <a:rPr lang="fr-FR" dirty="0" err="1" smtClean="0"/>
              <a:t>title</a:t>
            </a:r>
            <a:r>
              <a:rPr lang="fr-FR" dirty="0" smtClean="0"/>
              <a:t> slide 1</a:t>
            </a:r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759183" y="5301208"/>
            <a:ext cx="7924800" cy="3782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None/>
              <a:defRPr sz="1800" baseline="0">
                <a:solidFill>
                  <a:srgbClr val="F8B13C"/>
                </a:solidFill>
                <a:latin typeface="Arial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 smtClean="0"/>
              <a:t>Test Name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759183" y="4565462"/>
            <a:ext cx="7924800" cy="5331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FontTx/>
              <a:buNone/>
              <a:defRPr sz="3000" b="0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 smtClean="0"/>
              <a:t>Test venue/date/</a:t>
            </a:r>
            <a:r>
              <a:rPr lang="fr-FR" dirty="0" err="1" smtClean="0"/>
              <a:t>event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texte 4"/>
          <p:cNvSpPr>
            <a:spLocks noGrp="1"/>
          </p:cNvSpPr>
          <p:nvPr>
            <p:ph type="body" sz="quarter" idx="10" hasCustomPrompt="1"/>
          </p:nvPr>
        </p:nvSpPr>
        <p:spPr>
          <a:xfrm>
            <a:off x="746302" y="3619500"/>
            <a:ext cx="7696200" cy="990600"/>
          </a:xfrm>
          <a:prstGeom prst="rect">
            <a:avLst/>
          </a:prstGeom>
        </p:spPr>
        <p:txBody>
          <a:bodyPr vert="horz" wrap="square"/>
          <a:lstStyle>
            <a:lvl1pPr algn="ctr">
              <a:buNone/>
              <a:defRPr sz="40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lang="fr-FR" dirty="0" err="1" smtClean="0"/>
              <a:t>Thank</a:t>
            </a:r>
            <a:r>
              <a:rPr lang="fr-FR" dirty="0" smtClean="0"/>
              <a:t> </a:t>
            </a:r>
            <a:r>
              <a:rPr lang="fr-FR" dirty="0" err="1" smtClean="0"/>
              <a:t>you</a:t>
            </a:r>
            <a:r>
              <a:rPr lang="fr-FR" dirty="0" smtClean="0"/>
              <a:t> </a:t>
            </a:r>
            <a:r>
              <a:rPr lang="fr-FR" dirty="0" err="1" smtClean="0"/>
              <a:t>text</a:t>
            </a:r>
            <a:r>
              <a:rPr lang="fr-FR" dirty="0" smtClean="0"/>
              <a:t>...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.png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5.pn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19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fr-FR" dirty="0" smtClean="0"/>
              <a:t>Cliquez et modifiez le titre</a:t>
            </a:r>
            <a:endParaRPr lang="en-GB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990600"/>
            <a:ext cx="8229600" cy="45259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676400" y="6524625"/>
            <a:ext cx="4419600" cy="196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GB" dirty="0" smtClean="0"/>
              <a:t>To edit footer: Insert -&gt; Header &amp; Footer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534400" y="6356350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8" name="Image 7" descr="Aries-Logo-std-L.png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102" y="5867400"/>
            <a:ext cx="1523898" cy="1069884"/>
          </a:xfrm>
          <a:prstGeom prst="rect">
            <a:avLst/>
          </a:prstGeom>
        </p:spPr>
      </p:pic>
      <p:cxnSp>
        <p:nvCxnSpPr>
          <p:cNvPr id="9" name="Connecteur droit 8"/>
          <p:cNvCxnSpPr/>
          <p:nvPr userDrawn="1"/>
        </p:nvCxnSpPr>
        <p:spPr>
          <a:xfrm>
            <a:off x="457200" y="836612"/>
            <a:ext cx="8229600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 userDrawn="1"/>
        </p:nvSpPr>
        <p:spPr>
          <a:xfrm>
            <a:off x="3429000" y="672147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7" r:id="rId5"/>
    <p:sldLayoutId id="2147483676" r:id="rId6"/>
    <p:sldLayoutId id="2147483677" r:id="rId7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rgbClr val="0157A4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 descr="Aries-Logo-std-L.png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-252536" y="448583"/>
            <a:ext cx="4399784" cy="308895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33909"/>
            <a:ext cx="412626" cy="275084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395536" y="144493"/>
            <a:ext cx="8892480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0" i="0" kern="1200" dirty="0" smtClean="0">
                <a:solidFill>
                  <a:srgbClr val="000000"/>
                </a:solidFill>
                <a:effectLst/>
                <a:latin typeface="+mj-lt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Grant Agreement No 730871.</a:t>
            </a:r>
            <a:endParaRPr lang="en-GB" sz="900" dirty="0">
              <a:solidFill>
                <a:srgbClr val="000000"/>
              </a:solidFill>
              <a:latin typeface="+mj-lt"/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2" r:id="rId2"/>
  </p:sldLayoutIdLst>
  <p:timing>
    <p:tnLst>
      <p:par>
        <p:cTn id="1" dur="indefinite" restart="never" nodeType="tmRoot"/>
      </p:par>
    </p:tnLst>
  </p:timing>
  <p:hf hdr="0" dt="0"/>
  <p:txStyles>
    <p:titleStyle>
      <a:lvl1pPr algn="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ARIE-logo-BL-trans-PPT.png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23927" y="836712"/>
            <a:ext cx="3230988" cy="213062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33909"/>
            <a:ext cx="412626" cy="275084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>
          <a:xfrm>
            <a:off x="395536" y="144493"/>
            <a:ext cx="8892480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0" i="0" kern="1200" dirty="0" smtClean="0">
                <a:solidFill>
                  <a:schemeClr val="bg1"/>
                </a:solidFill>
                <a:effectLst/>
                <a:latin typeface="+mj-lt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Grant Agreement No 730871.</a:t>
            </a:r>
            <a:endParaRPr lang="en-GB" sz="900" dirty="0">
              <a:solidFill>
                <a:schemeClr val="bg1"/>
              </a:solidFill>
              <a:latin typeface="+mj-lt"/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gif"/><Relationship Id="rId3" Type="http://schemas.openxmlformats.org/officeDocument/2006/relationships/image" Target="../media/image39.png"/><Relationship Id="rId7" Type="http://schemas.openxmlformats.org/officeDocument/2006/relationships/image" Target="../media/image43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png"/><Relationship Id="rId11" Type="http://schemas.openxmlformats.org/officeDocument/2006/relationships/image" Target="../media/image46.jpeg"/><Relationship Id="rId5" Type="http://schemas.openxmlformats.org/officeDocument/2006/relationships/image" Target="../media/image41.png"/><Relationship Id="rId10" Type="http://schemas.openxmlformats.org/officeDocument/2006/relationships/image" Target="../media/image28.png"/><Relationship Id="rId4" Type="http://schemas.openxmlformats.org/officeDocument/2006/relationships/image" Target="../media/image40.png"/><Relationship Id="rId9" Type="http://schemas.openxmlformats.org/officeDocument/2006/relationships/image" Target="../media/image4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7" Type="http://schemas.openxmlformats.org/officeDocument/2006/relationships/image" Target="../media/image5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jpeg"/><Relationship Id="rId3" Type="http://schemas.openxmlformats.org/officeDocument/2006/relationships/image" Target="../media/image53.jpeg"/><Relationship Id="rId7" Type="http://schemas.openxmlformats.org/officeDocument/2006/relationships/image" Target="../media/image5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11" Type="http://schemas.openxmlformats.org/officeDocument/2006/relationships/image" Target="../media/image61.jpeg"/><Relationship Id="rId5" Type="http://schemas.openxmlformats.org/officeDocument/2006/relationships/image" Target="../media/image55.png"/><Relationship Id="rId10" Type="http://schemas.openxmlformats.org/officeDocument/2006/relationships/image" Target="../media/image60.jpeg"/><Relationship Id="rId4" Type="http://schemas.openxmlformats.org/officeDocument/2006/relationships/image" Target="../media/image54.png"/><Relationship Id="rId9" Type="http://schemas.openxmlformats.org/officeDocument/2006/relationships/image" Target="../media/image59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www-radiate.fnal.gov/index.html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13" Type="http://schemas.openxmlformats.org/officeDocument/2006/relationships/image" Target="../media/image18.gif"/><Relationship Id="rId18" Type="http://schemas.openxmlformats.org/officeDocument/2006/relationships/image" Target="../media/image23.png"/><Relationship Id="rId3" Type="http://schemas.openxmlformats.org/officeDocument/2006/relationships/image" Target="../media/image8.tiff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17" Type="http://schemas.openxmlformats.org/officeDocument/2006/relationships/image" Target="../media/image22.jpe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tiff"/><Relationship Id="rId11" Type="http://schemas.openxmlformats.org/officeDocument/2006/relationships/image" Target="../media/image16.jpeg"/><Relationship Id="rId5" Type="http://schemas.openxmlformats.org/officeDocument/2006/relationships/image" Target="../media/image10.jpeg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wmf"/><Relationship Id="rId13" Type="http://schemas.openxmlformats.org/officeDocument/2006/relationships/image" Target="../media/image37.jpeg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31.wmf"/><Relationship Id="rId12" Type="http://schemas.openxmlformats.org/officeDocument/2006/relationships/image" Target="../media/image36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\\WinFileSvF\MF$Root\dseverin\Eigene%20Dateien\Work\Ver&#246;ffentlichungen\lectures\2013-SS-VL-HRM\GSI_reinjection.avi" TargetMode="External"/><Relationship Id="rId6" Type="http://schemas.openxmlformats.org/officeDocument/2006/relationships/image" Target="../media/image30.jpeg"/><Relationship Id="rId11" Type="http://schemas.openxmlformats.org/officeDocument/2006/relationships/image" Target="../media/image35.png"/><Relationship Id="rId5" Type="http://schemas.openxmlformats.org/officeDocument/2006/relationships/image" Target="../media/image29.png"/><Relationship Id="rId10" Type="http://schemas.openxmlformats.org/officeDocument/2006/relationships/image" Target="../media/image34.jpeg"/><Relationship Id="rId4" Type="http://schemas.openxmlformats.org/officeDocument/2006/relationships/image" Target="../media/image28.png"/><Relationship Id="rId9" Type="http://schemas.openxmlformats.org/officeDocument/2006/relationships/image" Target="../media/image33.jpeg"/><Relationship Id="rId14" Type="http://schemas.openxmlformats.org/officeDocument/2006/relationships/image" Target="../media/image3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710826" y="2708920"/>
            <a:ext cx="8360455" cy="1575816"/>
          </a:xfrm>
        </p:spPr>
        <p:txBody>
          <a:bodyPr/>
          <a:lstStyle/>
          <a:p>
            <a:r>
              <a:rPr lang="de-DE" dirty="0" smtClean="0"/>
              <a:t>ARIES-WP 17</a:t>
            </a:r>
            <a:endParaRPr lang="en-US" dirty="0" smtClean="0"/>
          </a:p>
          <a:p>
            <a:r>
              <a:rPr lang="en-US" dirty="0" smtClean="0"/>
              <a:t>Materials </a:t>
            </a:r>
            <a:r>
              <a:rPr lang="en-US" dirty="0"/>
              <a:t>for extreme thermal </a:t>
            </a:r>
            <a:r>
              <a:rPr lang="en-US" dirty="0" smtClean="0"/>
              <a:t>management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(</a:t>
            </a:r>
            <a:r>
              <a:rPr lang="en-US" dirty="0" err="1"/>
              <a:t>PowerMat</a:t>
            </a:r>
            <a:r>
              <a:rPr lang="en-US" dirty="0"/>
              <a:t>)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1036378" y="5301208"/>
            <a:ext cx="7924800" cy="378210"/>
          </a:xfrm>
        </p:spPr>
        <p:txBody>
          <a:bodyPr/>
          <a:lstStyle/>
          <a:p>
            <a:r>
              <a:rPr lang="en-GB" dirty="0" smtClean="0"/>
              <a:t>M. Tomut and A. Bertarelli for </a:t>
            </a:r>
            <a:r>
              <a:rPr lang="en-GB" dirty="0" err="1" smtClean="0"/>
              <a:t>PowerMat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1036378" y="4576608"/>
            <a:ext cx="7924800" cy="533110"/>
          </a:xfrm>
        </p:spPr>
        <p:txBody>
          <a:bodyPr/>
          <a:lstStyle/>
          <a:p>
            <a:r>
              <a:rPr lang="en-GB" dirty="0" smtClean="0"/>
              <a:t>CERN, 5</a:t>
            </a:r>
            <a:r>
              <a:rPr lang="en-GB" baseline="30000" dirty="0" smtClean="0"/>
              <a:t>th</a:t>
            </a:r>
            <a:r>
              <a:rPr lang="en-GB" dirty="0" smtClean="0"/>
              <a:t> of May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04566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331982" cy="5049180"/>
          </a:xfrm>
          <a:prstGeom prst="rect">
            <a:avLst/>
          </a:prstGeom>
        </p:spPr>
      </p:pic>
      <p:pic>
        <p:nvPicPr>
          <p:cNvPr id="259080" name="Picture 8"/>
          <p:cNvPicPr>
            <a:picLocks noChangeAspect="1" noChangeArrowheads="1"/>
          </p:cNvPicPr>
          <p:nvPr/>
        </p:nvPicPr>
        <p:blipFill rotWithShape="1">
          <a:blip r:embed="rId4" cstate="print"/>
          <a:srcRect l="19240" t="25542" r="21202" b="17991"/>
          <a:stretch/>
        </p:blipFill>
        <p:spPr bwMode="auto">
          <a:xfrm>
            <a:off x="-3535" y="3609020"/>
            <a:ext cx="3436330" cy="1958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Immagine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385" y="5810838"/>
            <a:ext cx="1951185" cy="858522"/>
          </a:xfrm>
          <a:prstGeom prst="rect">
            <a:avLst/>
          </a:prstGeom>
        </p:spPr>
      </p:pic>
      <p:pic>
        <p:nvPicPr>
          <p:cNvPr id="24" name="Picture 3"/>
          <p:cNvPicPr>
            <a:picLocks noChangeAspect="1" noChangeArrowheads="1"/>
          </p:cNvPicPr>
          <p:nvPr/>
        </p:nvPicPr>
        <p:blipFill rotWithShape="1">
          <a:blip r:embed="rId6" cstate="print"/>
          <a:srcRect l="1" t="3266" r="-544" b="745"/>
          <a:stretch/>
        </p:blipFill>
        <p:spPr bwMode="auto">
          <a:xfrm>
            <a:off x="5998724" y="2968210"/>
            <a:ext cx="2285527" cy="3886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Immagine 24" descr="Ir_19_20150608_160554.gif"/>
          <p:cNvPicPr>
            <a:picLocks noChangeAspect="1"/>
          </p:cNvPicPr>
          <p:nvPr/>
        </p:nvPicPr>
        <p:blipFill>
          <a:blip r:embed="rId7" cstate="print">
            <a:lum bright="20000" contrast="20000"/>
          </a:blip>
          <a:stretch>
            <a:fillRect/>
          </a:stretch>
        </p:blipFill>
        <p:spPr>
          <a:xfrm rot="5400000">
            <a:off x="6772430" y="4480031"/>
            <a:ext cx="3889790" cy="866148"/>
          </a:xfrm>
          <a:prstGeom prst="rect">
            <a:avLst/>
          </a:prstGeom>
        </p:spPr>
      </p:pic>
      <p:pic>
        <p:nvPicPr>
          <p:cNvPr id="35" name="Immagine 3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8943" y="380408"/>
            <a:ext cx="4493185" cy="2109975"/>
          </a:xfrm>
          <a:prstGeom prst="rect">
            <a:avLst/>
          </a:prstGeom>
        </p:spPr>
      </p:pic>
      <p:sp>
        <p:nvSpPr>
          <p:cNvPr id="14" name="CasellaDiTesto 13"/>
          <p:cNvSpPr txBox="1"/>
          <p:nvPr/>
        </p:nvSpPr>
        <p:spPr>
          <a:xfrm>
            <a:off x="3484496" y="5211279"/>
            <a:ext cx="241226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dirty="0" err="1">
                <a:latin typeface="Calibri" panose="020F0502020204030204" pitchFamily="34" charset="0"/>
              </a:rPr>
              <a:t>Mechanical</a:t>
            </a:r>
            <a:r>
              <a:rPr lang="it-IT" dirty="0">
                <a:latin typeface="Calibri" panose="020F0502020204030204" pitchFamily="34" charset="0"/>
              </a:rPr>
              <a:t> </a:t>
            </a:r>
            <a:r>
              <a:rPr lang="it-IT" dirty="0" err="1">
                <a:latin typeface="Calibri" panose="020F0502020204030204" pitchFamily="34" charset="0"/>
              </a:rPr>
              <a:t>characterization</a:t>
            </a:r>
            <a:r>
              <a:rPr lang="it-IT" dirty="0">
                <a:latin typeface="Calibri" panose="020F0502020204030204" pitchFamily="34" charset="0"/>
              </a:rPr>
              <a:t> of </a:t>
            </a:r>
            <a:r>
              <a:rPr lang="it-IT" dirty="0" err="1">
                <a:latin typeface="Calibri" panose="020F0502020204030204" pitchFamily="34" charset="0"/>
              </a:rPr>
              <a:t>advanced</a:t>
            </a:r>
            <a:r>
              <a:rPr lang="it-IT" dirty="0">
                <a:latin typeface="Calibri" panose="020F0502020204030204" pitchFamily="34" charset="0"/>
              </a:rPr>
              <a:t> </a:t>
            </a:r>
            <a:r>
              <a:rPr lang="it-IT" dirty="0" err="1">
                <a:latin typeface="Calibri" panose="020F0502020204030204" pitchFamily="34" charset="0"/>
              </a:rPr>
              <a:t>materials</a:t>
            </a:r>
            <a:r>
              <a:rPr lang="it-IT" dirty="0">
                <a:latin typeface="Calibri" panose="020F0502020204030204" pitchFamily="34" charset="0"/>
              </a:rPr>
              <a:t> </a:t>
            </a:r>
            <a:r>
              <a:rPr lang="it-IT" dirty="0" err="1">
                <a:latin typeface="Calibri" panose="020F0502020204030204" pitchFamily="34" charset="0"/>
              </a:rPr>
              <a:t>at</a:t>
            </a:r>
            <a:r>
              <a:rPr lang="it-IT" dirty="0">
                <a:latin typeface="Calibri" panose="020F0502020204030204" pitchFamily="34" charset="0"/>
              </a:rPr>
              <a:t> high temperature and </a:t>
            </a:r>
            <a:r>
              <a:rPr lang="it-IT" dirty="0" err="1">
                <a:latin typeface="Calibri" panose="020F0502020204030204" pitchFamily="34" charset="0"/>
              </a:rPr>
              <a:t>strain</a:t>
            </a:r>
            <a:r>
              <a:rPr lang="it-IT" dirty="0">
                <a:latin typeface="Calibri" panose="020F0502020204030204" pitchFamily="34" charset="0"/>
              </a:rPr>
              <a:t>-rate</a:t>
            </a:r>
          </a:p>
        </p:txBody>
      </p:sp>
      <p:sp>
        <p:nvSpPr>
          <p:cNvPr id="36" name="CasellaDiTesto 35"/>
          <p:cNvSpPr txBox="1"/>
          <p:nvPr/>
        </p:nvSpPr>
        <p:spPr>
          <a:xfrm>
            <a:off x="2077874" y="646985"/>
            <a:ext cx="2221069" cy="1477328"/>
          </a:xfrm>
          <a:prstGeom prst="rect">
            <a:avLst/>
          </a:prstGeom>
          <a:solidFill>
            <a:schemeClr val="bg1">
              <a:lumMod val="75000"/>
              <a:alpha val="52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it-IT" dirty="0" err="1">
                <a:latin typeface="Calibri" panose="020F0502020204030204" pitchFamily="34" charset="0"/>
              </a:rPr>
              <a:t>Hydrodynamic</a:t>
            </a:r>
            <a:r>
              <a:rPr lang="it-IT" dirty="0">
                <a:latin typeface="Calibri" panose="020F0502020204030204" pitchFamily="34" charset="0"/>
              </a:rPr>
              <a:t> </a:t>
            </a:r>
            <a:r>
              <a:rPr lang="it-IT" dirty="0" err="1">
                <a:latin typeface="Calibri" panose="020F0502020204030204" pitchFamily="34" charset="0"/>
              </a:rPr>
              <a:t>simulations</a:t>
            </a:r>
            <a:r>
              <a:rPr lang="it-IT" dirty="0">
                <a:latin typeface="Calibri" panose="020F0502020204030204" pitchFamily="34" charset="0"/>
              </a:rPr>
              <a:t> of </a:t>
            </a:r>
            <a:r>
              <a:rPr lang="it-IT" dirty="0" err="1">
                <a:latin typeface="Calibri" panose="020F0502020204030204" pitchFamily="34" charset="0"/>
              </a:rPr>
              <a:t>structures</a:t>
            </a:r>
            <a:r>
              <a:rPr lang="it-IT" dirty="0">
                <a:latin typeface="Calibri" panose="020F0502020204030204" pitchFamily="34" charset="0"/>
              </a:rPr>
              <a:t> </a:t>
            </a:r>
            <a:r>
              <a:rPr lang="it-IT" dirty="0" err="1">
                <a:latin typeface="Calibri" panose="020F0502020204030204" pitchFamily="34" charset="0"/>
              </a:rPr>
              <a:t>interacting</a:t>
            </a:r>
            <a:r>
              <a:rPr lang="it-IT" dirty="0">
                <a:latin typeface="Calibri" panose="020F0502020204030204" pitchFamily="34" charset="0"/>
              </a:rPr>
              <a:t> with </a:t>
            </a:r>
            <a:r>
              <a:rPr lang="it-IT" dirty="0" err="1">
                <a:latin typeface="Calibri" panose="020F0502020204030204" pitchFamily="34" charset="0"/>
              </a:rPr>
              <a:t>particle</a:t>
            </a:r>
            <a:r>
              <a:rPr lang="it-IT" dirty="0">
                <a:latin typeface="Calibri" panose="020F0502020204030204" pitchFamily="34" charset="0"/>
              </a:rPr>
              <a:t> </a:t>
            </a:r>
            <a:r>
              <a:rPr lang="it-IT" dirty="0" err="1">
                <a:latin typeface="Calibri" panose="020F0502020204030204" pitchFamily="34" charset="0"/>
              </a:rPr>
              <a:t>beams</a:t>
            </a:r>
            <a:r>
              <a:rPr lang="it-IT" dirty="0">
                <a:latin typeface="Calibri" panose="020F0502020204030204" pitchFamily="34" charset="0"/>
              </a:rPr>
              <a:t> (</a:t>
            </a:r>
            <a:r>
              <a:rPr lang="it-IT" dirty="0" err="1">
                <a:latin typeface="Calibri" panose="020F0502020204030204" pitchFamily="34" charset="0"/>
              </a:rPr>
              <a:t>equation</a:t>
            </a:r>
            <a:r>
              <a:rPr lang="it-IT" dirty="0">
                <a:latin typeface="Calibri" panose="020F0502020204030204" pitchFamily="34" charset="0"/>
              </a:rPr>
              <a:t> of state)</a:t>
            </a:r>
          </a:p>
        </p:txBody>
      </p:sp>
      <p:pic>
        <p:nvPicPr>
          <p:cNvPr id="37" name="Picture 2"/>
          <p:cNvPicPr>
            <a:picLocks noChangeAspect="1" noChangeArrowheads="1"/>
          </p:cNvPicPr>
          <p:nvPr/>
        </p:nvPicPr>
        <p:blipFill rotWithShape="1">
          <a:blip r:embed="rId9" cstate="print">
            <a:lum bright="10000" contrast="10000"/>
          </a:blip>
          <a:srcRect l="6403" t="6383" r="16255" b="13116"/>
          <a:stretch/>
        </p:blipFill>
        <p:spPr bwMode="auto">
          <a:xfrm>
            <a:off x="4298943" y="2571433"/>
            <a:ext cx="2175087" cy="1697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Immagine 1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-3535" y="5708853"/>
            <a:ext cx="1420111" cy="999928"/>
          </a:xfrm>
          <a:prstGeom prst="rect">
            <a:avLst/>
          </a:prstGeom>
        </p:spPr>
      </p:pic>
      <p:pic>
        <p:nvPicPr>
          <p:cNvPr id="39" name="Immagine 38" descr="C:\Users\dynlab\AppData\Local\Microsoft\Windows\INetCacheContent.Word\Pic_Ir_HRMT27.jpg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7516" y="1612705"/>
            <a:ext cx="2479809" cy="11165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12357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632" y="114222"/>
            <a:ext cx="8229600" cy="540836"/>
          </a:xfrm>
        </p:spPr>
        <p:txBody>
          <a:bodyPr anchor="t">
            <a:normAutofit/>
          </a:bodyPr>
          <a:lstStyle/>
          <a:p>
            <a:pPr algn="l"/>
            <a:r>
              <a:rPr lang="en-GB" sz="2800" dirty="0" smtClean="0">
                <a:latin typeface="Arial"/>
                <a:cs typeface="Arial"/>
              </a:rPr>
              <a:t>University of Malta</a:t>
            </a:r>
            <a:endParaRPr lang="en-GB" sz="2800" dirty="0">
              <a:latin typeface="Arial"/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631" y="815474"/>
            <a:ext cx="9034367" cy="6042525"/>
          </a:xfrm>
          <a:solidFill>
            <a:schemeClr val="bg2"/>
          </a:solidFill>
        </p:spPr>
        <p:txBody>
          <a:bodyPr>
            <a:normAutofit fontScale="92500" lnSpcReduction="10000"/>
          </a:bodyPr>
          <a:lstStyle/>
          <a:p>
            <a:r>
              <a:rPr lang="en-GB" sz="2400" b="1" dirty="0" smtClean="0">
                <a:solidFill>
                  <a:srgbClr val="1E386B"/>
                </a:solidFill>
                <a:latin typeface="Arial"/>
                <a:cs typeface="Arial"/>
              </a:rPr>
              <a:t>Highest research and teaching institution in Malta</a:t>
            </a:r>
          </a:p>
          <a:p>
            <a:r>
              <a:rPr lang="en-GB" sz="2400" b="1" dirty="0" smtClean="0">
                <a:solidFill>
                  <a:srgbClr val="1F497D"/>
                </a:solidFill>
                <a:latin typeface="Arial"/>
                <a:cs typeface="Arial"/>
              </a:rPr>
              <a:t>Track record of collaboration with CERN (EuCard2</a:t>
            </a:r>
            <a:r>
              <a:rPr lang="en-GB" sz="2400" dirty="0" smtClean="0">
                <a:solidFill>
                  <a:srgbClr val="1F497D"/>
                </a:solidFill>
                <a:latin typeface="Arial"/>
                <a:cs typeface="Arial"/>
              </a:rPr>
              <a:t>):</a:t>
            </a:r>
          </a:p>
          <a:p>
            <a:pPr lvl="1"/>
            <a:r>
              <a:rPr lang="en-GB" sz="1900" dirty="0" smtClean="0">
                <a:latin typeface="Arial"/>
                <a:cs typeface="Arial"/>
              </a:rPr>
              <a:t>PhD, </a:t>
            </a:r>
            <a:r>
              <a:rPr lang="en-GB" sz="1900" dirty="0" err="1" smtClean="0">
                <a:latin typeface="Arial"/>
                <a:cs typeface="Arial"/>
              </a:rPr>
              <a:t>Marija</a:t>
            </a:r>
            <a:r>
              <a:rPr lang="en-GB" sz="1900" dirty="0" smtClean="0">
                <a:latin typeface="Arial"/>
                <a:cs typeface="Arial"/>
              </a:rPr>
              <a:t> Cauchi: ‘</a:t>
            </a:r>
            <a:r>
              <a:rPr lang="en-GB" sz="1900" i="1" dirty="0" smtClean="0">
                <a:solidFill>
                  <a:srgbClr val="0157A4"/>
                </a:solidFill>
                <a:latin typeface="Arial"/>
                <a:cs typeface="Arial"/>
              </a:rPr>
              <a:t>Thermo-Mechanical Studies of Large Hadron Collider Collimators in Accident Scenarios</a:t>
            </a:r>
            <a:r>
              <a:rPr lang="en-GB" sz="1900" dirty="0" smtClean="0">
                <a:latin typeface="Arial"/>
                <a:cs typeface="Arial"/>
              </a:rPr>
              <a:t>’, </a:t>
            </a:r>
            <a:r>
              <a:rPr lang="en-GB" sz="1900" dirty="0" err="1">
                <a:latin typeface="Arial"/>
                <a:cs typeface="Arial"/>
              </a:rPr>
              <a:t>i</a:t>
            </a:r>
            <a:r>
              <a:rPr lang="en-GB" sz="1900" dirty="0" err="1" smtClean="0">
                <a:latin typeface="Arial"/>
                <a:cs typeface="Arial"/>
              </a:rPr>
              <a:t>nermet</a:t>
            </a:r>
            <a:r>
              <a:rPr lang="en-GB" sz="1900" dirty="0" smtClean="0">
                <a:latin typeface="Arial"/>
                <a:cs typeface="Arial"/>
              </a:rPr>
              <a:t> blocks, collimator</a:t>
            </a:r>
          </a:p>
          <a:p>
            <a:pPr lvl="1"/>
            <a:r>
              <a:rPr lang="en-GB" sz="1900" dirty="0" smtClean="0">
                <a:latin typeface="Arial"/>
                <a:cs typeface="Arial"/>
              </a:rPr>
              <a:t>MSc, Miryea Borg: ‘</a:t>
            </a:r>
            <a:r>
              <a:rPr lang="en-GB" sz="1900" i="1" dirty="0" smtClean="0">
                <a:solidFill>
                  <a:srgbClr val="1E386B"/>
                </a:solidFill>
                <a:latin typeface="Arial"/>
                <a:cs typeface="Arial"/>
              </a:rPr>
              <a:t>Numerical Modelling and Experimental Testing of Novel Materials for LHC Collimators</a:t>
            </a:r>
            <a:r>
              <a:rPr lang="en-GB" sz="1900" dirty="0" smtClean="0">
                <a:latin typeface="Arial"/>
                <a:cs typeface="Arial"/>
              </a:rPr>
              <a:t>’, new candidate materials Molybdenum Graphite, Copper Diamond, Carbon composites</a:t>
            </a:r>
          </a:p>
          <a:p>
            <a:pPr lvl="1"/>
            <a:r>
              <a:rPr lang="en-GB" sz="1900" dirty="0" smtClean="0">
                <a:latin typeface="Arial"/>
                <a:cs typeface="Arial"/>
              </a:rPr>
              <a:t>MSc, Marcus </a:t>
            </a:r>
            <a:r>
              <a:rPr lang="en-GB" sz="1900" dirty="0" err="1" smtClean="0">
                <a:latin typeface="Arial"/>
                <a:cs typeface="Arial"/>
              </a:rPr>
              <a:t>Portelli</a:t>
            </a:r>
            <a:r>
              <a:rPr lang="en-GB" sz="1900" dirty="0">
                <a:latin typeface="Arial"/>
                <a:cs typeface="Arial"/>
              </a:rPr>
              <a:t> (on-going): ‘</a:t>
            </a:r>
            <a:r>
              <a:rPr lang="en-GB" sz="1900" i="1" dirty="0">
                <a:solidFill>
                  <a:srgbClr val="1F497D"/>
                </a:solidFill>
                <a:latin typeface="Arial"/>
                <a:cs typeface="Arial"/>
              </a:rPr>
              <a:t>Preliminary Thermo-mechanical Design of a high-power absorber for HL-LHC Crystal </a:t>
            </a:r>
            <a:r>
              <a:rPr lang="en-GB" sz="1900" i="1" dirty="0" smtClean="0">
                <a:solidFill>
                  <a:srgbClr val="1F497D"/>
                </a:solidFill>
                <a:latin typeface="Arial"/>
                <a:cs typeface="Arial"/>
              </a:rPr>
              <a:t>Collimation</a:t>
            </a:r>
            <a:r>
              <a:rPr lang="en-GB" sz="1900" dirty="0" smtClean="0">
                <a:latin typeface="Arial"/>
                <a:cs typeface="Arial"/>
              </a:rPr>
              <a:t>’, investigation on new crystal collimation designs</a:t>
            </a:r>
          </a:p>
          <a:p>
            <a:r>
              <a:rPr lang="en-GB" sz="2400" b="1" dirty="0" smtClean="0">
                <a:solidFill>
                  <a:srgbClr val="1E386B"/>
                </a:solidFill>
                <a:latin typeface="Arial"/>
                <a:cs typeface="Arial"/>
              </a:rPr>
              <a:t>Expertise:</a:t>
            </a:r>
          </a:p>
          <a:p>
            <a:pPr lvl="1"/>
            <a:r>
              <a:rPr lang="en-GB" sz="2200" dirty="0" smtClean="0">
                <a:solidFill>
                  <a:srgbClr val="1F497D"/>
                </a:solidFill>
                <a:latin typeface="Arial"/>
                <a:cs typeface="Arial"/>
              </a:rPr>
              <a:t>Thermo-mechanical finite element analysis (FEA) simulations (ANSYS)</a:t>
            </a:r>
          </a:p>
          <a:p>
            <a:pPr lvl="1"/>
            <a:r>
              <a:rPr lang="en-GB" sz="2200" dirty="0" smtClean="0">
                <a:solidFill>
                  <a:srgbClr val="1F497D"/>
                </a:solidFill>
                <a:latin typeface="Arial"/>
                <a:cs typeface="Arial"/>
              </a:rPr>
              <a:t>Analysis of high temperature (e.g. welding) induced stresses through full and reduced (computationally efficient) methods</a:t>
            </a:r>
          </a:p>
          <a:p>
            <a:pPr lvl="1"/>
            <a:r>
              <a:rPr lang="en-GB" sz="2200" dirty="0" smtClean="0">
                <a:solidFill>
                  <a:srgbClr val="1F497D"/>
                </a:solidFill>
                <a:latin typeface="Arial"/>
                <a:cs typeface="Arial"/>
              </a:rPr>
              <a:t>Residual stresses hole drilling equipment</a:t>
            </a:r>
          </a:p>
          <a:p>
            <a:pPr lvl="1"/>
            <a:r>
              <a:rPr lang="en-GB" sz="2200" dirty="0" smtClean="0">
                <a:solidFill>
                  <a:srgbClr val="1F497D"/>
                </a:solidFill>
                <a:latin typeface="Arial"/>
                <a:cs typeface="Arial"/>
              </a:rPr>
              <a:t>Sensor technology</a:t>
            </a:r>
          </a:p>
          <a:p>
            <a:r>
              <a:rPr lang="en-GB" sz="2400" b="1" dirty="0" smtClean="0">
                <a:solidFill>
                  <a:srgbClr val="1E386B"/>
                </a:solidFill>
                <a:latin typeface="Arial"/>
                <a:cs typeface="Arial"/>
              </a:rPr>
              <a:t>WP 17 Task 17.2</a:t>
            </a:r>
          </a:p>
          <a:p>
            <a:pPr marL="0" indent="0">
              <a:buNone/>
            </a:pPr>
            <a:r>
              <a:rPr lang="en-GB" sz="2400" dirty="0" smtClean="0">
                <a:solidFill>
                  <a:srgbClr val="C00000"/>
                </a:solidFill>
                <a:latin typeface="Arial"/>
                <a:cs typeface="Arial"/>
              </a:rPr>
              <a:t>Main foreseen contribution: support for analysis for assessment of components performance, testing planning and validation</a:t>
            </a:r>
            <a:endParaRPr lang="en-GB" sz="2400" dirty="0">
              <a:solidFill>
                <a:srgbClr val="C00000"/>
              </a:solidFill>
              <a:latin typeface="Arial"/>
              <a:cs typeface="Arial"/>
            </a:endParaRPr>
          </a:p>
        </p:txBody>
      </p:sp>
      <p:pic>
        <p:nvPicPr>
          <p:cNvPr id="5" name="Picture 4" descr="largelogo with text at side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347" b="21136"/>
          <a:stretch/>
        </p:blipFill>
        <p:spPr>
          <a:xfrm>
            <a:off x="6523789" y="0"/>
            <a:ext cx="2620209" cy="779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09431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Bild 69" descr="PTA_4M1_wide 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3708" y="4146599"/>
            <a:ext cx="2492108" cy="2160238"/>
          </a:xfrm>
          <a:prstGeom prst="rect">
            <a:avLst/>
          </a:prstGeom>
        </p:spPr>
      </p:pic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RHP-Technology @ ARIES</a:t>
            </a:r>
            <a:endParaRPr lang="de-DE" dirty="0"/>
          </a:p>
        </p:txBody>
      </p:sp>
      <p:sp>
        <p:nvSpPr>
          <p:cNvPr id="10" name="Abgerundetes Rechteck 9"/>
          <p:cNvSpPr/>
          <p:nvPr/>
        </p:nvSpPr>
        <p:spPr>
          <a:xfrm>
            <a:off x="395536" y="1695664"/>
            <a:ext cx="2520280" cy="2160240"/>
          </a:xfrm>
          <a:prstGeom prst="roundRect">
            <a:avLst>
              <a:gd name="adj" fmla="val 5170"/>
            </a:avLst>
          </a:prstGeom>
          <a:noFill/>
          <a:ln w="38100" cmpd="sng">
            <a:solidFill>
              <a:srgbClr val="FF66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21" name="Abgerundetes Rechteck 20"/>
          <p:cNvSpPr/>
          <p:nvPr/>
        </p:nvSpPr>
        <p:spPr>
          <a:xfrm>
            <a:off x="395536" y="4115900"/>
            <a:ext cx="2520280" cy="2160240"/>
          </a:xfrm>
          <a:prstGeom prst="roundRect">
            <a:avLst>
              <a:gd name="adj" fmla="val 5170"/>
            </a:avLst>
          </a:prstGeom>
          <a:noFill/>
          <a:ln w="38100" cmpd="sng">
            <a:solidFill>
              <a:srgbClr val="FF66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24" name="Rechteck 23"/>
          <p:cNvSpPr/>
          <p:nvPr/>
        </p:nvSpPr>
        <p:spPr>
          <a:xfrm>
            <a:off x="827584" y="3337446"/>
            <a:ext cx="2088232" cy="345638"/>
          </a:xfrm>
          <a:custGeom>
            <a:avLst/>
            <a:gdLst>
              <a:gd name="connsiteX0" fmla="*/ 0 w 2088232"/>
              <a:gd name="connsiteY0" fmla="*/ 0 h 288032"/>
              <a:gd name="connsiteX1" fmla="*/ 2088232 w 2088232"/>
              <a:gd name="connsiteY1" fmla="*/ 0 h 288032"/>
              <a:gd name="connsiteX2" fmla="*/ 2088232 w 2088232"/>
              <a:gd name="connsiteY2" fmla="*/ 288032 h 288032"/>
              <a:gd name="connsiteX3" fmla="*/ 0 w 2088232"/>
              <a:gd name="connsiteY3" fmla="*/ 288032 h 288032"/>
              <a:gd name="connsiteX4" fmla="*/ 0 w 2088232"/>
              <a:gd name="connsiteY4" fmla="*/ 0 h 288032"/>
              <a:gd name="connsiteX0" fmla="*/ 186419 w 2088232"/>
              <a:gd name="connsiteY0" fmla="*/ 0 h 288032"/>
              <a:gd name="connsiteX1" fmla="*/ 2088232 w 2088232"/>
              <a:gd name="connsiteY1" fmla="*/ 0 h 288032"/>
              <a:gd name="connsiteX2" fmla="*/ 2088232 w 2088232"/>
              <a:gd name="connsiteY2" fmla="*/ 288032 h 288032"/>
              <a:gd name="connsiteX3" fmla="*/ 0 w 2088232"/>
              <a:gd name="connsiteY3" fmla="*/ 288032 h 288032"/>
              <a:gd name="connsiteX4" fmla="*/ 186419 w 2088232"/>
              <a:gd name="connsiteY4" fmla="*/ 0 h 288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88232" h="288032">
                <a:moveTo>
                  <a:pt x="186419" y="0"/>
                </a:moveTo>
                <a:lnTo>
                  <a:pt x="2088232" y="0"/>
                </a:lnTo>
                <a:lnTo>
                  <a:pt x="2088232" y="288032"/>
                </a:lnTo>
                <a:lnTo>
                  <a:pt x="0" y="288032"/>
                </a:lnTo>
                <a:lnTo>
                  <a:pt x="186419" y="0"/>
                </a:lnTo>
                <a:close/>
              </a:path>
            </a:pathLst>
          </a:custGeom>
          <a:solidFill>
            <a:schemeClr val="bg1">
              <a:lumMod val="85000"/>
              <a:alpha val="66000"/>
            </a:schemeClr>
          </a:solidFill>
          <a:ln w="381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11" name="Textplatzhalter 3"/>
          <p:cNvSpPr>
            <a:spLocks noGrp="1"/>
          </p:cNvSpPr>
          <p:nvPr>
            <p:ph type="body" sz="quarter" idx="4294967295"/>
          </p:nvPr>
        </p:nvSpPr>
        <p:spPr>
          <a:xfrm>
            <a:off x="1115616" y="3337446"/>
            <a:ext cx="1656184" cy="34563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>
              <a:defRPr sz="1050"/>
            </a:lvl2pPr>
            <a:lvl3pPr>
              <a:defRPr sz="105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de-DE" dirty="0" smtClean="0"/>
              <a:t>RAPID SINTER PRESSING</a:t>
            </a:r>
            <a:endParaRPr lang="de-DE" dirty="0"/>
          </a:p>
        </p:txBody>
      </p:sp>
      <p:sp>
        <p:nvSpPr>
          <p:cNvPr id="40" name="Abgerundetes Rechteck 39"/>
          <p:cNvSpPr/>
          <p:nvPr/>
        </p:nvSpPr>
        <p:spPr>
          <a:xfrm>
            <a:off x="395536" y="4115900"/>
            <a:ext cx="2520280" cy="2160240"/>
          </a:xfrm>
          <a:prstGeom prst="roundRect">
            <a:avLst>
              <a:gd name="adj" fmla="val 5170"/>
            </a:avLst>
          </a:prstGeom>
          <a:noFill/>
          <a:ln w="38100" cmpd="sng">
            <a:solidFill>
              <a:srgbClr val="FF66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41" name="Abgerundetes Rechteck 40"/>
          <p:cNvSpPr/>
          <p:nvPr/>
        </p:nvSpPr>
        <p:spPr>
          <a:xfrm>
            <a:off x="395536" y="4115900"/>
            <a:ext cx="2520280" cy="2160240"/>
          </a:xfrm>
          <a:prstGeom prst="roundRect">
            <a:avLst>
              <a:gd name="adj" fmla="val 5170"/>
            </a:avLst>
          </a:prstGeom>
          <a:noFill/>
          <a:ln w="57150" cmpd="sng">
            <a:solidFill>
              <a:srgbClr val="FF66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42" name="Rechteck 23"/>
          <p:cNvSpPr/>
          <p:nvPr/>
        </p:nvSpPr>
        <p:spPr>
          <a:xfrm>
            <a:off x="467544" y="5757683"/>
            <a:ext cx="2448272" cy="345638"/>
          </a:xfrm>
          <a:custGeom>
            <a:avLst/>
            <a:gdLst>
              <a:gd name="connsiteX0" fmla="*/ 0 w 2088232"/>
              <a:gd name="connsiteY0" fmla="*/ 0 h 288032"/>
              <a:gd name="connsiteX1" fmla="*/ 2088232 w 2088232"/>
              <a:gd name="connsiteY1" fmla="*/ 0 h 288032"/>
              <a:gd name="connsiteX2" fmla="*/ 2088232 w 2088232"/>
              <a:gd name="connsiteY2" fmla="*/ 288032 h 288032"/>
              <a:gd name="connsiteX3" fmla="*/ 0 w 2088232"/>
              <a:gd name="connsiteY3" fmla="*/ 288032 h 288032"/>
              <a:gd name="connsiteX4" fmla="*/ 0 w 2088232"/>
              <a:gd name="connsiteY4" fmla="*/ 0 h 288032"/>
              <a:gd name="connsiteX0" fmla="*/ 186419 w 2088232"/>
              <a:gd name="connsiteY0" fmla="*/ 0 h 288032"/>
              <a:gd name="connsiteX1" fmla="*/ 2088232 w 2088232"/>
              <a:gd name="connsiteY1" fmla="*/ 0 h 288032"/>
              <a:gd name="connsiteX2" fmla="*/ 2088232 w 2088232"/>
              <a:gd name="connsiteY2" fmla="*/ 288032 h 288032"/>
              <a:gd name="connsiteX3" fmla="*/ 0 w 2088232"/>
              <a:gd name="connsiteY3" fmla="*/ 288032 h 288032"/>
              <a:gd name="connsiteX4" fmla="*/ 186419 w 2088232"/>
              <a:gd name="connsiteY4" fmla="*/ 0 h 288032"/>
              <a:gd name="connsiteX0" fmla="*/ 144433 w 2088232"/>
              <a:gd name="connsiteY0" fmla="*/ 3282 h 288032"/>
              <a:gd name="connsiteX1" fmla="*/ 2088232 w 2088232"/>
              <a:gd name="connsiteY1" fmla="*/ 0 h 288032"/>
              <a:gd name="connsiteX2" fmla="*/ 2088232 w 2088232"/>
              <a:gd name="connsiteY2" fmla="*/ 288032 h 288032"/>
              <a:gd name="connsiteX3" fmla="*/ 0 w 2088232"/>
              <a:gd name="connsiteY3" fmla="*/ 288032 h 288032"/>
              <a:gd name="connsiteX4" fmla="*/ 144433 w 2088232"/>
              <a:gd name="connsiteY4" fmla="*/ 3282 h 288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88232" h="288032">
                <a:moveTo>
                  <a:pt x="144433" y="3282"/>
                </a:moveTo>
                <a:lnTo>
                  <a:pt x="2088232" y="0"/>
                </a:lnTo>
                <a:lnTo>
                  <a:pt x="2088232" y="288032"/>
                </a:lnTo>
                <a:lnTo>
                  <a:pt x="0" y="288032"/>
                </a:lnTo>
                <a:lnTo>
                  <a:pt x="144433" y="3282"/>
                </a:lnTo>
                <a:close/>
              </a:path>
            </a:pathLst>
          </a:custGeom>
          <a:solidFill>
            <a:schemeClr val="bg1">
              <a:lumMod val="85000"/>
              <a:alpha val="66000"/>
            </a:schemeClr>
          </a:solidFill>
          <a:ln w="381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r"/>
            <a:endParaRPr lang="de-DE"/>
          </a:p>
        </p:txBody>
      </p:sp>
      <p:sp>
        <p:nvSpPr>
          <p:cNvPr id="43" name="Textplatzhalter 3"/>
          <p:cNvSpPr txBox="1">
            <a:spLocks/>
          </p:cNvSpPr>
          <p:nvPr/>
        </p:nvSpPr>
        <p:spPr>
          <a:xfrm>
            <a:off x="611560" y="5757683"/>
            <a:ext cx="2304256" cy="345638"/>
          </a:xfrm>
          <a:prstGeom prst="rect">
            <a:avLst/>
          </a:prstGeom>
        </p:spPr>
        <p:txBody>
          <a:bodyPr vert="horz"/>
          <a:lstStyle>
            <a:lvl1pPr marL="0" indent="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11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ＭＳ Ｐゴシック" charset="-128"/>
                <a:cs typeface="Arial" pitchFamily="34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Blip>
                <a:blip r:embed="rId4"/>
              </a:buBlip>
              <a:defRPr sz="1050" kern="120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Arial" pitchFamily="34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Blip>
                <a:blip r:embed="rId4"/>
              </a:buBlip>
              <a:defRPr sz="1050" kern="120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Arial" pitchFamily="34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Blip>
                <a:blip r:embed="rId4"/>
              </a:buBlip>
              <a:defRPr sz="1050" kern="120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Arial" pitchFamily="34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Blip>
                <a:blip r:embed="rId4"/>
              </a:buBlip>
              <a:defRPr sz="1050" kern="120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Arial" pitchFamily="34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de-DE" dirty="0" smtClean="0">
                <a:solidFill>
                  <a:srgbClr val="FFFFFF"/>
                </a:solidFill>
              </a:rPr>
              <a:t>ADDITIVE MANUFACTURING</a:t>
            </a:r>
            <a:endParaRPr lang="de-DE" dirty="0">
              <a:solidFill>
                <a:srgbClr val="FFFFFF"/>
              </a:solidFill>
            </a:endParaRPr>
          </a:p>
        </p:txBody>
      </p:sp>
      <p:pic>
        <p:nvPicPr>
          <p:cNvPr id="51" name="Picture 3" descr="C:\Dokumente und Einstellungen\KitzmantelM\Desktop\Photos RHP\RHP_Fotomaterial_lowres\Maschinen\DSP_Fritsch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5536" y="1700194"/>
            <a:ext cx="2520280" cy="2133600"/>
          </a:xfrm>
          <a:prstGeom prst="rect">
            <a:avLst/>
          </a:prstGeom>
          <a:noFill/>
        </p:spPr>
      </p:pic>
      <p:pic>
        <p:nvPicPr>
          <p:cNvPr id="52" name="Picture 3" descr="C:\Dokumente und Einstellungen\KitzmantelM\Desktop\praes\Unbenannt-9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39552" y="1868483"/>
            <a:ext cx="717851" cy="1146451"/>
          </a:xfrm>
          <a:prstGeom prst="rect">
            <a:avLst/>
          </a:prstGeom>
          <a:noFill/>
        </p:spPr>
      </p:pic>
      <p:sp>
        <p:nvSpPr>
          <p:cNvPr id="53" name="Abgerundetes Rechteck 52"/>
          <p:cNvSpPr/>
          <p:nvPr/>
        </p:nvSpPr>
        <p:spPr>
          <a:xfrm>
            <a:off x="395536" y="1695664"/>
            <a:ext cx="2520280" cy="2160240"/>
          </a:xfrm>
          <a:prstGeom prst="roundRect">
            <a:avLst>
              <a:gd name="adj" fmla="val 5170"/>
            </a:avLst>
          </a:prstGeom>
          <a:noFill/>
          <a:ln w="57150" cmpd="sng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55" name="Textplatzhalter 3"/>
          <p:cNvSpPr txBox="1">
            <a:spLocks/>
          </p:cNvSpPr>
          <p:nvPr/>
        </p:nvSpPr>
        <p:spPr>
          <a:xfrm>
            <a:off x="971600" y="3337446"/>
            <a:ext cx="1944216" cy="345638"/>
          </a:xfrm>
          <a:prstGeom prst="rect">
            <a:avLst/>
          </a:prstGeom>
        </p:spPr>
        <p:txBody>
          <a:bodyPr vert="horz"/>
          <a:lstStyle>
            <a:lvl1pPr marL="0" indent="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11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ＭＳ Ｐゴシック" charset="-128"/>
                <a:cs typeface="Arial" pitchFamily="34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Blip>
                <a:blip r:embed="rId4"/>
              </a:buBlip>
              <a:defRPr sz="1050" kern="120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Arial" pitchFamily="34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Blip>
                <a:blip r:embed="rId4"/>
              </a:buBlip>
              <a:defRPr sz="1050" kern="120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Arial" pitchFamily="34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Blip>
                <a:blip r:embed="rId4"/>
              </a:buBlip>
              <a:defRPr sz="1050" kern="120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Arial" pitchFamily="34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Blip>
                <a:blip r:embed="rId4"/>
              </a:buBlip>
              <a:defRPr sz="1050" kern="120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Arial" pitchFamily="34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de-DE" dirty="0" smtClean="0">
                <a:solidFill>
                  <a:srgbClr val="FFFFFF"/>
                </a:solidFill>
              </a:rPr>
              <a:t>SPS/FAST SINTERING</a:t>
            </a:r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65" name="Rechteck 23"/>
          <p:cNvSpPr/>
          <p:nvPr/>
        </p:nvSpPr>
        <p:spPr>
          <a:xfrm>
            <a:off x="827584" y="3337446"/>
            <a:ext cx="2088232" cy="345638"/>
          </a:xfrm>
          <a:custGeom>
            <a:avLst/>
            <a:gdLst>
              <a:gd name="connsiteX0" fmla="*/ 0 w 2088232"/>
              <a:gd name="connsiteY0" fmla="*/ 0 h 288032"/>
              <a:gd name="connsiteX1" fmla="*/ 2088232 w 2088232"/>
              <a:gd name="connsiteY1" fmla="*/ 0 h 288032"/>
              <a:gd name="connsiteX2" fmla="*/ 2088232 w 2088232"/>
              <a:gd name="connsiteY2" fmla="*/ 288032 h 288032"/>
              <a:gd name="connsiteX3" fmla="*/ 0 w 2088232"/>
              <a:gd name="connsiteY3" fmla="*/ 288032 h 288032"/>
              <a:gd name="connsiteX4" fmla="*/ 0 w 2088232"/>
              <a:gd name="connsiteY4" fmla="*/ 0 h 288032"/>
              <a:gd name="connsiteX0" fmla="*/ 186419 w 2088232"/>
              <a:gd name="connsiteY0" fmla="*/ 0 h 288032"/>
              <a:gd name="connsiteX1" fmla="*/ 2088232 w 2088232"/>
              <a:gd name="connsiteY1" fmla="*/ 0 h 288032"/>
              <a:gd name="connsiteX2" fmla="*/ 2088232 w 2088232"/>
              <a:gd name="connsiteY2" fmla="*/ 288032 h 288032"/>
              <a:gd name="connsiteX3" fmla="*/ 0 w 2088232"/>
              <a:gd name="connsiteY3" fmla="*/ 288032 h 288032"/>
              <a:gd name="connsiteX4" fmla="*/ 186419 w 2088232"/>
              <a:gd name="connsiteY4" fmla="*/ 0 h 288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88232" h="288032">
                <a:moveTo>
                  <a:pt x="186419" y="0"/>
                </a:moveTo>
                <a:lnTo>
                  <a:pt x="2088232" y="0"/>
                </a:lnTo>
                <a:lnTo>
                  <a:pt x="2088232" y="288032"/>
                </a:lnTo>
                <a:lnTo>
                  <a:pt x="0" y="288032"/>
                </a:lnTo>
                <a:lnTo>
                  <a:pt x="186419" y="0"/>
                </a:lnTo>
                <a:close/>
              </a:path>
            </a:pathLst>
          </a:custGeom>
          <a:solidFill>
            <a:schemeClr val="bg1">
              <a:lumMod val="85000"/>
              <a:alpha val="66000"/>
            </a:schemeClr>
          </a:solidFill>
          <a:ln w="381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2" name="Pfeil nach rechts 1"/>
          <p:cNvSpPr/>
          <p:nvPr/>
        </p:nvSpPr>
        <p:spPr>
          <a:xfrm>
            <a:off x="3203848" y="2196696"/>
            <a:ext cx="1368152" cy="1032385"/>
          </a:xfrm>
          <a:prstGeom prst="rightArrow">
            <a:avLst/>
          </a:prstGeom>
          <a:noFill/>
          <a:ln w="38100" cmpd="sng">
            <a:solidFill>
              <a:srgbClr val="FF66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45" name="Pfeil nach rechts 44"/>
          <p:cNvSpPr/>
          <p:nvPr/>
        </p:nvSpPr>
        <p:spPr>
          <a:xfrm>
            <a:off x="3203848" y="4679828"/>
            <a:ext cx="1368152" cy="1032385"/>
          </a:xfrm>
          <a:prstGeom prst="rightArrow">
            <a:avLst/>
          </a:prstGeom>
          <a:noFill/>
          <a:ln w="38100" cmpd="sng">
            <a:solidFill>
              <a:srgbClr val="FF66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pic>
        <p:nvPicPr>
          <p:cNvPr id="48" name="Bild 47" descr="IMG_1583.JPG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22" r="3646" b="22328"/>
          <a:stretch/>
        </p:blipFill>
        <p:spPr>
          <a:xfrm>
            <a:off x="4824030" y="1523930"/>
            <a:ext cx="3849995" cy="1691464"/>
          </a:xfrm>
          <a:prstGeom prst="rect">
            <a:avLst/>
          </a:prstGeom>
        </p:spPr>
      </p:pic>
      <p:sp>
        <p:nvSpPr>
          <p:cNvPr id="4" name="Rechteck 3"/>
          <p:cNvSpPr/>
          <p:nvPr/>
        </p:nvSpPr>
        <p:spPr>
          <a:xfrm>
            <a:off x="4824029" y="5183832"/>
            <a:ext cx="371516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600" dirty="0" err="1"/>
              <a:t>Demonstrate</a:t>
            </a:r>
            <a:r>
              <a:rPr lang="de-DE" sz="1600" dirty="0"/>
              <a:t> </a:t>
            </a:r>
            <a:r>
              <a:rPr lang="de-DE" sz="1600" b="1" dirty="0" smtClean="0"/>
              <a:t>Additive Manufacturing </a:t>
            </a:r>
            <a:r>
              <a:rPr lang="de-DE" sz="1600" b="1" dirty="0" err="1"/>
              <a:t>of</a:t>
            </a:r>
            <a:r>
              <a:rPr lang="de-DE" sz="1600" b="1" dirty="0"/>
              <a:t> MgB2 </a:t>
            </a:r>
            <a:r>
              <a:rPr lang="de-DE" sz="1600" b="1" dirty="0" err="1"/>
              <a:t>for</a:t>
            </a:r>
            <a:r>
              <a:rPr lang="de-DE" sz="1600" b="1" dirty="0"/>
              <a:t> large </a:t>
            </a:r>
            <a:r>
              <a:rPr lang="de-DE" sz="1600" b="1" dirty="0" err="1"/>
              <a:t>dimensions</a:t>
            </a:r>
            <a:r>
              <a:rPr lang="de-DE" sz="1600" dirty="0"/>
              <a:t> (</a:t>
            </a:r>
            <a:r>
              <a:rPr lang="de-DE" sz="1600" dirty="0" err="1"/>
              <a:t>applications</a:t>
            </a:r>
            <a:r>
              <a:rPr lang="de-DE" sz="1600" dirty="0"/>
              <a:t>: </a:t>
            </a:r>
            <a:r>
              <a:rPr lang="de-DE" sz="1600" dirty="0" err="1"/>
              <a:t>novel</a:t>
            </a:r>
            <a:r>
              <a:rPr lang="de-DE" sz="1600" dirty="0"/>
              <a:t> beam </a:t>
            </a:r>
            <a:r>
              <a:rPr lang="de-DE" sz="1600" dirty="0" err="1"/>
              <a:t>pipes</a:t>
            </a:r>
            <a:r>
              <a:rPr lang="de-DE" sz="1600" dirty="0"/>
              <a:t>, RF </a:t>
            </a:r>
            <a:r>
              <a:rPr lang="de-DE" sz="1600" dirty="0" err="1"/>
              <a:t>cavities</a:t>
            </a:r>
            <a:r>
              <a:rPr lang="de-DE" sz="1600" dirty="0"/>
              <a:t>, …)</a:t>
            </a:r>
          </a:p>
        </p:txBody>
      </p:sp>
      <p:sp>
        <p:nvSpPr>
          <p:cNvPr id="5" name="Rechteck 4"/>
          <p:cNvSpPr/>
          <p:nvPr/>
        </p:nvSpPr>
        <p:spPr>
          <a:xfrm>
            <a:off x="4824030" y="3529383"/>
            <a:ext cx="393118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600" dirty="0"/>
              <a:t>Metal-Diamond </a:t>
            </a:r>
            <a:r>
              <a:rPr lang="de-DE" sz="1600" dirty="0" err="1" smtClean="0"/>
              <a:t>composite</a:t>
            </a:r>
            <a:r>
              <a:rPr lang="de-DE" sz="1600" dirty="0" smtClean="0"/>
              <a:t> </a:t>
            </a:r>
            <a:r>
              <a:rPr lang="de-DE" sz="1600" dirty="0" err="1" smtClean="0"/>
              <a:t>applications</a:t>
            </a:r>
            <a:r>
              <a:rPr lang="de-DE" sz="1600" dirty="0" smtClean="0"/>
              <a:t> like </a:t>
            </a:r>
            <a:r>
              <a:rPr lang="de-DE" sz="1600" dirty="0" err="1" smtClean="0"/>
              <a:t>novel</a:t>
            </a:r>
            <a:r>
              <a:rPr lang="de-DE" sz="1600" dirty="0" smtClean="0"/>
              <a:t> </a:t>
            </a:r>
            <a:r>
              <a:rPr lang="de-DE" sz="1600" b="1" dirty="0" err="1"/>
              <a:t>luminescence</a:t>
            </a:r>
            <a:r>
              <a:rPr lang="de-DE" sz="1600" b="1" dirty="0"/>
              <a:t> </a:t>
            </a:r>
            <a:r>
              <a:rPr lang="de-DE" sz="1600" b="1" dirty="0" err="1"/>
              <a:t>screens</a:t>
            </a:r>
            <a:r>
              <a:rPr lang="de-DE" sz="1600" b="1" dirty="0"/>
              <a:t> </a:t>
            </a:r>
            <a:r>
              <a:rPr lang="de-DE" sz="1600" dirty="0" err="1"/>
              <a:t>for</a:t>
            </a:r>
            <a:r>
              <a:rPr lang="de-DE" sz="1600" dirty="0"/>
              <a:t> </a:t>
            </a:r>
            <a:r>
              <a:rPr lang="de-DE" sz="1600" dirty="0" err="1"/>
              <a:t>particle</a:t>
            </a:r>
            <a:r>
              <a:rPr lang="de-DE" sz="1600" dirty="0"/>
              <a:t> </a:t>
            </a:r>
            <a:r>
              <a:rPr lang="de-DE" sz="1600" dirty="0" err="1"/>
              <a:t>beams</a:t>
            </a:r>
            <a:r>
              <a:rPr lang="de-DE" sz="1600" dirty="0"/>
              <a:t>, </a:t>
            </a:r>
            <a:r>
              <a:rPr lang="de-DE" sz="1600" dirty="0" err="1"/>
              <a:t>quantum</a:t>
            </a:r>
            <a:r>
              <a:rPr lang="de-DE" sz="1600" dirty="0"/>
              <a:t> </a:t>
            </a:r>
            <a:r>
              <a:rPr lang="de-DE" sz="1600" dirty="0" err="1"/>
              <a:t>computing</a:t>
            </a:r>
            <a:r>
              <a:rPr lang="de-DE" sz="1600" dirty="0"/>
              <a:t>, </a:t>
            </a:r>
            <a:r>
              <a:rPr lang="de-DE" sz="1600" dirty="0" err="1"/>
              <a:t>florescence</a:t>
            </a:r>
            <a:r>
              <a:rPr lang="de-DE" sz="1600" dirty="0"/>
              <a:t> </a:t>
            </a:r>
            <a:r>
              <a:rPr lang="de-DE" sz="1600" dirty="0" err="1" smtClean="0"/>
              <a:t>imaging</a:t>
            </a:r>
            <a:r>
              <a:rPr lang="de-DE" sz="1600" dirty="0" smtClean="0"/>
              <a:t>,....</a:t>
            </a:r>
            <a:endParaRPr lang="de-DE" sz="1600" dirty="0"/>
          </a:p>
        </p:txBody>
      </p:sp>
      <p:sp>
        <p:nvSpPr>
          <p:cNvPr id="6" name="Rechteck 5"/>
          <p:cNvSpPr/>
          <p:nvPr/>
        </p:nvSpPr>
        <p:spPr>
          <a:xfrm>
            <a:off x="4824030" y="2745271"/>
            <a:ext cx="2583104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de-DE" sz="1600" dirty="0" err="1" smtClean="0"/>
              <a:t>CuCD</a:t>
            </a:r>
            <a:r>
              <a:rPr lang="de-DE" sz="1600" dirty="0" smtClean="0"/>
              <a:t> </a:t>
            </a:r>
            <a:r>
              <a:rPr lang="de-DE" sz="1600" dirty="0" err="1" smtClean="0"/>
              <a:t>as</a:t>
            </a:r>
            <a:r>
              <a:rPr lang="de-DE" sz="1600" dirty="0" smtClean="0"/>
              <a:t> </a:t>
            </a:r>
            <a:r>
              <a:rPr lang="de-DE" sz="1600" dirty="0" err="1" smtClean="0"/>
              <a:t>collimation</a:t>
            </a:r>
            <a:r>
              <a:rPr lang="de-DE" sz="1600" dirty="0" smtClean="0"/>
              <a:t> material </a:t>
            </a:r>
            <a:endParaRPr lang="de-DE" sz="1600" dirty="0"/>
          </a:p>
        </p:txBody>
      </p:sp>
      <p:sp>
        <p:nvSpPr>
          <p:cNvPr id="54" name="Abgerundetes Rechteck 53"/>
          <p:cNvSpPr/>
          <p:nvPr/>
        </p:nvSpPr>
        <p:spPr>
          <a:xfrm>
            <a:off x="4824028" y="1523930"/>
            <a:ext cx="3859180" cy="1709051"/>
          </a:xfrm>
          <a:prstGeom prst="roundRect">
            <a:avLst>
              <a:gd name="adj" fmla="val 5170"/>
            </a:avLst>
          </a:prstGeom>
          <a:noFill/>
          <a:ln w="57150" cmpd="sng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57" name="Abgerundetes Rechteck 56"/>
          <p:cNvSpPr/>
          <p:nvPr/>
        </p:nvSpPr>
        <p:spPr>
          <a:xfrm>
            <a:off x="4824028" y="3447982"/>
            <a:ext cx="3859180" cy="1445922"/>
          </a:xfrm>
          <a:prstGeom prst="roundRect">
            <a:avLst>
              <a:gd name="adj" fmla="val 5170"/>
            </a:avLst>
          </a:prstGeom>
          <a:noFill/>
          <a:ln w="57150" cmpd="sng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58" name="Abgerundetes Rechteck 57"/>
          <p:cNvSpPr/>
          <p:nvPr/>
        </p:nvSpPr>
        <p:spPr>
          <a:xfrm>
            <a:off x="4814845" y="5116865"/>
            <a:ext cx="3859180" cy="1163652"/>
          </a:xfrm>
          <a:prstGeom prst="roundRect">
            <a:avLst>
              <a:gd name="adj" fmla="val 5170"/>
            </a:avLst>
          </a:prstGeom>
          <a:noFill/>
          <a:ln w="57150" cmpd="sng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61" name="Rechteck 60"/>
          <p:cNvSpPr/>
          <p:nvPr/>
        </p:nvSpPr>
        <p:spPr>
          <a:xfrm>
            <a:off x="395537" y="648779"/>
            <a:ext cx="3931187" cy="70788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de-DE" sz="2000" b="1" dirty="0" smtClean="0">
                <a:solidFill>
                  <a:srgbClr val="FF0000"/>
                </a:solidFill>
              </a:rPr>
              <a:t>2 Technologies &amp; </a:t>
            </a:r>
          </a:p>
          <a:p>
            <a:r>
              <a:rPr lang="de-DE" sz="2000" b="1" dirty="0" err="1" smtClean="0">
                <a:solidFill>
                  <a:srgbClr val="FF0000"/>
                </a:solidFill>
              </a:rPr>
              <a:t>many</a:t>
            </a:r>
            <a:r>
              <a:rPr lang="de-DE" sz="2000" b="1" dirty="0" smtClean="0">
                <a:solidFill>
                  <a:srgbClr val="FF0000"/>
                </a:solidFill>
              </a:rPr>
              <a:t> material </a:t>
            </a:r>
            <a:r>
              <a:rPr lang="de-DE" sz="2000" b="1" dirty="0" err="1" smtClean="0">
                <a:solidFill>
                  <a:srgbClr val="FF0000"/>
                </a:solidFill>
              </a:rPr>
              <a:t>compositions</a:t>
            </a:r>
            <a:endParaRPr lang="de-DE" sz="2000" b="1" dirty="0">
              <a:solidFill>
                <a:srgbClr val="FF0000"/>
              </a:solidFill>
            </a:endParaRPr>
          </a:p>
        </p:txBody>
      </p:sp>
      <p:sp>
        <p:nvSpPr>
          <p:cNvPr id="66" name="Rechteck 65"/>
          <p:cNvSpPr/>
          <p:nvPr/>
        </p:nvSpPr>
        <p:spPr>
          <a:xfrm>
            <a:off x="4788025" y="788628"/>
            <a:ext cx="3931187" cy="400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de-DE" sz="2000" b="1" dirty="0" smtClean="0">
                <a:solidFill>
                  <a:srgbClr val="FF0000"/>
                </a:solidFill>
              </a:rPr>
              <a:t>3 different </a:t>
            </a:r>
            <a:r>
              <a:rPr lang="de-DE" sz="2000" b="1" dirty="0" err="1" smtClean="0">
                <a:solidFill>
                  <a:srgbClr val="FF0000"/>
                </a:solidFill>
              </a:rPr>
              <a:t>topics</a:t>
            </a:r>
            <a:r>
              <a:rPr lang="de-DE" sz="2000" b="1" dirty="0" smtClean="0">
                <a:solidFill>
                  <a:srgbClr val="FF0000"/>
                </a:solidFill>
              </a:rPr>
              <a:t> </a:t>
            </a:r>
            <a:r>
              <a:rPr lang="de-DE" sz="2000" b="1" dirty="0" err="1" smtClean="0">
                <a:solidFill>
                  <a:srgbClr val="FF0000"/>
                </a:solidFill>
              </a:rPr>
              <a:t>to</a:t>
            </a:r>
            <a:r>
              <a:rPr lang="de-DE" sz="2000" b="1" dirty="0" smtClean="0">
                <a:solidFill>
                  <a:srgbClr val="FF0000"/>
                </a:solidFill>
              </a:rPr>
              <a:t> </a:t>
            </a:r>
            <a:r>
              <a:rPr lang="de-DE" sz="2000" b="1" dirty="0" err="1" smtClean="0">
                <a:solidFill>
                  <a:srgbClr val="FF0000"/>
                </a:solidFill>
              </a:rPr>
              <a:t>work</a:t>
            </a:r>
            <a:r>
              <a:rPr lang="de-DE" sz="2000" b="1" dirty="0" smtClean="0">
                <a:solidFill>
                  <a:srgbClr val="FF0000"/>
                </a:solidFill>
              </a:rPr>
              <a:t> on</a:t>
            </a:r>
            <a:endParaRPr lang="de-DE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0766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1" y="1112521"/>
            <a:ext cx="8229599" cy="357863"/>
          </a:xfrm>
        </p:spPr>
        <p:txBody>
          <a:bodyPr>
            <a:normAutofit fontScale="90000"/>
          </a:bodyPr>
          <a:lstStyle/>
          <a:p>
            <a:r>
              <a:rPr lang="it-IT" dirty="0"/>
              <a:t> </a:t>
            </a:r>
          </a:p>
        </p:txBody>
      </p:sp>
      <p:pic>
        <p:nvPicPr>
          <p:cNvPr id="11" name="Picture 4" descr="C:\Users\Stefano\Pictures\Immagine 47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8103" y="3880978"/>
            <a:ext cx="2377407" cy="1446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87540" y="1052799"/>
            <a:ext cx="2377924" cy="245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ttangolo 6"/>
          <p:cNvSpPr/>
          <p:nvPr/>
        </p:nvSpPr>
        <p:spPr>
          <a:xfrm>
            <a:off x="397851" y="5412298"/>
            <a:ext cx="247458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 smtClean="0"/>
              <a:t>INDUCTION </a:t>
            </a:r>
            <a:r>
              <a:rPr lang="en-US" sz="1600" b="1" dirty="0"/>
              <a:t>VACUUM HOT </a:t>
            </a:r>
            <a:endParaRPr lang="en-US" sz="1600" b="1" dirty="0" smtClean="0"/>
          </a:p>
          <a:p>
            <a:r>
              <a:rPr lang="en-US" sz="1600" b="1" dirty="0" smtClean="0"/>
              <a:t>PRESSING </a:t>
            </a:r>
            <a:r>
              <a:rPr lang="en-US" sz="1600" b="1" dirty="0"/>
              <a:t>1500 C°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0575" y="277514"/>
            <a:ext cx="1113726" cy="437292"/>
          </a:xfrm>
          <a:prstGeom prst="rect">
            <a:avLst/>
          </a:prstGeom>
        </p:spPr>
      </p:pic>
      <p:pic>
        <p:nvPicPr>
          <p:cNvPr id="18" name="Picture 17" descr="2015-01-13_CERN_ENdept 36% h32mm 300dpi.png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93331" y="93642"/>
            <a:ext cx="745771" cy="69864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45" t="17313" r="6211" b="6386"/>
          <a:stretch/>
        </p:blipFill>
        <p:spPr>
          <a:xfrm>
            <a:off x="3324447" y="3156213"/>
            <a:ext cx="5429419" cy="2726776"/>
          </a:xfrm>
          <a:prstGeom prst="rect">
            <a:avLst/>
          </a:prstGeom>
        </p:spPr>
      </p:pic>
      <p:pic>
        <p:nvPicPr>
          <p:cNvPr id="19" name="Picture 3" descr="C:\Users\Stefano\Desktop\FOTO X EUCARD\P1010024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93331" y="1422091"/>
            <a:ext cx="1930970" cy="1186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C:\Users\Stefano\Desktop\FOTO X EUCARD\P1010022.JP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03705" y="1408961"/>
            <a:ext cx="1971764" cy="1199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Rettangolo 3"/>
          <p:cNvSpPr/>
          <p:nvPr/>
        </p:nvSpPr>
        <p:spPr>
          <a:xfrm>
            <a:off x="-7764046" y="2156484"/>
            <a:ext cx="38897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b="1" dirty="0"/>
              <a:t>VACUUM  HOT-PRESSING C°1200</a:t>
            </a:r>
          </a:p>
        </p:txBody>
      </p:sp>
      <p:sp>
        <p:nvSpPr>
          <p:cNvPr id="25" name="Rettangolo 5"/>
          <p:cNvSpPr/>
          <p:nvPr/>
        </p:nvSpPr>
        <p:spPr>
          <a:xfrm>
            <a:off x="4913190" y="2657396"/>
            <a:ext cx="201638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600" b="1" dirty="0"/>
              <a:t>VACUUM  </a:t>
            </a:r>
            <a:r>
              <a:rPr lang="it-IT" sz="1600" b="1" dirty="0" smtClean="0"/>
              <a:t>SPS 1200°C</a:t>
            </a:r>
            <a:endParaRPr lang="it-IT" sz="1600" b="1" dirty="0"/>
          </a:p>
        </p:txBody>
      </p:sp>
      <p:pic>
        <p:nvPicPr>
          <p:cNvPr id="26" name="Immagine 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5492" y="1154514"/>
            <a:ext cx="2655737" cy="2066178"/>
          </a:xfrm>
          <a:prstGeom prst="rect">
            <a:avLst/>
          </a:prstGeom>
        </p:spPr>
      </p:pic>
      <p:pic>
        <p:nvPicPr>
          <p:cNvPr id="28" name="Picture 2" descr="C:\Users\Stefano\Desktop\FOTO X EUCARD\placca n°5 foto 002.JPG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0490" y="1154514"/>
            <a:ext cx="1525714" cy="865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Rettangolo 5"/>
          <p:cNvSpPr/>
          <p:nvPr/>
        </p:nvSpPr>
        <p:spPr>
          <a:xfrm>
            <a:off x="6993331" y="2669133"/>
            <a:ext cx="211897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600" b="1" dirty="0"/>
              <a:t>VACUUM  </a:t>
            </a:r>
            <a:r>
              <a:rPr lang="it-IT" sz="1600" b="1" dirty="0" smtClean="0"/>
              <a:t>SPS </a:t>
            </a:r>
            <a:r>
              <a:rPr lang="it-IT" sz="1600" b="1" dirty="0"/>
              <a:t>&gt;</a:t>
            </a:r>
            <a:r>
              <a:rPr lang="it-IT" sz="1600" b="1" dirty="0" smtClean="0"/>
              <a:t>2600°C</a:t>
            </a:r>
            <a:endParaRPr lang="it-IT" sz="1600" b="1" dirty="0"/>
          </a:p>
        </p:txBody>
      </p:sp>
      <p:sp>
        <p:nvSpPr>
          <p:cNvPr id="31" name="Rettangolo 5"/>
          <p:cNvSpPr/>
          <p:nvPr/>
        </p:nvSpPr>
        <p:spPr>
          <a:xfrm>
            <a:off x="146442" y="3252053"/>
            <a:ext cx="29016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b="1" dirty="0" err="1" smtClean="0"/>
              <a:t>Spark</a:t>
            </a:r>
            <a:r>
              <a:rPr lang="it-IT" b="1" dirty="0" smtClean="0"/>
              <a:t> Plasma </a:t>
            </a:r>
            <a:r>
              <a:rPr lang="it-IT" b="1" dirty="0" err="1" smtClean="0"/>
              <a:t>Sintering</a:t>
            </a:r>
            <a:r>
              <a:rPr lang="it-IT" b="1" dirty="0" smtClean="0"/>
              <a:t> (SPS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2" name="Rettangolo 5"/>
          <p:cNvSpPr/>
          <p:nvPr/>
        </p:nvSpPr>
        <p:spPr>
          <a:xfrm>
            <a:off x="3170089" y="2156484"/>
            <a:ext cx="14961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600" b="1" dirty="0" smtClean="0"/>
              <a:t>Mixed </a:t>
            </a:r>
            <a:r>
              <a:rPr lang="it-IT" sz="1600" b="1" dirty="0" err="1" smtClean="0"/>
              <a:t>Powders</a:t>
            </a:r>
            <a:endParaRPr lang="it-IT" sz="1600" b="1" dirty="0"/>
          </a:p>
        </p:txBody>
      </p:sp>
      <p:sp>
        <p:nvSpPr>
          <p:cNvPr id="33" name="Rettangolo 5"/>
          <p:cNvSpPr/>
          <p:nvPr/>
        </p:nvSpPr>
        <p:spPr>
          <a:xfrm>
            <a:off x="1513287" y="5997877"/>
            <a:ext cx="7597593" cy="646331"/>
          </a:xfrm>
          <a:prstGeom prst="rect">
            <a:avLst/>
          </a:prstGeom>
          <a:solidFill>
            <a:schemeClr val="bg2"/>
          </a:solidFill>
        </p:spPr>
        <p:txBody>
          <a:bodyPr wrap="none">
            <a:spAutoFit/>
          </a:bodyPr>
          <a:lstStyle/>
          <a:p>
            <a:r>
              <a:rPr lang="it-IT" b="1" dirty="0" err="1" smtClean="0"/>
              <a:t>Molybdenum</a:t>
            </a:r>
            <a:r>
              <a:rPr lang="it-IT" b="1" dirty="0" smtClean="0"/>
              <a:t> </a:t>
            </a:r>
            <a:r>
              <a:rPr lang="it-IT" b="1" dirty="0" err="1" smtClean="0"/>
              <a:t>carbide</a:t>
            </a:r>
            <a:r>
              <a:rPr lang="it-IT" b="1" dirty="0" smtClean="0"/>
              <a:t> - </a:t>
            </a:r>
            <a:r>
              <a:rPr lang="it-IT" b="1" dirty="0" err="1" smtClean="0"/>
              <a:t>Graphite</a:t>
            </a:r>
            <a:r>
              <a:rPr lang="it-IT" b="1" dirty="0" smtClean="0"/>
              <a:t> </a:t>
            </a:r>
            <a:r>
              <a:rPr lang="it-IT" b="1" dirty="0" err="1" smtClean="0"/>
              <a:t>material</a:t>
            </a:r>
            <a:r>
              <a:rPr lang="it-IT" b="1" dirty="0" smtClean="0"/>
              <a:t>. </a:t>
            </a:r>
            <a:r>
              <a:rPr lang="it-IT" b="1" dirty="0" err="1" smtClean="0"/>
              <a:t>Produced</a:t>
            </a:r>
            <a:r>
              <a:rPr lang="it-IT" b="1" dirty="0" smtClean="0"/>
              <a:t> by SPS </a:t>
            </a:r>
            <a:r>
              <a:rPr lang="it-IT" b="1" dirty="0" err="1" smtClean="0"/>
              <a:t>at</a:t>
            </a:r>
            <a:r>
              <a:rPr lang="it-IT" b="1" dirty="0" smtClean="0"/>
              <a:t> &gt;2600°C. </a:t>
            </a:r>
          </a:p>
          <a:p>
            <a:r>
              <a:rPr lang="it-IT" b="1" dirty="0" smtClean="0"/>
              <a:t>Production of the </a:t>
            </a:r>
            <a:r>
              <a:rPr lang="it-IT" b="1" dirty="0" err="1" smtClean="0"/>
              <a:t>absorber</a:t>
            </a:r>
            <a:r>
              <a:rPr lang="it-IT" b="1" dirty="0" smtClean="0"/>
              <a:t> </a:t>
            </a:r>
            <a:r>
              <a:rPr lang="it-IT" b="1" dirty="0" err="1" smtClean="0"/>
              <a:t>blocks</a:t>
            </a:r>
            <a:r>
              <a:rPr lang="it-IT" b="1" dirty="0" smtClean="0"/>
              <a:t> for the HL-LHC TCSPM </a:t>
            </a:r>
            <a:r>
              <a:rPr lang="it-IT" b="1" dirty="0" err="1" smtClean="0"/>
              <a:t>collimator</a:t>
            </a:r>
            <a:r>
              <a:rPr lang="it-IT" b="1" dirty="0" smtClean="0"/>
              <a:t> </a:t>
            </a:r>
            <a:r>
              <a:rPr lang="it-IT" b="1" dirty="0" err="1" smtClean="0"/>
              <a:t>prototype</a:t>
            </a:r>
            <a:endParaRPr lang="it-IT" b="1" dirty="0"/>
          </a:p>
        </p:txBody>
      </p:sp>
    </p:spTree>
    <p:extLst>
      <p:ext uri="{BB962C8B-B14F-4D97-AF65-F5344CB8AC3E}">
        <p14:creationId xmlns:p14="http://schemas.microsoft.com/office/powerpoint/2010/main" val="2859755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6558"/>
            <a:ext cx="6755664" cy="814170"/>
          </a:xfrm>
        </p:spPr>
        <p:txBody>
          <a:bodyPr/>
          <a:lstStyle/>
          <a:p>
            <a:r>
              <a:rPr lang="en-US" dirty="0" smtClean="0"/>
              <a:t>Task 2 description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959" y="1256427"/>
            <a:ext cx="8750767" cy="4755511"/>
          </a:xfrm>
          <a:noFill/>
        </p:spPr>
        <p:txBody>
          <a:bodyPr>
            <a:noAutofit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en-US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Task 2: Materials development and characterization </a:t>
            </a:r>
            <a:br>
              <a:rPr lang="en-US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en-US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   (A. </a:t>
            </a:r>
            <a:r>
              <a:rPr lang="en-US" sz="2400" i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Bertarelli</a:t>
            </a:r>
            <a:r>
              <a:rPr lang="en-US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– CERN)</a:t>
            </a:r>
          </a:p>
          <a:p>
            <a:pPr marL="285750" lvl="1"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>
                <a:solidFill>
                  <a:srgbClr val="004080"/>
                </a:solidFill>
              </a:rPr>
              <a:t>Research, investigation, development, manufacturing, characterization of novel CMC and MMC based on graphitic, carbide or diamond reinforcements. Continuous material optimization will be fostered by the feedbacks provided by tasks 3 and 4. </a:t>
            </a:r>
          </a:p>
          <a:p>
            <a:pPr marL="285750" lvl="1"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>
                <a:solidFill>
                  <a:srgbClr val="004080"/>
                </a:solidFill>
              </a:rPr>
              <a:t>Study and development of electrically conductive coatings, resisting the impact of high intensity particle beams.</a:t>
            </a:r>
          </a:p>
          <a:p>
            <a:pPr marL="285750" lvl="1"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>
                <a:solidFill>
                  <a:srgbClr val="004080"/>
                </a:solidFill>
              </a:rPr>
              <a:t>Characterization of </a:t>
            </a:r>
            <a:r>
              <a:rPr lang="en-US" sz="2000" dirty="0" err="1" smtClean="0">
                <a:solidFill>
                  <a:srgbClr val="004080"/>
                </a:solidFill>
              </a:rPr>
              <a:t>thermophysical</a:t>
            </a:r>
            <a:r>
              <a:rPr lang="en-US" sz="2000" dirty="0" smtClean="0">
                <a:solidFill>
                  <a:srgbClr val="004080"/>
                </a:solidFill>
              </a:rPr>
              <a:t> properties measurements, microstructural analysis (SEM, XRD, EDS ...), study of phases and of their change under various environments …</a:t>
            </a:r>
          </a:p>
          <a:p>
            <a:pPr marL="0" lvl="1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000" dirty="0" smtClean="0">
                <a:solidFill>
                  <a:srgbClr val="558ED5"/>
                </a:solidFill>
              </a:rPr>
              <a:t>Participants: CERN, GSI</a:t>
            </a:r>
            <a:r>
              <a:rPr lang="en-US" sz="2000" dirty="0" smtClean="0">
                <a:solidFill>
                  <a:schemeClr val="accent1"/>
                </a:solidFill>
              </a:rPr>
              <a:t>,</a:t>
            </a:r>
            <a:r>
              <a:rPr lang="en-US" sz="2000" dirty="0" smtClean="0">
                <a:solidFill>
                  <a:srgbClr val="FF6600"/>
                </a:solidFill>
              </a:rPr>
              <a:t> </a:t>
            </a:r>
            <a:r>
              <a:rPr lang="en-US" sz="2000" dirty="0">
                <a:solidFill>
                  <a:srgbClr val="F79646"/>
                </a:solidFill>
              </a:rPr>
              <a:t>NIMP</a:t>
            </a:r>
            <a:r>
              <a:rPr lang="en-US" sz="2000" dirty="0">
                <a:solidFill>
                  <a:srgbClr val="558ED5"/>
                </a:solidFill>
              </a:rPr>
              <a:t>, POLIMI</a:t>
            </a:r>
            <a:r>
              <a:rPr lang="en-US" sz="2000" dirty="0" smtClean="0">
                <a:solidFill>
                  <a:srgbClr val="558ED5"/>
                </a:solidFill>
              </a:rPr>
              <a:t>, </a:t>
            </a:r>
            <a:r>
              <a:rPr lang="en-US" sz="2000" dirty="0">
                <a:solidFill>
                  <a:srgbClr val="558ED5"/>
                </a:solidFill>
              </a:rPr>
              <a:t>POLITO, </a:t>
            </a:r>
            <a:r>
              <a:rPr lang="en-US" sz="2000" dirty="0" smtClean="0">
                <a:solidFill>
                  <a:srgbClr val="558ED5"/>
                </a:solidFill>
              </a:rPr>
              <a:t>UM</a:t>
            </a:r>
            <a:r>
              <a:rPr lang="en-US" sz="2000" dirty="0">
                <a:solidFill>
                  <a:srgbClr val="558ED5"/>
                </a:solidFill>
              </a:rPr>
              <a:t>, </a:t>
            </a:r>
            <a:r>
              <a:rPr lang="en-US" sz="2000" dirty="0" err="1">
                <a:solidFill>
                  <a:srgbClr val="FF6600"/>
                </a:solidFill>
              </a:rPr>
              <a:t>Brevetti</a:t>
            </a:r>
            <a:r>
              <a:rPr lang="en-US" sz="2000" dirty="0">
                <a:solidFill>
                  <a:srgbClr val="FF6600"/>
                </a:solidFill>
              </a:rPr>
              <a:t> </a:t>
            </a:r>
            <a:r>
              <a:rPr lang="en-US" sz="2000" dirty="0" err="1">
                <a:solidFill>
                  <a:srgbClr val="FF6600"/>
                </a:solidFill>
              </a:rPr>
              <a:t>Bizz</a:t>
            </a:r>
            <a:r>
              <a:rPr lang="en-US" sz="2000" dirty="0">
                <a:solidFill>
                  <a:srgbClr val="FF6600"/>
                </a:solidFill>
              </a:rPr>
              <a:t>, RHP Technology</a:t>
            </a:r>
            <a:endParaRPr lang="en-US" sz="2000" dirty="0" smtClean="0">
              <a:solidFill>
                <a:srgbClr val="558ED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9076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6558"/>
            <a:ext cx="6755664" cy="814170"/>
          </a:xfrm>
        </p:spPr>
        <p:txBody>
          <a:bodyPr/>
          <a:lstStyle/>
          <a:p>
            <a:r>
              <a:rPr lang="en-US" dirty="0" smtClean="0"/>
              <a:t>Task 3 description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959" y="1256427"/>
            <a:ext cx="8750767" cy="4755511"/>
          </a:xfrm>
          <a:noFill/>
        </p:spPr>
        <p:txBody>
          <a:bodyPr>
            <a:noAutofit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en-US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Task 3: Dynamic testing and online monitoring</a:t>
            </a:r>
            <a:br>
              <a:rPr lang="en-US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en-US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   (L. </a:t>
            </a:r>
            <a:r>
              <a:rPr lang="en-US" sz="2400" i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Peroni</a:t>
            </a:r>
            <a:r>
              <a:rPr lang="en-US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– POLITO)</a:t>
            </a:r>
          </a:p>
          <a:p>
            <a:pPr marL="0" lvl="1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000" dirty="0">
                <a:solidFill>
                  <a:srgbClr val="004080"/>
                </a:solidFill>
              </a:rPr>
              <a:t>T</a:t>
            </a:r>
            <a:r>
              <a:rPr lang="en-US" sz="2000" dirty="0" smtClean="0">
                <a:solidFill>
                  <a:srgbClr val="004080"/>
                </a:solidFill>
              </a:rPr>
              <a:t>esting of material samples in a broad range of environments:</a:t>
            </a:r>
          </a:p>
          <a:p>
            <a:pPr marL="285750" lvl="1"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>
                <a:solidFill>
                  <a:srgbClr val="004080"/>
                </a:solidFill>
              </a:rPr>
              <a:t>Mechanical testing in quasi-static and dynamic conditions, at various temperatures </a:t>
            </a:r>
          </a:p>
          <a:p>
            <a:pPr marL="285750" lvl="1"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>
                <a:solidFill>
                  <a:srgbClr val="004080"/>
                </a:solidFill>
              </a:rPr>
              <a:t>Tests with high power beams (CERN,GSI, ELI-NP)</a:t>
            </a:r>
          </a:p>
          <a:p>
            <a:pPr marL="285750" lvl="1"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>
                <a:solidFill>
                  <a:srgbClr val="004080"/>
                </a:solidFill>
              </a:rPr>
              <a:t>Irradiation tests with online monitoring of properties evolution (GSI) </a:t>
            </a:r>
          </a:p>
          <a:p>
            <a:pPr marL="285750" lvl="1"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>
                <a:solidFill>
                  <a:srgbClr val="004080"/>
                </a:solidFill>
              </a:rPr>
              <a:t>Hydrodynamic simulations of experiments –constitutive models, spall strengths for new materials </a:t>
            </a:r>
          </a:p>
          <a:p>
            <a:pPr marL="0" lvl="1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000" dirty="0" smtClean="0">
                <a:solidFill>
                  <a:srgbClr val="558ED5"/>
                </a:solidFill>
              </a:rPr>
              <a:t>Participants: </a:t>
            </a:r>
            <a:r>
              <a:rPr lang="en-US" sz="2000" dirty="0">
                <a:solidFill>
                  <a:srgbClr val="558ED5"/>
                </a:solidFill>
              </a:rPr>
              <a:t>CERN, ELI-</a:t>
            </a:r>
            <a:r>
              <a:rPr lang="en-US" sz="2000" dirty="0" smtClean="0">
                <a:solidFill>
                  <a:srgbClr val="558ED5"/>
                </a:solidFill>
              </a:rPr>
              <a:t>NP</a:t>
            </a:r>
            <a:r>
              <a:rPr lang="en-US" sz="2000" dirty="0">
                <a:solidFill>
                  <a:srgbClr val="558ED5"/>
                </a:solidFill>
              </a:rPr>
              <a:t>, GSI, POLIMI, </a:t>
            </a:r>
            <a:r>
              <a:rPr lang="en-US" sz="2000" dirty="0" smtClean="0">
                <a:solidFill>
                  <a:srgbClr val="558ED5"/>
                </a:solidFill>
              </a:rPr>
              <a:t>POLITO, UM</a:t>
            </a:r>
            <a:endParaRPr lang="en-US" sz="2000" dirty="0" smtClean="0">
              <a:solidFill>
                <a:srgbClr val="004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5413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0068"/>
            <a:ext cx="6755664" cy="872668"/>
          </a:xfrm>
        </p:spPr>
        <p:txBody>
          <a:bodyPr/>
          <a:lstStyle/>
          <a:p>
            <a:r>
              <a:rPr lang="en-US" dirty="0" smtClean="0"/>
              <a:t>Task 4 description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959" y="1256427"/>
            <a:ext cx="8750767" cy="4755511"/>
          </a:xfrm>
          <a:noFill/>
        </p:spPr>
        <p:txBody>
          <a:bodyPr>
            <a:noAutofit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en-US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Task 4: Simulation of irradiation effects and mitigation methods</a:t>
            </a:r>
            <a:br>
              <a:rPr lang="en-US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en-US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   (A. </a:t>
            </a:r>
            <a:r>
              <a:rPr lang="en-US" sz="2400" i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Lechner</a:t>
            </a:r>
            <a:r>
              <a:rPr lang="en-US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– CERN)</a:t>
            </a:r>
          </a:p>
          <a:p>
            <a:pPr marL="285750" lvl="1"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>
                <a:solidFill>
                  <a:srgbClr val="004080"/>
                </a:solidFill>
              </a:rPr>
              <a:t>Simulations on the degradation due to irradiation, ions (with ion tracks) and protons bombardment.</a:t>
            </a:r>
          </a:p>
          <a:p>
            <a:pPr marL="285750" lvl="1"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>
                <a:solidFill>
                  <a:srgbClr val="004080"/>
                </a:solidFill>
              </a:rPr>
              <a:t>Understand effect of time of energy deposition on damage and property degradation, taking into account dose rate and dynamical annealing effects for high intensity beams</a:t>
            </a:r>
            <a:r>
              <a:rPr lang="en-US" sz="2000" dirty="0">
                <a:solidFill>
                  <a:srgbClr val="004080"/>
                </a:solidFill>
              </a:rPr>
              <a:t>.</a:t>
            </a:r>
            <a:endParaRPr lang="en-US" sz="2000" dirty="0" smtClean="0">
              <a:solidFill>
                <a:srgbClr val="004080"/>
              </a:solidFill>
            </a:endParaRPr>
          </a:p>
          <a:p>
            <a:pPr marL="285750" lvl="1"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>
                <a:solidFill>
                  <a:srgbClr val="004080"/>
                </a:solidFill>
              </a:rPr>
              <a:t>Include effects of nuclear transmutations and gas production.</a:t>
            </a:r>
          </a:p>
          <a:p>
            <a:pPr marL="0" lvl="1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000" dirty="0" smtClean="0">
                <a:solidFill>
                  <a:srgbClr val="558ED5"/>
                </a:solidFill>
              </a:rPr>
              <a:t>Participants: CERN, GSI, POLIMI</a:t>
            </a:r>
            <a:endParaRPr lang="en-US" sz="2000" dirty="0">
              <a:solidFill>
                <a:srgbClr val="004080"/>
              </a:solidFill>
            </a:endParaRPr>
          </a:p>
          <a:p>
            <a:pPr marL="0" lvl="1" indent="0">
              <a:spcBef>
                <a:spcPts val="1200"/>
              </a:spcBef>
              <a:buNone/>
            </a:pPr>
            <a:r>
              <a:rPr lang="en-US" sz="2000" dirty="0" smtClean="0">
                <a:solidFill>
                  <a:srgbClr val="558ED5"/>
                </a:solidFill>
              </a:rPr>
              <a:t>This task will contribute as well to an extra European collaboration (</a:t>
            </a:r>
            <a:r>
              <a:rPr lang="en-US" sz="2000" dirty="0" err="1" smtClean="0">
                <a:solidFill>
                  <a:srgbClr val="558ED5"/>
                </a:solidFill>
              </a:rPr>
              <a:t>RaDIATE</a:t>
            </a:r>
            <a:r>
              <a:rPr lang="en-US" sz="2000" dirty="0" smtClean="0">
                <a:solidFill>
                  <a:srgbClr val="558ED5"/>
                </a:solidFill>
              </a:rPr>
              <a:t> - </a:t>
            </a:r>
            <a:r>
              <a:rPr lang="en-US" sz="2000" dirty="0">
                <a:hlinkClick r:id="rId2"/>
              </a:rPr>
              <a:t>Radiation Damage In Accelerator Target </a:t>
            </a:r>
            <a:r>
              <a:rPr lang="en-US" sz="2000" dirty="0" smtClean="0">
                <a:hlinkClick r:id="rId2"/>
              </a:rPr>
              <a:t>Environment</a:t>
            </a:r>
            <a:r>
              <a:rPr lang="en-US" sz="2000" dirty="0" smtClean="0">
                <a:solidFill>
                  <a:srgbClr val="558ED5"/>
                </a:solidFill>
              </a:rPr>
              <a:t>), aimed at understanding the effects of radiation on material</a:t>
            </a:r>
          </a:p>
        </p:txBody>
      </p:sp>
    </p:spTree>
    <p:extLst>
      <p:ext uri="{BB962C8B-B14F-4D97-AF65-F5344CB8AC3E}">
        <p14:creationId xmlns:p14="http://schemas.microsoft.com/office/powerpoint/2010/main" val="571870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0068"/>
            <a:ext cx="6755664" cy="728652"/>
          </a:xfrm>
        </p:spPr>
        <p:txBody>
          <a:bodyPr/>
          <a:lstStyle/>
          <a:p>
            <a:r>
              <a:rPr lang="en-US" dirty="0" smtClean="0"/>
              <a:t>Task 5 description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959" y="1256427"/>
            <a:ext cx="8750767" cy="4755511"/>
          </a:xfrm>
          <a:noFill/>
        </p:spPr>
        <p:txBody>
          <a:bodyPr>
            <a:noAutofit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en-US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Task 5: Broader accelerator and societal applications</a:t>
            </a:r>
            <a:br>
              <a:rPr lang="en-US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en-US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   (M. </a:t>
            </a:r>
            <a:r>
              <a:rPr lang="en-US" sz="2400" i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Tomut</a:t>
            </a:r>
            <a:r>
              <a:rPr lang="en-US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– GSI)</a:t>
            </a:r>
          </a:p>
          <a:p>
            <a:pPr marL="0" lvl="1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000" dirty="0" smtClean="0">
                <a:solidFill>
                  <a:srgbClr val="004080"/>
                </a:solidFill>
              </a:rPr>
              <a:t>This task will follow broader applications of new developed materials for high-power accelerators, space, society (energy, medicine, computing)</a:t>
            </a:r>
          </a:p>
          <a:p>
            <a:pPr marL="285750" lvl="1"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>
                <a:solidFill>
                  <a:srgbClr val="004080"/>
                </a:solidFill>
              </a:rPr>
              <a:t>Irradiation induced defect centers in diamond for luminescent screens, medical </a:t>
            </a:r>
            <a:r>
              <a:rPr lang="en-US" sz="2000" dirty="0" smtClean="0">
                <a:solidFill>
                  <a:srgbClr val="1F497D"/>
                </a:solidFill>
              </a:rPr>
              <a:t>imaging </a:t>
            </a:r>
            <a:r>
              <a:rPr lang="en-US" sz="2000" dirty="0" smtClean="0">
                <a:solidFill>
                  <a:srgbClr val="004080"/>
                </a:solidFill>
              </a:rPr>
              <a:t>and quantum computing.</a:t>
            </a:r>
          </a:p>
          <a:p>
            <a:pPr marL="285750" lvl="1"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>
                <a:solidFill>
                  <a:srgbClr val="004080"/>
                </a:solidFill>
              </a:rPr>
              <a:t>Novel materials for high power targets, beam catchers, beam windows.</a:t>
            </a:r>
          </a:p>
          <a:p>
            <a:pPr marL="285750" lvl="1"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>
                <a:solidFill>
                  <a:srgbClr val="004080"/>
                </a:solidFill>
              </a:rPr>
              <a:t>Applications for advanced engineering solutions, efficient energy solutions, space.</a:t>
            </a:r>
          </a:p>
          <a:p>
            <a:pPr marL="285750" lvl="1"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>
                <a:solidFill>
                  <a:srgbClr val="004080"/>
                </a:solidFill>
              </a:rPr>
              <a:t>Applications for thermal management.</a:t>
            </a:r>
          </a:p>
          <a:p>
            <a:pPr marL="0" lvl="1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000" dirty="0" smtClean="0">
                <a:solidFill>
                  <a:srgbClr val="558ED5"/>
                </a:solidFill>
              </a:rPr>
              <a:t>Participants: CERN, GSI, </a:t>
            </a:r>
            <a:r>
              <a:rPr lang="en-US" sz="2000" dirty="0" smtClean="0">
                <a:solidFill>
                  <a:srgbClr val="558ED5"/>
                </a:solidFill>
              </a:rPr>
              <a:t>UM, </a:t>
            </a:r>
            <a:r>
              <a:rPr lang="en-US" sz="2000" dirty="0" err="1" smtClean="0">
                <a:solidFill>
                  <a:srgbClr val="FF6600"/>
                </a:solidFill>
              </a:rPr>
              <a:t>Brevetti</a:t>
            </a:r>
            <a:r>
              <a:rPr lang="en-US" sz="2000" dirty="0" smtClean="0">
                <a:solidFill>
                  <a:srgbClr val="FF6600"/>
                </a:solidFill>
              </a:rPr>
              <a:t> </a:t>
            </a:r>
            <a:r>
              <a:rPr lang="en-US" sz="2000" dirty="0" smtClean="0">
                <a:solidFill>
                  <a:srgbClr val="FF6600"/>
                </a:solidFill>
              </a:rPr>
              <a:t>Bizz, RHP Technology</a:t>
            </a:r>
          </a:p>
        </p:txBody>
      </p:sp>
    </p:spTree>
    <p:extLst>
      <p:ext uri="{BB962C8B-B14F-4D97-AF65-F5344CB8AC3E}">
        <p14:creationId xmlns:p14="http://schemas.microsoft.com/office/powerpoint/2010/main" val="2653438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Deliverables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233" y="1268760"/>
            <a:ext cx="8229600" cy="4525963"/>
          </a:xfrm>
        </p:spPr>
        <p:txBody>
          <a:bodyPr/>
          <a:lstStyle/>
          <a:p>
            <a:r>
              <a:rPr lang="en-GB" dirty="0" smtClean="0"/>
              <a:t>Task 17.2) </a:t>
            </a:r>
            <a:r>
              <a:rPr lang="en-GB" dirty="0"/>
              <a:t>Comparative compendium of </a:t>
            </a:r>
            <a:r>
              <a:rPr lang="en-GB" dirty="0" smtClean="0"/>
              <a:t>the developed materials [</a:t>
            </a:r>
            <a:r>
              <a:rPr lang="en-GB" dirty="0"/>
              <a:t>month 40]</a:t>
            </a:r>
            <a:endParaRPr lang="en-US" dirty="0"/>
          </a:p>
          <a:p>
            <a:pPr>
              <a:spcBef>
                <a:spcPts val="1500"/>
              </a:spcBef>
            </a:pPr>
            <a:r>
              <a:rPr lang="en-GB" dirty="0" smtClean="0">
                <a:solidFill>
                  <a:srgbClr val="4F81BD"/>
                </a:solidFill>
              </a:rPr>
              <a:t>Task 17.4) </a:t>
            </a:r>
            <a:r>
              <a:rPr lang="en-GB" dirty="0">
                <a:solidFill>
                  <a:srgbClr val="4F81BD"/>
                </a:solidFill>
              </a:rPr>
              <a:t>Report on simulations on irradiation effects </a:t>
            </a:r>
            <a:r>
              <a:rPr lang="en-GB" dirty="0" smtClean="0">
                <a:solidFill>
                  <a:srgbClr val="4F81BD"/>
                </a:solidFill>
              </a:rPr>
              <a:t>[</a:t>
            </a:r>
            <a:r>
              <a:rPr lang="en-GB" dirty="0">
                <a:solidFill>
                  <a:srgbClr val="4F81BD"/>
                </a:solidFill>
              </a:rPr>
              <a:t>month 44]</a:t>
            </a:r>
            <a:endParaRPr lang="en-US" dirty="0">
              <a:solidFill>
                <a:srgbClr val="4F81BD"/>
              </a:solidFill>
            </a:endParaRPr>
          </a:p>
          <a:p>
            <a:pPr>
              <a:spcBef>
                <a:spcPts val="1500"/>
              </a:spcBef>
            </a:pPr>
            <a:r>
              <a:rPr lang="en-GB" dirty="0" smtClean="0"/>
              <a:t>Task 17.3</a:t>
            </a:r>
            <a:r>
              <a:rPr lang="en-GB" dirty="0"/>
              <a:t>) Irradiation test results: Beam impact on new material and </a:t>
            </a:r>
            <a:r>
              <a:rPr lang="en-GB" dirty="0" smtClean="0"/>
              <a:t>composite [</a:t>
            </a:r>
            <a:r>
              <a:rPr lang="en-GB" dirty="0"/>
              <a:t>month 48]</a:t>
            </a:r>
            <a:r>
              <a:rPr lang="en-US" dirty="0"/>
              <a:t> </a:t>
            </a:r>
            <a:endParaRPr lang="en-US" dirty="0" smtClean="0"/>
          </a:p>
          <a:p>
            <a:pPr>
              <a:spcBef>
                <a:spcPts val="1500"/>
              </a:spcBef>
            </a:pPr>
            <a:r>
              <a:rPr lang="en-US" dirty="0" smtClean="0">
                <a:solidFill>
                  <a:srgbClr val="800000"/>
                </a:solidFill>
              </a:rPr>
              <a:t>Task 1.4) </a:t>
            </a:r>
            <a:r>
              <a:rPr lang="en-GB" dirty="0">
                <a:solidFill>
                  <a:srgbClr val="800000"/>
                </a:solidFill>
              </a:rPr>
              <a:t>Production of material samples (as large as possible for each </a:t>
            </a:r>
            <a:r>
              <a:rPr lang="en-GB" dirty="0" smtClean="0">
                <a:solidFill>
                  <a:srgbClr val="800000"/>
                </a:solidFill>
              </a:rPr>
              <a:t>industry to demonstrate workability) [month 24]</a:t>
            </a:r>
            <a:r>
              <a:rPr lang="en-US" dirty="0" smtClean="0">
                <a:solidFill>
                  <a:srgbClr val="800000"/>
                </a:solidFill>
              </a:rPr>
              <a:t> </a:t>
            </a:r>
            <a:endParaRPr lang="en-US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6316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Milestones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To edit footer: Insert -&gt; Header &amp; Footer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19</a:t>
            </a:fld>
            <a:endParaRPr lang="en-GB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1" y="990600"/>
            <a:ext cx="7652172" cy="4895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222572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3048"/>
            <a:ext cx="6755664" cy="755672"/>
          </a:xfrm>
        </p:spPr>
        <p:txBody>
          <a:bodyPr/>
          <a:lstStyle/>
          <a:p>
            <a:r>
              <a:rPr lang="en-US" dirty="0" err="1" smtClean="0"/>
              <a:t>PowerMat</a:t>
            </a:r>
            <a:r>
              <a:rPr lang="en-US" dirty="0" smtClean="0"/>
              <a:t> WP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127" y="1205627"/>
            <a:ext cx="8529341" cy="4687173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504000" indent="-493200">
              <a:spcBef>
                <a:spcPts val="1200"/>
              </a:spcBef>
              <a:spcAft>
                <a:spcPts val="600"/>
              </a:spcAft>
              <a:buSzPct val="90000"/>
              <a:buFont typeface="Wingdings" charset="2"/>
              <a:buChar char="u"/>
            </a:pPr>
            <a:r>
              <a:rPr lang="en-US" sz="2200" i="1" dirty="0" smtClean="0">
                <a:solidFill>
                  <a:srgbClr val="004080"/>
                </a:solidFill>
              </a:rPr>
              <a:t>Optimization </a:t>
            </a:r>
            <a:r>
              <a:rPr lang="en-US" sz="2200" i="1" dirty="0">
                <a:solidFill>
                  <a:srgbClr val="004080"/>
                </a:solidFill>
              </a:rPr>
              <a:t>of carbide-graphite composite materials </a:t>
            </a:r>
            <a:r>
              <a:rPr lang="en-US" sz="2200" i="1" dirty="0" smtClean="0">
                <a:solidFill>
                  <a:srgbClr val="004080"/>
                </a:solidFill>
              </a:rPr>
              <a:t>with respect </a:t>
            </a:r>
            <a:r>
              <a:rPr lang="en-US" sz="2200" i="1" dirty="0">
                <a:solidFill>
                  <a:srgbClr val="004080"/>
                </a:solidFill>
              </a:rPr>
              <a:t>to radiation hardness for LHC collimator system </a:t>
            </a:r>
            <a:r>
              <a:rPr lang="en-US" sz="2200" i="1" dirty="0" smtClean="0">
                <a:solidFill>
                  <a:srgbClr val="004080"/>
                </a:solidFill>
              </a:rPr>
              <a:t>upgrade, exploring properties with new doping.</a:t>
            </a:r>
          </a:p>
          <a:p>
            <a:pPr marL="504000" indent="-493200">
              <a:spcBef>
                <a:spcPts val="1200"/>
              </a:spcBef>
              <a:spcAft>
                <a:spcPts val="600"/>
              </a:spcAft>
              <a:buSzPct val="90000"/>
              <a:buFont typeface="Wingdings" charset="2"/>
              <a:buChar char="u"/>
            </a:pPr>
            <a:r>
              <a:rPr lang="en-US" sz="22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Development of a carbon-based composite </a:t>
            </a:r>
            <a:r>
              <a:rPr lang="en-US" sz="22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solutions </a:t>
            </a:r>
            <a:r>
              <a:rPr lang="en-US" sz="22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for high power </a:t>
            </a:r>
            <a:r>
              <a:rPr lang="en-US" sz="22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targets and beam dumps </a:t>
            </a:r>
            <a:r>
              <a:rPr lang="en-US" sz="22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with improved resistance to short, intense pulse ion beam-driven shock waves.</a:t>
            </a:r>
          </a:p>
          <a:p>
            <a:pPr marL="504000" indent="-493200">
              <a:spcBef>
                <a:spcPts val="1200"/>
              </a:spcBef>
              <a:spcAft>
                <a:spcPts val="600"/>
              </a:spcAft>
              <a:buSzPct val="90000"/>
              <a:buFont typeface="Wingdings" charset="2"/>
              <a:buChar char="u"/>
            </a:pPr>
            <a:r>
              <a:rPr lang="en-US" sz="2200" i="1" dirty="0" smtClean="0">
                <a:solidFill>
                  <a:srgbClr val="004080"/>
                </a:solidFill>
              </a:rPr>
              <a:t>Testing </a:t>
            </a:r>
            <a:r>
              <a:rPr lang="en-US" sz="2200" i="1" dirty="0">
                <a:solidFill>
                  <a:srgbClr val="004080"/>
                </a:solidFill>
              </a:rPr>
              <a:t>and optimization and </a:t>
            </a:r>
            <a:r>
              <a:rPr lang="en-US" sz="2200" i="1" dirty="0" smtClean="0">
                <a:solidFill>
                  <a:srgbClr val="004080"/>
                </a:solidFill>
              </a:rPr>
              <a:t>of </a:t>
            </a:r>
            <a:r>
              <a:rPr lang="en-US" sz="2200" i="1" dirty="0">
                <a:solidFill>
                  <a:srgbClr val="004080"/>
                </a:solidFill>
              </a:rPr>
              <a:t>diamond-metal matrix composites for applications as luminescence screens for high intensity beams (optimization will be performed </a:t>
            </a:r>
            <a:r>
              <a:rPr lang="en-US" sz="2200" i="1" dirty="0" smtClean="0">
                <a:solidFill>
                  <a:srgbClr val="004080"/>
                </a:solidFill>
              </a:rPr>
              <a:t>as a function of beam</a:t>
            </a:r>
            <a:r>
              <a:rPr lang="en-US" sz="2200" i="1" dirty="0">
                <a:solidFill>
                  <a:srgbClr val="004080"/>
                </a:solidFill>
              </a:rPr>
              <a:t>-induced luminescence signal by changing diamond doping, to beam-induced shock resistance by using special light alloys and to diamond-matrix interface by using special </a:t>
            </a:r>
            <a:r>
              <a:rPr lang="en-US" sz="2200" i="1" dirty="0" smtClean="0">
                <a:solidFill>
                  <a:srgbClr val="004080"/>
                </a:solidFill>
              </a:rPr>
              <a:t>additions).</a:t>
            </a:r>
            <a:endParaRPr lang="en-US" sz="2200" i="1" dirty="0">
              <a:solidFill>
                <a:srgbClr val="004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0659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Deliverables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To edit footer: Insert -&gt; Header &amp; Footer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20</a:t>
            </a:fld>
            <a:endParaRPr lang="en-GB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38" y="1928795"/>
            <a:ext cx="8978405" cy="220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0844636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Deliverables and Milestones </a:t>
            </a:r>
            <a:br>
              <a:rPr lang="en-US" dirty="0" smtClean="0"/>
            </a:b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28122200"/>
              </p:ext>
            </p:extLst>
          </p:nvPr>
        </p:nvGraphicFramePr>
        <p:xfrm>
          <a:off x="406396" y="1917700"/>
          <a:ext cx="8331203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77123"/>
                <a:gridCol w="472130"/>
                <a:gridCol w="472130"/>
                <a:gridCol w="472130"/>
                <a:gridCol w="472130"/>
                <a:gridCol w="472130"/>
                <a:gridCol w="472130"/>
                <a:gridCol w="472130"/>
                <a:gridCol w="472130"/>
                <a:gridCol w="472130"/>
                <a:gridCol w="472130"/>
                <a:gridCol w="472130"/>
                <a:gridCol w="472130"/>
                <a:gridCol w="472130"/>
                <a:gridCol w="472130"/>
                <a:gridCol w="472130"/>
                <a:gridCol w="47213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Task</a:t>
                      </a:r>
                      <a:endParaRPr lang="en-US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Year 1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Year 2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Year 3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Year 4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1600" i="1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Q1</a:t>
                      </a:r>
                      <a:endParaRPr lang="en-US" sz="1600" i="1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Q2</a:t>
                      </a:r>
                      <a:endParaRPr lang="en-US" sz="1600" i="1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Q3</a:t>
                      </a:r>
                      <a:endParaRPr lang="en-US" sz="1600" i="1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Q4</a:t>
                      </a:r>
                      <a:endParaRPr lang="en-US" sz="1600" i="1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Q1</a:t>
                      </a:r>
                      <a:endParaRPr lang="en-US" sz="1600" i="1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Q2</a:t>
                      </a:r>
                      <a:endParaRPr lang="en-US" sz="1600" i="1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Q3</a:t>
                      </a:r>
                      <a:endParaRPr lang="en-US" sz="1600" i="1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Q4</a:t>
                      </a:r>
                      <a:endParaRPr lang="en-US" sz="1600" i="1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Q1</a:t>
                      </a:r>
                      <a:endParaRPr lang="en-US" sz="1600" i="1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Q2</a:t>
                      </a:r>
                      <a:endParaRPr lang="en-US" sz="1600" i="1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Q3</a:t>
                      </a:r>
                      <a:endParaRPr lang="en-US" sz="1600" i="1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Q4</a:t>
                      </a:r>
                      <a:endParaRPr lang="en-US" sz="1600" i="1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Q1</a:t>
                      </a:r>
                      <a:endParaRPr lang="en-US" sz="1600" i="1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Q2</a:t>
                      </a:r>
                      <a:endParaRPr lang="en-US" sz="1600" i="1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Q3</a:t>
                      </a:r>
                      <a:endParaRPr lang="en-US" sz="1600" i="1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Q4</a:t>
                      </a:r>
                      <a:endParaRPr lang="en-US" sz="1600" i="1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17.1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17.2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b="1" dirty="0" smtClean="0">
                          <a:solidFill>
                            <a:srgbClr val="FF0000"/>
                          </a:solidFill>
                        </a:rPr>
                        <a:t>D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smtClean="0">
                          <a:solidFill>
                            <a:srgbClr val="FF0000"/>
                          </a:solidFill>
                        </a:rPr>
                        <a:t>M</a:t>
                      </a:r>
                      <a:endParaRPr lang="en-US" b="1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17.3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b="1" dirty="0" smtClean="0">
                          <a:solidFill>
                            <a:srgbClr val="FF0000"/>
                          </a:solidFill>
                        </a:rPr>
                        <a:t>M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17.4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17.5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800000"/>
                          </a:solidFill>
                        </a:rPr>
                        <a:t>1.4</a:t>
                      </a:r>
                      <a:endParaRPr lang="en-US" dirty="0">
                        <a:solidFill>
                          <a:srgbClr val="8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8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800000"/>
                          </a:solidFill>
                        </a:rPr>
                        <a:t>D</a:t>
                      </a:r>
                      <a:endParaRPr lang="en-US" dirty="0">
                        <a:solidFill>
                          <a:srgbClr val="8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97224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To edit footer: Insert -&gt; Header &amp; Footer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22</a:t>
            </a:fld>
            <a:endParaRPr lang="en-GB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60848"/>
            <a:ext cx="9144000" cy="18729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6058185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3159" y="1687927"/>
            <a:ext cx="6671552" cy="41579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838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6328"/>
            <a:ext cx="6755664" cy="827680"/>
          </a:xfrm>
        </p:spPr>
        <p:txBody>
          <a:bodyPr/>
          <a:lstStyle/>
          <a:p>
            <a:r>
              <a:rPr lang="en-US" dirty="0" err="1" smtClean="0"/>
              <a:t>PowerMat</a:t>
            </a:r>
            <a:r>
              <a:rPr lang="en-US" dirty="0" smtClean="0"/>
              <a:t> WP Description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959" y="949433"/>
            <a:ext cx="8750767" cy="4814172"/>
          </a:xfrm>
          <a:noFill/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 smtClean="0">
                <a:solidFill>
                  <a:srgbClr val="004080"/>
                </a:solidFill>
              </a:rPr>
              <a:t>Comprehensive and integrated R&amp;D activity, including: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Font typeface="Wingdings" charset="2"/>
              <a:buChar char="v"/>
            </a:pPr>
            <a:r>
              <a:rPr lang="en-US" sz="2200" i="1" dirty="0" smtClean="0">
                <a:solidFill>
                  <a:srgbClr val="004080"/>
                </a:solidFill>
              </a:rPr>
              <a:t>Investigation, development, manufacturing, characterization, testing and integration of novel Ceramic Matrix and Metal Matrix Composites based on graphite and diamond reinforcements.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Font typeface="Wingdings" charset="2"/>
              <a:buChar char="v"/>
            </a:pPr>
            <a:r>
              <a:rPr lang="en-US" sz="2200" i="1" dirty="0" smtClean="0">
                <a:solidFill>
                  <a:srgbClr val="558ED5"/>
                </a:solidFill>
              </a:rPr>
              <a:t>Development of new experimental methods to test materials at energy density conditions relevant for accelerators beyond LHC (</a:t>
            </a:r>
            <a:r>
              <a:rPr lang="en-US" sz="2200" i="1" dirty="0" err="1" smtClean="0">
                <a:solidFill>
                  <a:srgbClr val="558ED5"/>
                </a:solidFill>
              </a:rPr>
              <a:t>e.g.FCC</a:t>
            </a:r>
            <a:r>
              <a:rPr lang="en-US" sz="2200" i="1" dirty="0" smtClean="0">
                <a:solidFill>
                  <a:srgbClr val="558ED5"/>
                </a:solidFill>
              </a:rPr>
              <a:t>) in more accessible experimental areas and producing less activation.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Font typeface="Wingdings" charset="2"/>
              <a:buChar char="v"/>
            </a:pPr>
            <a:r>
              <a:rPr lang="en-US" sz="2200" i="1" dirty="0">
                <a:solidFill>
                  <a:srgbClr val="004080"/>
                </a:solidFill>
              </a:rPr>
              <a:t>Development </a:t>
            </a:r>
            <a:r>
              <a:rPr lang="en-US" sz="2200" i="1" dirty="0" smtClean="0">
                <a:solidFill>
                  <a:srgbClr val="004080"/>
                </a:solidFill>
              </a:rPr>
              <a:t>of new monitoring techniques for online tests of radiation-induced material degradation.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Font typeface="Wingdings" charset="2"/>
              <a:buChar char="v"/>
            </a:pPr>
            <a:r>
              <a:rPr lang="en-US" sz="22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Simulating behavior of novel composites at very high strain rates.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Font typeface="Wingdings" charset="2"/>
              <a:buChar char="v"/>
            </a:pPr>
            <a:r>
              <a:rPr lang="en-US" sz="2200" i="1" dirty="0" smtClean="0">
                <a:solidFill>
                  <a:srgbClr val="004080"/>
                </a:solidFill>
              </a:rPr>
              <a:t>Exploring challenging and/or unconventional applications of such materials for high power accelerators and society. </a:t>
            </a:r>
          </a:p>
        </p:txBody>
      </p:sp>
    </p:spTree>
    <p:extLst>
      <p:ext uri="{BB962C8B-B14F-4D97-AF65-F5344CB8AC3E}">
        <p14:creationId xmlns:p14="http://schemas.microsoft.com/office/powerpoint/2010/main" val="4193451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3048"/>
            <a:ext cx="6755664" cy="827680"/>
          </a:xfrm>
        </p:spPr>
        <p:txBody>
          <a:bodyPr/>
          <a:lstStyle/>
          <a:p>
            <a:r>
              <a:rPr lang="en-US" dirty="0" err="1" smtClean="0"/>
              <a:t>PowerMat</a:t>
            </a:r>
            <a:r>
              <a:rPr lang="en-US" dirty="0" smtClean="0"/>
              <a:t> WP Innovations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268760"/>
            <a:ext cx="8750767" cy="4461934"/>
          </a:xfrm>
          <a:noFill/>
        </p:spPr>
        <p:txBody>
          <a:bodyPr>
            <a:noAutofit/>
          </a:bodyPr>
          <a:lstStyle/>
          <a:p>
            <a:pPr marL="450000" indent="-450000" algn="just">
              <a:spcBef>
                <a:spcPts val="600"/>
              </a:spcBef>
              <a:spcAft>
                <a:spcPts val="600"/>
              </a:spcAft>
              <a:buFont typeface="Wingdings" charset="2"/>
              <a:buChar char="²"/>
            </a:pPr>
            <a:r>
              <a:rPr lang="en-US" sz="2200" i="1" dirty="0" smtClean="0">
                <a:solidFill>
                  <a:srgbClr val="558ED5"/>
                </a:solidFill>
              </a:rPr>
              <a:t>Online thermomechanical dynamic testing under high intensity beams. </a:t>
            </a:r>
          </a:p>
          <a:p>
            <a:pPr marL="450000" indent="-450000" algn="just">
              <a:spcBef>
                <a:spcPts val="600"/>
              </a:spcBef>
              <a:spcAft>
                <a:spcPts val="600"/>
              </a:spcAft>
              <a:buFont typeface="Wingdings" charset="2"/>
              <a:buChar char="²"/>
            </a:pPr>
            <a:r>
              <a:rPr lang="en-US" sz="2200" i="1" dirty="0" smtClean="0">
                <a:solidFill>
                  <a:srgbClr val="004080"/>
                </a:solidFill>
              </a:rPr>
              <a:t>Study of ion-induced color centers in diamond for quantum computing applications. </a:t>
            </a:r>
          </a:p>
          <a:p>
            <a:pPr marL="450000" indent="-450000" algn="just">
              <a:spcBef>
                <a:spcPts val="600"/>
              </a:spcBef>
              <a:spcAft>
                <a:spcPts val="600"/>
              </a:spcAft>
              <a:buFont typeface="Wingdings" charset="2"/>
              <a:buChar char="²"/>
            </a:pPr>
            <a:r>
              <a:rPr lang="en-US" sz="2200" i="1" dirty="0" smtClean="0">
                <a:solidFill>
                  <a:srgbClr val="558ED5"/>
                </a:solidFill>
              </a:rPr>
              <a:t>Prediction of radiation-induced microstructural damage and studies of methods to mitigate and cure such effects.</a:t>
            </a:r>
          </a:p>
          <a:p>
            <a:pPr marL="450000" indent="-450000" algn="just">
              <a:spcBef>
                <a:spcPts val="600"/>
              </a:spcBef>
              <a:spcAft>
                <a:spcPts val="600"/>
              </a:spcAft>
              <a:buFont typeface="Wingdings" charset="2"/>
              <a:buChar char="²"/>
            </a:pPr>
            <a:r>
              <a:rPr lang="en-US" sz="2200" i="1" dirty="0" smtClean="0">
                <a:solidFill>
                  <a:srgbClr val="004080"/>
                </a:solidFill>
              </a:rPr>
              <a:t>Application to particle accelerator devices beyond collimators (e.g. novel luminescence screens for high intensity beams, beam windows, high power targets and beam catchers...).</a:t>
            </a:r>
          </a:p>
          <a:p>
            <a:pPr marL="450000" indent="-450000" algn="just">
              <a:spcBef>
                <a:spcPts val="600"/>
              </a:spcBef>
              <a:spcAft>
                <a:spcPts val="600"/>
              </a:spcAft>
              <a:buFont typeface="Wingdings" charset="2"/>
              <a:buChar char="²"/>
            </a:pPr>
            <a:r>
              <a:rPr lang="en-US" sz="2200" i="1" dirty="0" smtClean="0">
                <a:solidFill>
                  <a:srgbClr val="558ED5"/>
                </a:solidFill>
              </a:rPr>
              <a:t>Exploration of demanding thermal management applications such high-end electronics, avionics, gas turbines, aerospace, advanced braking systems.</a:t>
            </a:r>
            <a:endParaRPr lang="en-US" sz="2200" i="1" dirty="0">
              <a:solidFill>
                <a:srgbClr val="558ED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5551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6558"/>
            <a:ext cx="6755664" cy="814170"/>
          </a:xfrm>
        </p:spPr>
        <p:txBody>
          <a:bodyPr/>
          <a:lstStyle/>
          <a:p>
            <a:r>
              <a:rPr lang="en-US" sz="2800" dirty="0" err="1" smtClean="0"/>
              <a:t>PowerMat</a:t>
            </a:r>
            <a:r>
              <a:rPr lang="en-US" sz="2800" dirty="0" smtClean="0"/>
              <a:t> WP </a:t>
            </a:r>
            <a:r>
              <a:rPr lang="en-US" sz="2800" dirty="0" err="1" smtClean="0"/>
              <a:t>Organisation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959" y="1256427"/>
            <a:ext cx="8750767" cy="4755511"/>
          </a:xfrm>
          <a:noFill/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 smtClean="0">
                <a:solidFill>
                  <a:srgbClr val="004080"/>
                </a:solidFill>
              </a:rPr>
              <a:t>The WP is organized in the following tasks:</a:t>
            </a:r>
          </a:p>
          <a:p>
            <a:pPr marL="457200" indent="-529200">
              <a:spcBef>
                <a:spcPts val="10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000" i="1" dirty="0" smtClean="0">
                <a:solidFill>
                  <a:srgbClr val="558ED5"/>
                </a:solidFill>
              </a:rPr>
              <a:t>Communication &amp; Coordination </a:t>
            </a:r>
            <a:r>
              <a:rPr lang="en-US" sz="2000" i="1" dirty="0">
                <a:solidFill>
                  <a:srgbClr val="558ED5"/>
                </a:solidFill>
              </a:rPr>
              <a:t> </a:t>
            </a:r>
            <a:r>
              <a:rPr lang="en-US" sz="2000" i="1" dirty="0">
                <a:solidFill>
                  <a:srgbClr val="558ED5"/>
                </a:solidFill>
              </a:rPr>
              <a:t> </a:t>
            </a:r>
            <a:r>
              <a:rPr lang="en-US" sz="2000" i="1" dirty="0" smtClean="0">
                <a:solidFill>
                  <a:srgbClr val="558ED5"/>
                </a:solidFill>
              </a:rPr>
              <a:t>                                                            </a:t>
            </a:r>
            <a:r>
              <a:rPr lang="en-US" sz="2000" i="1" dirty="0" smtClean="0">
                <a:solidFill>
                  <a:srgbClr val="558ED5"/>
                </a:solidFill>
              </a:rPr>
              <a:t>(</a:t>
            </a:r>
            <a:r>
              <a:rPr lang="en-US" sz="2000" i="1" dirty="0" smtClean="0">
                <a:solidFill>
                  <a:srgbClr val="558ED5"/>
                </a:solidFill>
              </a:rPr>
              <a:t>A. Bertarelli – CERN, M. </a:t>
            </a:r>
            <a:r>
              <a:rPr lang="en-US" sz="2000" i="1" dirty="0" err="1" smtClean="0">
                <a:solidFill>
                  <a:srgbClr val="558ED5"/>
                </a:solidFill>
              </a:rPr>
              <a:t>Tomut</a:t>
            </a:r>
            <a:r>
              <a:rPr lang="en-US" sz="2000" i="1" dirty="0" smtClean="0">
                <a:solidFill>
                  <a:srgbClr val="558ED5"/>
                </a:solidFill>
              </a:rPr>
              <a:t> – GSI)</a:t>
            </a:r>
          </a:p>
          <a:p>
            <a:pPr marL="457200" indent="-529200">
              <a:spcBef>
                <a:spcPts val="10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000" i="1" dirty="0" smtClean="0">
                <a:solidFill>
                  <a:srgbClr val="004080"/>
                </a:solidFill>
              </a:rPr>
              <a:t>Materials development and characterization </a:t>
            </a:r>
            <a:br>
              <a:rPr lang="en-US" sz="2000" i="1" dirty="0" smtClean="0">
                <a:solidFill>
                  <a:srgbClr val="004080"/>
                </a:solidFill>
              </a:rPr>
            </a:br>
            <a:r>
              <a:rPr lang="en-US" sz="2000" i="1" dirty="0" smtClean="0">
                <a:solidFill>
                  <a:srgbClr val="004080"/>
                </a:solidFill>
              </a:rPr>
              <a:t>(A. </a:t>
            </a:r>
            <a:r>
              <a:rPr lang="en-US" sz="2000" i="1" dirty="0" err="1" smtClean="0">
                <a:solidFill>
                  <a:srgbClr val="004080"/>
                </a:solidFill>
              </a:rPr>
              <a:t>Bertarelli</a:t>
            </a:r>
            <a:r>
              <a:rPr lang="en-US" sz="2000" i="1" dirty="0" smtClean="0">
                <a:solidFill>
                  <a:srgbClr val="004080"/>
                </a:solidFill>
              </a:rPr>
              <a:t> – CERN)</a:t>
            </a:r>
          </a:p>
          <a:p>
            <a:pPr marL="457200" indent="-529200">
              <a:spcBef>
                <a:spcPts val="10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000" i="1" dirty="0" smtClean="0">
                <a:solidFill>
                  <a:srgbClr val="558ED5"/>
                </a:solidFill>
              </a:rPr>
              <a:t>Dynamic testing and online monitoring (L. </a:t>
            </a:r>
            <a:r>
              <a:rPr lang="en-US" sz="2000" i="1" dirty="0" err="1" smtClean="0">
                <a:solidFill>
                  <a:srgbClr val="558ED5"/>
                </a:solidFill>
              </a:rPr>
              <a:t>Peroni</a:t>
            </a:r>
            <a:r>
              <a:rPr lang="en-US" sz="2000" i="1" dirty="0" smtClean="0">
                <a:solidFill>
                  <a:srgbClr val="558ED5"/>
                </a:solidFill>
              </a:rPr>
              <a:t> – POLITO)</a:t>
            </a:r>
          </a:p>
          <a:p>
            <a:pPr marL="457200" indent="-529200">
              <a:spcBef>
                <a:spcPts val="10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000" i="1" dirty="0" smtClean="0">
                <a:solidFill>
                  <a:srgbClr val="004080"/>
                </a:solidFill>
              </a:rPr>
              <a:t>Simulation of irradiation effects and mitigation methods </a:t>
            </a:r>
            <a:br>
              <a:rPr lang="en-US" sz="2000" i="1" dirty="0" smtClean="0">
                <a:solidFill>
                  <a:srgbClr val="004080"/>
                </a:solidFill>
              </a:rPr>
            </a:br>
            <a:r>
              <a:rPr lang="en-US" sz="2000" i="1" dirty="0" smtClean="0">
                <a:solidFill>
                  <a:srgbClr val="004080"/>
                </a:solidFill>
              </a:rPr>
              <a:t>(A. </a:t>
            </a:r>
            <a:r>
              <a:rPr lang="en-US" sz="2000" i="1" dirty="0" err="1" smtClean="0">
                <a:solidFill>
                  <a:srgbClr val="004080"/>
                </a:solidFill>
              </a:rPr>
              <a:t>Lechner</a:t>
            </a:r>
            <a:r>
              <a:rPr lang="en-US" sz="2000" i="1" dirty="0" smtClean="0">
                <a:solidFill>
                  <a:srgbClr val="004080"/>
                </a:solidFill>
              </a:rPr>
              <a:t> – CERN)</a:t>
            </a:r>
          </a:p>
          <a:p>
            <a:pPr marL="457200" indent="-529200">
              <a:spcBef>
                <a:spcPts val="10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000" i="1" dirty="0" smtClean="0">
                <a:solidFill>
                  <a:srgbClr val="558ED5"/>
                </a:solidFill>
              </a:rPr>
              <a:t>Broader accelerator and societal applications (M. </a:t>
            </a:r>
            <a:r>
              <a:rPr lang="en-US" sz="2000" i="1" dirty="0" err="1" smtClean="0">
                <a:solidFill>
                  <a:srgbClr val="558ED5"/>
                </a:solidFill>
              </a:rPr>
              <a:t>Tomut</a:t>
            </a:r>
            <a:r>
              <a:rPr lang="en-US" sz="2000" i="1" dirty="0" smtClean="0">
                <a:solidFill>
                  <a:srgbClr val="558ED5"/>
                </a:solidFill>
              </a:rPr>
              <a:t> – GSI)</a:t>
            </a:r>
          </a:p>
          <a:p>
            <a:pPr marL="457200" indent="-529200">
              <a:spcBef>
                <a:spcPts val="1000"/>
              </a:spcBef>
              <a:spcAft>
                <a:spcPts val="600"/>
              </a:spcAft>
              <a:buFont typeface="Lucida Grande"/>
              <a:buChar char="-"/>
            </a:pPr>
            <a:r>
              <a:rPr lang="en-US" sz="2000" i="1" dirty="0" smtClean="0"/>
              <a:t>Within WP1 (Task 1.4) – Industries for </a:t>
            </a:r>
            <a:r>
              <a:rPr lang="en-US" sz="2000" i="1" dirty="0"/>
              <a:t>resistant </a:t>
            </a:r>
            <a:r>
              <a:rPr lang="en-US" sz="2000" i="1" dirty="0" smtClean="0"/>
              <a:t>materials </a:t>
            </a:r>
            <a:r>
              <a:rPr lang="en-US" sz="2000" i="1" dirty="0"/>
              <a:t> </a:t>
            </a:r>
            <a:r>
              <a:rPr lang="en-US" sz="2000" i="1" dirty="0" smtClean="0"/>
              <a:t>                     </a:t>
            </a:r>
            <a:r>
              <a:rPr lang="en-US" sz="2000" i="1" dirty="0" smtClean="0"/>
              <a:t>(</a:t>
            </a:r>
            <a:r>
              <a:rPr lang="en-US" sz="2000" i="1" dirty="0"/>
              <a:t>F</a:t>
            </a:r>
            <a:r>
              <a:rPr lang="en-US" sz="2000" i="1" dirty="0" smtClean="0"/>
              <a:t>. Carra– </a:t>
            </a:r>
            <a:r>
              <a:rPr lang="en-US" sz="2000" i="1" dirty="0" smtClean="0"/>
              <a:t>CERN)</a:t>
            </a:r>
            <a:endParaRPr lang="en-US" sz="2000" i="1" dirty="0"/>
          </a:p>
        </p:txBody>
      </p:sp>
    </p:spTree>
    <p:extLst>
      <p:ext uri="{BB962C8B-B14F-4D97-AF65-F5344CB8AC3E}">
        <p14:creationId xmlns:p14="http://schemas.microsoft.com/office/powerpoint/2010/main" val="3286087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23750"/>
              </p:ext>
            </p:extLst>
          </p:nvPr>
        </p:nvGraphicFramePr>
        <p:xfrm>
          <a:off x="303695" y="1245836"/>
          <a:ext cx="8473992" cy="4494083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424622"/>
                <a:gridCol w="4965314"/>
                <a:gridCol w="3084056"/>
              </a:tblGrid>
              <a:tr h="408553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Laboratories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08553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solidFill>
                            <a:srgbClr val="004080"/>
                          </a:solidFill>
                        </a:rPr>
                        <a:t>1</a:t>
                      </a:r>
                      <a:endParaRPr lang="en-US" dirty="0">
                        <a:solidFill>
                          <a:srgbClr val="00408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4080"/>
                          </a:solidFill>
                        </a:rPr>
                        <a:t>CERN</a:t>
                      </a:r>
                      <a:endParaRPr lang="en-US" dirty="0">
                        <a:solidFill>
                          <a:srgbClr val="00408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4080"/>
                          </a:solidFill>
                        </a:rPr>
                        <a:t>Geneva, Switzerland</a:t>
                      </a:r>
                      <a:endParaRPr lang="en-US" dirty="0">
                        <a:solidFill>
                          <a:srgbClr val="004080"/>
                        </a:solidFill>
                      </a:endParaRPr>
                    </a:p>
                  </a:txBody>
                  <a:tcPr/>
                </a:tc>
              </a:tr>
              <a:tr h="408553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solidFill>
                            <a:srgbClr val="004080"/>
                          </a:solidFill>
                        </a:rPr>
                        <a:t>2</a:t>
                      </a:r>
                      <a:endParaRPr lang="en-US" dirty="0">
                        <a:solidFill>
                          <a:srgbClr val="00408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i="1" dirty="0" smtClean="0">
                          <a:solidFill>
                            <a:srgbClr val="004080"/>
                          </a:solidFill>
                        </a:rPr>
                        <a:t>ELI-NP </a:t>
                      </a:r>
                      <a:r>
                        <a:rPr lang="en-US" sz="1600" i="1" dirty="0" smtClean="0">
                          <a:solidFill>
                            <a:srgbClr val="004080"/>
                          </a:solidFill>
                        </a:rPr>
                        <a:t>(Extreme Light Infrastructure – Nuclear Physics)</a:t>
                      </a:r>
                      <a:endParaRPr lang="en-US" sz="1600" i="1" dirty="0">
                        <a:solidFill>
                          <a:srgbClr val="00408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rgbClr val="004080"/>
                          </a:solidFill>
                          <a:latin typeface="+mn-lt"/>
                          <a:ea typeface="+mn-ea"/>
                          <a:cs typeface="+mn-cs"/>
                        </a:rPr>
                        <a:t>Bucharest-</a:t>
                      </a:r>
                      <a:r>
                        <a:rPr lang="en-US" sz="1800" kern="1200" dirty="0" err="1" smtClean="0">
                          <a:solidFill>
                            <a:srgbClr val="004080"/>
                          </a:solidFill>
                          <a:latin typeface="+mn-lt"/>
                          <a:ea typeface="+mn-ea"/>
                          <a:cs typeface="+mn-cs"/>
                        </a:rPr>
                        <a:t>Magurele</a:t>
                      </a:r>
                      <a:r>
                        <a:rPr lang="en-US" sz="1800" kern="1200" dirty="0" smtClean="0">
                          <a:solidFill>
                            <a:srgbClr val="004080"/>
                          </a:solidFill>
                          <a:latin typeface="+mn-lt"/>
                          <a:ea typeface="+mn-ea"/>
                          <a:cs typeface="+mn-cs"/>
                        </a:rPr>
                        <a:t>, Romania</a:t>
                      </a:r>
                      <a:endParaRPr lang="en-US" dirty="0">
                        <a:solidFill>
                          <a:srgbClr val="004080"/>
                        </a:solidFill>
                      </a:endParaRPr>
                    </a:p>
                  </a:txBody>
                  <a:tcPr/>
                </a:tc>
              </a:tr>
              <a:tr h="408553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solidFill>
                            <a:srgbClr val="004080"/>
                          </a:solidFill>
                        </a:rPr>
                        <a:t>3</a:t>
                      </a:r>
                      <a:endParaRPr lang="en-US" dirty="0">
                        <a:solidFill>
                          <a:srgbClr val="00408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4080"/>
                          </a:solidFill>
                        </a:rPr>
                        <a:t>GSI</a:t>
                      </a:r>
                      <a:endParaRPr lang="en-US" dirty="0">
                        <a:solidFill>
                          <a:srgbClr val="00408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004080"/>
                          </a:solidFill>
                        </a:rPr>
                        <a:t>Darmstadt, Germany</a:t>
                      </a:r>
                    </a:p>
                  </a:txBody>
                  <a:tcPr/>
                </a:tc>
              </a:tr>
              <a:tr h="408553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solidFill>
                            <a:srgbClr val="004080"/>
                          </a:solidFill>
                        </a:rPr>
                        <a:t>4</a:t>
                      </a:r>
                      <a:endParaRPr lang="en-US" dirty="0">
                        <a:solidFill>
                          <a:srgbClr val="00408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i="1" dirty="0" smtClean="0">
                          <a:solidFill>
                            <a:srgbClr val="004080"/>
                          </a:solidFill>
                        </a:rPr>
                        <a:t>POLIMI</a:t>
                      </a:r>
                      <a:endParaRPr lang="en-US" b="1" i="1" dirty="0">
                        <a:solidFill>
                          <a:srgbClr val="00408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4080"/>
                          </a:solidFill>
                        </a:rPr>
                        <a:t>Milan, Italy</a:t>
                      </a:r>
                      <a:endParaRPr lang="en-US" dirty="0">
                        <a:solidFill>
                          <a:srgbClr val="004080"/>
                        </a:solidFill>
                      </a:endParaRPr>
                    </a:p>
                  </a:txBody>
                  <a:tcPr/>
                </a:tc>
              </a:tr>
              <a:tr h="408553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solidFill>
                            <a:srgbClr val="004080"/>
                          </a:solidFill>
                        </a:rPr>
                        <a:t>5</a:t>
                      </a:r>
                      <a:endParaRPr lang="en-US" dirty="0">
                        <a:solidFill>
                          <a:srgbClr val="00408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rgbClr val="004080"/>
                          </a:solidFill>
                        </a:rPr>
                        <a:t>POLITO</a:t>
                      </a:r>
                      <a:endParaRPr lang="en-US" b="0" dirty="0">
                        <a:solidFill>
                          <a:srgbClr val="00408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4080"/>
                          </a:solidFill>
                        </a:rPr>
                        <a:t>Turin, Italy</a:t>
                      </a:r>
                      <a:endParaRPr lang="en-US" dirty="0">
                        <a:solidFill>
                          <a:srgbClr val="004080"/>
                        </a:solidFill>
                      </a:endParaRPr>
                    </a:p>
                  </a:txBody>
                  <a:tcPr/>
                </a:tc>
              </a:tr>
              <a:tr h="408553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solidFill>
                            <a:srgbClr val="004080"/>
                          </a:solidFill>
                        </a:rPr>
                        <a:t>6</a:t>
                      </a:r>
                      <a:endParaRPr lang="en-US" dirty="0">
                        <a:solidFill>
                          <a:srgbClr val="00408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4080"/>
                          </a:solidFill>
                        </a:rPr>
                        <a:t>UM</a:t>
                      </a:r>
                      <a:endParaRPr lang="en-US" dirty="0">
                        <a:solidFill>
                          <a:srgbClr val="00408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4080"/>
                          </a:solidFill>
                        </a:rPr>
                        <a:t>Malta</a:t>
                      </a:r>
                      <a:endParaRPr lang="en-US" dirty="0">
                        <a:solidFill>
                          <a:srgbClr val="004080"/>
                        </a:solidFill>
                      </a:endParaRPr>
                    </a:p>
                  </a:txBody>
                  <a:tcPr/>
                </a:tc>
              </a:tr>
              <a:tr h="408553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solidFill>
                            <a:schemeClr val="accent6"/>
                          </a:solidFill>
                        </a:rPr>
                        <a:t>X</a:t>
                      </a:r>
                      <a:endParaRPr lang="en-US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i="1" dirty="0" smtClean="0">
                          <a:solidFill>
                            <a:schemeClr val="accent6"/>
                          </a:solidFill>
                        </a:rPr>
                        <a:t>NIMP (National Institute of Materials Physics)*</a:t>
                      </a:r>
                      <a:endParaRPr lang="en-US" b="1" i="1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6"/>
                          </a:solidFill>
                        </a:rPr>
                        <a:t>Bucharest, Romania</a:t>
                      </a:r>
                      <a:endParaRPr lang="en-US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</a:tr>
              <a:tr h="408553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Industries (in WP1 Innovation)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08553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solidFill>
                            <a:srgbClr val="004080"/>
                          </a:solidFill>
                        </a:rPr>
                        <a:t>X</a:t>
                      </a:r>
                      <a:endParaRPr lang="en-US" dirty="0">
                        <a:solidFill>
                          <a:srgbClr val="00408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rgbClr val="004080"/>
                          </a:solidFill>
                        </a:rPr>
                        <a:t>Brevetti</a:t>
                      </a:r>
                      <a:r>
                        <a:rPr lang="en-US" dirty="0" smtClean="0">
                          <a:solidFill>
                            <a:srgbClr val="004080"/>
                          </a:solidFill>
                        </a:rPr>
                        <a:t> </a:t>
                      </a:r>
                      <a:r>
                        <a:rPr lang="en-US" dirty="0" err="1" smtClean="0">
                          <a:solidFill>
                            <a:srgbClr val="004080"/>
                          </a:solidFill>
                        </a:rPr>
                        <a:t>Bizz</a:t>
                      </a:r>
                      <a:endParaRPr lang="en-US" dirty="0">
                        <a:solidFill>
                          <a:srgbClr val="00408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4080"/>
                          </a:solidFill>
                        </a:rPr>
                        <a:t>Verona, Italy</a:t>
                      </a:r>
                      <a:endParaRPr lang="en-US" dirty="0">
                        <a:solidFill>
                          <a:srgbClr val="004080"/>
                        </a:solidFill>
                      </a:endParaRPr>
                    </a:p>
                  </a:txBody>
                  <a:tcPr/>
                </a:tc>
              </a:tr>
              <a:tr h="408553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solidFill>
                            <a:srgbClr val="004080"/>
                          </a:solidFill>
                        </a:rPr>
                        <a:t>X</a:t>
                      </a:r>
                      <a:endParaRPr lang="en-US" dirty="0">
                        <a:solidFill>
                          <a:srgbClr val="00408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4080"/>
                          </a:solidFill>
                        </a:rPr>
                        <a:t>RHP Technology</a:t>
                      </a:r>
                      <a:endParaRPr lang="en-US" dirty="0">
                        <a:solidFill>
                          <a:srgbClr val="00408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err="1" smtClean="0">
                          <a:solidFill>
                            <a:srgbClr val="004080"/>
                          </a:solidFill>
                          <a:latin typeface="+mn-lt"/>
                          <a:ea typeface="+mn-ea"/>
                          <a:cs typeface="+mn-cs"/>
                        </a:rPr>
                        <a:t>Seibersdorf</a:t>
                      </a:r>
                      <a:r>
                        <a:rPr lang="en-US" sz="1800" kern="1200" dirty="0" smtClean="0">
                          <a:solidFill>
                            <a:srgbClr val="004080"/>
                          </a:solidFill>
                          <a:latin typeface="+mn-lt"/>
                          <a:ea typeface="+mn-ea"/>
                          <a:cs typeface="+mn-cs"/>
                        </a:rPr>
                        <a:t>, Austria</a:t>
                      </a:r>
                      <a:endParaRPr lang="en-US" dirty="0">
                        <a:solidFill>
                          <a:srgbClr val="00408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6558"/>
            <a:ext cx="6755664" cy="958186"/>
          </a:xfrm>
        </p:spPr>
        <p:txBody>
          <a:bodyPr/>
          <a:lstStyle/>
          <a:p>
            <a:r>
              <a:rPr lang="en-US" sz="2800" dirty="0" err="1" smtClean="0"/>
              <a:t>PowerMat</a:t>
            </a:r>
            <a:r>
              <a:rPr lang="en-US" sz="2800" dirty="0" smtClean="0"/>
              <a:t> Participants</a:t>
            </a:r>
            <a:endParaRPr lang="en-US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1331640" y="5769447"/>
            <a:ext cx="4335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79646"/>
                </a:solidFill>
              </a:rPr>
              <a:t>* Participating as associated (subcontractor)</a:t>
            </a:r>
            <a:endParaRPr lang="en-US" dirty="0">
              <a:solidFill>
                <a:srgbClr val="F7964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6601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46918" y="2651394"/>
            <a:ext cx="1941804" cy="15900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341" y="1"/>
            <a:ext cx="5849891" cy="677723"/>
          </a:xfrm>
          <a:noFill/>
          <a:effectLst/>
        </p:spPr>
        <p:txBody>
          <a:bodyPr/>
          <a:lstStyle/>
          <a:p>
            <a:r>
              <a:rPr lang="en-GB" b="1" dirty="0" smtClean="0"/>
              <a:t>CERN in WP17 and WP14</a:t>
            </a:r>
            <a:endParaRPr lang="en-US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A. Bertarelli  – Collimation Material and Design Readiness for LS2 – 2 May 2017</a:t>
            </a:r>
            <a:endParaRPr lang="en-GB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>
                <a:solidFill>
                  <a:prstClr val="white"/>
                </a:solidFill>
              </a:rPr>
              <a:pPr/>
              <a:t>7</a:t>
            </a:fld>
            <a:endParaRPr lang="en-GB">
              <a:solidFill>
                <a:prstClr val="white"/>
              </a:solidFill>
            </a:endParaRPr>
          </a:p>
        </p:txBody>
      </p:sp>
      <p:pic>
        <p:nvPicPr>
          <p:cNvPr id="21" name="Picture 20" descr="2015-01-13_CERN_ENdept 36% h32mm 300dpi.png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863"/>
          <a:stretch/>
        </p:blipFill>
        <p:spPr>
          <a:xfrm>
            <a:off x="8125929" y="-17134"/>
            <a:ext cx="1018071" cy="1152182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8160" y="1266706"/>
            <a:ext cx="1971000" cy="1759241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979186"/>
            <a:ext cx="1687454" cy="16874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1656319" y="902594"/>
            <a:ext cx="1782841" cy="830997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chemeClr val="bg1"/>
                </a:solidFill>
                <a:latin typeface="Cambria" panose="02040503050406030204" pitchFamily="18" charset="0"/>
              </a:rPr>
              <a:t>Material micro and macro characterization</a:t>
            </a:r>
            <a:endParaRPr lang="en-GB" sz="1600" b="1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pic>
        <p:nvPicPr>
          <p:cNvPr id="27" name="Picture 26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97" r="2437" b="8059"/>
          <a:stretch/>
        </p:blipFill>
        <p:spPr bwMode="auto">
          <a:xfrm>
            <a:off x="346015" y="2651393"/>
            <a:ext cx="1393784" cy="7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27" descr="http://www.speciation.net/md/000/002/647/th_4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4674" y="3038734"/>
            <a:ext cx="648000" cy="86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8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86" t="5689" r="8425" b="3350"/>
          <a:stretch/>
        </p:blipFill>
        <p:spPr bwMode="auto">
          <a:xfrm>
            <a:off x="1269090" y="3025946"/>
            <a:ext cx="648786" cy="1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Picture 35"/>
          <p:cNvPicPr>
            <a:picLocks noChangeAspect="1"/>
          </p:cNvPicPr>
          <p:nvPr/>
        </p:nvPicPr>
        <p:blipFill rotWithShape="1">
          <a:blip r:embed="rId10"/>
          <a:srcRect l="37782"/>
          <a:stretch/>
        </p:blipFill>
        <p:spPr>
          <a:xfrm>
            <a:off x="3391730" y="1017759"/>
            <a:ext cx="1932207" cy="1518468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34" name="Picture 33"/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3446" b="24582"/>
          <a:stretch/>
        </p:blipFill>
        <p:spPr>
          <a:xfrm>
            <a:off x="7009316" y="677724"/>
            <a:ext cx="2066429" cy="18542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50111" y="2630700"/>
            <a:ext cx="1941804" cy="15900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8" name="TextBox 37"/>
          <p:cNvSpPr txBox="1"/>
          <p:nvPr/>
        </p:nvSpPr>
        <p:spPr>
          <a:xfrm>
            <a:off x="7740352" y="689153"/>
            <a:ext cx="1335393" cy="33855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chemeClr val="bg1"/>
                </a:solidFill>
                <a:latin typeface="Cambria" panose="02040503050406030204" pitchFamily="18" charset="0"/>
              </a:rPr>
              <a:t>Prototyping</a:t>
            </a:r>
            <a:endParaRPr lang="en-GB" sz="1600" b="1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pic>
        <p:nvPicPr>
          <p:cNvPr id="42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4758" y="677724"/>
            <a:ext cx="1663469" cy="230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TextBox 36"/>
          <p:cNvSpPr txBox="1"/>
          <p:nvPr/>
        </p:nvSpPr>
        <p:spPr>
          <a:xfrm>
            <a:off x="4854826" y="2195272"/>
            <a:ext cx="2074559" cy="58477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chemeClr val="bg1"/>
                </a:solidFill>
                <a:latin typeface="Cambria" panose="02040503050406030204" pitchFamily="18" charset="0"/>
              </a:rPr>
              <a:t>Testing under beam impact</a:t>
            </a:r>
            <a:endParaRPr lang="en-GB" sz="1600" b="1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pic>
        <p:nvPicPr>
          <p:cNvPr id="43" name="Picture 42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55" y="3989590"/>
            <a:ext cx="1725270" cy="2667920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2741" y="3989590"/>
            <a:ext cx="2018328" cy="2691104"/>
          </a:xfrm>
          <a:prstGeom prst="rect">
            <a:avLst/>
          </a:prstGeom>
        </p:spPr>
      </p:pic>
      <p:pic>
        <p:nvPicPr>
          <p:cNvPr id="48" name="Picture 47"/>
          <p:cNvPicPr>
            <a:picLocks noChangeAspect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5984541" y="4193820"/>
            <a:ext cx="2763459" cy="252169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40" name="Picture 39"/>
          <p:cNvPicPr>
            <a:picLocks noChangeAspect="1"/>
          </p:cNvPicPr>
          <p:nvPr/>
        </p:nvPicPr>
        <p:blipFill rotWithShape="1">
          <a:blip r:embed="rId16"/>
          <a:srcRect l="1155" t="3674" r="3176" b="4985"/>
          <a:stretch/>
        </p:blipFill>
        <p:spPr>
          <a:xfrm>
            <a:off x="4206389" y="2343355"/>
            <a:ext cx="2722996" cy="225475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9535" y="2513154"/>
            <a:ext cx="1915160" cy="1915160"/>
          </a:xfrm>
          <a:prstGeom prst="rect">
            <a:avLst/>
          </a:prstGeom>
        </p:spPr>
      </p:pic>
      <p:pic>
        <p:nvPicPr>
          <p:cNvPr id="45" name="Picture 2"/>
          <p:cNvPicPr>
            <a:picLocks noChangeAspect="1" noChangeArrowheads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969" t="22500" r="44531" b="47653"/>
          <a:stretch/>
        </p:blipFill>
        <p:spPr bwMode="auto">
          <a:xfrm>
            <a:off x="3888722" y="4420056"/>
            <a:ext cx="1767311" cy="2260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" name="TextBox 45"/>
          <p:cNvSpPr txBox="1"/>
          <p:nvPr/>
        </p:nvSpPr>
        <p:spPr>
          <a:xfrm>
            <a:off x="3063142" y="6168279"/>
            <a:ext cx="2626517" cy="830997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chemeClr val="bg1"/>
                </a:solidFill>
                <a:latin typeface="Cambria" panose="02040503050406030204" pitchFamily="18" charset="0"/>
              </a:rPr>
              <a:t>Multiphysics simulation of material response and technology processes</a:t>
            </a:r>
            <a:endParaRPr lang="en-GB" sz="1600" b="1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0463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8688"/>
            <a:ext cx="8229600" cy="561974"/>
          </a:xfrm>
        </p:spPr>
        <p:txBody>
          <a:bodyPr/>
          <a:lstStyle/>
          <a:p>
            <a:r>
              <a:rPr lang="en-US" dirty="0" smtClean="0"/>
              <a:t>CERN FLUKA team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5845" y="934688"/>
            <a:ext cx="4894326" cy="4835843"/>
          </a:xfrm>
        </p:spPr>
        <p:txBody>
          <a:bodyPr/>
          <a:lstStyle/>
          <a:p>
            <a:r>
              <a:rPr lang="en-US" dirty="0"/>
              <a:t>E</a:t>
            </a:r>
            <a:r>
              <a:rPr lang="en-US" dirty="0" smtClean="0"/>
              <a:t>xpertise in simulating particle-matter interactions and</a:t>
            </a:r>
            <a:r>
              <a:rPr lang="en-GB" dirty="0" smtClean="0"/>
              <a:t> radiation effects</a:t>
            </a:r>
          </a:p>
          <a:p>
            <a:r>
              <a:rPr lang="en-US" dirty="0" smtClean="0"/>
              <a:t>Responsible for beam-induced shower studies for all CERN accelerators and future upgrades (e.g. HL-LHC)</a:t>
            </a:r>
          </a:p>
          <a:p>
            <a:r>
              <a:rPr lang="en-US" dirty="0" smtClean="0"/>
              <a:t>Coordination of ARIES Task 17.4 </a:t>
            </a:r>
            <a:endParaRPr lang="en-GB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423254"/>
            <a:ext cx="8938559" cy="242729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2744" y="1208950"/>
            <a:ext cx="3075892" cy="3276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936" y="4320365"/>
            <a:ext cx="3114286" cy="126984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5900" y="178688"/>
            <a:ext cx="2400962" cy="151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4657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magin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3535" y="5708853"/>
            <a:ext cx="1420111" cy="999928"/>
          </a:xfrm>
          <a:prstGeom prst="rect">
            <a:avLst/>
          </a:prstGeom>
        </p:spPr>
      </p:pic>
      <p:pic>
        <p:nvPicPr>
          <p:cNvPr id="17" name="GSI_reinjection.avi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55" y="1064597"/>
            <a:ext cx="3403996" cy="255337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3" descr="\\WinFileSvF\MF$Root\dseverin\Eigene Dateien\Work\Veröffentlichungen\talks\2014-01 Duisburg\eb95c4618e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7101" y="1051778"/>
            <a:ext cx="2605059" cy="2605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 Box 3"/>
          <p:cNvSpPr txBox="1">
            <a:spLocks noChangeArrowheads="1"/>
          </p:cNvSpPr>
          <p:nvPr/>
        </p:nvSpPr>
        <p:spPr bwMode="auto">
          <a:xfrm>
            <a:off x="-3535" y="704633"/>
            <a:ext cx="7734882" cy="34714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hangingPunct="0">
              <a:lnSpc>
                <a:spcPct val="94000"/>
              </a:lnSpc>
              <a:buClr>
                <a:srgbClr val="000000"/>
              </a:buClr>
              <a:buSzPct val="45000"/>
              <a:buFont typeface="StarSymbol" charset="0"/>
              <a:buNone/>
            </a:pPr>
            <a:r>
              <a:rPr lang="en-GB" b="1" dirty="0">
                <a:solidFill>
                  <a:srgbClr val="7030A0"/>
                </a:solidFill>
                <a:latin typeface="Arial" charset="0"/>
              </a:rPr>
              <a:t>Acceleration of p to U</a:t>
            </a:r>
            <a:r>
              <a:rPr lang="en-GB" b="1" baseline="33000" dirty="0">
                <a:solidFill>
                  <a:srgbClr val="7030A0"/>
                </a:solidFill>
                <a:latin typeface="Arial" charset="0"/>
              </a:rPr>
              <a:t>28+ </a:t>
            </a:r>
            <a:r>
              <a:rPr lang="en-GB" b="1" dirty="0">
                <a:solidFill>
                  <a:srgbClr val="7030A0"/>
                </a:solidFill>
                <a:latin typeface="Arial" charset="0"/>
              </a:rPr>
              <a:t> from 1.4 to 11.6 MeV/u</a:t>
            </a:r>
            <a:r>
              <a:rPr lang="en-GB" b="1" dirty="0" smtClean="0">
                <a:solidFill>
                  <a:srgbClr val="7030A0"/>
                </a:solidFill>
                <a:latin typeface="Arial" charset="0"/>
              </a:rPr>
              <a:t>..</a:t>
            </a:r>
            <a:endParaRPr lang="en-GB" b="1" dirty="0">
              <a:solidFill>
                <a:srgbClr val="7030A0"/>
              </a:solidFill>
              <a:latin typeface="Arial" charset="0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-47626" y="3617968"/>
            <a:ext cx="5987778" cy="3111714"/>
            <a:chOff x="146050" y="774700"/>
            <a:chExt cx="5226050" cy="2341563"/>
          </a:xfrm>
        </p:grpSpPr>
        <p:sp>
          <p:nvSpPr>
            <p:cNvPr id="21" name="Rectangle 399"/>
            <p:cNvSpPr>
              <a:spLocks noChangeArrowheads="1"/>
            </p:cNvSpPr>
            <p:nvPr/>
          </p:nvSpPr>
          <p:spPr bwMode="auto">
            <a:xfrm>
              <a:off x="150813" y="774700"/>
              <a:ext cx="5221287" cy="2339975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FF66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2" name="Rectangle 393"/>
            <p:cNvSpPr>
              <a:spLocks noChangeArrowheads="1"/>
            </p:cNvSpPr>
            <p:nvPr/>
          </p:nvSpPr>
          <p:spPr bwMode="auto">
            <a:xfrm>
              <a:off x="146050" y="781050"/>
              <a:ext cx="5221288" cy="566738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3" name="Text Box 394"/>
            <p:cNvSpPr txBox="1">
              <a:spLocks noChangeArrowheads="1"/>
            </p:cNvSpPr>
            <p:nvPr/>
          </p:nvSpPr>
          <p:spPr bwMode="auto">
            <a:xfrm>
              <a:off x="150813" y="796925"/>
              <a:ext cx="5221287" cy="538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0967" tIns="10484" rIns="20967" bIns="10484">
              <a:spAutoFit/>
            </a:bodyPr>
            <a:lstStyle>
              <a:lvl1pPr defTabSz="20955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104775" defTabSz="20955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209550" defTabSz="20955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314325" defTabSz="20955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419100" defTabSz="20955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876300" defTabSz="20955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1333500" defTabSz="20955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1790700" defTabSz="20955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2247900" defTabSz="20955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/>
              <a:r>
                <a:rPr lang="en-GB" altLang="de-DE" sz="1700" b="1" dirty="0">
                  <a:solidFill>
                    <a:schemeClr val="bg1"/>
                  </a:solidFill>
                </a:rPr>
                <a:t>M-Branch</a:t>
              </a:r>
            </a:p>
            <a:p>
              <a:pPr algn="ctr"/>
              <a:r>
                <a:rPr lang="en-GB" altLang="de-DE" sz="1700" b="1" dirty="0">
                  <a:solidFill>
                    <a:schemeClr val="bg1"/>
                  </a:solidFill>
                </a:rPr>
                <a:t> </a:t>
              </a:r>
              <a:r>
                <a:rPr lang="en-GB" altLang="de-DE" sz="1700" dirty="0">
                  <a:solidFill>
                    <a:schemeClr val="bg1"/>
                  </a:solidFill>
                </a:rPr>
                <a:t>In-situ and On-line Analysis of Irradiated Material</a:t>
              </a:r>
            </a:p>
          </p:txBody>
        </p:sp>
        <p:sp>
          <p:nvSpPr>
            <p:cNvPr id="26" name="Text Box 395"/>
            <p:cNvSpPr txBox="1">
              <a:spLocks noChangeArrowheads="1"/>
            </p:cNvSpPr>
            <p:nvPr/>
          </p:nvSpPr>
          <p:spPr bwMode="auto">
            <a:xfrm>
              <a:off x="644525" y="1335088"/>
              <a:ext cx="747713" cy="4032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20967" tIns="10484" rIns="20967" bIns="10484">
              <a:spAutoFit/>
            </a:bodyPr>
            <a:lstStyle>
              <a:lvl1pPr defTabSz="20955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104775" defTabSz="20955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209550" defTabSz="20955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314325" defTabSz="20955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419100" defTabSz="20955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876300" defTabSz="20955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1333500" defTabSz="20955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1790700" defTabSz="20955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2247900" defTabSz="20955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/>
              <a:r>
                <a:rPr lang="en-GB" altLang="de-DE" sz="1400"/>
                <a:t>M1</a:t>
              </a:r>
            </a:p>
            <a:p>
              <a:pPr algn="ctr"/>
              <a:r>
                <a:rPr lang="en-GB" altLang="de-DE" sz="1100"/>
                <a:t>Microscopy</a:t>
              </a:r>
            </a:p>
          </p:txBody>
        </p:sp>
        <p:sp>
          <p:nvSpPr>
            <p:cNvPr id="27" name="Text Box 396"/>
            <p:cNvSpPr txBox="1">
              <a:spLocks noChangeArrowheads="1"/>
            </p:cNvSpPr>
            <p:nvPr/>
          </p:nvSpPr>
          <p:spPr bwMode="auto">
            <a:xfrm>
              <a:off x="2009775" y="1335088"/>
              <a:ext cx="1096963" cy="4032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20967" tIns="10484" rIns="20967" bIns="10484">
              <a:spAutoFit/>
            </a:bodyPr>
            <a:lstStyle>
              <a:lvl1pPr defTabSz="20955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104775" defTabSz="20955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209550" defTabSz="20955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314325" defTabSz="20955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419100" defTabSz="20955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876300" defTabSz="20955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1333500" defTabSz="20955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1790700" defTabSz="20955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2247900" defTabSz="20955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/>
              <a:r>
                <a:rPr lang="en-GB" altLang="de-DE" sz="1400"/>
                <a:t>M2</a:t>
              </a:r>
            </a:p>
            <a:p>
              <a:pPr algn="ctr"/>
              <a:r>
                <a:rPr lang="en-GB" altLang="de-DE" sz="1100"/>
                <a:t>X-Ray Diffraction</a:t>
              </a:r>
            </a:p>
          </p:txBody>
        </p:sp>
        <p:sp>
          <p:nvSpPr>
            <p:cNvPr id="28" name="Text Box 397"/>
            <p:cNvSpPr txBox="1">
              <a:spLocks noChangeArrowheads="1"/>
            </p:cNvSpPr>
            <p:nvPr/>
          </p:nvSpPr>
          <p:spPr bwMode="auto">
            <a:xfrm>
              <a:off x="3540125" y="1341438"/>
              <a:ext cx="1603375" cy="4032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20967" tIns="10484" rIns="20967" bIns="10484">
              <a:spAutoFit/>
            </a:bodyPr>
            <a:lstStyle>
              <a:lvl1pPr defTabSz="20955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104775" defTabSz="20955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209550" defTabSz="20955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314325" defTabSz="20955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419100" defTabSz="20955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876300" defTabSz="20955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1333500" defTabSz="20955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1790700" defTabSz="20955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2247900" defTabSz="20955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/>
              <a:r>
                <a:rPr lang="en-GB" altLang="de-DE" sz="1400"/>
                <a:t>M3</a:t>
              </a:r>
            </a:p>
            <a:p>
              <a:pPr algn="ctr"/>
              <a:r>
                <a:rPr lang="en-GB" altLang="de-DE" sz="1100"/>
                <a:t>Multi-Analysing Chamber</a:t>
              </a:r>
            </a:p>
          </p:txBody>
        </p:sp>
        <p:pic>
          <p:nvPicPr>
            <p:cNvPr id="29" name="Picture 398" descr="Figure3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66900" y="2139950"/>
              <a:ext cx="1333500" cy="7604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0" name="Group 400"/>
            <p:cNvGrpSpPr>
              <a:grpSpLocks/>
            </p:cNvGrpSpPr>
            <p:nvPr/>
          </p:nvGrpSpPr>
          <p:grpSpPr bwMode="auto">
            <a:xfrm>
              <a:off x="3575050" y="1744663"/>
              <a:ext cx="1563688" cy="1069975"/>
              <a:chOff x="9331" y="14450"/>
              <a:chExt cx="4254" cy="2976"/>
            </a:xfrm>
          </p:grpSpPr>
          <p:sp>
            <p:nvSpPr>
              <p:cNvPr id="40" name="Rectangle 401"/>
              <p:cNvSpPr>
                <a:spLocks noChangeArrowheads="1"/>
              </p:cNvSpPr>
              <p:nvPr/>
            </p:nvSpPr>
            <p:spPr bwMode="auto">
              <a:xfrm>
                <a:off x="9331" y="14450"/>
                <a:ext cx="4254" cy="294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pic>
            <p:nvPicPr>
              <p:cNvPr id="41" name="Picture 402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682" y="14989"/>
                <a:ext cx="3450" cy="203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42" name="Line 403"/>
              <p:cNvSpPr>
                <a:spLocks noChangeShapeType="1"/>
              </p:cNvSpPr>
              <p:nvPr/>
            </p:nvSpPr>
            <p:spPr bwMode="auto">
              <a:xfrm flipV="1">
                <a:off x="10844" y="15843"/>
                <a:ext cx="427" cy="39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3" name="Line 404"/>
              <p:cNvSpPr>
                <a:spLocks noChangeShapeType="1"/>
              </p:cNvSpPr>
              <p:nvPr/>
            </p:nvSpPr>
            <p:spPr bwMode="auto">
              <a:xfrm flipH="1">
                <a:off x="10961" y="15494"/>
                <a:ext cx="815" cy="698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prstDash val="sysDot"/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4" name="Rectangle 405"/>
              <p:cNvSpPr>
                <a:spLocks noChangeArrowheads="1"/>
              </p:cNvSpPr>
              <p:nvPr/>
            </p:nvSpPr>
            <p:spPr bwMode="auto">
              <a:xfrm>
                <a:off x="11310" y="15727"/>
                <a:ext cx="39" cy="233"/>
              </a:xfrm>
              <a:prstGeom prst="rect">
                <a:avLst/>
              </a:prstGeom>
              <a:solidFill>
                <a:srgbClr val="F98E0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45" name="Line 406"/>
              <p:cNvSpPr>
                <a:spLocks noChangeShapeType="1"/>
              </p:cNvSpPr>
              <p:nvPr/>
            </p:nvSpPr>
            <p:spPr bwMode="auto">
              <a:xfrm>
                <a:off x="10728" y="15650"/>
                <a:ext cx="543" cy="193"/>
              </a:xfrm>
              <a:prstGeom prst="line">
                <a:avLst/>
              </a:prstGeom>
              <a:noFill/>
              <a:ln w="38100">
                <a:solidFill>
                  <a:srgbClr val="008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6" name="Line 407"/>
              <p:cNvSpPr>
                <a:spLocks noChangeShapeType="1"/>
              </p:cNvSpPr>
              <p:nvPr/>
            </p:nvSpPr>
            <p:spPr bwMode="auto">
              <a:xfrm flipV="1">
                <a:off x="9822" y="15920"/>
                <a:ext cx="751" cy="68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7" name="Line 408"/>
              <p:cNvSpPr>
                <a:spLocks noChangeShapeType="1"/>
              </p:cNvSpPr>
              <p:nvPr/>
            </p:nvSpPr>
            <p:spPr bwMode="auto">
              <a:xfrm flipH="1">
                <a:off x="11349" y="15766"/>
                <a:ext cx="737" cy="77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8" name="Line 409"/>
              <p:cNvSpPr>
                <a:spLocks noChangeShapeType="1"/>
              </p:cNvSpPr>
              <p:nvPr/>
            </p:nvSpPr>
            <p:spPr bwMode="auto">
              <a:xfrm flipV="1">
                <a:off x="12304" y="15697"/>
                <a:ext cx="505" cy="37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9" name="Line 410"/>
              <p:cNvSpPr>
                <a:spLocks noChangeShapeType="1"/>
              </p:cNvSpPr>
              <p:nvPr/>
            </p:nvSpPr>
            <p:spPr bwMode="auto">
              <a:xfrm flipH="1">
                <a:off x="11339" y="15797"/>
                <a:ext cx="76" cy="39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50" name="Line 411"/>
              <p:cNvSpPr>
                <a:spLocks noChangeShapeType="1"/>
              </p:cNvSpPr>
              <p:nvPr/>
            </p:nvSpPr>
            <p:spPr bwMode="auto">
              <a:xfrm flipH="1" flipV="1">
                <a:off x="10069" y="15416"/>
                <a:ext cx="426" cy="156"/>
              </a:xfrm>
              <a:prstGeom prst="line">
                <a:avLst/>
              </a:prstGeom>
              <a:noFill/>
              <a:ln w="38100">
                <a:solidFill>
                  <a:srgbClr val="008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51" name="Rectangle 412"/>
              <p:cNvSpPr>
                <a:spLocks noChangeArrowheads="1"/>
              </p:cNvSpPr>
              <p:nvPr/>
            </p:nvSpPr>
            <p:spPr bwMode="auto">
              <a:xfrm rot="285927">
                <a:off x="11233" y="16504"/>
                <a:ext cx="153" cy="349"/>
              </a:xfrm>
              <a:prstGeom prst="rect">
                <a:avLst/>
              </a:prstGeom>
              <a:gradFill rotWithShape="1">
                <a:gsLst>
                  <a:gs pos="0">
                    <a:srgbClr val="FFCC00">
                      <a:gamma/>
                      <a:shade val="46275"/>
                      <a:invGamma/>
                    </a:srgbClr>
                  </a:gs>
                  <a:gs pos="50000">
                    <a:srgbClr val="FFCC00"/>
                  </a:gs>
                  <a:gs pos="100000">
                    <a:srgbClr val="FFCC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52" name="Rectangle 413"/>
              <p:cNvSpPr>
                <a:spLocks noChangeArrowheads="1"/>
              </p:cNvSpPr>
              <p:nvPr/>
            </p:nvSpPr>
            <p:spPr bwMode="auto">
              <a:xfrm rot="285927">
                <a:off x="11271" y="16077"/>
                <a:ext cx="155" cy="155"/>
              </a:xfrm>
              <a:prstGeom prst="rect">
                <a:avLst/>
              </a:prstGeom>
              <a:gradFill rotWithShape="1">
                <a:gsLst>
                  <a:gs pos="0">
                    <a:srgbClr val="FFCC00">
                      <a:gamma/>
                      <a:shade val="46275"/>
                      <a:invGamma/>
                    </a:srgbClr>
                  </a:gs>
                  <a:gs pos="50000">
                    <a:srgbClr val="FFCC00"/>
                  </a:gs>
                  <a:gs pos="100000">
                    <a:srgbClr val="FFCC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53" name="Rectangle 414"/>
              <p:cNvSpPr>
                <a:spLocks noChangeArrowheads="1"/>
              </p:cNvSpPr>
              <p:nvPr/>
            </p:nvSpPr>
            <p:spPr bwMode="auto">
              <a:xfrm rot="-2393159">
                <a:off x="12057" y="16443"/>
                <a:ext cx="159" cy="332"/>
              </a:xfrm>
              <a:prstGeom prst="rect">
                <a:avLst/>
              </a:prstGeom>
              <a:gradFill rotWithShape="1">
                <a:gsLst>
                  <a:gs pos="0">
                    <a:schemeClr val="accent1">
                      <a:gamma/>
                      <a:shade val="46275"/>
                      <a:invGamma/>
                    </a:schemeClr>
                  </a:gs>
                  <a:gs pos="50000">
                    <a:schemeClr val="accent1"/>
                  </a:gs>
                  <a:gs pos="100000">
                    <a:schemeClr val="accent1">
                      <a:gamma/>
                      <a:shade val="46275"/>
                      <a:invGamma/>
                    </a:schemeClr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54" name="Rectangle 415"/>
              <p:cNvSpPr>
                <a:spLocks noChangeArrowheads="1"/>
              </p:cNvSpPr>
              <p:nvPr/>
            </p:nvSpPr>
            <p:spPr bwMode="auto">
              <a:xfrm>
                <a:off x="12805" y="15946"/>
                <a:ext cx="109" cy="85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55" name="Rectangle 416"/>
              <p:cNvSpPr>
                <a:spLocks noChangeArrowheads="1"/>
              </p:cNvSpPr>
              <p:nvPr/>
            </p:nvSpPr>
            <p:spPr bwMode="auto">
              <a:xfrm>
                <a:off x="12796" y="14989"/>
                <a:ext cx="101" cy="41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56" name="Rectangle 417"/>
              <p:cNvSpPr>
                <a:spLocks noChangeArrowheads="1"/>
              </p:cNvSpPr>
              <p:nvPr/>
            </p:nvSpPr>
            <p:spPr bwMode="auto">
              <a:xfrm>
                <a:off x="9941" y="14983"/>
                <a:ext cx="93" cy="204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57" name="Rectangle 418"/>
              <p:cNvSpPr>
                <a:spLocks noChangeArrowheads="1"/>
              </p:cNvSpPr>
              <p:nvPr/>
            </p:nvSpPr>
            <p:spPr bwMode="auto">
              <a:xfrm>
                <a:off x="9941" y="14916"/>
                <a:ext cx="3042" cy="12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58" name="Rectangle 419"/>
              <p:cNvSpPr>
                <a:spLocks noChangeArrowheads="1"/>
              </p:cNvSpPr>
              <p:nvPr/>
            </p:nvSpPr>
            <p:spPr bwMode="auto">
              <a:xfrm>
                <a:off x="9971" y="16950"/>
                <a:ext cx="3042" cy="12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59" name="Text Box 420"/>
              <p:cNvSpPr txBox="1">
                <a:spLocks noChangeArrowheads="1"/>
              </p:cNvSpPr>
              <p:nvPr/>
            </p:nvSpPr>
            <p:spPr bwMode="auto">
              <a:xfrm>
                <a:off x="11965" y="15081"/>
                <a:ext cx="1231" cy="336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20967" tIns="10484" rIns="20967" bIns="10484">
                <a:spAutoFit/>
              </a:bodyPr>
              <a:lstStyle>
                <a:lvl1pPr defTabSz="20955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104775" defTabSz="20955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209550" defTabSz="20955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314325" defTabSz="20955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419100" defTabSz="20955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876300" defTabSz="20955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1333500" defTabSz="20955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1790700" defTabSz="20955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2247900" defTabSz="20955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 eaLnBrk="1" hangingPunct="1"/>
                <a:r>
                  <a:rPr lang="en-GB" altLang="de-DE" sz="400"/>
                  <a:t>IR Spectrometer</a:t>
                </a:r>
              </a:p>
            </p:txBody>
          </p:sp>
          <p:sp>
            <p:nvSpPr>
              <p:cNvPr id="60" name="Rectangle 421"/>
              <p:cNvSpPr>
                <a:spLocks noChangeArrowheads="1"/>
              </p:cNvSpPr>
              <p:nvPr/>
            </p:nvSpPr>
            <p:spPr bwMode="auto">
              <a:xfrm>
                <a:off x="11233" y="14950"/>
                <a:ext cx="193" cy="777"/>
              </a:xfrm>
              <a:prstGeom prst="rect">
                <a:avLst/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46275"/>
                      <a:invGamma/>
                    </a:schemeClr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grpSp>
            <p:nvGrpSpPr>
              <p:cNvPr id="61" name="Group 422"/>
              <p:cNvGrpSpPr>
                <a:grpSpLocks/>
              </p:cNvGrpSpPr>
              <p:nvPr/>
            </p:nvGrpSpPr>
            <p:grpSpPr bwMode="auto">
              <a:xfrm>
                <a:off x="11103" y="14867"/>
                <a:ext cx="504" cy="271"/>
                <a:chOff x="2445" y="696"/>
                <a:chExt cx="733" cy="394"/>
              </a:xfrm>
            </p:grpSpPr>
            <p:sp>
              <p:nvSpPr>
                <p:cNvPr id="71" name="Oval 423"/>
                <p:cNvSpPr>
                  <a:spLocks noChangeArrowheads="1"/>
                </p:cNvSpPr>
                <p:nvPr/>
              </p:nvSpPr>
              <p:spPr bwMode="auto">
                <a:xfrm>
                  <a:off x="2445" y="696"/>
                  <a:ext cx="676" cy="394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72" name="Line 424"/>
                <p:cNvSpPr>
                  <a:spLocks noChangeShapeType="1"/>
                </p:cNvSpPr>
                <p:nvPr/>
              </p:nvSpPr>
              <p:spPr bwMode="auto">
                <a:xfrm flipH="1">
                  <a:off x="3009" y="865"/>
                  <a:ext cx="112" cy="5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73" name="Line 425"/>
                <p:cNvSpPr>
                  <a:spLocks noChangeShapeType="1"/>
                </p:cNvSpPr>
                <p:nvPr/>
              </p:nvSpPr>
              <p:spPr bwMode="auto">
                <a:xfrm>
                  <a:off x="3121" y="865"/>
                  <a:ext cx="57" cy="11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</p:grpSp>
          <p:sp>
            <p:nvSpPr>
              <p:cNvPr id="62" name="Line 426"/>
              <p:cNvSpPr>
                <a:spLocks noChangeShapeType="1"/>
              </p:cNvSpPr>
              <p:nvPr/>
            </p:nvSpPr>
            <p:spPr bwMode="auto">
              <a:xfrm>
                <a:off x="11415" y="14796"/>
                <a:ext cx="0" cy="1008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3" name="Line 427"/>
              <p:cNvSpPr>
                <a:spLocks noChangeShapeType="1"/>
              </p:cNvSpPr>
              <p:nvPr/>
            </p:nvSpPr>
            <p:spPr bwMode="auto">
              <a:xfrm>
                <a:off x="10774" y="14827"/>
                <a:ext cx="496" cy="45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64" name="Text Box 428"/>
              <p:cNvSpPr txBox="1">
                <a:spLocks noChangeArrowheads="1"/>
              </p:cNvSpPr>
              <p:nvPr/>
            </p:nvSpPr>
            <p:spPr bwMode="auto">
              <a:xfrm>
                <a:off x="9482" y="15086"/>
                <a:ext cx="1093" cy="503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20967" tIns="10484" rIns="20967" bIns="10484">
                <a:spAutoFit/>
              </a:bodyPr>
              <a:lstStyle>
                <a:lvl1pPr defTabSz="20955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104775" defTabSz="20955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209550" defTabSz="20955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314325" defTabSz="20955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419100" defTabSz="20955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876300" defTabSz="20955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1333500" defTabSz="20955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1790700" defTabSz="20955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2247900" defTabSz="20955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 eaLnBrk="1" hangingPunct="1"/>
                <a:r>
                  <a:rPr lang="en-GB" altLang="de-DE" sz="400"/>
                  <a:t>Long-distance</a:t>
                </a:r>
              </a:p>
              <a:p>
                <a:pPr eaLnBrk="1" hangingPunct="1"/>
                <a:r>
                  <a:rPr lang="en-GB" altLang="de-DE" sz="400"/>
                  <a:t>Microscopy</a:t>
                </a:r>
              </a:p>
            </p:txBody>
          </p:sp>
          <p:sp>
            <p:nvSpPr>
              <p:cNvPr id="65" name="Text Box 429"/>
              <p:cNvSpPr txBox="1">
                <a:spLocks noChangeArrowheads="1"/>
              </p:cNvSpPr>
              <p:nvPr/>
            </p:nvSpPr>
            <p:spPr bwMode="auto">
              <a:xfrm>
                <a:off x="9668" y="15872"/>
                <a:ext cx="812" cy="335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20967" tIns="10484" rIns="20967" bIns="10484">
                <a:spAutoFit/>
              </a:bodyPr>
              <a:lstStyle>
                <a:lvl1pPr defTabSz="20955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104775" defTabSz="20955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209550" defTabSz="20955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314325" defTabSz="20955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419100" defTabSz="20955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876300" defTabSz="20955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1333500" defTabSz="20955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1790700" defTabSz="20955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2247900" defTabSz="20955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 eaLnBrk="1" hangingPunct="1"/>
                <a:r>
                  <a:rPr lang="en-GB" altLang="de-DE" sz="400"/>
                  <a:t>Ion Beam</a:t>
                </a:r>
              </a:p>
            </p:txBody>
          </p:sp>
          <p:sp>
            <p:nvSpPr>
              <p:cNvPr id="66" name="Text Box 430"/>
              <p:cNvSpPr txBox="1">
                <a:spLocks noChangeArrowheads="1"/>
              </p:cNvSpPr>
              <p:nvPr/>
            </p:nvSpPr>
            <p:spPr bwMode="auto">
              <a:xfrm>
                <a:off x="10657" y="16923"/>
                <a:ext cx="1054" cy="503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FFCC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20967" tIns="10484" rIns="20967" bIns="10484">
                <a:spAutoFit/>
              </a:bodyPr>
              <a:lstStyle>
                <a:lvl1pPr defTabSz="20955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104775" defTabSz="20955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209550" defTabSz="20955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314325" defTabSz="20955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419100" defTabSz="20955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876300" defTabSz="20955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1333500" defTabSz="20955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1790700" defTabSz="20955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2247900" defTabSz="20955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 algn="ctr" eaLnBrk="1" hangingPunct="1"/>
                <a:r>
                  <a:rPr lang="en-GB" altLang="de-DE" sz="400"/>
                  <a:t>Mass</a:t>
                </a:r>
              </a:p>
              <a:p>
                <a:pPr algn="ctr" eaLnBrk="1" hangingPunct="1"/>
                <a:r>
                  <a:rPr lang="en-GB" altLang="de-DE" sz="400"/>
                  <a:t>Spectrometer</a:t>
                </a:r>
              </a:p>
            </p:txBody>
          </p:sp>
          <p:sp>
            <p:nvSpPr>
              <p:cNvPr id="67" name="Text Box 431"/>
              <p:cNvSpPr txBox="1">
                <a:spLocks noChangeArrowheads="1"/>
              </p:cNvSpPr>
              <p:nvPr/>
            </p:nvSpPr>
            <p:spPr bwMode="auto">
              <a:xfrm>
                <a:off x="12203" y="16799"/>
                <a:ext cx="842" cy="503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6699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20967" tIns="10484" rIns="20967" bIns="10484">
                <a:spAutoFit/>
              </a:bodyPr>
              <a:lstStyle>
                <a:lvl1pPr defTabSz="20955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104775" defTabSz="20955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209550" defTabSz="20955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314325" defTabSz="20955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419100" defTabSz="20955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876300" defTabSz="20955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1333500" defTabSz="20955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1790700" defTabSz="20955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2247900" defTabSz="20955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 eaLnBrk="1" hangingPunct="1"/>
                <a:r>
                  <a:rPr lang="en-GB" altLang="de-DE" sz="400"/>
                  <a:t>Gas Flow </a:t>
                </a:r>
              </a:p>
              <a:p>
                <a:pPr eaLnBrk="1" hangingPunct="1"/>
                <a:r>
                  <a:rPr lang="en-GB" altLang="de-DE" sz="400"/>
                  <a:t>Controller</a:t>
                </a:r>
              </a:p>
            </p:txBody>
          </p:sp>
          <p:sp>
            <p:nvSpPr>
              <p:cNvPr id="68" name="Text Box 432"/>
              <p:cNvSpPr txBox="1">
                <a:spLocks noChangeArrowheads="1"/>
              </p:cNvSpPr>
              <p:nvPr/>
            </p:nvSpPr>
            <p:spPr bwMode="auto">
              <a:xfrm>
                <a:off x="12393" y="15395"/>
                <a:ext cx="1041" cy="839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20967" tIns="10484" rIns="20967" bIns="10484">
                <a:spAutoFit/>
              </a:bodyPr>
              <a:lstStyle>
                <a:lvl1pPr defTabSz="20955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104775" defTabSz="20955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209550" defTabSz="20955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314325" defTabSz="20955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419100" defTabSz="20955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876300" defTabSz="20955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1333500" defTabSz="20955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1790700" defTabSz="20955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2247900" defTabSz="20955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 eaLnBrk="1" hangingPunct="1"/>
                <a:r>
                  <a:rPr lang="en-GB" altLang="de-DE" sz="400"/>
                  <a:t>Sample</a:t>
                </a:r>
              </a:p>
              <a:p>
                <a:pPr eaLnBrk="1" hangingPunct="1"/>
                <a:r>
                  <a:rPr lang="en-GB" altLang="de-DE" sz="400"/>
                  <a:t>Curvature</a:t>
                </a:r>
              </a:p>
              <a:p>
                <a:pPr eaLnBrk="1" hangingPunct="1"/>
                <a:r>
                  <a:rPr lang="en-GB" altLang="de-DE" sz="400"/>
                  <a:t>Measurement</a:t>
                </a:r>
              </a:p>
            </p:txBody>
          </p:sp>
          <p:sp>
            <p:nvSpPr>
              <p:cNvPr id="69" name="Text Box 433"/>
              <p:cNvSpPr txBox="1">
                <a:spLocks noChangeArrowheads="1"/>
              </p:cNvSpPr>
              <p:nvPr/>
            </p:nvSpPr>
            <p:spPr bwMode="auto">
              <a:xfrm>
                <a:off x="11076" y="14587"/>
                <a:ext cx="1822" cy="335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0000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20967" tIns="10484" rIns="20967" bIns="10484">
                <a:spAutoFit/>
              </a:bodyPr>
              <a:lstStyle>
                <a:lvl1pPr defTabSz="20955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104775" defTabSz="20955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209550" defTabSz="20955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314325" defTabSz="20955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419100" defTabSz="20955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876300" defTabSz="20955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1333500" defTabSz="20955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1790700" defTabSz="20955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2247900" defTabSz="20955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 eaLnBrk="1" hangingPunct="1"/>
                <a:r>
                  <a:rPr lang="en-GB" altLang="de-DE" sz="400"/>
                  <a:t>UV/Vis and Fluorescence</a:t>
                </a:r>
                <a:r>
                  <a:rPr lang="en-GB" altLang="de-DE" sz="400">
                    <a:solidFill>
                      <a:srgbClr val="0000FF"/>
                    </a:solidFill>
                  </a:rPr>
                  <a:t> </a:t>
                </a:r>
              </a:p>
            </p:txBody>
          </p:sp>
          <p:sp>
            <p:nvSpPr>
              <p:cNvPr id="70" name="Text Box 434"/>
              <p:cNvSpPr txBox="1">
                <a:spLocks noChangeArrowheads="1"/>
              </p:cNvSpPr>
              <p:nvPr/>
            </p:nvSpPr>
            <p:spPr bwMode="auto">
              <a:xfrm>
                <a:off x="10264" y="14622"/>
                <a:ext cx="734" cy="336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2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20967" tIns="10484" rIns="20967" bIns="10484">
                <a:spAutoFit/>
              </a:bodyPr>
              <a:lstStyle>
                <a:lvl1pPr defTabSz="20955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104775" defTabSz="20955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209550" defTabSz="20955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314325" defTabSz="20955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419100" defTabSz="20955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876300" defTabSz="20955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1333500" defTabSz="20955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1790700" defTabSz="20955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2247900" defTabSz="20955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 eaLnBrk="1" hangingPunct="1"/>
                <a:r>
                  <a:rPr lang="en-GB" altLang="de-DE" sz="400"/>
                  <a:t>Cryostat</a:t>
                </a:r>
              </a:p>
            </p:txBody>
          </p:sp>
        </p:grpSp>
        <p:pic>
          <p:nvPicPr>
            <p:cNvPr id="31" name="Picture 435" descr="DSC_0058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5638" y="1762125"/>
              <a:ext cx="1246187" cy="4540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2" name="Text Box 436"/>
            <p:cNvSpPr txBox="1">
              <a:spLocks noChangeArrowheads="1"/>
            </p:cNvSpPr>
            <p:nvPr/>
          </p:nvSpPr>
          <p:spPr bwMode="auto">
            <a:xfrm>
              <a:off x="1846263" y="2930525"/>
              <a:ext cx="1384300" cy="1444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20967" tIns="10484" rIns="20967" bIns="10484">
              <a:spAutoFit/>
            </a:bodyPr>
            <a:lstStyle>
              <a:lvl1pPr defTabSz="20955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104775" defTabSz="20955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209550" defTabSz="20955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314325" defTabSz="20955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419100" defTabSz="20955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876300" defTabSz="20955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1333500" defTabSz="20955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1790700" defTabSz="20955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2247900" defTabSz="20955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/>
              <a:r>
                <a:rPr lang="de-DE" altLang="de-DE" sz="800"/>
                <a:t>Helmholzzentrum Berlin / GSI</a:t>
              </a:r>
            </a:p>
          </p:txBody>
        </p:sp>
        <p:sp>
          <p:nvSpPr>
            <p:cNvPr id="33" name="Text Box 437"/>
            <p:cNvSpPr txBox="1">
              <a:spLocks noChangeArrowheads="1"/>
            </p:cNvSpPr>
            <p:nvPr/>
          </p:nvSpPr>
          <p:spPr bwMode="auto">
            <a:xfrm>
              <a:off x="3556000" y="2849563"/>
              <a:ext cx="1622425" cy="2667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20967" tIns="10484" rIns="20967" bIns="10484">
              <a:spAutoFit/>
            </a:bodyPr>
            <a:lstStyle>
              <a:lvl1pPr defTabSz="20955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104775" defTabSz="20955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209550" defTabSz="20955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314325" defTabSz="20955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419100" defTabSz="20955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876300" defTabSz="20955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1333500" defTabSz="20955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1790700" defTabSz="20955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2247900" defTabSz="20955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/>
              <a:r>
                <a:rPr lang="de-DE" altLang="de-DE" sz="800"/>
                <a:t>Universities of Darmstadt, Dresden</a:t>
              </a:r>
            </a:p>
            <a:p>
              <a:pPr algn="ctr"/>
              <a:r>
                <a:rPr lang="de-DE" altLang="de-DE" sz="800"/>
                <a:t>Göttingen, Jena, Heidelberg</a:t>
              </a:r>
            </a:p>
          </p:txBody>
        </p:sp>
        <p:sp>
          <p:nvSpPr>
            <p:cNvPr id="34" name="Text Box 438"/>
            <p:cNvSpPr txBox="1">
              <a:spLocks noChangeArrowheads="1"/>
            </p:cNvSpPr>
            <p:nvPr/>
          </p:nvSpPr>
          <p:spPr bwMode="auto">
            <a:xfrm>
              <a:off x="195263" y="2808288"/>
              <a:ext cx="1350962" cy="2667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20967" tIns="10484" rIns="20967" bIns="10484">
              <a:spAutoFit/>
            </a:bodyPr>
            <a:lstStyle>
              <a:lvl1pPr defTabSz="20955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104775" defTabSz="20955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209550" defTabSz="20955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314325" defTabSz="20955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419100" defTabSz="20955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876300" defTabSz="20955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1333500" defTabSz="20955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1790700" defTabSz="20955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2247900" defTabSz="20955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/>
              <a:r>
                <a:rPr lang="de-DE" altLang="de-DE" sz="800"/>
                <a:t>University of Stuttgart</a:t>
              </a:r>
            </a:p>
            <a:p>
              <a:pPr algn="ctr"/>
              <a:r>
                <a:rPr lang="de-DE" altLang="de-DE" sz="800"/>
                <a:t>University of Duisburg Essen</a:t>
              </a:r>
            </a:p>
          </p:txBody>
        </p:sp>
        <p:pic>
          <p:nvPicPr>
            <p:cNvPr id="38" name="Picture 439" descr="m1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2725" y="1803400"/>
              <a:ext cx="1439863" cy="9572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74" name="Group 391"/>
          <p:cNvGrpSpPr>
            <a:grpSpLocks/>
          </p:cNvGrpSpPr>
          <p:nvPr/>
        </p:nvGrpSpPr>
        <p:grpSpPr bwMode="auto">
          <a:xfrm>
            <a:off x="5991811" y="1027284"/>
            <a:ext cx="2893236" cy="2711594"/>
            <a:chOff x="-360" y="653"/>
            <a:chExt cx="4401" cy="3268"/>
          </a:xfrm>
        </p:grpSpPr>
        <p:sp>
          <p:nvSpPr>
            <p:cNvPr id="75" name="Text Box 6"/>
            <p:cNvSpPr txBox="1">
              <a:spLocks noChangeArrowheads="1"/>
            </p:cNvSpPr>
            <p:nvPr/>
          </p:nvSpPr>
          <p:spPr bwMode="auto">
            <a:xfrm>
              <a:off x="-360" y="2730"/>
              <a:ext cx="2278" cy="9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de-DE" b="1" dirty="0">
                  <a:latin typeface="Arial" pitchFamily="34" charset="0"/>
                </a:rPr>
                <a:t>UNILAC</a:t>
              </a:r>
            </a:p>
            <a:p>
              <a:pPr algn="ctr"/>
              <a:r>
                <a:rPr lang="en-US" altLang="de-DE" sz="1400" b="1" dirty="0">
                  <a:latin typeface="Arial" pitchFamily="34" charset="0"/>
                </a:rPr>
                <a:t>3.6-11.4 MeV/u</a:t>
              </a:r>
            </a:p>
            <a:p>
              <a:pPr algn="ctr"/>
              <a:r>
                <a:rPr lang="en-US" altLang="de-DE" sz="1400" b="1" dirty="0">
                  <a:latin typeface="Arial" pitchFamily="34" charset="0"/>
                </a:rPr>
                <a:t>Range ~ 100µm</a:t>
              </a:r>
            </a:p>
          </p:txBody>
        </p:sp>
        <p:sp>
          <p:nvSpPr>
            <p:cNvPr id="76" name="Freeform 7"/>
            <p:cNvSpPr>
              <a:spLocks/>
            </p:cNvSpPr>
            <p:nvPr/>
          </p:nvSpPr>
          <p:spPr bwMode="auto">
            <a:xfrm>
              <a:off x="2244" y="2198"/>
              <a:ext cx="655" cy="513"/>
            </a:xfrm>
            <a:custGeom>
              <a:avLst/>
              <a:gdLst>
                <a:gd name="T0" fmla="*/ 0 w 1135"/>
                <a:gd name="T1" fmla="*/ 0 h 794"/>
                <a:gd name="T2" fmla="*/ 567 w 1135"/>
                <a:gd name="T3" fmla="*/ 0 h 794"/>
                <a:gd name="T4" fmla="*/ 1135 w 1135"/>
                <a:gd name="T5" fmla="*/ 0 h 794"/>
                <a:gd name="T6" fmla="*/ 1135 w 1135"/>
                <a:gd name="T7" fmla="*/ 794 h 794"/>
                <a:gd name="T8" fmla="*/ 567 w 1135"/>
                <a:gd name="T9" fmla="*/ 794 h 794"/>
                <a:gd name="T10" fmla="*/ 0 w 1135"/>
                <a:gd name="T11" fmla="*/ 794 h 794"/>
                <a:gd name="T12" fmla="*/ 0 w 1135"/>
                <a:gd name="T13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5" h="794">
                  <a:moveTo>
                    <a:pt x="0" y="0"/>
                  </a:moveTo>
                  <a:lnTo>
                    <a:pt x="567" y="0"/>
                  </a:lnTo>
                  <a:lnTo>
                    <a:pt x="1135" y="0"/>
                  </a:lnTo>
                  <a:lnTo>
                    <a:pt x="1135" y="794"/>
                  </a:lnTo>
                  <a:lnTo>
                    <a:pt x="567" y="794"/>
                  </a:lnTo>
                  <a:lnTo>
                    <a:pt x="0" y="7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7" name="Freeform 8"/>
            <p:cNvSpPr>
              <a:spLocks/>
            </p:cNvSpPr>
            <p:nvPr/>
          </p:nvSpPr>
          <p:spPr bwMode="auto">
            <a:xfrm>
              <a:off x="1573" y="1743"/>
              <a:ext cx="1014" cy="641"/>
            </a:xfrm>
            <a:custGeom>
              <a:avLst/>
              <a:gdLst>
                <a:gd name="T0" fmla="*/ 161 w 775"/>
                <a:gd name="T1" fmla="*/ 1612 h 1612"/>
                <a:gd name="T2" fmla="*/ 468 w 775"/>
                <a:gd name="T3" fmla="*/ 913 h 1612"/>
                <a:gd name="T4" fmla="*/ 775 w 775"/>
                <a:gd name="T5" fmla="*/ 215 h 1612"/>
                <a:gd name="T6" fmla="*/ 716 w 775"/>
                <a:gd name="T7" fmla="*/ 0 h 1612"/>
                <a:gd name="T8" fmla="*/ 358 w 775"/>
                <a:gd name="T9" fmla="*/ 806 h 1612"/>
                <a:gd name="T10" fmla="*/ 0 w 775"/>
                <a:gd name="T11" fmla="*/ 1612 h 1612"/>
                <a:gd name="T12" fmla="*/ 161 w 775"/>
                <a:gd name="T13" fmla="*/ 1612 h 1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5" h="1612">
                  <a:moveTo>
                    <a:pt x="161" y="1612"/>
                  </a:moveTo>
                  <a:lnTo>
                    <a:pt x="468" y="913"/>
                  </a:lnTo>
                  <a:lnTo>
                    <a:pt x="775" y="215"/>
                  </a:lnTo>
                  <a:lnTo>
                    <a:pt x="716" y="0"/>
                  </a:lnTo>
                  <a:lnTo>
                    <a:pt x="358" y="806"/>
                  </a:lnTo>
                  <a:lnTo>
                    <a:pt x="0" y="1612"/>
                  </a:lnTo>
                  <a:lnTo>
                    <a:pt x="161" y="161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r>
                <a:rPr lang="de-DE" b="1" dirty="0" smtClean="0"/>
                <a:t>M3</a:t>
              </a:r>
              <a:endParaRPr lang="de-DE" b="1" dirty="0"/>
            </a:p>
          </p:txBody>
        </p:sp>
        <p:sp>
          <p:nvSpPr>
            <p:cNvPr id="78" name="Rectangle 9"/>
            <p:cNvSpPr>
              <a:spLocks noChangeArrowheads="1"/>
            </p:cNvSpPr>
            <p:nvPr/>
          </p:nvSpPr>
          <p:spPr bwMode="auto">
            <a:xfrm>
              <a:off x="433" y="2310"/>
              <a:ext cx="502" cy="37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79" name="Freeform 10"/>
            <p:cNvSpPr>
              <a:spLocks/>
            </p:cNvSpPr>
            <p:nvPr/>
          </p:nvSpPr>
          <p:spPr bwMode="auto">
            <a:xfrm>
              <a:off x="3687" y="1605"/>
              <a:ext cx="110" cy="176"/>
            </a:xfrm>
            <a:custGeom>
              <a:avLst/>
              <a:gdLst>
                <a:gd name="T0" fmla="*/ 54 w 193"/>
                <a:gd name="T1" fmla="*/ 0 h 271"/>
                <a:gd name="T2" fmla="*/ 193 w 193"/>
                <a:gd name="T3" fmla="*/ 30 h 271"/>
                <a:gd name="T4" fmla="*/ 139 w 193"/>
                <a:gd name="T5" fmla="*/ 271 h 271"/>
                <a:gd name="T6" fmla="*/ 0 w 193"/>
                <a:gd name="T7" fmla="*/ 241 h 271"/>
                <a:gd name="T8" fmla="*/ 54 w 193"/>
                <a:gd name="T9" fmla="*/ 0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" h="271">
                  <a:moveTo>
                    <a:pt x="54" y="0"/>
                  </a:moveTo>
                  <a:lnTo>
                    <a:pt x="193" y="30"/>
                  </a:lnTo>
                  <a:lnTo>
                    <a:pt x="139" y="271"/>
                  </a:lnTo>
                  <a:lnTo>
                    <a:pt x="0" y="241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0" name="Freeform 11"/>
            <p:cNvSpPr>
              <a:spLocks/>
            </p:cNvSpPr>
            <p:nvPr/>
          </p:nvSpPr>
          <p:spPr bwMode="auto">
            <a:xfrm>
              <a:off x="3615" y="3265"/>
              <a:ext cx="426" cy="656"/>
            </a:xfrm>
            <a:custGeom>
              <a:avLst/>
              <a:gdLst>
                <a:gd name="T0" fmla="*/ 113 w 738"/>
                <a:gd name="T1" fmla="*/ 0 h 1016"/>
                <a:gd name="T2" fmla="*/ 129 w 738"/>
                <a:gd name="T3" fmla="*/ 4 h 1016"/>
                <a:gd name="T4" fmla="*/ 284 w 738"/>
                <a:gd name="T5" fmla="*/ 44 h 1016"/>
                <a:gd name="T6" fmla="*/ 326 w 738"/>
                <a:gd name="T7" fmla="*/ 64 h 1016"/>
                <a:gd name="T8" fmla="*/ 412 w 738"/>
                <a:gd name="T9" fmla="*/ 44 h 1016"/>
                <a:gd name="T10" fmla="*/ 527 w 738"/>
                <a:gd name="T11" fmla="*/ 8 h 1016"/>
                <a:gd name="T12" fmla="*/ 552 w 738"/>
                <a:gd name="T13" fmla="*/ 9 h 1016"/>
                <a:gd name="T14" fmla="*/ 611 w 738"/>
                <a:gd name="T15" fmla="*/ 45 h 1016"/>
                <a:gd name="T16" fmla="*/ 630 w 738"/>
                <a:gd name="T17" fmla="*/ 62 h 1016"/>
                <a:gd name="T18" fmla="*/ 738 w 738"/>
                <a:gd name="T19" fmla="*/ 425 h 1016"/>
                <a:gd name="T20" fmla="*/ 730 w 738"/>
                <a:gd name="T21" fmla="*/ 449 h 1016"/>
                <a:gd name="T22" fmla="*/ 509 w 738"/>
                <a:gd name="T23" fmla="*/ 507 h 1016"/>
                <a:gd name="T24" fmla="*/ 570 w 738"/>
                <a:gd name="T25" fmla="*/ 962 h 1016"/>
                <a:gd name="T26" fmla="*/ 561 w 738"/>
                <a:gd name="T27" fmla="*/ 979 h 1016"/>
                <a:gd name="T28" fmla="*/ 279 w 738"/>
                <a:gd name="T29" fmla="*/ 1016 h 1016"/>
                <a:gd name="T30" fmla="*/ 262 w 738"/>
                <a:gd name="T31" fmla="*/ 1008 h 1016"/>
                <a:gd name="T32" fmla="*/ 219 w 738"/>
                <a:gd name="T33" fmla="*/ 717 h 1016"/>
                <a:gd name="T34" fmla="*/ 127 w 738"/>
                <a:gd name="T35" fmla="*/ 726 h 1016"/>
                <a:gd name="T36" fmla="*/ 112 w 738"/>
                <a:gd name="T37" fmla="*/ 717 h 1016"/>
                <a:gd name="T38" fmla="*/ 91 w 738"/>
                <a:gd name="T39" fmla="*/ 597 h 1016"/>
                <a:gd name="T40" fmla="*/ 26 w 738"/>
                <a:gd name="T41" fmla="*/ 597 h 1016"/>
                <a:gd name="T42" fmla="*/ 16 w 738"/>
                <a:gd name="T43" fmla="*/ 587 h 1016"/>
                <a:gd name="T44" fmla="*/ 0 w 738"/>
                <a:gd name="T45" fmla="*/ 493 h 1016"/>
                <a:gd name="T46" fmla="*/ 13 w 738"/>
                <a:gd name="T47" fmla="*/ 474 h 1016"/>
                <a:gd name="T48" fmla="*/ 187 w 738"/>
                <a:gd name="T49" fmla="*/ 455 h 1016"/>
                <a:gd name="T50" fmla="*/ 178 w 738"/>
                <a:gd name="T51" fmla="*/ 372 h 1016"/>
                <a:gd name="T52" fmla="*/ 177 w 738"/>
                <a:gd name="T53" fmla="*/ 355 h 1016"/>
                <a:gd name="T54" fmla="*/ 49 w 738"/>
                <a:gd name="T55" fmla="*/ 328 h 1016"/>
                <a:gd name="T56" fmla="*/ 40 w 738"/>
                <a:gd name="T57" fmla="*/ 310 h 1016"/>
                <a:gd name="T58" fmla="*/ 69 w 738"/>
                <a:gd name="T59" fmla="*/ 185 h 1016"/>
                <a:gd name="T60" fmla="*/ 12 w 738"/>
                <a:gd name="T61" fmla="*/ 165 h 1016"/>
                <a:gd name="T62" fmla="*/ 9 w 738"/>
                <a:gd name="T63" fmla="*/ 153 h 1016"/>
                <a:gd name="T64" fmla="*/ 34 w 738"/>
                <a:gd name="T65" fmla="*/ 87 h 1016"/>
                <a:gd name="T66" fmla="*/ 46 w 738"/>
                <a:gd name="T67" fmla="*/ 77 h 1016"/>
                <a:gd name="T68" fmla="*/ 69 w 738"/>
                <a:gd name="T69" fmla="*/ 84 h 1016"/>
                <a:gd name="T70" fmla="*/ 86 w 738"/>
                <a:gd name="T71" fmla="*/ 12 h 1016"/>
                <a:gd name="T72" fmla="*/ 96 w 738"/>
                <a:gd name="T73" fmla="*/ 0 h 1016"/>
                <a:gd name="T74" fmla="*/ 113 w 738"/>
                <a:gd name="T75" fmla="*/ 0 h 1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38" h="1016">
                  <a:moveTo>
                    <a:pt x="113" y="0"/>
                  </a:moveTo>
                  <a:lnTo>
                    <a:pt x="129" y="4"/>
                  </a:lnTo>
                  <a:lnTo>
                    <a:pt x="284" y="44"/>
                  </a:lnTo>
                  <a:lnTo>
                    <a:pt x="326" y="64"/>
                  </a:lnTo>
                  <a:lnTo>
                    <a:pt x="412" y="44"/>
                  </a:lnTo>
                  <a:lnTo>
                    <a:pt x="527" y="8"/>
                  </a:lnTo>
                  <a:lnTo>
                    <a:pt x="552" y="9"/>
                  </a:lnTo>
                  <a:lnTo>
                    <a:pt x="611" y="45"/>
                  </a:lnTo>
                  <a:lnTo>
                    <a:pt x="630" y="62"/>
                  </a:lnTo>
                  <a:lnTo>
                    <a:pt x="738" y="425"/>
                  </a:lnTo>
                  <a:lnTo>
                    <a:pt x="730" y="449"/>
                  </a:lnTo>
                  <a:lnTo>
                    <a:pt x="509" y="507"/>
                  </a:lnTo>
                  <a:lnTo>
                    <a:pt x="570" y="962"/>
                  </a:lnTo>
                  <a:lnTo>
                    <a:pt x="561" y="979"/>
                  </a:lnTo>
                  <a:lnTo>
                    <a:pt x="279" y="1016"/>
                  </a:lnTo>
                  <a:lnTo>
                    <a:pt x="262" y="1008"/>
                  </a:lnTo>
                  <a:lnTo>
                    <a:pt x="219" y="717"/>
                  </a:lnTo>
                  <a:lnTo>
                    <a:pt x="127" y="726"/>
                  </a:lnTo>
                  <a:lnTo>
                    <a:pt x="112" y="717"/>
                  </a:lnTo>
                  <a:lnTo>
                    <a:pt x="91" y="597"/>
                  </a:lnTo>
                  <a:lnTo>
                    <a:pt x="26" y="597"/>
                  </a:lnTo>
                  <a:lnTo>
                    <a:pt x="16" y="587"/>
                  </a:lnTo>
                  <a:lnTo>
                    <a:pt x="0" y="493"/>
                  </a:lnTo>
                  <a:lnTo>
                    <a:pt x="13" y="474"/>
                  </a:lnTo>
                  <a:lnTo>
                    <a:pt x="187" y="455"/>
                  </a:lnTo>
                  <a:lnTo>
                    <a:pt x="178" y="372"/>
                  </a:lnTo>
                  <a:lnTo>
                    <a:pt x="177" y="355"/>
                  </a:lnTo>
                  <a:lnTo>
                    <a:pt x="49" y="328"/>
                  </a:lnTo>
                  <a:lnTo>
                    <a:pt x="40" y="310"/>
                  </a:lnTo>
                  <a:lnTo>
                    <a:pt x="69" y="185"/>
                  </a:lnTo>
                  <a:lnTo>
                    <a:pt x="12" y="165"/>
                  </a:lnTo>
                  <a:lnTo>
                    <a:pt x="9" y="153"/>
                  </a:lnTo>
                  <a:lnTo>
                    <a:pt x="34" y="87"/>
                  </a:lnTo>
                  <a:lnTo>
                    <a:pt x="46" y="77"/>
                  </a:lnTo>
                  <a:lnTo>
                    <a:pt x="69" y="84"/>
                  </a:lnTo>
                  <a:lnTo>
                    <a:pt x="86" y="12"/>
                  </a:lnTo>
                  <a:lnTo>
                    <a:pt x="96" y="0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1" name="Rectangle 12"/>
            <p:cNvSpPr>
              <a:spLocks noChangeArrowheads="1"/>
            </p:cNvSpPr>
            <p:nvPr/>
          </p:nvSpPr>
          <p:spPr bwMode="auto">
            <a:xfrm>
              <a:off x="1195" y="2258"/>
              <a:ext cx="420" cy="20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2" name="Freeform 13"/>
            <p:cNvSpPr>
              <a:spLocks/>
            </p:cNvSpPr>
            <p:nvPr/>
          </p:nvSpPr>
          <p:spPr bwMode="auto">
            <a:xfrm>
              <a:off x="2984" y="657"/>
              <a:ext cx="916" cy="949"/>
            </a:xfrm>
            <a:custGeom>
              <a:avLst/>
              <a:gdLst>
                <a:gd name="T0" fmla="*/ 2 w 1589"/>
                <a:gd name="T1" fmla="*/ 678 h 1468"/>
                <a:gd name="T2" fmla="*/ 11 w 1589"/>
                <a:gd name="T3" fmla="*/ 604 h 1468"/>
                <a:gd name="T4" fmla="*/ 29 w 1589"/>
                <a:gd name="T5" fmla="*/ 534 h 1468"/>
                <a:gd name="T6" fmla="*/ 55 w 1589"/>
                <a:gd name="T7" fmla="*/ 465 h 1468"/>
                <a:gd name="T8" fmla="*/ 86 w 1589"/>
                <a:gd name="T9" fmla="*/ 400 h 1468"/>
                <a:gd name="T10" fmla="*/ 125 w 1589"/>
                <a:gd name="T11" fmla="*/ 339 h 1468"/>
                <a:gd name="T12" fmla="*/ 181 w 1589"/>
                <a:gd name="T13" fmla="*/ 268 h 1468"/>
                <a:gd name="T14" fmla="*/ 246 w 1589"/>
                <a:gd name="T15" fmla="*/ 203 h 1468"/>
                <a:gd name="T16" fmla="*/ 334 w 1589"/>
                <a:gd name="T17" fmla="*/ 137 h 1468"/>
                <a:gd name="T18" fmla="*/ 415 w 1589"/>
                <a:gd name="T19" fmla="*/ 89 h 1468"/>
                <a:gd name="T20" fmla="*/ 521 w 1589"/>
                <a:gd name="T21" fmla="*/ 45 h 1468"/>
                <a:gd name="T22" fmla="*/ 633 w 1589"/>
                <a:gd name="T23" fmla="*/ 15 h 1468"/>
                <a:gd name="T24" fmla="*/ 712 w 1589"/>
                <a:gd name="T25" fmla="*/ 4 h 1468"/>
                <a:gd name="T26" fmla="*/ 856 w 1589"/>
                <a:gd name="T27" fmla="*/ 3 h 1468"/>
                <a:gd name="T28" fmla="*/ 992 w 1589"/>
                <a:gd name="T29" fmla="*/ 24 h 1468"/>
                <a:gd name="T30" fmla="*/ 1068 w 1589"/>
                <a:gd name="T31" fmla="*/ 45 h 1468"/>
                <a:gd name="T32" fmla="*/ 1156 w 1589"/>
                <a:gd name="T33" fmla="*/ 82 h 1468"/>
                <a:gd name="T34" fmla="*/ 1239 w 1589"/>
                <a:gd name="T35" fmla="*/ 127 h 1468"/>
                <a:gd name="T36" fmla="*/ 1328 w 1589"/>
                <a:gd name="T37" fmla="*/ 192 h 1468"/>
                <a:gd name="T38" fmla="*/ 1382 w 1589"/>
                <a:gd name="T39" fmla="*/ 242 h 1468"/>
                <a:gd name="T40" fmla="*/ 1442 w 1589"/>
                <a:gd name="T41" fmla="*/ 309 h 1468"/>
                <a:gd name="T42" fmla="*/ 1493 w 1589"/>
                <a:gd name="T43" fmla="*/ 384 h 1468"/>
                <a:gd name="T44" fmla="*/ 1540 w 1589"/>
                <a:gd name="T45" fmla="*/ 482 h 1468"/>
                <a:gd name="T46" fmla="*/ 1572 w 1589"/>
                <a:gd name="T47" fmla="*/ 587 h 1468"/>
                <a:gd name="T48" fmla="*/ 1585 w 1589"/>
                <a:gd name="T49" fmla="*/ 659 h 1468"/>
                <a:gd name="T50" fmla="*/ 1589 w 1589"/>
                <a:gd name="T51" fmla="*/ 753 h 1468"/>
                <a:gd name="T52" fmla="*/ 1582 w 1589"/>
                <a:gd name="T53" fmla="*/ 828 h 1468"/>
                <a:gd name="T54" fmla="*/ 1568 w 1589"/>
                <a:gd name="T55" fmla="*/ 901 h 1468"/>
                <a:gd name="T56" fmla="*/ 1547 w 1589"/>
                <a:gd name="T57" fmla="*/ 971 h 1468"/>
                <a:gd name="T58" fmla="*/ 1519 w 1589"/>
                <a:gd name="T59" fmla="*/ 1037 h 1468"/>
                <a:gd name="T60" fmla="*/ 1483 w 1589"/>
                <a:gd name="T61" fmla="*/ 1099 h 1468"/>
                <a:gd name="T62" fmla="*/ 1442 w 1589"/>
                <a:gd name="T63" fmla="*/ 1159 h 1468"/>
                <a:gd name="T64" fmla="*/ 1382 w 1589"/>
                <a:gd name="T65" fmla="*/ 1228 h 1468"/>
                <a:gd name="T66" fmla="*/ 1299 w 1589"/>
                <a:gd name="T67" fmla="*/ 1301 h 1468"/>
                <a:gd name="T68" fmla="*/ 1206 w 1589"/>
                <a:gd name="T69" fmla="*/ 1362 h 1468"/>
                <a:gd name="T70" fmla="*/ 1103 w 1589"/>
                <a:gd name="T71" fmla="*/ 1411 h 1468"/>
                <a:gd name="T72" fmla="*/ 992 w 1589"/>
                <a:gd name="T73" fmla="*/ 1446 h 1468"/>
                <a:gd name="T74" fmla="*/ 916 w 1589"/>
                <a:gd name="T75" fmla="*/ 1460 h 1468"/>
                <a:gd name="T76" fmla="*/ 794 w 1589"/>
                <a:gd name="T77" fmla="*/ 1468 h 1468"/>
                <a:gd name="T78" fmla="*/ 673 w 1589"/>
                <a:gd name="T79" fmla="*/ 1460 h 1468"/>
                <a:gd name="T80" fmla="*/ 558 w 1589"/>
                <a:gd name="T81" fmla="*/ 1436 h 1468"/>
                <a:gd name="T82" fmla="*/ 485 w 1589"/>
                <a:gd name="T83" fmla="*/ 1411 h 1468"/>
                <a:gd name="T84" fmla="*/ 398 w 1589"/>
                <a:gd name="T85" fmla="*/ 1371 h 1468"/>
                <a:gd name="T86" fmla="*/ 288 w 1589"/>
                <a:gd name="T87" fmla="*/ 1301 h 1468"/>
                <a:gd name="T88" fmla="*/ 232 w 1589"/>
                <a:gd name="T89" fmla="*/ 1253 h 1468"/>
                <a:gd name="T90" fmla="*/ 181 w 1589"/>
                <a:gd name="T91" fmla="*/ 1202 h 1468"/>
                <a:gd name="T92" fmla="*/ 115 w 1589"/>
                <a:gd name="T93" fmla="*/ 1116 h 1468"/>
                <a:gd name="T94" fmla="*/ 62 w 1589"/>
                <a:gd name="T95" fmla="*/ 1021 h 1468"/>
                <a:gd name="T96" fmla="*/ 35 w 1589"/>
                <a:gd name="T97" fmla="*/ 953 h 1468"/>
                <a:gd name="T98" fmla="*/ 9 w 1589"/>
                <a:gd name="T99" fmla="*/ 847 h 1468"/>
                <a:gd name="T100" fmla="*/ 0 w 1589"/>
                <a:gd name="T101" fmla="*/ 753 h 1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89" h="1468">
                  <a:moveTo>
                    <a:pt x="0" y="734"/>
                  </a:moveTo>
                  <a:lnTo>
                    <a:pt x="0" y="716"/>
                  </a:lnTo>
                  <a:lnTo>
                    <a:pt x="1" y="697"/>
                  </a:lnTo>
                  <a:lnTo>
                    <a:pt x="2" y="678"/>
                  </a:lnTo>
                  <a:lnTo>
                    <a:pt x="3" y="659"/>
                  </a:lnTo>
                  <a:lnTo>
                    <a:pt x="6" y="642"/>
                  </a:lnTo>
                  <a:lnTo>
                    <a:pt x="9" y="623"/>
                  </a:lnTo>
                  <a:lnTo>
                    <a:pt x="11" y="604"/>
                  </a:lnTo>
                  <a:lnTo>
                    <a:pt x="15" y="587"/>
                  </a:lnTo>
                  <a:lnTo>
                    <a:pt x="20" y="569"/>
                  </a:lnTo>
                  <a:lnTo>
                    <a:pt x="24" y="552"/>
                  </a:lnTo>
                  <a:lnTo>
                    <a:pt x="29" y="534"/>
                  </a:lnTo>
                  <a:lnTo>
                    <a:pt x="35" y="517"/>
                  </a:lnTo>
                  <a:lnTo>
                    <a:pt x="40" y="499"/>
                  </a:lnTo>
                  <a:lnTo>
                    <a:pt x="47" y="482"/>
                  </a:lnTo>
                  <a:lnTo>
                    <a:pt x="55" y="465"/>
                  </a:lnTo>
                  <a:lnTo>
                    <a:pt x="62" y="449"/>
                  </a:lnTo>
                  <a:lnTo>
                    <a:pt x="70" y="433"/>
                  </a:lnTo>
                  <a:lnTo>
                    <a:pt x="78" y="417"/>
                  </a:lnTo>
                  <a:lnTo>
                    <a:pt x="86" y="400"/>
                  </a:lnTo>
                  <a:lnTo>
                    <a:pt x="95" y="384"/>
                  </a:lnTo>
                  <a:lnTo>
                    <a:pt x="104" y="369"/>
                  </a:lnTo>
                  <a:lnTo>
                    <a:pt x="115" y="354"/>
                  </a:lnTo>
                  <a:lnTo>
                    <a:pt x="125" y="339"/>
                  </a:lnTo>
                  <a:lnTo>
                    <a:pt x="135" y="324"/>
                  </a:lnTo>
                  <a:lnTo>
                    <a:pt x="147" y="309"/>
                  </a:lnTo>
                  <a:lnTo>
                    <a:pt x="157" y="295"/>
                  </a:lnTo>
                  <a:lnTo>
                    <a:pt x="181" y="268"/>
                  </a:lnTo>
                  <a:lnTo>
                    <a:pt x="193" y="254"/>
                  </a:lnTo>
                  <a:lnTo>
                    <a:pt x="205" y="242"/>
                  </a:lnTo>
                  <a:lnTo>
                    <a:pt x="232" y="215"/>
                  </a:lnTo>
                  <a:lnTo>
                    <a:pt x="246" y="203"/>
                  </a:lnTo>
                  <a:lnTo>
                    <a:pt x="260" y="192"/>
                  </a:lnTo>
                  <a:lnTo>
                    <a:pt x="288" y="168"/>
                  </a:lnTo>
                  <a:lnTo>
                    <a:pt x="319" y="147"/>
                  </a:lnTo>
                  <a:lnTo>
                    <a:pt x="334" y="137"/>
                  </a:lnTo>
                  <a:lnTo>
                    <a:pt x="350" y="127"/>
                  </a:lnTo>
                  <a:lnTo>
                    <a:pt x="382" y="107"/>
                  </a:lnTo>
                  <a:lnTo>
                    <a:pt x="398" y="98"/>
                  </a:lnTo>
                  <a:lnTo>
                    <a:pt x="415" y="89"/>
                  </a:lnTo>
                  <a:lnTo>
                    <a:pt x="449" y="73"/>
                  </a:lnTo>
                  <a:lnTo>
                    <a:pt x="485" y="58"/>
                  </a:lnTo>
                  <a:lnTo>
                    <a:pt x="503" y="52"/>
                  </a:lnTo>
                  <a:lnTo>
                    <a:pt x="521" y="45"/>
                  </a:lnTo>
                  <a:lnTo>
                    <a:pt x="558" y="34"/>
                  </a:lnTo>
                  <a:lnTo>
                    <a:pt x="595" y="24"/>
                  </a:lnTo>
                  <a:lnTo>
                    <a:pt x="614" y="19"/>
                  </a:lnTo>
                  <a:lnTo>
                    <a:pt x="633" y="15"/>
                  </a:lnTo>
                  <a:lnTo>
                    <a:pt x="654" y="12"/>
                  </a:lnTo>
                  <a:lnTo>
                    <a:pt x="673" y="9"/>
                  </a:lnTo>
                  <a:lnTo>
                    <a:pt x="693" y="7"/>
                  </a:lnTo>
                  <a:lnTo>
                    <a:pt x="712" y="4"/>
                  </a:lnTo>
                  <a:lnTo>
                    <a:pt x="753" y="2"/>
                  </a:lnTo>
                  <a:lnTo>
                    <a:pt x="794" y="0"/>
                  </a:lnTo>
                  <a:lnTo>
                    <a:pt x="835" y="2"/>
                  </a:lnTo>
                  <a:lnTo>
                    <a:pt x="856" y="3"/>
                  </a:lnTo>
                  <a:lnTo>
                    <a:pt x="875" y="4"/>
                  </a:lnTo>
                  <a:lnTo>
                    <a:pt x="916" y="9"/>
                  </a:lnTo>
                  <a:lnTo>
                    <a:pt x="954" y="15"/>
                  </a:lnTo>
                  <a:lnTo>
                    <a:pt x="992" y="24"/>
                  </a:lnTo>
                  <a:lnTo>
                    <a:pt x="1011" y="29"/>
                  </a:lnTo>
                  <a:lnTo>
                    <a:pt x="1031" y="34"/>
                  </a:lnTo>
                  <a:lnTo>
                    <a:pt x="1048" y="39"/>
                  </a:lnTo>
                  <a:lnTo>
                    <a:pt x="1068" y="45"/>
                  </a:lnTo>
                  <a:lnTo>
                    <a:pt x="1086" y="52"/>
                  </a:lnTo>
                  <a:lnTo>
                    <a:pt x="1103" y="58"/>
                  </a:lnTo>
                  <a:lnTo>
                    <a:pt x="1138" y="73"/>
                  </a:lnTo>
                  <a:lnTo>
                    <a:pt x="1156" y="82"/>
                  </a:lnTo>
                  <a:lnTo>
                    <a:pt x="1172" y="89"/>
                  </a:lnTo>
                  <a:lnTo>
                    <a:pt x="1189" y="98"/>
                  </a:lnTo>
                  <a:lnTo>
                    <a:pt x="1206" y="107"/>
                  </a:lnTo>
                  <a:lnTo>
                    <a:pt x="1239" y="127"/>
                  </a:lnTo>
                  <a:lnTo>
                    <a:pt x="1269" y="147"/>
                  </a:lnTo>
                  <a:lnTo>
                    <a:pt x="1299" y="168"/>
                  </a:lnTo>
                  <a:lnTo>
                    <a:pt x="1314" y="179"/>
                  </a:lnTo>
                  <a:lnTo>
                    <a:pt x="1328" y="192"/>
                  </a:lnTo>
                  <a:lnTo>
                    <a:pt x="1342" y="203"/>
                  </a:lnTo>
                  <a:lnTo>
                    <a:pt x="1356" y="215"/>
                  </a:lnTo>
                  <a:lnTo>
                    <a:pt x="1369" y="228"/>
                  </a:lnTo>
                  <a:lnTo>
                    <a:pt x="1382" y="242"/>
                  </a:lnTo>
                  <a:lnTo>
                    <a:pt x="1395" y="254"/>
                  </a:lnTo>
                  <a:lnTo>
                    <a:pt x="1407" y="268"/>
                  </a:lnTo>
                  <a:lnTo>
                    <a:pt x="1430" y="295"/>
                  </a:lnTo>
                  <a:lnTo>
                    <a:pt x="1442" y="309"/>
                  </a:lnTo>
                  <a:lnTo>
                    <a:pt x="1453" y="324"/>
                  </a:lnTo>
                  <a:lnTo>
                    <a:pt x="1474" y="354"/>
                  </a:lnTo>
                  <a:lnTo>
                    <a:pt x="1483" y="369"/>
                  </a:lnTo>
                  <a:lnTo>
                    <a:pt x="1493" y="384"/>
                  </a:lnTo>
                  <a:lnTo>
                    <a:pt x="1511" y="417"/>
                  </a:lnTo>
                  <a:lnTo>
                    <a:pt x="1526" y="449"/>
                  </a:lnTo>
                  <a:lnTo>
                    <a:pt x="1534" y="465"/>
                  </a:lnTo>
                  <a:lnTo>
                    <a:pt x="1540" y="482"/>
                  </a:lnTo>
                  <a:lnTo>
                    <a:pt x="1547" y="499"/>
                  </a:lnTo>
                  <a:lnTo>
                    <a:pt x="1553" y="517"/>
                  </a:lnTo>
                  <a:lnTo>
                    <a:pt x="1563" y="552"/>
                  </a:lnTo>
                  <a:lnTo>
                    <a:pt x="1572" y="587"/>
                  </a:lnTo>
                  <a:lnTo>
                    <a:pt x="1576" y="604"/>
                  </a:lnTo>
                  <a:lnTo>
                    <a:pt x="1580" y="623"/>
                  </a:lnTo>
                  <a:lnTo>
                    <a:pt x="1582" y="642"/>
                  </a:lnTo>
                  <a:lnTo>
                    <a:pt x="1585" y="659"/>
                  </a:lnTo>
                  <a:lnTo>
                    <a:pt x="1588" y="697"/>
                  </a:lnTo>
                  <a:lnTo>
                    <a:pt x="1589" y="716"/>
                  </a:lnTo>
                  <a:lnTo>
                    <a:pt x="1589" y="734"/>
                  </a:lnTo>
                  <a:lnTo>
                    <a:pt x="1589" y="753"/>
                  </a:lnTo>
                  <a:lnTo>
                    <a:pt x="1588" y="772"/>
                  </a:lnTo>
                  <a:lnTo>
                    <a:pt x="1586" y="791"/>
                  </a:lnTo>
                  <a:lnTo>
                    <a:pt x="1585" y="809"/>
                  </a:lnTo>
                  <a:lnTo>
                    <a:pt x="1582" y="828"/>
                  </a:lnTo>
                  <a:lnTo>
                    <a:pt x="1580" y="847"/>
                  </a:lnTo>
                  <a:lnTo>
                    <a:pt x="1576" y="864"/>
                  </a:lnTo>
                  <a:lnTo>
                    <a:pt x="1572" y="883"/>
                  </a:lnTo>
                  <a:lnTo>
                    <a:pt x="1568" y="901"/>
                  </a:lnTo>
                  <a:lnTo>
                    <a:pt x="1563" y="918"/>
                  </a:lnTo>
                  <a:lnTo>
                    <a:pt x="1558" y="936"/>
                  </a:lnTo>
                  <a:lnTo>
                    <a:pt x="1553" y="953"/>
                  </a:lnTo>
                  <a:lnTo>
                    <a:pt x="1547" y="971"/>
                  </a:lnTo>
                  <a:lnTo>
                    <a:pt x="1540" y="987"/>
                  </a:lnTo>
                  <a:lnTo>
                    <a:pt x="1534" y="1004"/>
                  </a:lnTo>
                  <a:lnTo>
                    <a:pt x="1526" y="1021"/>
                  </a:lnTo>
                  <a:lnTo>
                    <a:pt x="1519" y="1037"/>
                  </a:lnTo>
                  <a:lnTo>
                    <a:pt x="1511" y="1053"/>
                  </a:lnTo>
                  <a:lnTo>
                    <a:pt x="1502" y="1068"/>
                  </a:lnTo>
                  <a:lnTo>
                    <a:pt x="1493" y="1084"/>
                  </a:lnTo>
                  <a:lnTo>
                    <a:pt x="1483" y="1099"/>
                  </a:lnTo>
                  <a:lnTo>
                    <a:pt x="1474" y="1116"/>
                  </a:lnTo>
                  <a:lnTo>
                    <a:pt x="1464" y="1131"/>
                  </a:lnTo>
                  <a:lnTo>
                    <a:pt x="1453" y="1144"/>
                  </a:lnTo>
                  <a:lnTo>
                    <a:pt x="1442" y="1159"/>
                  </a:lnTo>
                  <a:lnTo>
                    <a:pt x="1430" y="1173"/>
                  </a:lnTo>
                  <a:lnTo>
                    <a:pt x="1407" y="1202"/>
                  </a:lnTo>
                  <a:lnTo>
                    <a:pt x="1395" y="1215"/>
                  </a:lnTo>
                  <a:lnTo>
                    <a:pt x="1382" y="1228"/>
                  </a:lnTo>
                  <a:lnTo>
                    <a:pt x="1356" y="1253"/>
                  </a:lnTo>
                  <a:lnTo>
                    <a:pt x="1342" y="1266"/>
                  </a:lnTo>
                  <a:lnTo>
                    <a:pt x="1328" y="1278"/>
                  </a:lnTo>
                  <a:lnTo>
                    <a:pt x="1299" y="1301"/>
                  </a:lnTo>
                  <a:lnTo>
                    <a:pt x="1269" y="1323"/>
                  </a:lnTo>
                  <a:lnTo>
                    <a:pt x="1254" y="1333"/>
                  </a:lnTo>
                  <a:lnTo>
                    <a:pt x="1239" y="1343"/>
                  </a:lnTo>
                  <a:lnTo>
                    <a:pt x="1206" y="1362"/>
                  </a:lnTo>
                  <a:lnTo>
                    <a:pt x="1189" y="1371"/>
                  </a:lnTo>
                  <a:lnTo>
                    <a:pt x="1172" y="1380"/>
                  </a:lnTo>
                  <a:lnTo>
                    <a:pt x="1138" y="1396"/>
                  </a:lnTo>
                  <a:lnTo>
                    <a:pt x="1103" y="1411"/>
                  </a:lnTo>
                  <a:lnTo>
                    <a:pt x="1086" y="1418"/>
                  </a:lnTo>
                  <a:lnTo>
                    <a:pt x="1068" y="1425"/>
                  </a:lnTo>
                  <a:lnTo>
                    <a:pt x="1031" y="1436"/>
                  </a:lnTo>
                  <a:lnTo>
                    <a:pt x="992" y="1446"/>
                  </a:lnTo>
                  <a:lnTo>
                    <a:pt x="973" y="1450"/>
                  </a:lnTo>
                  <a:lnTo>
                    <a:pt x="954" y="1453"/>
                  </a:lnTo>
                  <a:lnTo>
                    <a:pt x="935" y="1457"/>
                  </a:lnTo>
                  <a:lnTo>
                    <a:pt x="916" y="1460"/>
                  </a:lnTo>
                  <a:lnTo>
                    <a:pt x="895" y="1463"/>
                  </a:lnTo>
                  <a:lnTo>
                    <a:pt x="875" y="1465"/>
                  </a:lnTo>
                  <a:lnTo>
                    <a:pt x="835" y="1467"/>
                  </a:lnTo>
                  <a:lnTo>
                    <a:pt x="794" y="1468"/>
                  </a:lnTo>
                  <a:lnTo>
                    <a:pt x="753" y="1467"/>
                  </a:lnTo>
                  <a:lnTo>
                    <a:pt x="733" y="1467"/>
                  </a:lnTo>
                  <a:lnTo>
                    <a:pt x="712" y="1465"/>
                  </a:lnTo>
                  <a:lnTo>
                    <a:pt x="673" y="1460"/>
                  </a:lnTo>
                  <a:lnTo>
                    <a:pt x="633" y="1453"/>
                  </a:lnTo>
                  <a:lnTo>
                    <a:pt x="595" y="1446"/>
                  </a:lnTo>
                  <a:lnTo>
                    <a:pt x="577" y="1441"/>
                  </a:lnTo>
                  <a:lnTo>
                    <a:pt x="558" y="1436"/>
                  </a:lnTo>
                  <a:lnTo>
                    <a:pt x="539" y="1430"/>
                  </a:lnTo>
                  <a:lnTo>
                    <a:pt x="521" y="1425"/>
                  </a:lnTo>
                  <a:lnTo>
                    <a:pt x="503" y="1418"/>
                  </a:lnTo>
                  <a:lnTo>
                    <a:pt x="485" y="1411"/>
                  </a:lnTo>
                  <a:lnTo>
                    <a:pt x="449" y="1396"/>
                  </a:lnTo>
                  <a:lnTo>
                    <a:pt x="433" y="1388"/>
                  </a:lnTo>
                  <a:lnTo>
                    <a:pt x="415" y="1380"/>
                  </a:lnTo>
                  <a:lnTo>
                    <a:pt x="398" y="1371"/>
                  </a:lnTo>
                  <a:lnTo>
                    <a:pt x="382" y="1362"/>
                  </a:lnTo>
                  <a:lnTo>
                    <a:pt x="350" y="1343"/>
                  </a:lnTo>
                  <a:lnTo>
                    <a:pt x="319" y="1323"/>
                  </a:lnTo>
                  <a:lnTo>
                    <a:pt x="288" y="1301"/>
                  </a:lnTo>
                  <a:lnTo>
                    <a:pt x="274" y="1290"/>
                  </a:lnTo>
                  <a:lnTo>
                    <a:pt x="260" y="1278"/>
                  </a:lnTo>
                  <a:lnTo>
                    <a:pt x="246" y="1266"/>
                  </a:lnTo>
                  <a:lnTo>
                    <a:pt x="232" y="1253"/>
                  </a:lnTo>
                  <a:lnTo>
                    <a:pt x="219" y="1241"/>
                  </a:lnTo>
                  <a:lnTo>
                    <a:pt x="205" y="1228"/>
                  </a:lnTo>
                  <a:lnTo>
                    <a:pt x="193" y="1215"/>
                  </a:lnTo>
                  <a:lnTo>
                    <a:pt x="181" y="1202"/>
                  </a:lnTo>
                  <a:lnTo>
                    <a:pt x="157" y="1173"/>
                  </a:lnTo>
                  <a:lnTo>
                    <a:pt x="147" y="1159"/>
                  </a:lnTo>
                  <a:lnTo>
                    <a:pt x="135" y="1144"/>
                  </a:lnTo>
                  <a:lnTo>
                    <a:pt x="115" y="1116"/>
                  </a:lnTo>
                  <a:lnTo>
                    <a:pt x="104" y="1099"/>
                  </a:lnTo>
                  <a:lnTo>
                    <a:pt x="95" y="1084"/>
                  </a:lnTo>
                  <a:lnTo>
                    <a:pt x="78" y="1053"/>
                  </a:lnTo>
                  <a:lnTo>
                    <a:pt x="62" y="1021"/>
                  </a:lnTo>
                  <a:lnTo>
                    <a:pt x="55" y="1004"/>
                  </a:lnTo>
                  <a:lnTo>
                    <a:pt x="47" y="987"/>
                  </a:lnTo>
                  <a:lnTo>
                    <a:pt x="40" y="971"/>
                  </a:lnTo>
                  <a:lnTo>
                    <a:pt x="35" y="953"/>
                  </a:lnTo>
                  <a:lnTo>
                    <a:pt x="24" y="918"/>
                  </a:lnTo>
                  <a:lnTo>
                    <a:pt x="15" y="883"/>
                  </a:lnTo>
                  <a:lnTo>
                    <a:pt x="11" y="864"/>
                  </a:lnTo>
                  <a:lnTo>
                    <a:pt x="9" y="847"/>
                  </a:lnTo>
                  <a:lnTo>
                    <a:pt x="6" y="828"/>
                  </a:lnTo>
                  <a:lnTo>
                    <a:pt x="3" y="809"/>
                  </a:lnTo>
                  <a:lnTo>
                    <a:pt x="1" y="772"/>
                  </a:lnTo>
                  <a:lnTo>
                    <a:pt x="0" y="753"/>
                  </a:lnTo>
                  <a:lnTo>
                    <a:pt x="0" y="73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3" name="Freeform 14"/>
            <p:cNvSpPr>
              <a:spLocks/>
            </p:cNvSpPr>
            <p:nvPr/>
          </p:nvSpPr>
          <p:spPr bwMode="auto">
            <a:xfrm>
              <a:off x="3285" y="2253"/>
              <a:ext cx="462" cy="624"/>
            </a:xfrm>
            <a:custGeom>
              <a:avLst/>
              <a:gdLst>
                <a:gd name="T0" fmla="*/ 295 w 803"/>
                <a:gd name="T1" fmla="*/ 2 h 965"/>
                <a:gd name="T2" fmla="*/ 336 w 803"/>
                <a:gd name="T3" fmla="*/ 0 h 965"/>
                <a:gd name="T4" fmla="*/ 525 w 803"/>
                <a:gd name="T5" fmla="*/ 1 h 965"/>
                <a:gd name="T6" fmla="*/ 760 w 803"/>
                <a:gd name="T7" fmla="*/ 161 h 965"/>
                <a:gd name="T8" fmla="*/ 803 w 803"/>
                <a:gd name="T9" fmla="*/ 243 h 965"/>
                <a:gd name="T10" fmla="*/ 803 w 803"/>
                <a:gd name="T11" fmla="*/ 744 h 965"/>
                <a:gd name="T12" fmla="*/ 782 w 803"/>
                <a:gd name="T13" fmla="*/ 794 h 965"/>
                <a:gd name="T14" fmla="*/ 526 w 803"/>
                <a:gd name="T15" fmla="*/ 952 h 965"/>
                <a:gd name="T16" fmla="*/ 485 w 803"/>
                <a:gd name="T17" fmla="*/ 965 h 965"/>
                <a:gd name="T18" fmla="*/ 332 w 803"/>
                <a:gd name="T19" fmla="*/ 965 h 965"/>
                <a:gd name="T20" fmla="*/ 277 w 803"/>
                <a:gd name="T21" fmla="*/ 948 h 965"/>
                <a:gd name="T22" fmla="*/ 18 w 803"/>
                <a:gd name="T23" fmla="*/ 768 h 965"/>
                <a:gd name="T24" fmla="*/ 0 w 803"/>
                <a:gd name="T25" fmla="*/ 730 h 965"/>
                <a:gd name="T26" fmla="*/ 0 w 803"/>
                <a:gd name="T27" fmla="*/ 513 h 965"/>
                <a:gd name="T28" fmla="*/ 0 w 803"/>
                <a:gd name="T29" fmla="*/ 231 h 965"/>
                <a:gd name="T30" fmla="*/ 22 w 803"/>
                <a:gd name="T31" fmla="*/ 188 h 965"/>
                <a:gd name="T32" fmla="*/ 269 w 803"/>
                <a:gd name="T33" fmla="*/ 17 h 965"/>
                <a:gd name="T34" fmla="*/ 295 w 803"/>
                <a:gd name="T35" fmla="*/ 2 h 9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3" h="965">
                  <a:moveTo>
                    <a:pt x="295" y="2"/>
                  </a:moveTo>
                  <a:lnTo>
                    <a:pt x="336" y="0"/>
                  </a:lnTo>
                  <a:lnTo>
                    <a:pt x="525" y="1"/>
                  </a:lnTo>
                  <a:lnTo>
                    <a:pt x="760" y="161"/>
                  </a:lnTo>
                  <a:lnTo>
                    <a:pt x="803" y="243"/>
                  </a:lnTo>
                  <a:lnTo>
                    <a:pt x="803" y="744"/>
                  </a:lnTo>
                  <a:lnTo>
                    <a:pt x="782" y="794"/>
                  </a:lnTo>
                  <a:lnTo>
                    <a:pt x="526" y="952"/>
                  </a:lnTo>
                  <a:lnTo>
                    <a:pt x="485" y="965"/>
                  </a:lnTo>
                  <a:lnTo>
                    <a:pt x="332" y="965"/>
                  </a:lnTo>
                  <a:lnTo>
                    <a:pt x="277" y="948"/>
                  </a:lnTo>
                  <a:lnTo>
                    <a:pt x="18" y="768"/>
                  </a:lnTo>
                  <a:lnTo>
                    <a:pt x="0" y="730"/>
                  </a:lnTo>
                  <a:lnTo>
                    <a:pt x="0" y="513"/>
                  </a:lnTo>
                  <a:lnTo>
                    <a:pt x="0" y="231"/>
                  </a:lnTo>
                  <a:lnTo>
                    <a:pt x="22" y="188"/>
                  </a:lnTo>
                  <a:lnTo>
                    <a:pt x="269" y="17"/>
                  </a:lnTo>
                  <a:lnTo>
                    <a:pt x="295" y="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4" name="Rectangle 15"/>
            <p:cNvSpPr>
              <a:spLocks noChangeArrowheads="1"/>
            </p:cNvSpPr>
            <p:nvPr/>
          </p:nvSpPr>
          <p:spPr bwMode="auto">
            <a:xfrm>
              <a:off x="3753" y="2020"/>
              <a:ext cx="100" cy="26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5" name="Freeform 16"/>
            <p:cNvSpPr>
              <a:spLocks/>
            </p:cNvSpPr>
            <p:nvPr/>
          </p:nvSpPr>
          <p:spPr bwMode="auto">
            <a:xfrm>
              <a:off x="3544" y="1682"/>
              <a:ext cx="143" cy="391"/>
            </a:xfrm>
            <a:custGeom>
              <a:avLst/>
              <a:gdLst>
                <a:gd name="T0" fmla="*/ 97 w 246"/>
                <a:gd name="T1" fmla="*/ 0 h 603"/>
                <a:gd name="T2" fmla="*/ 246 w 246"/>
                <a:gd name="T3" fmla="*/ 40 h 603"/>
                <a:gd name="T4" fmla="*/ 171 w 246"/>
                <a:gd name="T5" fmla="*/ 271 h 603"/>
                <a:gd name="T6" fmla="*/ 171 w 246"/>
                <a:gd name="T7" fmla="*/ 332 h 603"/>
                <a:gd name="T8" fmla="*/ 182 w 246"/>
                <a:gd name="T9" fmla="*/ 382 h 603"/>
                <a:gd name="T10" fmla="*/ 246 w 246"/>
                <a:gd name="T11" fmla="*/ 563 h 603"/>
                <a:gd name="T12" fmla="*/ 97 w 246"/>
                <a:gd name="T13" fmla="*/ 603 h 603"/>
                <a:gd name="T14" fmla="*/ 21 w 246"/>
                <a:gd name="T15" fmla="*/ 392 h 603"/>
                <a:gd name="T16" fmla="*/ 0 w 246"/>
                <a:gd name="T17" fmla="*/ 322 h 603"/>
                <a:gd name="T18" fmla="*/ 10 w 246"/>
                <a:gd name="T19" fmla="*/ 261 h 603"/>
                <a:gd name="T20" fmla="*/ 97 w 246"/>
                <a:gd name="T21" fmla="*/ 0 h 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6" h="603">
                  <a:moveTo>
                    <a:pt x="97" y="0"/>
                  </a:moveTo>
                  <a:lnTo>
                    <a:pt x="246" y="40"/>
                  </a:lnTo>
                  <a:lnTo>
                    <a:pt x="171" y="271"/>
                  </a:lnTo>
                  <a:lnTo>
                    <a:pt x="171" y="332"/>
                  </a:lnTo>
                  <a:lnTo>
                    <a:pt x="182" y="382"/>
                  </a:lnTo>
                  <a:lnTo>
                    <a:pt x="246" y="563"/>
                  </a:lnTo>
                  <a:lnTo>
                    <a:pt x="97" y="603"/>
                  </a:lnTo>
                  <a:lnTo>
                    <a:pt x="21" y="392"/>
                  </a:lnTo>
                  <a:lnTo>
                    <a:pt x="0" y="322"/>
                  </a:lnTo>
                  <a:lnTo>
                    <a:pt x="10" y="261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6" name="Freeform 17"/>
            <p:cNvSpPr>
              <a:spLocks/>
            </p:cNvSpPr>
            <p:nvPr/>
          </p:nvSpPr>
          <p:spPr bwMode="auto">
            <a:xfrm>
              <a:off x="929" y="2451"/>
              <a:ext cx="1319" cy="112"/>
            </a:xfrm>
            <a:custGeom>
              <a:avLst/>
              <a:gdLst>
                <a:gd name="T0" fmla="*/ 0 w 2288"/>
                <a:gd name="T1" fmla="*/ 0 h 174"/>
                <a:gd name="T2" fmla="*/ 571 w 2288"/>
                <a:gd name="T3" fmla="*/ 0 h 174"/>
                <a:gd name="T4" fmla="*/ 1143 w 2288"/>
                <a:gd name="T5" fmla="*/ 0 h 174"/>
                <a:gd name="T6" fmla="*/ 1715 w 2288"/>
                <a:gd name="T7" fmla="*/ 0 h 174"/>
                <a:gd name="T8" fmla="*/ 2288 w 2288"/>
                <a:gd name="T9" fmla="*/ 0 h 174"/>
                <a:gd name="T10" fmla="*/ 2288 w 2288"/>
                <a:gd name="T11" fmla="*/ 174 h 174"/>
                <a:gd name="T12" fmla="*/ 1715 w 2288"/>
                <a:gd name="T13" fmla="*/ 174 h 174"/>
                <a:gd name="T14" fmla="*/ 1143 w 2288"/>
                <a:gd name="T15" fmla="*/ 174 h 174"/>
                <a:gd name="T16" fmla="*/ 571 w 2288"/>
                <a:gd name="T17" fmla="*/ 174 h 174"/>
                <a:gd name="T18" fmla="*/ 0 w 2288"/>
                <a:gd name="T19" fmla="*/ 174 h 174"/>
                <a:gd name="T20" fmla="*/ 0 w 2288"/>
                <a:gd name="T21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88" h="174">
                  <a:moveTo>
                    <a:pt x="0" y="0"/>
                  </a:moveTo>
                  <a:lnTo>
                    <a:pt x="571" y="0"/>
                  </a:lnTo>
                  <a:lnTo>
                    <a:pt x="1143" y="0"/>
                  </a:lnTo>
                  <a:lnTo>
                    <a:pt x="1715" y="0"/>
                  </a:lnTo>
                  <a:lnTo>
                    <a:pt x="2288" y="0"/>
                  </a:lnTo>
                  <a:lnTo>
                    <a:pt x="2288" y="174"/>
                  </a:lnTo>
                  <a:lnTo>
                    <a:pt x="1715" y="174"/>
                  </a:lnTo>
                  <a:lnTo>
                    <a:pt x="1143" y="174"/>
                  </a:lnTo>
                  <a:lnTo>
                    <a:pt x="571" y="174"/>
                  </a:lnTo>
                  <a:lnTo>
                    <a:pt x="0" y="1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7" name="Freeform 18"/>
            <p:cNvSpPr>
              <a:spLocks/>
            </p:cNvSpPr>
            <p:nvPr/>
          </p:nvSpPr>
          <p:spPr bwMode="auto">
            <a:xfrm>
              <a:off x="3051" y="722"/>
              <a:ext cx="777" cy="818"/>
            </a:xfrm>
            <a:custGeom>
              <a:avLst/>
              <a:gdLst>
                <a:gd name="T0" fmla="*/ 2 w 1351"/>
                <a:gd name="T1" fmla="*/ 601 h 1266"/>
                <a:gd name="T2" fmla="*/ 12 w 1351"/>
                <a:gd name="T3" fmla="*/ 521 h 1266"/>
                <a:gd name="T4" fmla="*/ 22 w 1351"/>
                <a:gd name="T5" fmla="*/ 476 h 1266"/>
                <a:gd name="T6" fmla="*/ 42 w 1351"/>
                <a:gd name="T7" fmla="*/ 416 h 1266"/>
                <a:gd name="T8" fmla="*/ 68 w 1351"/>
                <a:gd name="T9" fmla="*/ 359 h 1266"/>
                <a:gd name="T10" fmla="*/ 90 w 1351"/>
                <a:gd name="T11" fmla="*/ 318 h 1266"/>
                <a:gd name="T12" fmla="*/ 134 w 1351"/>
                <a:gd name="T13" fmla="*/ 254 h 1266"/>
                <a:gd name="T14" fmla="*/ 177 w 1351"/>
                <a:gd name="T15" fmla="*/ 208 h 1266"/>
                <a:gd name="T16" fmla="*/ 247 w 1351"/>
                <a:gd name="T17" fmla="*/ 144 h 1266"/>
                <a:gd name="T18" fmla="*/ 298 w 1351"/>
                <a:gd name="T19" fmla="*/ 108 h 1266"/>
                <a:gd name="T20" fmla="*/ 384 w 1351"/>
                <a:gd name="T21" fmla="*/ 63 h 1266"/>
                <a:gd name="T22" fmla="*/ 476 w 1351"/>
                <a:gd name="T23" fmla="*/ 29 h 1266"/>
                <a:gd name="T24" fmla="*/ 556 w 1351"/>
                <a:gd name="T25" fmla="*/ 10 h 1266"/>
                <a:gd name="T26" fmla="*/ 640 w 1351"/>
                <a:gd name="T27" fmla="*/ 2 h 1266"/>
                <a:gd name="T28" fmla="*/ 727 w 1351"/>
                <a:gd name="T29" fmla="*/ 2 h 1266"/>
                <a:gd name="T30" fmla="*/ 778 w 1351"/>
                <a:gd name="T31" fmla="*/ 8 h 1266"/>
                <a:gd name="T32" fmla="*/ 828 w 1351"/>
                <a:gd name="T33" fmla="*/ 17 h 1266"/>
                <a:gd name="T34" fmla="*/ 877 w 1351"/>
                <a:gd name="T35" fmla="*/ 29 h 1266"/>
                <a:gd name="T36" fmla="*/ 938 w 1351"/>
                <a:gd name="T37" fmla="*/ 50 h 1266"/>
                <a:gd name="T38" fmla="*/ 983 w 1351"/>
                <a:gd name="T39" fmla="*/ 69 h 1266"/>
                <a:gd name="T40" fmla="*/ 1039 w 1351"/>
                <a:gd name="T41" fmla="*/ 100 h 1266"/>
                <a:gd name="T42" fmla="*/ 1093 w 1351"/>
                <a:gd name="T43" fmla="*/ 135 h 1266"/>
                <a:gd name="T44" fmla="*/ 1153 w 1351"/>
                <a:gd name="T45" fmla="*/ 185 h 1266"/>
                <a:gd name="T46" fmla="*/ 1196 w 1351"/>
                <a:gd name="T47" fmla="*/ 230 h 1266"/>
                <a:gd name="T48" fmla="*/ 1252 w 1351"/>
                <a:gd name="T49" fmla="*/ 305 h 1266"/>
                <a:gd name="T50" fmla="*/ 1284 w 1351"/>
                <a:gd name="T51" fmla="*/ 359 h 1266"/>
                <a:gd name="T52" fmla="*/ 1310 w 1351"/>
                <a:gd name="T53" fmla="*/ 416 h 1266"/>
                <a:gd name="T54" fmla="*/ 1325 w 1351"/>
                <a:gd name="T55" fmla="*/ 459 h 1266"/>
                <a:gd name="T56" fmla="*/ 1337 w 1351"/>
                <a:gd name="T57" fmla="*/ 506 h 1266"/>
                <a:gd name="T58" fmla="*/ 1347 w 1351"/>
                <a:gd name="T59" fmla="*/ 568 h 1266"/>
                <a:gd name="T60" fmla="*/ 1351 w 1351"/>
                <a:gd name="T61" fmla="*/ 633 h 1266"/>
                <a:gd name="T62" fmla="*/ 1347 w 1351"/>
                <a:gd name="T63" fmla="*/ 698 h 1266"/>
                <a:gd name="T64" fmla="*/ 1337 w 1351"/>
                <a:gd name="T65" fmla="*/ 761 h 1266"/>
                <a:gd name="T66" fmla="*/ 1320 w 1351"/>
                <a:gd name="T67" fmla="*/ 822 h 1266"/>
                <a:gd name="T68" fmla="*/ 1303 w 1351"/>
                <a:gd name="T69" fmla="*/ 866 h 1266"/>
                <a:gd name="T70" fmla="*/ 1277 w 1351"/>
                <a:gd name="T71" fmla="*/ 921 h 1266"/>
                <a:gd name="T72" fmla="*/ 1252 w 1351"/>
                <a:gd name="T73" fmla="*/ 961 h 1266"/>
                <a:gd name="T74" fmla="*/ 1206 w 1351"/>
                <a:gd name="T75" fmla="*/ 1024 h 1266"/>
                <a:gd name="T76" fmla="*/ 1153 w 1351"/>
                <a:gd name="T77" fmla="*/ 1081 h 1266"/>
                <a:gd name="T78" fmla="*/ 1093 w 1351"/>
                <a:gd name="T79" fmla="*/ 1131 h 1266"/>
                <a:gd name="T80" fmla="*/ 1026 w 1351"/>
                <a:gd name="T81" fmla="*/ 1175 h 1266"/>
                <a:gd name="T82" fmla="*/ 938 w 1351"/>
                <a:gd name="T83" fmla="*/ 1216 h 1266"/>
                <a:gd name="T84" fmla="*/ 845 w 1351"/>
                <a:gd name="T85" fmla="*/ 1246 h 1266"/>
                <a:gd name="T86" fmla="*/ 778 w 1351"/>
                <a:gd name="T87" fmla="*/ 1258 h 1266"/>
                <a:gd name="T88" fmla="*/ 676 w 1351"/>
                <a:gd name="T89" fmla="*/ 1266 h 1266"/>
                <a:gd name="T90" fmla="*/ 607 w 1351"/>
                <a:gd name="T91" fmla="*/ 1263 h 1266"/>
                <a:gd name="T92" fmla="*/ 556 w 1351"/>
                <a:gd name="T93" fmla="*/ 1256 h 1266"/>
                <a:gd name="T94" fmla="*/ 507 w 1351"/>
                <a:gd name="T95" fmla="*/ 1246 h 1266"/>
                <a:gd name="T96" fmla="*/ 459 w 1351"/>
                <a:gd name="T97" fmla="*/ 1233 h 1266"/>
                <a:gd name="T98" fmla="*/ 398 w 1351"/>
                <a:gd name="T99" fmla="*/ 1210 h 1266"/>
                <a:gd name="T100" fmla="*/ 354 w 1351"/>
                <a:gd name="T101" fmla="*/ 1190 h 1266"/>
                <a:gd name="T102" fmla="*/ 298 w 1351"/>
                <a:gd name="T103" fmla="*/ 1158 h 1266"/>
                <a:gd name="T104" fmla="*/ 247 w 1351"/>
                <a:gd name="T105" fmla="*/ 1122 h 1266"/>
                <a:gd name="T106" fmla="*/ 177 w 1351"/>
                <a:gd name="T107" fmla="*/ 1058 h 1266"/>
                <a:gd name="T108" fmla="*/ 134 w 1351"/>
                <a:gd name="T109" fmla="*/ 1012 h 1266"/>
                <a:gd name="T110" fmla="*/ 90 w 1351"/>
                <a:gd name="T111" fmla="*/ 948 h 1266"/>
                <a:gd name="T112" fmla="*/ 60 w 1351"/>
                <a:gd name="T113" fmla="*/ 893 h 1266"/>
                <a:gd name="T114" fmla="*/ 36 w 1351"/>
                <a:gd name="T115" fmla="*/ 836 h 1266"/>
                <a:gd name="T116" fmla="*/ 22 w 1351"/>
                <a:gd name="T117" fmla="*/ 792 h 1266"/>
                <a:gd name="T118" fmla="*/ 9 w 1351"/>
                <a:gd name="T119" fmla="*/ 729 h 1266"/>
                <a:gd name="T120" fmla="*/ 3 w 1351"/>
                <a:gd name="T121" fmla="*/ 682 h 1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51" h="1266">
                  <a:moveTo>
                    <a:pt x="0" y="633"/>
                  </a:moveTo>
                  <a:lnTo>
                    <a:pt x="2" y="617"/>
                  </a:lnTo>
                  <a:lnTo>
                    <a:pt x="2" y="601"/>
                  </a:lnTo>
                  <a:lnTo>
                    <a:pt x="4" y="568"/>
                  </a:lnTo>
                  <a:lnTo>
                    <a:pt x="9" y="537"/>
                  </a:lnTo>
                  <a:lnTo>
                    <a:pt x="12" y="521"/>
                  </a:lnTo>
                  <a:lnTo>
                    <a:pt x="14" y="506"/>
                  </a:lnTo>
                  <a:lnTo>
                    <a:pt x="18" y="491"/>
                  </a:lnTo>
                  <a:lnTo>
                    <a:pt x="22" y="476"/>
                  </a:lnTo>
                  <a:lnTo>
                    <a:pt x="31" y="446"/>
                  </a:lnTo>
                  <a:lnTo>
                    <a:pt x="36" y="431"/>
                  </a:lnTo>
                  <a:lnTo>
                    <a:pt x="42" y="416"/>
                  </a:lnTo>
                  <a:lnTo>
                    <a:pt x="48" y="400"/>
                  </a:lnTo>
                  <a:lnTo>
                    <a:pt x="54" y="387"/>
                  </a:lnTo>
                  <a:lnTo>
                    <a:pt x="68" y="359"/>
                  </a:lnTo>
                  <a:lnTo>
                    <a:pt x="74" y="345"/>
                  </a:lnTo>
                  <a:lnTo>
                    <a:pt x="82" y="332"/>
                  </a:lnTo>
                  <a:lnTo>
                    <a:pt x="90" y="318"/>
                  </a:lnTo>
                  <a:lnTo>
                    <a:pt x="99" y="305"/>
                  </a:lnTo>
                  <a:lnTo>
                    <a:pt x="117" y="279"/>
                  </a:lnTo>
                  <a:lnTo>
                    <a:pt x="134" y="254"/>
                  </a:lnTo>
                  <a:lnTo>
                    <a:pt x="145" y="243"/>
                  </a:lnTo>
                  <a:lnTo>
                    <a:pt x="155" y="230"/>
                  </a:lnTo>
                  <a:lnTo>
                    <a:pt x="177" y="208"/>
                  </a:lnTo>
                  <a:lnTo>
                    <a:pt x="198" y="185"/>
                  </a:lnTo>
                  <a:lnTo>
                    <a:pt x="223" y="164"/>
                  </a:lnTo>
                  <a:lnTo>
                    <a:pt x="247" y="144"/>
                  </a:lnTo>
                  <a:lnTo>
                    <a:pt x="260" y="135"/>
                  </a:lnTo>
                  <a:lnTo>
                    <a:pt x="272" y="125"/>
                  </a:lnTo>
                  <a:lnTo>
                    <a:pt x="298" y="108"/>
                  </a:lnTo>
                  <a:lnTo>
                    <a:pt x="326" y="92"/>
                  </a:lnTo>
                  <a:lnTo>
                    <a:pt x="354" y="77"/>
                  </a:lnTo>
                  <a:lnTo>
                    <a:pt x="384" y="63"/>
                  </a:lnTo>
                  <a:lnTo>
                    <a:pt x="413" y="50"/>
                  </a:lnTo>
                  <a:lnTo>
                    <a:pt x="444" y="39"/>
                  </a:lnTo>
                  <a:lnTo>
                    <a:pt x="476" y="29"/>
                  </a:lnTo>
                  <a:lnTo>
                    <a:pt x="507" y="20"/>
                  </a:lnTo>
                  <a:lnTo>
                    <a:pt x="539" y="13"/>
                  </a:lnTo>
                  <a:lnTo>
                    <a:pt x="556" y="10"/>
                  </a:lnTo>
                  <a:lnTo>
                    <a:pt x="573" y="8"/>
                  </a:lnTo>
                  <a:lnTo>
                    <a:pt x="607" y="4"/>
                  </a:lnTo>
                  <a:lnTo>
                    <a:pt x="640" y="2"/>
                  </a:lnTo>
                  <a:lnTo>
                    <a:pt x="676" y="0"/>
                  </a:lnTo>
                  <a:lnTo>
                    <a:pt x="711" y="2"/>
                  </a:lnTo>
                  <a:lnTo>
                    <a:pt x="727" y="2"/>
                  </a:lnTo>
                  <a:lnTo>
                    <a:pt x="745" y="4"/>
                  </a:lnTo>
                  <a:lnTo>
                    <a:pt x="762" y="5"/>
                  </a:lnTo>
                  <a:lnTo>
                    <a:pt x="778" y="8"/>
                  </a:lnTo>
                  <a:lnTo>
                    <a:pt x="795" y="10"/>
                  </a:lnTo>
                  <a:lnTo>
                    <a:pt x="812" y="13"/>
                  </a:lnTo>
                  <a:lnTo>
                    <a:pt x="828" y="17"/>
                  </a:lnTo>
                  <a:lnTo>
                    <a:pt x="845" y="20"/>
                  </a:lnTo>
                  <a:lnTo>
                    <a:pt x="860" y="24"/>
                  </a:lnTo>
                  <a:lnTo>
                    <a:pt x="877" y="29"/>
                  </a:lnTo>
                  <a:lnTo>
                    <a:pt x="892" y="34"/>
                  </a:lnTo>
                  <a:lnTo>
                    <a:pt x="907" y="39"/>
                  </a:lnTo>
                  <a:lnTo>
                    <a:pt x="938" y="50"/>
                  </a:lnTo>
                  <a:lnTo>
                    <a:pt x="953" y="57"/>
                  </a:lnTo>
                  <a:lnTo>
                    <a:pt x="969" y="63"/>
                  </a:lnTo>
                  <a:lnTo>
                    <a:pt x="983" y="69"/>
                  </a:lnTo>
                  <a:lnTo>
                    <a:pt x="997" y="77"/>
                  </a:lnTo>
                  <a:lnTo>
                    <a:pt x="1026" y="92"/>
                  </a:lnTo>
                  <a:lnTo>
                    <a:pt x="1039" y="100"/>
                  </a:lnTo>
                  <a:lnTo>
                    <a:pt x="1053" y="108"/>
                  </a:lnTo>
                  <a:lnTo>
                    <a:pt x="1080" y="125"/>
                  </a:lnTo>
                  <a:lnTo>
                    <a:pt x="1093" y="135"/>
                  </a:lnTo>
                  <a:lnTo>
                    <a:pt x="1105" y="144"/>
                  </a:lnTo>
                  <a:lnTo>
                    <a:pt x="1130" y="164"/>
                  </a:lnTo>
                  <a:lnTo>
                    <a:pt x="1153" y="185"/>
                  </a:lnTo>
                  <a:lnTo>
                    <a:pt x="1176" y="208"/>
                  </a:lnTo>
                  <a:lnTo>
                    <a:pt x="1186" y="219"/>
                  </a:lnTo>
                  <a:lnTo>
                    <a:pt x="1196" y="230"/>
                  </a:lnTo>
                  <a:lnTo>
                    <a:pt x="1217" y="254"/>
                  </a:lnTo>
                  <a:lnTo>
                    <a:pt x="1236" y="279"/>
                  </a:lnTo>
                  <a:lnTo>
                    <a:pt x="1252" y="305"/>
                  </a:lnTo>
                  <a:lnTo>
                    <a:pt x="1261" y="318"/>
                  </a:lnTo>
                  <a:lnTo>
                    <a:pt x="1269" y="332"/>
                  </a:lnTo>
                  <a:lnTo>
                    <a:pt x="1284" y="359"/>
                  </a:lnTo>
                  <a:lnTo>
                    <a:pt x="1291" y="373"/>
                  </a:lnTo>
                  <a:lnTo>
                    <a:pt x="1297" y="387"/>
                  </a:lnTo>
                  <a:lnTo>
                    <a:pt x="1310" y="416"/>
                  </a:lnTo>
                  <a:lnTo>
                    <a:pt x="1315" y="431"/>
                  </a:lnTo>
                  <a:lnTo>
                    <a:pt x="1320" y="446"/>
                  </a:lnTo>
                  <a:lnTo>
                    <a:pt x="1325" y="459"/>
                  </a:lnTo>
                  <a:lnTo>
                    <a:pt x="1329" y="476"/>
                  </a:lnTo>
                  <a:lnTo>
                    <a:pt x="1333" y="491"/>
                  </a:lnTo>
                  <a:lnTo>
                    <a:pt x="1337" y="506"/>
                  </a:lnTo>
                  <a:lnTo>
                    <a:pt x="1343" y="537"/>
                  </a:lnTo>
                  <a:lnTo>
                    <a:pt x="1346" y="553"/>
                  </a:lnTo>
                  <a:lnTo>
                    <a:pt x="1347" y="568"/>
                  </a:lnTo>
                  <a:lnTo>
                    <a:pt x="1348" y="584"/>
                  </a:lnTo>
                  <a:lnTo>
                    <a:pt x="1349" y="601"/>
                  </a:lnTo>
                  <a:lnTo>
                    <a:pt x="1351" y="633"/>
                  </a:lnTo>
                  <a:lnTo>
                    <a:pt x="1351" y="649"/>
                  </a:lnTo>
                  <a:lnTo>
                    <a:pt x="1349" y="666"/>
                  </a:lnTo>
                  <a:lnTo>
                    <a:pt x="1347" y="698"/>
                  </a:lnTo>
                  <a:lnTo>
                    <a:pt x="1343" y="729"/>
                  </a:lnTo>
                  <a:lnTo>
                    <a:pt x="1340" y="746"/>
                  </a:lnTo>
                  <a:lnTo>
                    <a:pt x="1337" y="761"/>
                  </a:lnTo>
                  <a:lnTo>
                    <a:pt x="1333" y="776"/>
                  </a:lnTo>
                  <a:lnTo>
                    <a:pt x="1329" y="792"/>
                  </a:lnTo>
                  <a:lnTo>
                    <a:pt x="1320" y="822"/>
                  </a:lnTo>
                  <a:lnTo>
                    <a:pt x="1315" y="836"/>
                  </a:lnTo>
                  <a:lnTo>
                    <a:pt x="1310" y="851"/>
                  </a:lnTo>
                  <a:lnTo>
                    <a:pt x="1303" y="866"/>
                  </a:lnTo>
                  <a:lnTo>
                    <a:pt x="1297" y="879"/>
                  </a:lnTo>
                  <a:lnTo>
                    <a:pt x="1284" y="907"/>
                  </a:lnTo>
                  <a:lnTo>
                    <a:pt x="1277" y="921"/>
                  </a:lnTo>
                  <a:lnTo>
                    <a:pt x="1269" y="934"/>
                  </a:lnTo>
                  <a:lnTo>
                    <a:pt x="1261" y="948"/>
                  </a:lnTo>
                  <a:lnTo>
                    <a:pt x="1252" y="961"/>
                  </a:lnTo>
                  <a:lnTo>
                    <a:pt x="1236" y="987"/>
                  </a:lnTo>
                  <a:lnTo>
                    <a:pt x="1217" y="1012"/>
                  </a:lnTo>
                  <a:lnTo>
                    <a:pt x="1206" y="1024"/>
                  </a:lnTo>
                  <a:lnTo>
                    <a:pt x="1196" y="1036"/>
                  </a:lnTo>
                  <a:lnTo>
                    <a:pt x="1176" y="1058"/>
                  </a:lnTo>
                  <a:lnTo>
                    <a:pt x="1153" y="1081"/>
                  </a:lnTo>
                  <a:lnTo>
                    <a:pt x="1130" y="1102"/>
                  </a:lnTo>
                  <a:lnTo>
                    <a:pt x="1105" y="1122"/>
                  </a:lnTo>
                  <a:lnTo>
                    <a:pt x="1093" y="1131"/>
                  </a:lnTo>
                  <a:lnTo>
                    <a:pt x="1080" y="1141"/>
                  </a:lnTo>
                  <a:lnTo>
                    <a:pt x="1053" y="1158"/>
                  </a:lnTo>
                  <a:lnTo>
                    <a:pt x="1026" y="1175"/>
                  </a:lnTo>
                  <a:lnTo>
                    <a:pt x="997" y="1190"/>
                  </a:lnTo>
                  <a:lnTo>
                    <a:pt x="969" y="1203"/>
                  </a:lnTo>
                  <a:lnTo>
                    <a:pt x="938" y="1216"/>
                  </a:lnTo>
                  <a:lnTo>
                    <a:pt x="907" y="1227"/>
                  </a:lnTo>
                  <a:lnTo>
                    <a:pt x="877" y="1237"/>
                  </a:lnTo>
                  <a:lnTo>
                    <a:pt x="845" y="1246"/>
                  </a:lnTo>
                  <a:lnTo>
                    <a:pt x="812" y="1253"/>
                  </a:lnTo>
                  <a:lnTo>
                    <a:pt x="795" y="1256"/>
                  </a:lnTo>
                  <a:lnTo>
                    <a:pt x="778" y="1258"/>
                  </a:lnTo>
                  <a:lnTo>
                    <a:pt x="745" y="1263"/>
                  </a:lnTo>
                  <a:lnTo>
                    <a:pt x="711" y="1265"/>
                  </a:lnTo>
                  <a:lnTo>
                    <a:pt x="676" y="1266"/>
                  </a:lnTo>
                  <a:lnTo>
                    <a:pt x="640" y="1265"/>
                  </a:lnTo>
                  <a:lnTo>
                    <a:pt x="624" y="1265"/>
                  </a:lnTo>
                  <a:lnTo>
                    <a:pt x="607" y="1263"/>
                  </a:lnTo>
                  <a:lnTo>
                    <a:pt x="589" y="1261"/>
                  </a:lnTo>
                  <a:lnTo>
                    <a:pt x="573" y="1258"/>
                  </a:lnTo>
                  <a:lnTo>
                    <a:pt x="556" y="1256"/>
                  </a:lnTo>
                  <a:lnTo>
                    <a:pt x="539" y="1253"/>
                  </a:lnTo>
                  <a:lnTo>
                    <a:pt x="523" y="1250"/>
                  </a:lnTo>
                  <a:lnTo>
                    <a:pt x="507" y="1246"/>
                  </a:lnTo>
                  <a:lnTo>
                    <a:pt x="491" y="1242"/>
                  </a:lnTo>
                  <a:lnTo>
                    <a:pt x="476" y="1237"/>
                  </a:lnTo>
                  <a:lnTo>
                    <a:pt x="459" y="1233"/>
                  </a:lnTo>
                  <a:lnTo>
                    <a:pt x="444" y="1227"/>
                  </a:lnTo>
                  <a:lnTo>
                    <a:pt x="413" y="1216"/>
                  </a:lnTo>
                  <a:lnTo>
                    <a:pt x="398" y="1210"/>
                  </a:lnTo>
                  <a:lnTo>
                    <a:pt x="384" y="1203"/>
                  </a:lnTo>
                  <a:lnTo>
                    <a:pt x="368" y="1197"/>
                  </a:lnTo>
                  <a:lnTo>
                    <a:pt x="354" y="1190"/>
                  </a:lnTo>
                  <a:lnTo>
                    <a:pt x="326" y="1175"/>
                  </a:lnTo>
                  <a:lnTo>
                    <a:pt x="312" y="1166"/>
                  </a:lnTo>
                  <a:lnTo>
                    <a:pt x="298" y="1158"/>
                  </a:lnTo>
                  <a:lnTo>
                    <a:pt x="272" y="1141"/>
                  </a:lnTo>
                  <a:lnTo>
                    <a:pt x="260" y="1131"/>
                  </a:lnTo>
                  <a:lnTo>
                    <a:pt x="247" y="1122"/>
                  </a:lnTo>
                  <a:lnTo>
                    <a:pt x="223" y="1102"/>
                  </a:lnTo>
                  <a:lnTo>
                    <a:pt x="198" y="1081"/>
                  </a:lnTo>
                  <a:lnTo>
                    <a:pt x="177" y="1058"/>
                  </a:lnTo>
                  <a:lnTo>
                    <a:pt x="165" y="1047"/>
                  </a:lnTo>
                  <a:lnTo>
                    <a:pt x="155" y="1036"/>
                  </a:lnTo>
                  <a:lnTo>
                    <a:pt x="134" y="1012"/>
                  </a:lnTo>
                  <a:lnTo>
                    <a:pt x="117" y="987"/>
                  </a:lnTo>
                  <a:lnTo>
                    <a:pt x="99" y="961"/>
                  </a:lnTo>
                  <a:lnTo>
                    <a:pt x="90" y="948"/>
                  </a:lnTo>
                  <a:lnTo>
                    <a:pt x="82" y="934"/>
                  </a:lnTo>
                  <a:lnTo>
                    <a:pt x="68" y="907"/>
                  </a:lnTo>
                  <a:lnTo>
                    <a:pt x="60" y="893"/>
                  </a:lnTo>
                  <a:lnTo>
                    <a:pt x="54" y="879"/>
                  </a:lnTo>
                  <a:lnTo>
                    <a:pt x="42" y="851"/>
                  </a:lnTo>
                  <a:lnTo>
                    <a:pt x="36" y="836"/>
                  </a:lnTo>
                  <a:lnTo>
                    <a:pt x="31" y="822"/>
                  </a:lnTo>
                  <a:lnTo>
                    <a:pt x="26" y="807"/>
                  </a:lnTo>
                  <a:lnTo>
                    <a:pt x="22" y="792"/>
                  </a:lnTo>
                  <a:lnTo>
                    <a:pt x="18" y="776"/>
                  </a:lnTo>
                  <a:lnTo>
                    <a:pt x="14" y="761"/>
                  </a:lnTo>
                  <a:lnTo>
                    <a:pt x="9" y="729"/>
                  </a:lnTo>
                  <a:lnTo>
                    <a:pt x="7" y="713"/>
                  </a:lnTo>
                  <a:lnTo>
                    <a:pt x="4" y="698"/>
                  </a:lnTo>
                  <a:lnTo>
                    <a:pt x="3" y="682"/>
                  </a:lnTo>
                  <a:lnTo>
                    <a:pt x="2" y="666"/>
                  </a:lnTo>
                  <a:lnTo>
                    <a:pt x="0" y="633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8" name="Freeform 19"/>
            <p:cNvSpPr>
              <a:spLocks/>
            </p:cNvSpPr>
            <p:nvPr/>
          </p:nvSpPr>
          <p:spPr bwMode="auto">
            <a:xfrm>
              <a:off x="3531" y="2127"/>
              <a:ext cx="146" cy="176"/>
            </a:xfrm>
            <a:custGeom>
              <a:avLst/>
              <a:gdLst>
                <a:gd name="T0" fmla="*/ 82 w 253"/>
                <a:gd name="T1" fmla="*/ 0 h 273"/>
                <a:gd name="T2" fmla="*/ 191 w 253"/>
                <a:gd name="T3" fmla="*/ 23 h 273"/>
                <a:gd name="T4" fmla="*/ 209 w 253"/>
                <a:gd name="T5" fmla="*/ 43 h 273"/>
                <a:gd name="T6" fmla="*/ 253 w 253"/>
                <a:gd name="T7" fmla="*/ 150 h 273"/>
                <a:gd name="T8" fmla="*/ 249 w 253"/>
                <a:gd name="T9" fmla="*/ 177 h 273"/>
                <a:gd name="T10" fmla="*/ 209 w 253"/>
                <a:gd name="T11" fmla="*/ 273 h 273"/>
                <a:gd name="T12" fmla="*/ 85 w 253"/>
                <a:gd name="T13" fmla="*/ 217 h 273"/>
                <a:gd name="T14" fmla="*/ 0 w 253"/>
                <a:gd name="T15" fmla="*/ 217 h 273"/>
                <a:gd name="T16" fmla="*/ 60 w 253"/>
                <a:gd name="T17" fmla="*/ 8 h 273"/>
                <a:gd name="T18" fmla="*/ 82 w 253"/>
                <a:gd name="T19" fmla="*/ 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3" h="273">
                  <a:moveTo>
                    <a:pt x="82" y="0"/>
                  </a:moveTo>
                  <a:lnTo>
                    <a:pt x="191" y="23"/>
                  </a:lnTo>
                  <a:lnTo>
                    <a:pt x="209" y="43"/>
                  </a:lnTo>
                  <a:lnTo>
                    <a:pt x="253" y="150"/>
                  </a:lnTo>
                  <a:lnTo>
                    <a:pt x="249" y="177"/>
                  </a:lnTo>
                  <a:lnTo>
                    <a:pt x="209" y="273"/>
                  </a:lnTo>
                  <a:lnTo>
                    <a:pt x="85" y="217"/>
                  </a:lnTo>
                  <a:lnTo>
                    <a:pt x="0" y="217"/>
                  </a:lnTo>
                  <a:lnTo>
                    <a:pt x="60" y="8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89" name="Freeform 20"/>
            <p:cNvSpPr>
              <a:spLocks/>
            </p:cNvSpPr>
            <p:nvPr/>
          </p:nvSpPr>
          <p:spPr bwMode="auto">
            <a:xfrm>
              <a:off x="3160" y="2330"/>
              <a:ext cx="14" cy="489"/>
            </a:xfrm>
            <a:custGeom>
              <a:avLst/>
              <a:gdLst>
                <a:gd name="T0" fmla="*/ 754 h 754"/>
                <a:gd name="T1" fmla="*/ 0 h 754"/>
                <a:gd name="T2" fmla="*/ 754 h 75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54">
                  <a:moveTo>
                    <a:pt x="0" y="754"/>
                  </a:moveTo>
                  <a:lnTo>
                    <a:pt x="0" y="0"/>
                  </a:lnTo>
                  <a:lnTo>
                    <a:pt x="0" y="754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90" name="Freeform 21"/>
            <p:cNvSpPr>
              <a:spLocks/>
            </p:cNvSpPr>
            <p:nvPr/>
          </p:nvSpPr>
          <p:spPr bwMode="auto">
            <a:xfrm>
              <a:off x="3022" y="691"/>
              <a:ext cx="417" cy="442"/>
            </a:xfrm>
            <a:custGeom>
              <a:avLst/>
              <a:gdLst>
                <a:gd name="T0" fmla="*/ 0 w 725"/>
                <a:gd name="T1" fmla="*/ 678 h 684"/>
                <a:gd name="T2" fmla="*/ 4 w 725"/>
                <a:gd name="T3" fmla="*/ 611 h 684"/>
                <a:gd name="T4" fmla="*/ 9 w 725"/>
                <a:gd name="T5" fmla="*/ 575 h 684"/>
                <a:gd name="T6" fmla="*/ 15 w 725"/>
                <a:gd name="T7" fmla="*/ 541 h 684"/>
                <a:gd name="T8" fmla="*/ 33 w 725"/>
                <a:gd name="T9" fmla="*/ 478 h 684"/>
                <a:gd name="T10" fmla="*/ 44 w 725"/>
                <a:gd name="T11" fmla="*/ 445 h 684"/>
                <a:gd name="T12" fmla="*/ 59 w 725"/>
                <a:gd name="T13" fmla="*/ 414 h 684"/>
                <a:gd name="T14" fmla="*/ 88 w 725"/>
                <a:gd name="T15" fmla="*/ 355 h 684"/>
                <a:gd name="T16" fmla="*/ 125 w 725"/>
                <a:gd name="T17" fmla="*/ 299 h 684"/>
                <a:gd name="T18" fmla="*/ 166 w 725"/>
                <a:gd name="T19" fmla="*/ 246 h 684"/>
                <a:gd name="T20" fmla="*/ 212 w 725"/>
                <a:gd name="T21" fmla="*/ 199 h 684"/>
                <a:gd name="T22" fmla="*/ 264 w 725"/>
                <a:gd name="T23" fmla="*/ 154 h 684"/>
                <a:gd name="T24" fmla="*/ 318 w 725"/>
                <a:gd name="T25" fmla="*/ 116 h 684"/>
                <a:gd name="T26" fmla="*/ 350 w 725"/>
                <a:gd name="T27" fmla="*/ 97 h 684"/>
                <a:gd name="T28" fmla="*/ 379 w 725"/>
                <a:gd name="T29" fmla="*/ 82 h 684"/>
                <a:gd name="T30" fmla="*/ 411 w 725"/>
                <a:gd name="T31" fmla="*/ 67 h 684"/>
                <a:gd name="T32" fmla="*/ 443 w 725"/>
                <a:gd name="T33" fmla="*/ 54 h 684"/>
                <a:gd name="T34" fmla="*/ 507 w 725"/>
                <a:gd name="T35" fmla="*/ 31 h 684"/>
                <a:gd name="T36" fmla="*/ 544 w 725"/>
                <a:gd name="T37" fmla="*/ 21 h 684"/>
                <a:gd name="T38" fmla="*/ 580 w 725"/>
                <a:gd name="T39" fmla="*/ 14 h 684"/>
                <a:gd name="T40" fmla="*/ 651 w 725"/>
                <a:gd name="T41" fmla="*/ 2 h 684"/>
                <a:gd name="T42" fmla="*/ 722 w 725"/>
                <a:gd name="T43" fmla="*/ 0 h 684"/>
                <a:gd name="T44" fmla="*/ 725 w 725"/>
                <a:gd name="T45" fmla="*/ 95 h 684"/>
                <a:gd name="T46" fmla="*/ 659 w 725"/>
                <a:gd name="T47" fmla="*/ 97 h 684"/>
                <a:gd name="T48" fmla="*/ 595 w 725"/>
                <a:gd name="T49" fmla="*/ 107 h 684"/>
                <a:gd name="T50" fmla="*/ 566 w 725"/>
                <a:gd name="T51" fmla="*/ 114 h 684"/>
                <a:gd name="T52" fmla="*/ 538 w 725"/>
                <a:gd name="T53" fmla="*/ 121 h 684"/>
                <a:gd name="T54" fmla="*/ 478 w 725"/>
                <a:gd name="T55" fmla="*/ 142 h 684"/>
                <a:gd name="T56" fmla="*/ 452 w 725"/>
                <a:gd name="T57" fmla="*/ 154 h 684"/>
                <a:gd name="T58" fmla="*/ 425 w 725"/>
                <a:gd name="T59" fmla="*/ 166 h 684"/>
                <a:gd name="T60" fmla="*/ 398 w 725"/>
                <a:gd name="T61" fmla="*/ 180 h 684"/>
                <a:gd name="T62" fmla="*/ 373 w 725"/>
                <a:gd name="T63" fmla="*/ 195 h 684"/>
                <a:gd name="T64" fmla="*/ 324 w 725"/>
                <a:gd name="T65" fmla="*/ 229 h 684"/>
                <a:gd name="T66" fmla="*/ 280 w 725"/>
                <a:gd name="T67" fmla="*/ 267 h 684"/>
                <a:gd name="T68" fmla="*/ 239 w 725"/>
                <a:gd name="T69" fmla="*/ 309 h 684"/>
                <a:gd name="T70" fmla="*/ 204 w 725"/>
                <a:gd name="T71" fmla="*/ 354 h 684"/>
                <a:gd name="T72" fmla="*/ 172 w 725"/>
                <a:gd name="T73" fmla="*/ 402 h 684"/>
                <a:gd name="T74" fmla="*/ 145 w 725"/>
                <a:gd name="T75" fmla="*/ 455 h 684"/>
                <a:gd name="T76" fmla="*/ 134 w 725"/>
                <a:gd name="T77" fmla="*/ 481 h 684"/>
                <a:gd name="T78" fmla="*/ 125 w 725"/>
                <a:gd name="T79" fmla="*/ 506 h 684"/>
                <a:gd name="T80" fmla="*/ 108 w 725"/>
                <a:gd name="T81" fmla="*/ 565 h 684"/>
                <a:gd name="T82" fmla="*/ 103 w 725"/>
                <a:gd name="T83" fmla="*/ 593 h 684"/>
                <a:gd name="T84" fmla="*/ 99 w 725"/>
                <a:gd name="T85" fmla="*/ 620 h 684"/>
                <a:gd name="T86" fmla="*/ 96 w 725"/>
                <a:gd name="T87" fmla="*/ 684 h 684"/>
                <a:gd name="T88" fmla="*/ 0 w 725"/>
                <a:gd name="T89" fmla="*/ 678 h 6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25" h="684">
                  <a:moveTo>
                    <a:pt x="0" y="678"/>
                  </a:moveTo>
                  <a:lnTo>
                    <a:pt x="4" y="611"/>
                  </a:lnTo>
                  <a:lnTo>
                    <a:pt x="9" y="575"/>
                  </a:lnTo>
                  <a:lnTo>
                    <a:pt x="15" y="541"/>
                  </a:lnTo>
                  <a:lnTo>
                    <a:pt x="33" y="478"/>
                  </a:lnTo>
                  <a:lnTo>
                    <a:pt x="44" y="445"/>
                  </a:lnTo>
                  <a:lnTo>
                    <a:pt x="59" y="414"/>
                  </a:lnTo>
                  <a:lnTo>
                    <a:pt x="88" y="355"/>
                  </a:lnTo>
                  <a:lnTo>
                    <a:pt x="125" y="299"/>
                  </a:lnTo>
                  <a:lnTo>
                    <a:pt x="166" y="246"/>
                  </a:lnTo>
                  <a:lnTo>
                    <a:pt x="212" y="199"/>
                  </a:lnTo>
                  <a:lnTo>
                    <a:pt x="264" y="154"/>
                  </a:lnTo>
                  <a:lnTo>
                    <a:pt x="318" y="116"/>
                  </a:lnTo>
                  <a:lnTo>
                    <a:pt x="350" y="97"/>
                  </a:lnTo>
                  <a:lnTo>
                    <a:pt x="379" y="82"/>
                  </a:lnTo>
                  <a:lnTo>
                    <a:pt x="411" y="67"/>
                  </a:lnTo>
                  <a:lnTo>
                    <a:pt x="443" y="54"/>
                  </a:lnTo>
                  <a:lnTo>
                    <a:pt x="507" y="31"/>
                  </a:lnTo>
                  <a:lnTo>
                    <a:pt x="544" y="21"/>
                  </a:lnTo>
                  <a:lnTo>
                    <a:pt x="580" y="14"/>
                  </a:lnTo>
                  <a:lnTo>
                    <a:pt x="651" y="2"/>
                  </a:lnTo>
                  <a:lnTo>
                    <a:pt x="722" y="0"/>
                  </a:lnTo>
                  <a:lnTo>
                    <a:pt x="725" y="95"/>
                  </a:lnTo>
                  <a:lnTo>
                    <a:pt x="659" y="97"/>
                  </a:lnTo>
                  <a:lnTo>
                    <a:pt x="595" y="107"/>
                  </a:lnTo>
                  <a:lnTo>
                    <a:pt x="566" y="114"/>
                  </a:lnTo>
                  <a:lnTo>
                    <a:pt x="538" y="121"/>
                  </a:lnTo>
                  <a:lnTo>
                    <a:pt x="478" y="142"/>
                  </a:lnTo>
                  <a:lnTo>
                    <a:pt x="452" y="154"/>
                  </a:lnTo>
                  <a:lnTo>
                    <a:pt x="425" y="166"/>
                  </a:lnTo>
                  <a:lnTo>
                    <a:pt x="398" y="180"/>
                  </a:lnTo>
                  <a:lnTo>
                    <a:pt x="373" y="195"/>
                  </a:lnTo>
                  <a:lnTo>
                    <a:pt x="324" y="229"/>
                  </a:lnTo>
                  <a:lnTo>
                    <a:pt x="280" y="267"/>
                  </a:lnTo>
                  <a:lnTo>
                    <a:pt x="239" y="309"/>
                  </a:lnTo>
                  <a:lnTo>
                    <a:pt x="204" y="354"/>
                  </a:lnTo>
                  <a:lnTo>
                    <a:pt x="172" y="402"/>
                  </a:lnTo>
                  <a:lnTo>
                    <a:pt x="145" y="455"/>
                  </a:lnTo>
                  <a:lnTo>
                    <a:pt x="134" y="481"/>
                  </a:lnTo>
                  <a:lnTo>
                    <a:pt x="125" y="506"/>
                  </a:lnTo>
                  <a:lnTo>
                    <a:pt x="108" y="565"/>
                  </a:lnTo>
                  <a:lnTo>
                    <a:pt x="103" y="593"/>
                  </a:lnTo>
                  <a:lnTo>
                    <a:pt x="99" y="620"/>
                  </a:lnTo>
                  <a:lnTo>
                    <a:pt x="96" y="684"/>
                  </a:lnTo>
                  <a:lnTo>
                    <a:pt x="0" y="678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91" name="Freeform 22"/>
            <p:cNvSpPr>
              <a:spLocks/>
            </p:cNvSpPr>
            <p:nvPr/>
          </p:nvSpPr>
          <p:spPr bwMode="auto">
            <a:xfrm>
              <a:off x="3438" y="691"/>
              <a:ext cx="417" cy="440"/>
            </a:xfrm>
            <a:custGeom>
              <a:avLst/>
              <a:gdLst>
                <a:gd name="T0" fmla="*/ 5 w 725"/>
                <a:gd name="T1" fmla="*/ 0 h 681"/>
                <a:gd name="T2" fmla="*/ 74 w 725"/>
                <a:gd name="T3" fmla="*/ 2 h 681"/>
                <a:gd name="T4" fmla="*/ 112 w 725"/>
                <a:gd name="T5" fmla="*/ 9 h 681"/>
                <a:gd name="T6" fmla="*/ 148 w 725"/>
                <a:gd name="T7" fmla="*/ 14 h 681"/>
                <a:gd name="T8" fmla="*/ 217 w 725"/>
                <a:gd name="T9" fmla="*/ 31 h 681"/>
                <a:gd name="T10" fmla="*/ 281 w 725"/>
                <a:gd name="T11" fmla="*/ 54 h 681"/>
                <a:gd name="T12" fmla="*/ 315 w 725"/>
                <a:gd name="T13" fmla="*/ 67 h 681"/>
                <a:gd name="T14" fmla="*/ 346 w 725"/>
                <a:gd name="T15" fmla="*/ 82 h 681"/>
                <a:gd name="T16" fmla="*/ 405 w 725"/>
                <a:gd name="T17" fmla="*/ 115 h 681"/>
                <a:gd name="T18" fmla="*/ 459 w 725"/>
                <a:gd name="T19" fmla="*/ 154 h 681"/>
                <a:gd name="T20" fmla="*/ 488 w 725"/>
                <a:gd name="T21" fmla="*/ 176 h 681"/>
                <a:gd name="T22" fmla="*/ 512 w 725"/>
                <a:gd name="T23" fmla="*/ 199 h 681"/>
                <a:gd name="T24" fmla="*/ 536 w 725"/>
                <a:gd name="T25" fmla="*/ 222 h 681"/>
                <a:gd name="T26" fmla="*/ 559 w 725"/>
                <a:gd name="T27" fmla="*/ 247 h 681"/>
                <a:gd name="T28" fmla="*/ 581 w 725"/>
                <a:gd name="T29" fmla="*/ 272 h 681"/>
                <a:gd name="T30" fmla="*/ 601 w 725"/>
                <a:gd name="T31" fmla="*/ 300 h 681"/>
                <a:gd name="T32" fmla="*/ 636 w 725"/>
                <a:gd name="T33" fmla="*/ 355 h 681"/>
                <a:gd name="T34" fmla="*/ 654 w 725"/>
                <a:gd name="T35" fmla="*/ 384 h 681"/>
                <a:gd name="T36" fmla="*/ 668 w 725"/>
                <a:gd name="T37" fmla="*/ 416 h 681"/>
                <a:gd name="T38" fmla="*/ 692 w 725"/>
                <a:gd name="T39" fmla="*/ 476 h 681"/>
                <a:gd name="T40" fmla="*/ 710 w 725"/>
                <a:gd name="T41" fmla="*/ 541 h 681"/>
                <a:gd name="T42" fmla="*/ 716 w 725"/>
                <a:gd name="T43" fmla="*/ 578 h 681"/>
                <a:gd name="T44" fmla="*/ 721 w 725"/>
                <a:gd name="T45" fmla="*/ 611 h 681"/>
                <a:gd name="T46" fmla="*/ 724 w 725"/>
                <a:gd name="T47" fmla="*/ 645 h 681"/>
                <a:gd name="T48" fmla="*/ 725 w 725"/>
                <a:gd name="T49" fmla="*/ 679 h 681"/>
                <a:gd name="T50" fmla="*/ 628 w 725"/>
                <a:gd name="T51" fmla="*/ 681 h 681"/>
                <a:gd name="T52" fmla="*/ 627 w 725"/>
                <a:gd name="T53" fmla="*/ 650 h 681"/>
                <a:gd name="T54" fmla="*/ 624 w 725"/>
                <a:gd name="T55" fmla="*/ 620 h 681"/>
                <a:gd name="T56" fmla="*/ 620 w 725"/>
                <a:gd name="T57" fmla="*/ 591 h 681"/>
                <a:gd name="T58" fmla="*/ 615 w 725"/>
                <a:gd name="T59" fmla="*/ 564 h 681"/>
                <a:gd name="T60" fmla="*/ 600 w 725"/>
                <a:gd name="T61" fmla="*/ 506 h 681"/>
                <a:gd name="T62" fmla="*/ 578 w 725"/>
                <a:gd name="T63" fmla="*/ 452 h 681"/>
                <a:gd name="T64" fmla="*/ 567 w 725"/>
                <a:gd name="T65" fmla="*/ 426 h 681"/>
                <a:gd name="T66" fmla="*/ 553 w 725"/>
                <a:gd name="T67" fmla="*/ 404 h 681"/>
                <a:gd name="T68" fmla="*/ 521 w 725"/>
                <a:gd name="T69" fmla="*/ 354 h 681"/>
                <a:gd name="T70" fmla="*/ 504 w 725"/>
                <a:gd name="T71" fmla="*/ 331 h 681"/>
                <a:gd name="T72" fmla="*/ 485 w 725"/>
                <a:gd name="T73" fmla="*/ 309 h 681"/>
                <a:gd name="T74" fmla="*/ 466 w 725"/>
                <a:gd name="T75" fmla="*/ 289 h 681"/>
                <a:gd name="T76" fmla="*/ 445 w 725"/>
                <a:gd name="T77" fmla="*/ 267 h 681"/>
                <a:gd name="T78" fmla="*/ 424 w 725"/>
                <a:gd name="T79" fmla="*/ 247 h 681"/>
                <a:gd name="T80" fmla="*/ 402 w 725"/>
                <a:gd name="T81" fmla="*/ 230 h 681"/>
                <a:gd name="T82" fmla="*/ 352 w 725"/>
                <a:gd name="T83" fmla="*/ 195 h 681"/>
                <a:gd name="T84" fmla="*/ 300 w 725"/>
                <a:gd name="T85" fmla="*/ 166 h 681"/>
                <a:gd name="T86" fmla="*/ 274 w 725"/>
                <a:gd name="T87" fmla="*/ 154 h 681"/>
                <a:gd name="T88" fmla="*/ 246 w 725"/>
                <a:gd name="T89" fmla="*/ 142 h 681"/>
                <a:gd name="T90" fmla="*/ 189 w 725"/>
                <a:gd name="T91" fmla="*/ 122 h 681"/>
                <a:gd name="T92" fmla="*/ 126 w 725"/>
                <a:gd name="T93" fmla="*/ 106 h 681"/>
                <a:gd name="T94" fmla="*/ 97 w 725"/>
                <a:gd name="T95" fmla="*/ 102 h 681"/>
                <a:gd name="T96" fmla="*/ 67 w 725"/>
                <a:gd name="T97" fmla="*/ 97 h 681"/>
                <a:gd name="T98" fmla="*/ 0 w 725"/>
                <a:gd name="T99" fmla="*/ 95 h 681"/>
                <a:gd name="T100" fmla="*/ 5 w 725"/>
                <a:gd name="T101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25" h="681">
                  <a:moveTo>
                    <a:pt x="5" y="0"/>
                  </a:moveTo>
                  <a:lnTo>
                    <a:pt x="74" y="2"/>
                  </a:lnTo>
                  <a:lnTo>
                    <a:pt x="112" y="9"/>
                  </a:lnTo>
                  <a:lnTo>
                    <a:pt x="148" y="14"/>
                  </a:lnTo>
                  <a:lnTo>
                    <a:pt x="217" y="31"/>
                  </a:lnTo>
                  <a:lnTo>
                    <a:pt x="281" y="54"/>
                  </a:lnTo>
                  <a:lnTo>
                    <a:pt x="315" y="67"/>
                  </a:lnTo>
                  <a:lnTo>
                    <a:pt x="346" y="82"/>
                  </a:lnTo>
                  <a:lnTo>
                    <a:pt x="405" y="115"/>
                  </a:lnTo>
                  <a:lnTo>
                    <a:pt x="459" y="154"/>
                  </a:lnTo>
                  <a:lnTo>
                    <a:pt x="488" y="176"/>
                  </a:lnTo>
                  <a:lnTo>
                    <a:pt x="512" y="199"/>
                  </a:lnTo>
                  <a:lnTo>
                    <a:pt x="536" y="222"/>
                  </a:lnTo>
                  <a:lnTo>
                    <a:pt x="559" y="247"/>
                  </a:lnTo>
                  <a:lnTo>
                    <a:pt x="581" y="272"/>
                  </a:lnTo>
                  <a:lnTo>
                    <a:pt x="601" y="300"/>
                  </a:lnTo>
                  <a:lnTo>
                    <a:pt x="636" y="355"/>
                  </a:lnTo>
                  <a:lnTo>
                    <a:pt x="654" y="384"/>
                  </a:lnTo>
                  <a:lnTo>
                    <a:pt x="668" y="416"/>
                  </a:lnTo>
                  <a:lnTo>
                    <a:pt x="692" y="476"/>
                  </a:lnTo>
                  <a:lnTo>
                    <a:pt x="710" y="541"/>
                  </a:lnTo>
                  <a:lnTo>
                    <a:pt x="716" y="578"/>
                  </a:lnTo>
                  <a:lnTo>
                    <a:pt x="721" y="611"/>
                  </a:lnTo>
                  <a:lnTo>
                    <a:pt x="724" y="645"/>
                  </a:lnTo>
                  <a:lnTo>
                    <a:pt x="725" y="679"/>
                  </a:lnTo>
                  <a:lnTo>
                    <a:pt x="628" y="681"/>
                  </a:lnTo>
                  <a:lnTo>
                    <a:pt x="627" y="650"/>
                  </a:lnTo>
                  <a:lnTo>
                    <a:pt x="624" y="620"/>
                  </a:lnTo>
                  <a:lnTo>
                    <a:pt x="620" y="591"/>
                  </a:lnTo>
                  <a:lnTo>
                    <a:pt x="615" y="564"/>
                  </a:lnTo>
                  <a:lnTo>
                    <a:pt x="600" y="506"/>
                  </a:lnTo>
                  <a:lnTo>
                    <a:pt x="578" y="452"/>
                  </a:lnTo>
                  <a:lnTo>
                    <a:pt x="567" y="426"/>
                  </a:lnTo>
                  <a:lnTo>
                    <a:pt x="553" y="404"/>
                  </a:lnTo>
                  <a:lnTo>
                    <a:pt x="521" y="354"/>
                  </a:lnTo>
                  <a:lnTo>
                    <a:pt x="504" y="331"/>
                  </a:lnTo>
                  <a:lnTo>
                    <a:pt x="485" y="309"/>
                  </a:lnTo>
                  <a:lnTo>
                    <a:pt x="466" y="289"/>
                  </a:lnTo>
                  <a:lnTo>
                    <a:pt x="445" y="267"/>
                  </a:lnTo>
                  <a:lnTo>
                    <a:pt x="424" y="247"/>
                  </a:lnTo>
                  <a:lnTo>
                    <a:pt x="402" y="230"/>
                  </a:lnTo>
                  <a:lnTo>
                    <a:pt x="352" y="195"/>
                  </a:lnTo>
                  <a:lnTo>
                    <a:pt x="300" y="166"/>
                  </a:lnTo>
                  <a:lnTo>
                    <a:pt x="274" y="154"/>
                  </a:lnTo>
                  <a:lnTo>
                    <a:pt x="246" y="142"/>
                  </a:lnTo>
                  <a:lnTo>
                    <a:pt x="189" y="122"/>
                  </a:lnTo>
                  <a:lnTo>
                    <a:pt x="126" y="106"/>
                  </a:lnTo>
                  <a:lnTo>
                    <a:pt x="97" y="102"/>
                  </a:lnTo>
                  <a:lnTo>
                    <a:pt x="67" y="97"/>
                  </a:lnTo>
                  <a:lnTo>
                    <a:pt x="0" y="9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92" name="Freeform 23"/>
            <p:cNvSpPr>
              <a:spLocks/>
            </p:cNvSpPr>
            <p:nvPr/>
          </p:nvSpPr>
          <p:spPr bwMode="auto">
            <a:xfrm>
              <a:off x="3438" y="691"/>
              <a:ext cx="11" cy="62"/>
            </a:xfrm>
            <a:custGeom>
              <a:avLst/>
              <a:gdLst>
                <a:gd name="T0" fmla="*/ 0 w 5"/>
                <a:gd name="T1" fmla="*/ 0 h 95"/>
                <a:gd name="T2" fmla="*/ 2 w 5"/>
                <a:gd name="T3" fmla="*/ 0 h 95"/>
                <a:gd name="T4" fmla="*/ 5 w 5"/>
                <a:gd name="T5" fmla="*/ 0 h 95"/>
                <a:gd name="T6" fmla="*/ 0 w 5"/>
                <a:gd name="T7" fmla="*/ 95 h 95"/>
                <a:gd name="T8" fmla="*/ 3 w 5"/>
                <a:gd name="T9" fmla="*/ 95 h 95"/>
                <a:gd name="T10" fmla="*/ 0 w 5"/>
                <a:gd name="T11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95">
                  <a:moveTo>
                    <a:pt x="0" y="0"/>
                  </a:moveTo>
                  <a:lnTo>
                    <a:pt x="2" y="0"/>
                  </a:lnTo>
                  <a:lnTo>
                    <a:pt x="5" y="0"/>
                  </a:lnTo>
                  <a:lnTo>
                    <a:pt x="0" y="95"/>
                  </a:lnTo>
                  <a:lnTo>
                    <a:pt x="3" y="9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93" name="Freeform 24"/>
            <p:cNvSpPr>
              <a:spLocks/>
            </p:cNvSpPr>
            <p:nvPr/>
          </p:nvSpPr>
          <p:spPr bwMode="auto">
            <a:xfrm>
              <a:off x="3438" y="1130"/>
              <a:ext cx="417" cy="440"/>
            </a:xfrm>
            <a:custGeom>
              <a:avLst/>
              <a:gdLst>
                <a:gd name="T0" fmla="*/ 727 w 727"/>
                <a:gd name="T1" fmla="*/ 5 h 682"/>
                <a:gd name="T2" fmla="*/ 723 w 727"/>
                <a:gd name="T3" fmla="*/ 71 h 682"/>
                <a:gd name="T4" fmla="*/ 718 w 727"/>
                <a:gd name="T5" fmla="*/ 106 h 682"/>
                <a:gd name="T6" fmla="*/ 712 w 727"/>
                <a:gd name="T7" fmla="*/ 141 h 682"/>
                <a:gd name="T8" fmla="*/ 694 w 727"/>
                <a:gd name="T9" fmla="*/ 203 h 682"/>
                <a:gd name="T10" fmla="*/ 682 w 727"/>
                <a:gd name="T11" fmla="*/ 237 h 682"/>
                <a:gd name="T12" fmla="*/ 668 w 727"/>
                <a:gd name="T13" fmla="*/ 268 h 682"/>
                <a:gd name="T14" fmla="*/ 639 w 727"/>
                <a:gd name="T15" fmla="*/ 327 h 682"/>
                <a:gd name="T16" fmla="*/ 603 w 727"/>
                <a:gd name="T17" fmla="*/ 383 h 682"/>
                <a:gd name="T18" fmla="*/ 561 w 727"/>
                <a:gd name="T19" fmla="*/ 436 h 682"/>
                <a:gd name="T20" fmla="*/ 515 w 727"/>
                <a:gd name="T21" fmla="*/ 484 h 682"/>
                <a:gd name="T22" fmla="*/ 464 w 727"/>
                <a:gd name="T23" fmla="*/ 527 h 682"/>
                <a:gd name="T24" fmla="*/ 409 w 727"/>
                <a:gd name="T25" fmla="*/ 566 h 682"/>
                <a:gd name="T26" fmla="*/ 377 w 727"/>
                <a:gd name="T27" fmla="*/ 585 h 682"/>
                <a:gd name="T28" fmla="*/ 348 w 727"/>
                <a:gd name="T29" fmla="*/ 601 h 682"/>
                <a:gd name="T30" fmla="*/ 317 w 727"/>
                <a:gd name="T31" fmla="*/ 616 h 682"/>
                <a:gd name="T32" fmla="*/ 283 w 727"/>
                <a:gd name="T33" fmla="*/ 630 h 682"/>
                <a:gd name="T34" fmla="*/ 220 w 727"/>
                <a:gd name="T35" fmla="*/ 651 h 682"/>
                <a:gd name="T36" fmla="*/ 184 w 727"/>
                <a:gd name="T37" fmla="*/ 661 h 682"/>
                <a:gd name="T38" fmla="*/ 148 w 727"/>
                <a:gd name="T39" fmla="*/ 669 h 682"/>
                <a:gd name="T40" fmla="*/ 78 w 727"/>
                <a:gd name="T41" fmla="*/ 679 h 682"/>
                <a:gd name="T42" fmla="*/ 7 w 727"/>
                <a:gd name="T43" fmla="*/ 682 h 682"/>
                <a:gd name="T44" fmla="*/ 0 w 727"/>
                <a:gd name="T45" fmla="*/ 589 h 682"/>
                <a:gd name="T46" fmla="*/ 68 w 727"/>
                <a:gd name="T47" fmla="*/ 585 h 682"/>
                <a:gd name="T48" fmla="*/ 131 w 727"/>
                <a:gd name="T49" fmla="*/ 576 h 682"/>
                <a:gd name="T50" fmla="*/ 160 w 727"/>
                <a:gd name="T51" fmla="*/ 570 h 682"/>
                <a:gd name="T52" fmla="*/ 189 w 727"/>
                <a:gd name="T53" fmla="*/ 561 h 682"/>
                <a:gd name="T54" fmla="*/ 248 w 727"/>
                <a:gd name="T55" fmla="*/ 541 h 682"/>
                <a:gd name="T56" fmla="*/ 276 w 727"/>
                <a:gd name="T57" fmla="*/ 530 h 682"/>
                <a:gd name="T58" fmla="*/ 302 w 727"/>
                <a:gd name="T59" fmla="*/ 517 h 682"/>
                <a:gd name="T60" fmla="*/ 327 w 727"/>
                <a:gd name="T61" fmla="*/ 504 h 682"/>
                <a:gd name="T62" fmla="*/ 353 w 727"/>
                <a:gd name="T63" fmla="*/ 489 h 682"/>
                <a:gd name="T64" fmla="*/ 403 w 727"/>
                <a:gd name="T65" fmla="*/ 453 h 682"/>
                <a:gd name="T66" fmla="*/ 446 w 727"/>
                <a:gd name="T67" fmla="*/ 416 h 682"/>
                <a:gd name="T68" fmla="*/ 487 w 727"/>
                <a:gd name="T69" fmla="*/ 375 h 682"/>
                <a:gd name="T70" fmla="*/ 524 w 727"/>
                <a:gd name="T71" fmla="*/ 328 h 682"/>
                <a:gd name="T72" fmla="*/ 555 w 727"/>
                <a:gd name="T73" fmla="*/ 280 h 682"/>
                <a:gd name="T74" fmla="*/ 580 w 727"/>
                <a:gd name="T75" fmla="*/ 228 h 682"/>
                <a:gd name="T76" fmla="*/ 592 w 727"/>
                <a:gd name="T77" fmla="*/ 203 h 682"/>
                <a:gd name="T78" fmla="*/ 601 w 727"/>
                <a:gd name="T79" fmla="*/ 177 h 682"/>
                <a:gd name="T80" fmla="*/ 617 w 727"/>
                <a:gd name="T81" fmla="*/ 120 h 682"/>
                <a:gd name="T82" fmla="*/ 622 w 727"/>
                <a:gd name="T83" fmla="*/ 91 h 682"/>
                <a:gd name="T84" fmla="*/ 626 w 727"/>
                <a:gd name="T85" fmla="*/ 65 h 682"/>
                <a:gd name="T86" fmla="*/ 630 w 727"/>
                <a:gd name="T87" fmla="*/ 0 h 682"/>
                <a:gd name="T88" fmla="*/ 727 w 727"/>
                <a:gd name="T89" fmla="*/ 5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27" h="682">
                  <a:moveTo>
                    <a:pt x="727" y="5"/>
                  </a:moveTo>
                  <a:lnTo>
                    <a:pt x="723" y="71"/>
                  </a:lnTo>
                  <a:lnTo>
                    <a:pt x="718" y="106"/>
                  </a:lnTo>
                  <a:lnTo>
                    <a:pt x="712" y="141"/>
                  </a:lnTo>
                  <a:lnTo>
                    <a:pt x="694" y="203"/>
                  </a:lnTo>
                  <a:lnTo>
                    <a:pt x="682" y="237"/>
                  </a:lnTo>
                  <a:lnTo>
                    <a:pt x="668" y="268"/>
                  </a:lnTo>
                  <a:lnTo>
                    <a:pt x="639" y="327"/>
                  </a:lnTo>
                  <a:lnTo>
                    <a:pt x="603" y="383"/>
                  </a:lnTo>
                  <a:lnTo>
                    <a:pt x="561" y="436"/>
                  </a:lnTo>
                  <a:lnTo>
                    <a:pt x="515" y="484"/>
                  </a:lnTo>
                  <a:lnTo>
                    <a:pt x="464" y="527"/>
                  </a:lnTo>
                  <a:lnTo>
                    <a:pt x="409" y="566"/>
                  </a:lnTo>
                  <a:lnTo>
                    <a:pt x="377" y="585"/>
                  </a:lnTo>
                  <a:lnTo>
                    <a:pt x="348" y="601"/>
                  </a:lnTo>
                  <a:lnTo>
                    <a:pt x="317" y="616"/>
                  </a:lnTo>
                  <a:lnTo>
                    <a:pt x="283" y="630"/>
                  </a:lnTo>
                  <a:lnTo>
                    <a:pt x="220" y="651"/>
                  </a:lnTo>
                  <a:lnTo>
                    <a:pt x="184" y="661"/>
                  </a:lnTo>
                  <a:lnTo>
                    <a:pt x="148" y="669"/>
                  </a:lnTo>
                  <a:lnTo>
                    <a:pt x="78" y="679"/>
                  </a:lnTo>
                  <a:lnTo>
                    <a:pt x="7" y="682"/>
                  </a:lnTo>
                  <a:lnTo>
                    <a:pt x="0" y="589"/>
                  </a:lnTo>
                  <a:lnTo>
                    <a:pt x="68" y="585"/>
                  </a:lnTo>
                  <a:lnTo>
                    <a:pt x="131" y="576"/>
                  </a:lnTo>
                  <a:lnTo>
                    <a:pt x="160" y="570"/>
                  </a:lnTo>
                  <a:lnTo>
                    <a:pt x="189" y="561"/>
                  </a:lnTo>
                  <a:lnTo>
                    <a:pt x="248" y="541"/>
                  </a:lnTo>
                  <a:lnTo>
                    <a:pt x="276" y="530"/>
                  </a:lnTo>
                  <a:lnTo>
                    <a:pt x="302" y="517"/>
                  </a:lnTo>
                  <a:lnTo>
                    <a:pt x="327" y="504"/>
                  </a:lnTo>
                  <a:lnTo>
                    <a:pt x="353" y="489"/>
                  </a:lnTo>
                  <a:lnTo>
                    <a:pt x="403" y="453"/>
                  </a:lnTo>
                  <a:lnTo>
                    <a:pt x="446" y="416"/>
                  </a:lnTo>
                  <a:lnTo>
                    <a:pt x="487" y="375"/>
                  </a:lnTo>
                  <a:lnTo>
                    <a:pt x="524" y="328"/>
                  </a:lnTo>
                  <a:lnTo>
                    <a:pt x="555" y="280"/>
                  </a:lnTo>
                  <a:lnTo>
                    <a:pt x="580" y="228"/>
                  </a:lnTo>
                  <a:lnTo>
                    <a:pt x="592" y="203"/>
                  </a:lnTo>
                  <a:lnTo>
                    <a:pt x="601" y="177"/>
                  </a:lnTo>
                  <a:lnTo>
                    <a:pt x="617" y="120"/>
                  </a:lnTo>
                  <a:lnTo>
                    <a:pt x="622" y="91"/>
                  </a:lnTo>
                  <a:lnTo>
                    <a:pt x="626" y="65"/>
                  </a:lnTo>
                  <a:lnTo>
                    <a:pt x="630" y="0"/>
                  </a:lnTo>
                  <a:lnTo>
                    <a:pt x="727" y="5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94" name="Freeform 25"/>
            <p:cNvSpPr>
              <a:spLocks/>
            </p:cNvSpPr>
            <p:nvPr/>
          </p:nvSpPr>
          <p:spPr bwMode="auto">
            <a:xfrm>
              <a:off x="3801" y="1121"/>
              <a:ext cx="55" cy="12"/>
            </a:xfrm>
            <a:custGeom>
              <a:avLst/>
              <a:gdLst>
                <a:gd name="T0" fmla="*/ 97 w 97"/>
                <a:gd name="T1" fmla="*/ 1 h 5"/>
                <a:gd name="T2" fmla="*/ 97 w 97"/>
                <a:gd name="T3" fmla="*/ 3 h 5"/>
                <a:gd name="T4" fmla="*/ 97 w 97"/>
                <a:gd name="T5" fmla="*/ 5 h 5"/>
                <a:gd name="T6" fmla="*/ 0 w 97"/>
                <a:gd name="T7" fmla="*/ 0 h 5"/>
                <a:gd name="T8" fmla="*/ 0 w 97"/>
                <a:gd name="T9" fmla="*/ 3 h 5"/>
                <a:gd name="T10" fmla="*/ 97 w 97"/>
                <a:gd name="T11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" h="5">
                  <a:moveTo>
                    <a:pt x="97" y="1"/>
                  </a:moveTo>
                  <a:lnTo>
                    <a:pt x="97" y="3"/>
                  </a:lnTo>
                  <a:lnTo>
                    <a:pt x="97" y="5"/>
                  </a:lnTo>
                  <a:lnTo>
                    <a:pt x="0" y="0"/>
                  </a:lnTo>
                  <a:lnTo>
                    <a:pt x="0" y="3"/>
                  </a:lnTo>
                  <a:lnTo>
                    <a:pt x="97" y="1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95" name="Freeform 26"/>
            <p:cNvSpPr>
              <a:spLocks/>
            </p:cNvSpPr>
            <p:nvPr/>
          </p:nvSpPr>
          <p:spPr bwMode="auto">
            <a:xfrm>
              <a:off x="3022" y="1130"/>
              <a:ext cx="418" cy="440"/>
            </a:xfrm>
            <a:custGeom>
              <a:avLst/>
              <a:gdLst>
                <a:gd name="T0" fmla="*/ 722 w 727"/>
                <a:gd name="T1" fmla="*/ 681 h 681"/>
                <a:gd name="T2" fmla="*/ 651 w 727"/>
                <a:gd name="T3" fmla="*/ 678 h 681"/>
                <a:gd name="T4" fmla="*/ 613 w 727"/>
                <a:gd name="T5" fmla="*/ 674 h 681"/>
                <a:gd name="T6" fmla="*/ 576 w 727"/>
                <a:gd name="T7" fmla="*/ 668 h 681"/>
                <a:gd name="T8" fmla="*/ 508 w 727"/>
                <a:gd name="T9" fmla="*/ 650 h 681"/>
                <a:gd name="T10" fmla="*/ 443 w 727"/>
                <a:gd name="T11" fmla="*/ 629 h 681"/>
                <a:gd name="T12" fmla="*/ 410 w 727"/>
                <a:gd name="T13" fmla="*/ 614 h 681"/>
                <a:gd name="T14" fmla="*/ 378 w 727"/>
                <a:gd name="T15" fmla="*/ 599 h 681"/>
                <a:gd name="T16" fmla="*/ 319 w 727"/>
                <a:gd name="T17" fmla="*/ 566 h 681"/>
                <a:gd name="T18" fmla="*/ 265 w 727"/>
                <a:gd name="T19" fmla="*/ 526 h 681"/>
                <a:gd name="T20" fmla="*/ 236 w 727"/>
                <a:gd name="T21" fmla="*/ 505 h 681"/>
                <a:gd name="T22" fmla="*/ 212 w 727"/>
                <a:gd name="T23" fmla="*/ 483 h 681"/>
                <a:gd name="T24" fmla="*/ 189 w 727"/>
                <a:gd name="T25" fmla="*/ 460 h 681"/>
                <a:gd name="T26" fmla="*/ 166 w 727"/>
                <a:gd name="T27" fmla="*/ 435 h 681"/>
                <a:gd name="T28" fmla="*/ 144 w 727"/>
                <a:gd name="T29" fmla="*/ 410 h 681"/>
                <a:gd name="T30" fmla="*/ 124 w 727"/>
                <a:gd name="T31" fmla="*/ 382 h 681"/>
                <a:gd name="T32" fmla="*/ 88 w 727"/>
                <a:gd name="T33" fmla="*/ 327 h 681"/>
                <a:gd name="T34" fmla="*/ 71 w 727"/>
                <a:gd name="T35" fmla="*/ 296 h 681"/>
                <a:gd name="T36" fmla="*/ 57 w 727"/>
                <a:gd name="T37" fmla="*/ 266 h 681"/>
                <a:gd name="T38" fmla="*/ 33 w 727"/>
                <a:gd name="T39" fmla="*/ 204 h 681"/>
                <a:gd name="T40" fmla="*/ 15 w 727"/>
                <a:gd name="T41" fmla="*/ 140 h 681"/>
                <a:gd name="T42" fmla="*/ 7 w 727"/>
                <a:gd name="T43" fmla="*/ 105 h 681"/>
                <a:gd name="T44" fmla="*/ 4 w 727"/>
                <a:gd name="T45" fmla="*/ 72 h 681"/>
                <a:gd name="T46" fmla="*/ 1 w 727"/>
                <a:gd name="T47" fmla="*/ 37 h 681"/>
                <a:gd name="T48" fmla="*/ 0 w 727"/>
                <a:gd name="T49" fmla="*/ 4 h 681"/>
                <a:gd name="T50" fmla="*/ 96 w 727"/>
                <a:gd name="T51" fmla="*/ 0 h 681"/>
                <a:gd name="T52" fmla="*/ 97 w 727"/>
                <a:gd name="T53" fmla="*/ 31 h 681"/>
                <a:gd name="T54" fmla="*/ 99 w 727"/>
                <a:gd name="T55" fmla="*/ 61 h 681"/>
                <a:gd name="T56" fmla="*/ 103 w 727"/>
                <a:gd name="T57" fmla="*/ 91 h 681"/>
                <a:gd name="T58" fmla="*/ 108 w 727"/>
                <a:gd name="T59" fmla="*/ 117 h 681"/>
                <a:gd name="T60" fmla="*/ 125 w 727"/>
                <a:gd name="T61" fmla="*/ 174 h 681"/>
                <a:gd name="T62" fmla="*/ 147 w 727"/>
                <a:gd name="T63" fmla="*/ 230 h 681"/>
                <a:gd name="T64" fmla="*/ 158 w 727"/>
                <a:gd name="T65" fmla="*/ 254 h 681"/>
                <a:gd name="T66" fmla="*/ 171 w 727"/>
                <a:gd name="T67" fmla="*/ 279 h 681"/>
                <a:gd name="T68" fmla="*/ 204 w 727"/>
                <a:gd name="T69" fmla="*/ 329 h 681"/>
                <a:gd name="T70" fmla="*/ 220 w 727"/>
                <a:gd name="T71" fmla="*/ 351 h 681"/>
                <a:gd name="T72" fmla="*/ 239 w 727"/>
                <a:gd name="T73" fmla="*/ 372 h 681"/>
                <a:gd name="T74" fmla="*/ 259 w 727"/>
                <a:gd name="T75" fmla="*/ 394 h 681"/>
                <a:gd name="T76" fmla="*/ 280 w 727"/>
                <a:gd name="T77" fmla="*/ 415 h 681"/>
                <a:gd name="T78" fmla="*/ 301 w 727"/>
                <a:gd name="T79" fmla="*/ 435 h 681"/>
                <a:gd name="T80" fmla="*/ 324 w 727"/>
                <a:gd name="T81" fmla="*/ 451 h 681"/>
                <a:gd name="T82" fmla="*/ 373 w 727"/>
                <a:gd name="T83" fmla="*/ 488 h 681"/>
                <a:gd name="T84" fmla="*/ 425 w 727"/>
                <a:gd name="T85" fmla="*/ 516 h 681"/>
                <a:gd name="T86" fmla="*/ 452 w 727"/>
                <a:gd name="T87" fmla="*/ 529 h 681"/>
                <a:gd name="T88" fmla="*/ 478 w 727"/>
                <a:gd name="T89" fmla="*/ 540 h 681"/>
                <a:gd name="T90" fmla="*/ 536 w 727"/>
                <a:gd name="T91" fmla="*/ 560 h 681"/>
                <a:gd name="T92" fmla="*/ 598 w 727"/>
                <a:gd name="T93" fmla="*/ 575 h 681"/>
                <a:gd name="T94" fmla="*/ 627 w 727"/>
                <a:gd name="T95" fmla="*/ 580 h 681"/>
                <a:gd name="T96" fmla="*/ 659 w 727"/>
                <a:gd name="T97" fmla="*/ 584 h 681"/>
                <a:gd name="T98" fmla="*/ 727 w 727"/>
                <a:gd name="T99" fmla="*/ 588 h 681"/>
                <a:gd name="T100" fmla="*/ 722 w 727"/>
                <a:gd name="T101" fmla="*/ 68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27" h="681">
                  <a:moveTo>
                    <a:pt x="722" y="681"/>
                  </a:moveTo>
                  <a:lnTo>
                    <a:pt x="651" y="678"/>
                  </a:lnTo>
                  <a:lnTo>
                    <a:pt x="613" y="674"/>
                  </a:lnTo>
                  <a:lnTo>
                    <a:pt x="576" y="668"/>
                  </a:lnTo>
                  <a:lnTo>
                    <a:pt x="508" y="650"/>
                  </a:lnTo>
                  <a:lnTo>
                    <a:pt x="443" y="629"/>
                  </a:lnTo>
                  <a:lnTo>
                    <a:pt x="410" y="614"/>
                  </a:lnTo>
                  <a:lnTo>
                    <a:pt x="378" y="599"/>
                  </a:lnTo>
                  <a:lnTo>
                    <a:pt x="319" y="566"/>
                  </a:lnTo>
                  <a:lnTo>
                    <a:pt x="265" y="526"/>
                  </a:lnTo>
                  <a:lnTo>
                    <a:pt x="236" y="505"/>
                  </a:lnTo>
                  <a:lnTo>
                    <a:pt x="212" y="483"/>
                  </a:lnTo>
                  <a:lnTo>
                    <a:pt x="189" y="460"/>
                  </a:lnTo>
                  <a:lnTo>
                    <a:pt x="166" y="435"/>
                  </a:lnTo>
                  <a:lnTo>
                    <a:pt x="144" y="410"/>
                  </a:lnTo>
                  <a:lnTo>
                    <a:pt x="124" y="382"/>
                  </a:lnTo>
                  <a:lnTo>
                    <a:pt x="88" y="327"/>
                  </a:lnTo>
                  <a:lnTo>
                    <a:pt x="71" y="296"/>
                  </a:lnTo>
                  <a:lnTo>
                    <a:pt x="57" y="266"/>
                  </a:lnTo>
                  <a:lnTo>
                    <a:pt x="33" y="204"/>
                  </a:lnTo>
                  <a:lnTo>
                    <a:pt x="15" y="140"/>
                  </a:lnTo>
                  <a:lnTo>
                    <a:pt x="7" y="105"/>
                  </a:lnTo>
                  <a:lnTo>
                    <a:pt x="4" y="72"/>
                  </a:lnTo>
                  <a:lnTo>
                    <a:pt x="1" y="37"/>
                  </a:lnTo>
                  <a:lnTo>
                    <a:pt x="0" y="4"/>
                  </a:lnTo>
                  <a:lnTo>
                    <a:pt x="96" y="0"/>
                  </a:lnTo>
                  <a:lnTo>
                    <a:pt x="97" y="31"/>
                  </a:lnTo>
                  <a:lnTo>
                    <a:pt x="99" y="61"/>
                  </a:lnTo>
                  <a:lnTo>
                    <a:pt x="103" y="91"/>
                  </a:lnTo>
                  <a:lnTo>
                    <a:pt x="108" y="117"/>
                  </a:lnTo>
                  <a:lnTo>
                    <a:pt x="125" y="174"/>
                  </a:lnTo>
                  <a:lnTo>
                    <a:pt x="147" y="230"/>
                  </a:lnTo>
                  <a:lnTo>
                    <a:pt x="158" y="254"/>
                  </a:lnTo>
                  <a:lnTo>
                    <a:pt x="171" y="279"/>
                  </a:lnTo>
                  <a:lnTo>
                    <a:pt x="204" y="329"/>
                  </a:lnTo>
                  <a:lnTo>
                    <a:pt x="220" y="351"/>
                  </a:lnTo>
                  <a:lnTo>
                    <a:pt x="239" y="372"/>
                  </a:lnTo>
                  <a:lnTo>
                    <a:pt x="259" y="394"/>
                  </a:lnTo>
                  <a:lnTo>
                    <a:pt x="280" y="415"/>
                  </a:lnTo>
                  <a:lnTo>
                    <a:pt x="301" y="435"/>
                  </a:lnTo>
                  <a:lnTo>
                    <a:pt x="324" y="451"/>
                  </a:lnTo>
                  <a:lnTo>
                    <a:pt x="373" y="488"/>
                  </a:lnTo>
                  <a:lnTo>
                    <a:pt x="425" y="516"/>
                  </a:lnTo>
                  <a:lnTo>
                    <a:pt x="452" y="529"/>
                  </a:lnTo>
                  <a:lnTo>
                    <a:pt x="478" y="540"/>
                  </a:lnTo>
                  <a:lnTo>
                    <a:pt x="536" y="560"/>
                  </a:lnTo>
                  <a:lnTo>
                    <a:pt x="598" y="575"/>
                  </a:lnTo>
                  <a:lnTo>
                    <a:pt x="627" y="580"/>
                  </a:lnTo>
                  <a:lnTo>
                    <a:pt x="659" y="584"/>
                  </a:lnTo>
                  <a:lnTo>
                    <a:pt x="727" y="588"/>
                  </a:lnTo>
                  <a:lnTo>
                    <a:pt x="722" y="681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96" name="Freeform 27"/>
            <p:cNvSpPr>
              <a:spLocks/>
            </p:cNvSpPr>
            <p:nvPr/>
          </p:nvSpPr>
          <p:spPr bwMode="auto">
            <a:xfrm>
              <a:off x="3438" y="1511"/>
              <a:ext cx="11" cy="59"/>
            </a:xfrm>
            <a:custGeom>
              <a:avLst/>
              <a:gdLst>
                <a:gd name="T0" fmla="*/ 7 w 7"/>
                <a:gd name="T1" fmla="*/ 93 h 93"/>
                <a:gd name="T2" fmla="*/ 4 w 7"/>
                <a:gd name="T3" fmla="*/ 93 h 93"/>
                <a:gd name="T4" fmla="*/ 2 w 7"/>
                <a:gd name="T5" fmla="*/ 93 h 93"/>
                <a:gd name="T6" fmla="*/ 7 w 7"/>
                <a:gd name="T7" fmla="*/ 0 h 93"/>
                <a:gd name="T8" fmla="*/ 0 w 7"/>
                <a:gd name="T9" fmla="*/ 0 h 93"/>
                <a:gd name="T10" fmla="*/ 7 w 7"/>
                <a:gd name="T11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93">
                  <a:moveTo>
                    <a:pt x="7" y="93"/>
                  </a:moveTo>
                  <a:lnTo>
                    <a:pt x="4" y="93"/>
                  </a:lnTo>
                  <a:lnTo>
                    <a:pt x="2" y="93"/>
                  </a:lnTo>
                  <a:lnTo>
                    <a:pt x="7" y="0"/>
                  </a:lnTo>
                  <a:lnTo>
                    <a:pt x="0" y="0"/>
                  </a:lnTo>
                  <a:lnTo>
                    <a:pt x="7" y="93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97" name="Freeform 28"/>
            <p:cNvSpPr>
              <a:spLocks/>
            </p:cNvSpPr>
            <p:nvPr/>
          </p:nvSpPr>
          <p:spPr bwMode="auto">
            <a:xfrm>
              <a:off x="3022" y="1122"/>
              <a:ext cx="54" cy="11"/>
            </a:xfrm>
            <a:custGeom>
              <a:avLst/>
              <a:gdLst>
                <a:gd name="T0" fmla="*/ 0 w 96"/>
                <a:gd name="T1" fmla="*/ 5 h 6"/>
                <a:gd name="T2" fmla="*/ 0 w 96"/>
                <a:gd name="T3" fmla="*/ 1 h 6"/>
                <a:gd name="T4" fmla="*/ 0 w 96"/>
                <a:gd name="T5" fmla="*/ 0 h 6"/>
                <a:gd name="T6" fmla="*/ 96 w 96"/>
                <a:gd name="T7" fmla="*/ 6 h 6"/>
                <a:gd name="T8" fmla="*/ 96 w 96"/>
                <a:gd name="T9" fmla="*/ 1 h 6"/>
                <a:gd name="T10" fmla="*/ 0 w 96"/>
                <a:gd name="T11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6" h="6">
                  <a:moveTo>
                    <a:pt x="0" y="5"/>
                  </a:moveTo>
                  <a:lnTo>
                    <a:pt x="0" y="1"/>
                  </a:lnTo>
                  <a:lnTo>
                    <a:pt x="0" y="0"/>
                  </a:lnTo>
                  <a:lnTo>
                    <a:pt x="96" y="6"/>
                  </a:lnTo>
                  <a:lnTo>
                    <a:pt x="96" y="1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98" name="Freeform 29"/>
            <p:cNvSpPr>
              <a:spLocks/>
            </p:cNvSpPr>
            <p:nvPr/>
          </p:nvSpPr>
          <p:spPr bwMode="auto">
            <a:xfrm>
              <a:off x="3060" y="1240"/>
              <a:ext cx="27" cy="126"/>
            </a:xfrm>
            <a:custGeom>
              <a:avLst/>
              <a:gdLst>
                <a:gd name="T0" fmla="*/ 25 w 46"/>
                <a:gd name="T1" fmla="*/ 0 h 194"/>
                <a:gd name="T2" fmla="*/ 41 w 46"/>
                <a:gd name="T3" fmla="*/ 129 h 194"/>
                <a:gd name="T4" fmla="*/ 46 w 46"/>
                <a:gd name="T5" fmla="*/ 191 h 194"/>
                <a:gd name="T6" fmla="*/ 22 w 46"/>
                <a:gd name="T7" fmla="*/ 194 h 194"/>
                <a:gd name="T8" fmla="*/ 17 w 46"/>
                <a:gd name="T9" fmla="*/ 131 h 194"/>
                <a:gd name="T10" fmla="*/ 0 w 46"/>
                <a:gd name="T11" fmla="*/ 2 h 194"/>
                <a:gd name="T12" fmla="*/ 25 w 46"/>
                <a:gd name="T13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94">
                  <a:moveTo>
                    <a:pt x="25" y="0"/>
                  </a:moveTo>
                  <a:lnTo>
                    <a:pt x="41" y="129"/>
                  </a:lnTo>
                  <a:lnTo>
                    <a:pt x="46" y="191"/>
                  </a:lnTo>
                  <a:lnTo>
                    <a:pt x="22" y="194"/>
                  </a:lnTo>
                  <a:lnTo>
                    <a:pt x="17" y="131"/>
                  </a:lnTo>
                  <a:lnTo>
                    <a:pt x="0" y="2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99" name="Freeform 30"/>
            <p:cNvSpPr>
              <a:spLocks/>
            </p:cNvSpPr>
            <p:nvPr/>
          </p:nvSpPr>
          <p:spPr bwMode="auto">
            <a:xfrm>
              <a:off x="3073" y="1364"/>
              <a:ext cx="20" cy="127"/>
            </a:xfrm>
            <a:custGeom>
              <a:avLst/>
              <a:gdLst>
                <a:gd name="T0" fmla="*/ 24 w 36"/>
                <a:gd name="T1" fmla="*/ 0 h 198"/>
                <a:gd name="T2" fmla="*/ 36 w 36"/>
                <a:gd name="T3" fmla="*/ 197 h 198"/>
                <a:gd name="T4" fmla="*/ 12 w 36"/>
                <a:gd name="T5" fmla="*/ 198 h 198"/>
                <a:gd name="T6" fmla="*/ 0 w 36"/>
                <a:gd name="T7" fmla="*/ 2 h 198"/>
                <a:gd name="T8" fmla="*/ 24 w 36"/>
                <a:gd name="T9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98">
                  <a:moveTo>
                    <a:pt x="24" y="0"/>
                  </a:moveTo>
                  <a:lnTo>
                    <a:pt x="36" y="197"/>
                  </a:lnTo>
                  <a:lnTo>
                    <a:pt x="12" y="198"/>
                  </a:lnTo>
                  <a:lnTo>
                    <a:pt x="0" y="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00" name="Freeform 31"/>
            <p:cNvSpPr>
              <a:spLocks/>
            </p:cNvSpPr>
            <p:nvPr/>
          </p:nvSpPr>
          <p:spPr bwMode="auto">
            <a:xfrm>
              <a:off x="3073" y="1353"/>
              <a:ext cx="14" cy="13"/>
            </a:xfrm>
            <a:custGeom>
              <a:avLst/>
              <a:gdLst>
                <a:gd name="T0" fmla="*/ 24 w 24"/>
                <a:gd name="T1" fmla="*/ 0 h 3"/>
                <a:gd name="T2" fmla="*/ 24 w 24"/>
                <a:gd name="T3" fmla="*/ 1 h 3"/>
                <a:gd name="T4" fmla="*/ 0 w 24"/>
                <a:gd name="T5" fmla="*/ 3 h 3"/>
                <a:gd name="T6" fmla="*/ 24 w 2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3">
                  <a:moveTo>
                    <a:pt x="24" y="0"/>
                  </a:moveTo>
                  <a:lnTo>
                    <a:pt x="24" y="1"/>
                  </a:lnTo>
                  <a:lnTo>
                    <a:pt x="0" y="3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01" name="Freeform 32"/>
            <p:cNvSpPr>
              <a:spLocks/>
            </p:cNvSpPr>
            <p:nvPr/>
          </p:nvSpPr>
          <p:spPr bwMode="auto">
            <a:xfrm>
              <a:off x="3079" y="1491"/>
              <a:ext cx="27" cy="153"/>
            </a:xfrm>
            <a:custGeom>
              <a:avLst/>
              <a:gdLst>
                <a:gd name="T0" fmla="*/ 24 w 44"/>
                <a:gd name="T1" fmla="*/ 0 h 237"/>
                <a:gd name="T2" fmla="*/ 34 w 44"/>
                <a:gd name="T3" fmla="*/ 140 h 237"/>
                <a:gd name="T4" fmla="*/ 44 w 44"/>
                <a:gd name="T5" fmla="*/ 235 h 237"/>
                <a:gd name="T6" fmla="*/ 20 w 44"/>
                <a:gd name="T7" fmla="*/ 237 h 237"/>
                <a:gd name="T8" fmla="*/ 10 w 44"/>
                <a:gd name="T9" fmla="*/ 142 h 237"/>
                <a:gd name="T10" fmla="*/ 0 w 44"/>
                <a:gd name="T11" fmla="*/ 1 h 237"/>
                <a:gd name="T12" fmla="*/ 24 w 44"/>
                <a:gd name="T13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237">
                  <a:moveTo>
                    <a:pt x="24" y="0"/>
                  </a:moveTo>
                  <a:lnTo>
                    <a:pt x="34" y="140"/>
                  </a:lnTo>
                  <a:lnTo>
                    <a:pt x="44" y="235"/>
                  </a:lnTo>
                  <a:lnTo>
                    <a:pt x="20" y="237"/>
                  </a:lnTo>
                  <a:lnTo>
                    <a:pt x="10" y="142"/>
                  </a:lnTo>
                  <a:lnTo>
                    <a:pt x="0" y="1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02" name="Freeform 33"/>
            <p:cNvSpPr>
              <a:spLocks/>
            </p:cNvSpPr>
            <p:nvPr/>
          </p:nvSpPr>
          <p:spPr bwMode="auto">
            <a:xfrm>
              <a:off x="3079" y="1480"/>
              <a:ext cx="14" cy="11"/>
            </a:xfrm>
            <a:custGeom>
              <a:avLst/>
              <a:gdLst>
                <a:gd name="T0" fmla="*/ 0 w 24"/>
                <a:gd name="T1" fmla="*/ 1 h 1"/>
                <a:gd name="T2" fmla="*/ 24 w 24"/>
                <a:gd name="T3" fmla="*/ 0 h 1"/>
                <a:gd name="T4" fmla="*/ 0 w 24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1">
                  <a:moveTo>
                    <a:pt x="0" y="1"/>
                  </a:moveTo>
                  <a:lnTo>
                    <a:pt x="24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03" name="Freeform 34"/>
            <p:cNvSpPr>
              <a:spLocks/>
            </p:cNvSpPr>
            <p:nvPr/>
          </p:nvSpPr>
          <p:spPr bwMode="auto">
            <a:xfrm>
              <a:off x="3091" y="1643"/>
              <a:ext cx="34" cy="81"/>
            </a:xfrm>
            <a:custGeom>
              <a:avLst/>
              <a:gdLst>
                <a:gd name="T0" fmla="*/ 24 w 58"/>
                <a:gd name="T1" fmla="*/ 0 h 125"/>
                <a:gd name="T2" fmla="*/ 38 w 58"/>
                <a:gd name="T3" fmla="*/ 65 h 125"/>
                <a:gd name="T4" fmla="*/ 47 w 58"/>
                <a:gd name="T5" fmla="*/ 91 h 125"/>
                <a:gd name="T6" fmla="*/ 58 w 58"/>
                <a:gd name="T7" fmla="*/ 117 h 125"/>
                <a:gd name="T8" fmla="*/ 35 w 58"/>
                <a:gd name="T9" fmla="*/ 125 h 125"/>
                <a:gd name="T10" fmla="*/ 24 w 58"/>
                <a:gd name="T11" fmla="*/ 99 h 125"/>
                <a:gd name="T12" fmla="*/ 14 w 58"/>
                <a:gd name="T13" fmla="*/ 69 h 125"/>
                <a:gd name="T14" fmla="*/ 0 w 58"/>
                <a:gd name="T15" fmla="*/ 4 h 125"/>
                <a:gd name="T16" fmla="*/ 24 w 58"/>
                <a:gd name="T17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" h="125">
                  <a:moveTo>
                    <a:pt x="24" y="0"/>
                  </a:moveTo>
                  <a:lnTo>
                    <a:pt x="38" y="65"/>
                  </a:lnTo>
                  <a:lnTo>
                    <a:pt x="47" y="91"/>
                  </a:lnTo>
                  <a:lnTo>
                    <a:pt x="58" y="117"/>
                  </a:lnTo>
                  <a:lnTo>
                    <a:pt x="35" y="125"/>
                  </a:lnTo>
                  <a:lnTo>
                    <a:pt x="24" y="99"/>
                  </a:lnTo>
                  <a:lnTo>
                    <a:pt x="14" y="69"/>
                  </a:lnTo>
                  <a:lnTo>
                    <a:pt x="0" y="4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04" name="Freeform 35"/>
            <p:cNvSpPr>
              <a:spLocks/>
            </p:cNvSpPr>
            <p:nvPr/>
          </p:nvSpPr>
          <p:spPr bwMode="auto">
            <a:xfrm>
              <a:off x="3091" y="1634"/>
              <a:ext cx="15" cy="12"/>
            </a:xfrm>
            <a:custGeom>
              <a:avLst/>
              <a:gdLst>
                <a:gd name="T0" fmla="*/ 0 w 24"/>
                <a:gd name="T1" fmla="*/ 2 h 4"/>
                <a:gd name="T2" fmla="*/ 0 w 24"/>
                <a:gd name="T3" fmla="*/ 4 h 4"/>
                <a:gd name="T4" fmla="*/ 24 w 24"/>
                <a:gd name="T5" fmla="*/ 0 h 4"/>
                <a:gd name="T6" fmla="*/ 0 w 24"/>
                <a:gd name="T7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4">
                  <a:moveTo>
                    <a:pt x="0" y="2"/>
                  </a:moveTo>
                  <a:lnTo>
                    <a:pt x="0" y="4"/>
                  </a:lnTo>
                  <a:lnTo>
                    <a:pt x="24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05" name="Freeform 36"/>
            <p:cNvSpPr>
              <a:spLocks/>
            </p:cNvSpPr>
            <p:nvPr/>
          </p:nvSpPr>
          <p:spPr bwMode="auto">
            <a:xfrm>
              <a:off x="3111" y="1718"/>
              <a:ext cx="142" cy="322"/>
            </a:xfrm>
            <a:custGeom>
              <a:avLst/>
              <a:gdLst>
                <a:gd name="T0" fmla="*/ 21 w 246"/>
                <a:gd name="T1" fmla="*/ 0 h 498"/>
                <a:gd name="T2" fmla="*/ 246 w 246"/>
                <a:gd name="T3" fmla="*/ 488 h 498"/>
                <a:gd name="T4" fmla="*/ 224 w 246"/>
                <a:gd name="T5" fmla="*/ 498 h 498"/>
                <a:gd name="T6" fmla="*/ 0 w 246"/>
                <a:gd name="T7" fmla="*/ 10 h 498"/>
                <a:gd name="T8" fmla="*/ 21 w 246"/>
                <a:gd name="T9" fmla="*/ 0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6" h="498">
                  <a:moveTo>
                    <a:pt x="21" y="0"/>
                  </a:moveTo>
                  <a:lnTo>
                    <a:pt x="246" y="488"/>
                  </a:lnTo>
                  <a:lnTo>
                    <a:pt x="224" y="498"/>
                  </a:lnTo>
                  <a:lnTo>
                    <a:pt x="0" y="1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06" name="Freeform 37"/>
            <p:cNvSpPr>
              <a:spLocks/>
            </p:cNvSpPr>
            <p:nvPr/>
          </p:nvSpPr>
          <p:spPr bwMode="auto">
            <a:xfrm>
              <a:off x="3111" y="1712"/>
              <a:ext cx="14" cy="13"/>
            </a:xfrm>
            <a:custGeom>
              <a:avLst/>
              <a:gdLst>
                <a:gd name="T0" fmla="*/ 0 w 23"/>
                <a:gd name="T1" fmla="*/ 9 h 10"/>
                <a:gd name="T2" fmla="*/ 0 w 23"/>
                <a:gd name="T3" fmla="*/ 10 h 10"/>
                <a:gd name="T4" fmla="*/ 21 w 23"/>
                <a:gd name="T5" fmla="*/ 0 h 10"/>
                <a:gd name="T6" fmla="*/ 23 w 23"/>
                <a:gd name="T7" fmla="*/ 1 h 10"/>
                <a:gd name="T8" fmla="*/ 0 w 23"/>
                <a:gd name="T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10">
                  <a:moveTo>
                    <a:pt x="0" y="9"/>
                  </a:moveTo>
                  <a:lnTo>
                    <a:pt x="0" y="10"/>
                  </a:lnTo>
                  <a:lnTo>
                    <a:pt x="21" y="0"/>
                  </a:lnTo>
                  <a:lnTo>
                    <a:pt x="23" y="1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07" name="Freeform 38"/>
            <p:cNvSpPr>
              <a:spLocks/>
            </p:cNvSpPr>
            <p:nvPr/>
          </p:nvSpPr>
          <p:spPr bwMode="auto">
            <a:xfrm>
              <a:off x="3242" y="2033"/>
              <a:ext cx="133" cy="302"/>
            </a:xfrm>
            <a:custGeom>
              <a:avLst/>
              <a:gdLst>
                <a:gd name="T0" fmla="*/ 22 w 236"/>
                <a:gd name="T1" fmla="*/ 0 h 466"/>
                <a:gd name="T2" fmla="*/ 236 w 236"/>
                <a:gd name="T3" fmla="*/ 456 h 466"/>
                <a:gd name="T4" fmla="*/ 214 w 236"/>
                <a:gd name="T5" fmla="*/ 466 h 466"/>
                <a:gd name="T6" fmla="*/ 0 w 236"/>
                <a:gd name="T7" fmla="*/ 10 h 466"/>
                <a:gd name="T8" fmla="*/ 22 w 236"/>
                <a:gd name="T9" fmla="*/ 0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6" h="466">
                  <a:moveTo>
                    <a:pt x="22" y="0"/>
                  </a:moveTo>
                  <a:lnTo>
                    <a:pt x="236" y="456"/>
                  </a:lnTo>
                  <a:lnTo>
                    <a:pt x="214" y="466"/>
                  </a:lnTo>
                  <a:lnTo>
                    <a:pt x="0" y="1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08" name="Freeform 39"/>
            <p:cNvSpPr>
              <a:spLocks/>
            </p:cNvSpPr>
            <p:nvPr/>
          </p:nvSpPr>
          <p:spPr bwMode="auto">
            <a:xfrm>
              <a:off x="3242" y="2028"/>
              <a:ext cx="12" cy="12"/>
            </a:xfrm>
            <a:custGeom>
              <a:avLst/>
              <a:gdLst>
                <a:gd name="T0" fmla="*/ 0 w 22"/>
                <a:gd name="T1" fmla="*/ 10 h 10"/>
                <a:gd name="T2" fmla="*/ 22 w 22"/>
                <a:gd name="T3" fmla="*/ 0 h 10"/>
                <a:gd name="T4" fmla="*/ 0 w 22"/>
                <a:gd name="T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10">
                  <a:moveTo>
                    <a:pt x="0" y="10"/>
                  </a:moveTo>
                  <a:lnTo>
                    <a:pt x="2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09" name="Freeform 40"/>
            <p:cNvSpPr>
              <a:spLocks/>
            </p:cNvSpPr>
            <p:nvPr/>
          </p:nvSpPr>
          <p:spPr bwMode="auto">
            <a:xfrm>
              <a:off x="3364" y="2328"/>
              <a:ext cx="26" cy="48"/>
            </a:xfrm>
            <a:custGeom>
              <a:avLst/>
              <a:gdLst>
                <a:gd name="T0" fmla="*/ 22 w 45"/>
                <a:gd name="T1" fmla="*/ 0 h 74"/>
                <a:gd name="T2" fmla="*/ 29 w 45"/>
                <a:gd name="T3" fmla="*/ 13 h 74"/>
                <a:gd name="T4" fmla="*/ 34 w 45"/>
                <a:gd name="T5" fmla="*/ 28 h 74"/>
                <a:gd name="T6" fmla="*/ 45 w 45"/>
                <a:gd name="T7" fmla="*/ 67 h 74"/>
                <a:gd name="T8" fmla="*/ 22 w 45"/>
                <a:gd name="T9" fmla="*/ 74 h 74"/>
                <a:gd name="T10" fmla="*/ 11 w 45"/>
                <a:gd name="T11" fmla="*/ 35 h 74"/>
                <a:gd name="T12" fmla="*/ 6 w 45"/>
                <a:gd name="T13" fmla="*/ 20 h 74"/>
                <a:gd name="T14" fmla="*/ 0 w 45"/>
                <a:gd name="T15" fmla="*/ 10 h 74"/>
                <a:gd name="T16" fmla="*/ 22 w 45"/>
                <a:gd name="T17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74">
                  <a:moveTo>
                    <a:pt x="22" y="0"/>
                  </a:moveTo>
                  <a:lnTo>
                    <a:pt x="29" y="13"/>
                  </a:lnTo>
                  <a:lnTo>
                    <a:pt x="34" y="28"/>
                  </a:lnTo>
                  <a:lnTo>
                    <a:pt x="45" y="67"/>
                  </a:lnTo>
                  <a:lnTo>
                    <a:pt x="22" y="74"/>
                  </a:lnTo>
                  <a:lnTo>
                    <a:pt x="11" y="35"/>
                  </a:lnTo>
                  <a:lnTo>
                    <a:pt x="6" y="20"/>
                  </a:lnTo>
                  <a:lnTo>
                    <a:pt x="0" y="1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10" name="Freeform 41"/>
            <p:cNvSpPr>
              <a:spLocks/>
            </p:cNvSpPr>
            <p:nvPr/>
          </p:nvSpPr>
          <p:spPr bwMode="auto">
            <a:xfrm>
              <a:off x="3364" y="2322"/>
              <a:ext cx="13" cy="13"/>
            </a:xfrm>
            <a:custGeom>
              <a:avLst/>
              <a:gdLst>
                <a:gd name="T0" fmla="*/ 22 w 22"/>
                <a:gd name="T1" fmla="*/ 0 h 10"/>
                <a:gd name="T2" fmla="*/ 0 w 22"/>
                <a:gd name="T3" fmla="*/ 10 h 10"/>
                <a:gd name="T4" fmla="*/ 22 w 22"/>
                <a:gd name="T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10">
                  <a:moveTo>
                    <a:pt x="22" y="0"/>
                  </a:moveTo>
                  <a:lnTo>
                    <a:pt x="0" y="1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11" name="Freeform 42"/>
            <p:cNvSpPr>
              <a:spLocks/>
            </p:cNvSpPr>
            <p:nvPr/>
          </p:nvSpPr>
          <p:spPr bwMode="auto">
            <a:xfrm>
              <a:off x="3377" y="2373"/>
              <a:ext cx="19" cy="134"/>
            </a:xfrm>
            <a:custGeom>
              <a:avLst/>
              <a:gdLst>
                <a:gd name="T0" fmla="*/ 25 w 35"/>
                <a:gd name="T1" fmla="*/ 0 h 208"/>
                <a:gd name="T2" fmla="*/ 30 w 35"/>
                <a:gd name="T3" fmla="*/ 30 h 208"/>
                <a:gd name="T4" fmla="*/ 32 w 35"/>
                <a:gd name="T5" fmla="*/ 76 h 208"/>
                <a:gd name="T6" fmla="*/ 35 w 35"/>
                <a:gd name="T7" fmla="*/ 208 h 208"/>
                <a:gd name="T8" fmla="*/ 10 w 35"/>
                <a:gd name="T9" fmla="*/ 208 h 208"/>
                <a:gd name="T10" fmla="*/ 8 w 35"/>
                <a:gd name="T11" fmla="*/ 78 h 208"/>
                <a:gd name="T12" fmla="*/ 5 w 35"/>
                <a:gd name="T13" fmla="*/ 33 h 208"/>
                <a:gd name="T14" fmla="*/ 0 w 35"/>
                <a:gd name="T15" fmla="*/ 4 h 208"/>
                <a:gd name="T16" fmla="*/ 25 w 35"/>
                <a:gd name="T17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208">
                  <a:moveTo>
                    <a:pt x="25" y="0"/>
                  </a:moveTo>
                  <a:lnTo>
                    <a:pt x="30" y="30"/>
                  </a:lnTo>
                  <a:lnTo>
                    <a:pt x="32" y="76"/>
                  </a:lnTo>
                  <a:lnTo>
                    <a:pt x="35" y="208"/>
                  </a:lnTo>
                  <a:lnTo>
                    <a:pt x="10" y="208"/>
                  </a:lnTo>
                  <a:lnTo>
                    <a:pt x="8" y="78"/>
                  </a:lnTo>
                  <a:lnTo>
                    <a:pt x="5" y="33"/>
                  </a:lnTo>
                  <a:lnTo>
                    <a:pt x="0" y="4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12" name="Freeform 43"/>
            <p:cNvSpPr>
              <a:spLocks/>
            </p:cNvSpPr>
            <p:nvPr/>
          </p:nvSpPr>
          <p:spPr bwMode="auto">
            <a:xfrm>
              <a:off x="3377" y="2364"/>
              <a:ext cx="13" cy="12"/>
            </a:xfrm>
            <a:custGeom>
              <a:avLst/>
              <a:gdLst>
                <a:gd name="T0" fmla="*/ 25 w 25"/>
                <a:gd name="T1" fmla="*/ 4 h 11"/>
                <a:gd name="T2" fmla="*/ 23 w 25"/>
                <a:gd name="T3" fmla="*/ 0 h 11"/>
                <a:gd name="T4" fmla="*/ 25 w 25"/>
                <a:gd name="T5" fmla="*/ 6 h 11"/>
                <a:gd name="T6" fmla="*/ 0 w 25"/>
                <a:gd name="T7" fmla="*/ 10 h 11"/>
                <a:gd name="T8" fmla="*/ 2 w 25"/>
                <a:gd name="T9" fmla="*/ 11 h 11"/>
                <a:gd name="T10" fmla="*/ 25 w 25"/>
                <a:gd name="T11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11">
                  <a:moveTo>
                    <a:pt x="25" y="4"/>
                  </a:moveTo>
                  <a:lnTo>
                    <a:pt x="23" y="0"/>
                  </a:lnTo>
                  <a:lnTo>
                    <a:pt x="25" y="6"/>
                  </a:lnTo>
                  <a:lnTo>
                    <a:pt x="0" y="10"/>
                  </a:lnTo>
                  <a:lnTo>
                    <a:pt x="2" y="11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13" name="Rectangle 44"/>
            <p:cNvSpPr>
              <a:spLocks noChangeArrowheads="1"/>
            </p:cNvSpPr>
            <p:nvPr/>
          </p:nvSpPr>
          <p:spPr bwMode="auto">
            <a:xfrm>
              <a:off x="3382" y="2503"/>
              <a:ext cx="14" cy="12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14" name="Freeform 45"/>
            <p:cNvSpPr>
              <a:spLocks/>
            </p:cNvSpPr>
            <p:nvPr/>
          </p:nvSpPr>
          <p:spPr bwMode="auto">
            <a:xfrm>
              <a:off x="3060" y="1230"/>
              <a:ext cx="14" cy="12"/>
            </a:xfrm>
            <a:custGeom>
              <a:avLst/>
              <a:gdLst>
                <a:gd name="T0" fmla="*/ 26 w 26"/>
                <a:gd name="T1" fmla="*/ 11 h 13"/>
                <a:gd name="T2" fmla="*/ 24 w 26"/>
                <a:gd name="T3" fmla="*/ 0 h 13"/>
                <a:gd name="T4" fmla="*/ 0 w 26"/>
                <a:gd name="T5" fmla="*/ 2 h 13"/>
                <a:gd name="T6" fmla="*/ 1 w 26"/>
                <a:gd name="T7" fmla="*/ 13 h 13"/>
                <a:gd name="T8" fmla="*/ 26 w 26"/>
                <a:gd name="T9" fmla="*/ 1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3">
                  <a:moveTo>
                    <a:pt x="26" y="11"/>
                  </a:moveTo>
                  <a:lnTo>
                    <a:pt x="24" y="0"/>
                  </a:lnTo>
                  <a:lnTo>
                    <a:pt x="0" y="2"/>
                  </a:lnTo>
                  <a:lnTo>
                    <a:pt x="1" y="13"/>
                  </a:lnTo>
                  <a:lnTo>
                    <a:pt x="26" y="11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15" name="Rectangle 46"/>
            <p:cNvSpPr>
              <a:spLocks noChangeArrowheads="1"/>
            </p:cNvSpPr>
            <p:nvPr/>
          </p:nvSpPr>
          <p:spPr bwMode="auto">
            <a:xfrm>
              <a:off x="3815" y="1805"/>
              <a:ext cx="13" cy="92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16" name="Freeform 47"/>
            <p:cNvSpPr>
              <a:spLocks/>
            </p:cNvSpPr>
            <p:nvPr/>
          </p:nvSpPr>
          <p:spPr bwMode="auto">
            <a:xfrm>
              <a:off x="3798" y="1896"/>
              <a:ext cx="30" cy="132"/>
            </a:xfrm>
            <a:custGeom>
              <a:avLst/>
              <a:gdLst>
                <a:gd name="T0" fmla="*/ 53 w 53"/>
                <a:gd name="T1" fmla="*/ 3 h 202"/>
                <a:gd name="T2" fmla="*/ 28 w 53"/>
                <a:gd name="T3" fmla="*/ 0 h 202"/>
                <a:gd name="T4" fmla="*/ 0 w 53"/>
                <a:gd name="T5" fmla="*/ 199 h 202"/>
                <a:gd name="T6" fmla="*/ 25 w 53"/>
                <a:gd name="T7" fmla="*/ 202 h 202"/>
                <a:gd name="T8" fmla="*/ 53 w 53"/>
                <a:gd name="T9" fmla="*/ 3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02">
                  <a:moveTo>
                    <a:pt x="53" y="3"/>
                  </a:moveTo>
                  <a:lnTo>
                    <a:pt x="28" y="0"/>
                  </a:lnTo>
                  <a:lnTo>
                    <a:pt x="0" y="199"/>
                  </a:lnTo>
                  <a:lnTo>
                    <a:pt x="25" y="202"/>
                  </a:lnTo>
                  <a:lnTo>
                    <a:pt x="53" y="3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17" name="Freeform 48"/>
            <p:cNvSpPr>
              <a:spLocks/>
            </p:cNvSpPr>
            <p:nvPr/>
          </p:nvSpPr>
          <p:spPr bwMode="auto">
            <a:xfrm>
              <a:off x="3815" y="1886"/>
              <a:ext cx="13" cy="11"/>
            </a:xfrm>
            <a:custGeom>
              <a:avLst/>
              <a:gdLst>
                <a:gd name="T0" fmla="*/ 26 w 26"/>
                <a:gd name="T1" fmla="*/ 2 h 3"/>
                <a:gd name="T2" fmla="*/ 25 w 26"/>
                <a:gd name="T3" fmla="*/ 3 h 3"/>
                <a:gd name="T4" fmla="*/ 0 w 26"/>
                <a:gd name="T5" fmla="*/ 0 h 3"/>
                <a:gd name="T6" fmla="*/ 2 w 26"/>
                <a:gd name="T7" fmla="*/ 2 h 3"/>
                <a:gd name="T8" fmla="*/ 26 w 26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3">
                  <a:moveTo>
                    <a:pt x="26" y="2"/>
                  </a:moveTo>
                  <a:lnTo>
                    <a:pt x="25" y="3"/>
                  </a:lnTo>
                  <a:lnTo>
                    <a:pt x="0" y="0"/>
                  </a:lnTo>
                  <a:lnTo>
                    <a:pt x="2" y="2"/>
                  </a:lnTo>
                  <a:lnTo>
                    <a:pt x="26" y="2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18" name="Freeform 49"/>
            <p:cNvSpPr>
              <a:spLocks/>
            </p:cNvSpPr>
            <p:nvPr/>
          </p:nvSpPr>
          <p:spPr bwMode="auto">
            <a:xfrm>
              <a:off x="3772" y="2024"/>
              <a:ext cx="40" cy="141"/>
            </a:xfrm>
            <a:custGeom>
              <a:avLst/>
              <a:gdLst>
                <a:gd name="T0" fmla="*/ 71 w 71"/>
                <a:gd name="T1" fmla="*/ 4 h 216"/>
                <a:gd name="T2" fmla="*/ 46 w 71"/>
                <a:gd name="T3" fmla="*/ 0 h 216"/>
                <a:gd name="T4" fmla="*/ 0 w 71"/>
                <a:gd name="T5" fmla="*/ 213 h 216"/>
                <a:gd name="T6" fmla="*/ 25 w 71"/>
                <a:gd name="T7" fmla="*/ 216 h 216"/>
                <a:gd name="T8" fmla="*/ 71 w 71"/>
                <a:gd name="T9" fmla="*/ 4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216">
                  <a:moveTo>
                    <a:pt x="71" y="4"/>
                  </a:moveTo>
                  <a:lnTo>
                    <a:pt x="46" y="0"/>
                  </a:lnTo>
                  <a:lnTo>
                    <a:pt x="0" y="213"/>
                  </a:lnTo>
                  <a:lnTo>
                    <a:pt x="25" y="216"/>
                  </a:lnTo>
                  <a:lnTo>
                    <a:pt x="71" y="4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19" name="Freeform 50"/>
            <p:cNvSpPr>
              <a:spLocks/>
            </p:cNvSpPr>
            <p:nvPr/>
          </p:nvSpPr>
          <p:spPr bwMode="auto">
            <a:xfrm>
              <a:off x="3798" y="2015"/>
              <a:ext cx="14" cy="13"/>
            </a:xfrm>
            <a:custGeom>
              <a:avLst/>
              <a:gdLst>
                <a:gd name="T0" fmla="*/ 25 w 25"/>
                <a:gd name="T1" fmla="*/ 3 h 4"/>
                <a:gd name="T2" fmla="*/ 25 w 25"/>
                <a:gd name="T3" fmla="*/ 4 h 4"/>
                <a:gd name="T4" fmla="*/ 0 w 25"/>
                <a:gd name="T5" fmla="*/ 0 h 4"/>
                <a:gd name="T6" fmla="*/ 25 w 25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4">
                  <a:moveTo>
                    <a:pt x="25" y="3"/>
                  </a:moveTo>
                  <a:lnTo>
                    <a:pt x="25" y="4"/>
                  </a:lnTo>
                  <a:lnTo>
                    <a:pt x="0" y="0"/>
                  </a:lnTo>
                  <a:lnTo>
                    <a:pt x="25" y="3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20" name="Freeform 51"/>
            <p:cNvSpPr>
              <a:spLocks/>
            </p:cNvSpPr>
            <p:nvPr/>
          </p:nvSpPr>
          <p:spPr bwMode="auto">
            <a:xfrm>
              <a:off x="3770" y="2159"/>
              <a:ext cx="16" cy="13"/>
            </a:xfrm>
            <a:custGeom>
              <a:avLst/>
              <a:gdLst>
                <a:gd name="T0" fmla="*/ 27 w 27"/>
                <a:gd name="T1" fmla="*/ 3 h 15"/>
                <a:gd name="T2" fmla="*/ 24 w 27"/>
                <a:gd name="T3" fmla="*/ 15 h 15"/>
                <a:gd name="T4" fmla="*/ 0 w 27"/>
                <a:gd name="T5" fmla="*/ 11 h 15"/>
                <a:gd name="T6" fmla="*/ 2 w 27"/>
                <a:gd name="T7" fmla="*/ 0 h 15"/>
                <a:gd name="T8" fmla="*/ 27 w 27"/>
                <a:gd name="T9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5">
                  <a:moveTo>
                    <a:pt x="27" y="3"/>
                  </a:moveTo>
                  <a:lnTo>
                    <a:pt x="24" y="15"/>
                  </a:lnTo>
                  <a:lnTo>
                    <a:pt x="0" y="11"/>
                  </a:lnTo>
                  <a:lnTo>
                    <a:pt x="2" y="0"/>
                  </a:lnTo>
                  <a:lnTo>
                    <a:pt x="27" y="3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21" name="Rectangle 52"/>
            <p:cNvSpPr>
              <a:spLocks noChangeArrowheads="1"/>
            </p:cNvSpPr>
            <p:nvPr/>
          </p:nvSpPr>
          <p:spPr bwMode="auto">
            <a:xfrm>
              <a:off x="3815" y="1793"/>
              <a:ext cx="13" cy="12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22" name="Rectangle 53"/>
            <p:cNvSpPr>
              <a:spLocks noChangeArrowheads="1"/>
            </p:cNvSpPr>
            <p:nvPr/>
          </p:nvSpPr>
          <p:spPr bwMode="auto">
            <a:xfrm>
              <a:off x="3772" y="2915"/>
              <a:ext cx="14" cy="183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23" name="Freeform 54"/>
            <p:cNvSpPr>
              <a:spLocks/>
            </p:cNvSpPr>
            <p:nvPr/>
          </p:nvSpPr>
          <p:spPr bwMode="auto">
            <a:xfrm>
              <a:off x="3765" y="3097"/>
              <a:ext cx="21" cy="72"/>
            </a:xfrm>
            <a:custGeom>
              <a:avLst/>
              <a:gdLst>
                <a:gd name="T0" fmla="*/ 36 w 36"/>
                <a:gd name="T1" fmla="*/ 2 h 112"/>
                <a:gd name="T2" fmla="*/ 11 w 36"/>
                <a:gd name="T3" fmla="*/ 0 h 112"/>
                <a:gd name="T4" fmla="*/ 0 w 36"/>
                <a:gd name="T5" fmla="*/ 110 h 112"/>
                <a:gd name="T6" fmla="*/ 24 w 36"/>
                <a:gd name="T7" fmla="*/ 112 h 112"/>
                <a:gd name="T8" fmla="*/ 36 w 36"/>
                <a:gd name="T9" fmla="*/ 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12">
                  <a:moveTo>
                    <a:pt x="36" y="2"/>
                  </a:moveTo>
                  <a:lnTo>
                    <a:pt x="11" y="0"/>
                  </a:lnTo>
                  <a:lnTo>
                    <a:pt x="0" y="110"/>
                  </a:lnTo>
                  <a:lnTo>
                    <a:pt x="24" y="112"/>
                  </a:lnTo>
                  <a:lnTo>
                    <a:pt x="36" y="2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24" name="Freeform 55"/>
            <p:cNvSpPr>
              <a:spLocks/>
            </p:cNvSpPr>
            <p:nvPr/>
          </p:nvSpPr>
          <p:spPr bwMode="auto">
            <a:xfrm>
              <a:off x="3772" y="3087"/>
              <a:ext cx="14" cy="11"/>
            </a:xfrm>
            <a:custGeom>
              <a:avLst/>
              <a:gdLst>
                <a:gd name="T0" fmla="*/ 26 w 26"/>
                <a:gd name="T1" fmla="*/ 2 h 2"/>
                <a:gd name="T2" fmla="*/ 25 w 26"/>
                <a:gd name="T3" fmla="*/ 2 h 2"/>
                <a:gd name="T4" fmla="*/ 0 w 26"/>
                <a:gd name="T5" fmla="*/ 0 h 2"/>
                <a:gd name="T6" fmla="*/ 2 w 26"/>
                <a:gd name="T7" fmla="*/ 2 h 2"/>
                <a:gd name="T8" fmla="*/ 26 w 26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">
                  <a:moveTo>
                    <a:pt x="26" y="2"/>
                  </a:moveTo>
                  <a:lnTo>
                    <a:pt x="25" y="2"/>
                  </a:lnTo>
                  <a:lnTo>
                    <a:pt x="0" y="0"/>
                  </a:lnTo>
                  <a:lnTo>
                    <a:pt x="2" y="2"/>
                  </a:lnTo>
                  <a:lnTo>
                    <a:pt x="26" y="2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25" name="Freeform 56"/>
            <p:cNvSpPr>
              <a:spLocks/>
            </p:cNvSpPr>
            <p:nvPr/>
          </p:nvSpPr>
          <p:spPr bwMode="auto">
            <a:xfrm>
              <a:off x="3747" y="3167"/>
              <a:ext cx="32" cy="83"/>
            </a:xfrm>
            <a:custGeom>
              <a:avLst/>
              <a:gdLst>
                <a:gd name="T0" fmla="*/ 55 w 55"/>
                <a:gd name="T1" fmla="*/ 6 h 128"/>
                <a:gd name="T2" fmla="*/ 32 w 55"/>
                <a:gd name="T3" fmla="*/ 0 h 128"/>
                <a:gd name="T4" fmla="*/ 0 w 55"/>
                <a:gd name="T5" fmla="*/ 122 h 128"/>
                <a:gd name="T6" fmla="*/ 23 w 55"/>
                <a:gd name="T7" fmla="*/ 128 h 128"/>
                <a:gd name="T8" fmla="*/ 55 w 55"/>
                <a:gd name="T9" fmla="*/ 6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128">
                  <a:moveTo>
                    <a:pt x="55" y="6"/>
                  </a:moveTo>
                  <a:lnTo>
                    <a:pt x="32" y="0"/>
                  </a:lnTo>
                  <a:lnTo>
                    <a:pt x="0" y="122"/>
                  </a:lnTo>
                  <a:lnTo>
                    <a:pt x="23" y="128"/>
                  </a:lnTo>
                  <a:lnTo>
                    <a:pt x="55" y="6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26" name="Freeform 57"/>
            <p:cNvSpPr>
              <a:spLocks/>
            </p:cNvSpPr>
            <p:nvPr/>
          </p:nvSpPr>
          <p:spPr bwMode="auto">
            <a:xfrm>
              <a:off x="3765" y="3161"/>
              <a:ext cx="14" cy="12"/>
            </a:xfrm>
            <a:custGeom>
              <a:avLst/>
              <a:gdLst>
                <a:gd name="T0" fmla="*/ 24 w 24"/>
                <a:gd name="T1" fmla="*/ 3 h 9"/>
                <a:gd name="T2" fmla="*/ 24 w 24"/>
                <a:gd name="T3" fmla="*/ 9 h 9"/>
                <a:gd name="T4" fmla="*/ 24 w 24"/>
                <a:gd name="T5" fmla="*/ 6 h 9"/>
                <a:gd name="T6" fmla="*/ 1 w 24"/>
                <a:gd name="T7" fmla="*/ 0 h 9"/>
                <a:gd name="T8" fmla="*/ 0 w 24"/>
                <a:gd name="T9" fmla="*/ 1 h 9"/>
                <a:gd name="T10" fmla="*/ 24 w 24"/>
                <a:gd name="T11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9">
                  <a:moveTo>
                    <a:pt x="24" y="3"/>
                  </a:moveTo>
                  <a:lnTo>
                    <a:pt x="24" y="9"/>
                  </a:lnTo>
                  <a:lnTo>
                    <a:pt x="24" y="6"/>
                  </a:lnTo>
                  <a:lnTo>
                    <a:pt x="1" y="0"/>
                  </a:lnTo>
                  <a:lnTo>
                    <a:pt x="0" y="1"/>
                  </a:lnTo>
                  <a:lnTo>
                    <a:pt x="24" y="3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27" name="Freeform 58"/>
            <p:cNvSpPr>
              <a:spLocks/>
            </p:cNvSpPr>
            <p:nvPr/>
          </p:nvSpPr>
          <p:spPr bwMode="auto">
            <a:xfrm>
              <a:off x="3711" y="3244"/>
              <a:ext cx="49" cy="143"/>
            </a:xfrm>
            <a:custGeom>
              <a:avLst/>
              <a:gdLst>
                <a:gd name="T0" fmla="*/ 87 w 87"/>
                <a:gd name="T1" fmla="*/ 8 h 219"/>
                <a:gd name="T2" fmla="*/ 64 w 87"/>
                <a:gd name="T3" fmla="*/ 0 h 219"/>
                <a:gd name="T4" fmla="*/ 0 w 87"/>
                <a:gd name="T5" fmla="*/ 212 h 219"/>
                <a:gd name="T6" fmla="*/ 23 w 87"/>
                <a:gd name="T7" fmla="*/ 219 h 219"/>
                <a:gd name="T8" fmla="*/ 87 w 87"/>
                <a:gd name="T9" fmla="*/ 8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219">
                  <a:moveTo>
                    <a:pt x="87" y="8"/>
                  </a:moveTo>
                  <a:lnTo>
                    <a:pt x="64" y="0"/>
                  </a:lnTo>
                  <a:lnTo>
                    <a:pt x="0" y="212"/>
                  </a:lnTo>
                  <a:lnTo>
                    <a:pt x="23" y="219"/>
                  </a:lnTo>
                  <a:lnTo>
                    <a:pt x="87" y="8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28" name="Freeform 59"/>
            <p:cNvSpPr>
              <a:spLocks/>
            </p:cNvSpPr>
            <p:nvPr/>
          </p:nvSpPr>
          <p:spPr bwMode="auto">
            <a:xfrm>
              <a:off x="3747" y="3237"/>
              <a:ext cx="14" cy="13"/>
            </a:xfrm>
            <a:custGeom>
              <a:avLst/>
              <a:gdLst>
                <a:gd name="T0" fmla="*/ 23 w 23"/>
                <a:gd name="T1" fmla="*/ 8 h 8"/>
                <a:gd name="T2" fmla="*/ 0 w 23"/>
                <a:gd name="T3" fmla="*/ 0 h 8"/>
                <a:gd name="T4" fmla="*/ 0 w 23"/>
                <a:gd name="T5" fmla="*/ 2 h 8"/>
                <a:gd name="T6" fmla="*/ 23 w 23"/>
                <a:gd name="T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8">
                  <a:moveTo>
                    <a:pt x="23" y="8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23" y="8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29" name="Rectangle 60"/>
            <p:cNvSpPr>
              <a:spLocks noChangeArrowheads="1"/>
            </p:cNvSpPr>
            <p:nvPr/>
          </p:nvSpPr>
          <p:spPr bwMode="auto">
            <a:xfrm>
              <a:off x="3772" y="2904"/>
              <a:ext cx="14" cy="11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30" name="Rectangle 61"/>
            <p:cNvSpPr>
              <a:spLocks noChangeArrowheads="1"/>
            </p:cNvSpPr>
            <p:nvPr/>
          </p:nvSpPr>
          <p:spPr bwMode="auto">
            <a:xfrm>
              <a:off x="3675" y="2664"/>
              <a:ext cx="13" cy="58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31" name="Freeform 62"/>
            <p:cNvSpPr>
              <a:spLocks/>
            </p:cNvSpPr>
            <p:nvPr/>
          </p:nvSpPr>
          <p:spPr bwMode="auto">
            <a:xfrm>
              <a:off x="3675" y="2719"/>
              <a:ext cx="30" cy="90"/>
            </a:xfrm>
            <a:custGeom>
              <a:avLst/>
              <a:gdLst>
                <a:gd name="T0" fmla="*/ 23 w 55"/>
                <a:gd name="T1" fmla="*/ 0 h 138"/>
                <a:gd name="T2" fmla="*/ 0 w 55"/>
                <a:gd name="T3" fmla="*/ 7 h 138"/>
                <a:gd name="T4" fmla="*/ 32 w 55"/>
                <a:gd name="T5" fmla="*/ 138 h 138"/>
                <a:gd name="T6" fmla="*/ 55 w 55"/>
                <a:gd name="T7" fmla="*/ 132 h 138"/>
                <a:gd name="T8" fmla="*/ 23 w 55"/>
                <a:gd name="T9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138">
                  <a:moveTo>
                    <a:pt x="23" y="0"/>
                  </a:moveTo>
                  <a:lnTo>
                    <a:pt x="0" y="7"/>
                  </a:lnTo>
                  <a:lnTo>
                    <a:pt x="32" y="138"/>
                  </a:lnTo>
                  <a:lnTo>
                    <a:pt x="55" y="132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32" name="Freeform 63"/>
            <p:cNvSpPr>
              <a:spLocks/>
            </p:cNvSpPr>
            <p:nvPr/>
          </p:nvSpPr>
          <p:spPr bwMode="auto">
            <a:xfrm>
              <a:off x="3675" y="2711"/>
              <a:ext cx="13" cy="13"/>
            </a:xfrm>
            <a:custGeom>
              <a:avLst/>
              <a:gdLst>
                <a:gd name="T0" fmla="*/ 0 w 25"/>
                <a:gd name="T1" fmla="*/ 3 h 7"/>
                <a:gd name="T2" fmla="*/ 0 w 25"/>
                <a:gd name="T3" fmla="*/ 7 h 7"/>
                <a:gd name="T4" fmla="*/ 23 w 25"/>
                <a:gd name="T5" fmla="*/ 0 h 7"/>
                <a:gd name="T6" fmla="*/ 25 w 25"/>
                <a:gd name="T7" fmla="*/ 3 h 7"/>
                <a:gd name="T8" fmla="*/ 0 w 25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0" y="3"/>
                  </a:moveTo>
                  <a:lnTo>
                    <a:pt x="0" y="7"/>
                  </a:lnTo>
                  <a:lnTo>
                    <a:pt x="23" y="0"/>
                  </a:lnTo>
                  <a:lnTo>
                    <a:pt x="25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33" name="Freeform 64"/>
            <p:cNvSpPr>
              <a:spLocks/>
            </p:cNvSpPr>
            <p:nvPr/>
          </p:nvSpPr>
          <p:spPr bwMode="auto">
            <a:xfrm>
              <a:off x="3692" y="2803"/>
              <a:ext cx="44" cy="97"/>
            </a:xfrm>
            <a:custGeom>
              <a:avLst/>
              <a:gdLst>
                <a:gd name="T0" fmla="*/ 23 w 77"/>
                <a:gd name="T1" fmla="*/ 0 h 147"/>
                <a:gd name="T2" fmla="*/ 0 w 77"/>
                <a:gd name="T3" fmla="*/ 7 h 147"/>
                <a:gd name="T4" fmla="*/ 54 w 77"/>
                <a:gd name="T5" fmla="*/ 147 h 147"/>
                <a:gd name="T6" fmla="*/ 77 w 77"/>
                <a:gd name="T7" fmla="*/ 140 h 147"/>
                <a:gd name="T8" fmla="*/ 23 w 77"/>
                <a:gd name="T9" fmla="*/ 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147">
                  <a:moveTo>
                    <a:pt x="23" y="0"/>
                  </a:moveTo>
                  <a:lnTo>
                    <a:pt x="0" y="7"/>
                  </a:lnTo>
                  <a:lnTo>
                    <a:pt x="54" y="147"/>
                  </a:lnTo>
                  <a:lnTo>
                    <a:pt x="77" y="14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34" name="Freeform 65"/>
            <p:cNvSpPr>
              <a:spLocks/>
            </p:cNvSpPr>
            <p:nvPr/>
          </p:nvSpPr>
          <p:spPr bwMode="auto">
            <a:xfrm>
              <a:off x="3692" y="2796"/>
              <a:ext cx="13" cy="13"/>
            </a:xfrm>
            <a:custGeom>
              <a:avLst/>
              <a:gdLst>
                <a:gd name="T0" fmla="*/ 0 w 23"/>
                <a:gd name="T1" fmla="*/ 7 h 7"/>
                <a:gd name="T2" fmla="*/ 23 w 23"/>
                <a:gd name="T3" fmla="*/ 0 h 7"/>
                <a:gd name="T4" fmla="*/ 23 w 23"/>
                <a:gd name="T5" fmla="*/ 1 h 7"/>
                <a:gd name="T6" fmla="*/ 0 w 23"/>
                <a:gd name="T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7">
                  <a:moveTo>
                    <a:pt x="0" y="7"/>
                  </a:moveTo>
                  <a:lnTo>
                    <a:pt x="23" y="0"/>
                  </a:lnTo>
                  <a:lnTo>
                    <a:pt x="23" y="1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35" name="Freeform 66"/>
            <p:cNvSpPr>
              <a:spLocks/>
            </p:cNvSpPr>
            <p:nvPr/>
          </p:nvSpPr>
          <p:spPr bwMode="auto">
            <a:xfrm>
              <a:off x="3722" y="2894"/>
              <a:ext cx="45" cy="71"/>
            </a:xfrm>
            <a:custGeom>
              <a:avLst/>
              <a:gdLst>
                <a:gd name="T0" fmla="*/ 22 w 75"/>
                <a:gd name="T1" fmla="*/ 0 h 112"/>
                <a:gd name="T2" fmla="*/ 0 w 75"/>
                <a:gd name="T3" fmla="*/ 12 h 112"/>
                <a:gd name="T4" fmla="*/ 54 w 75"/>
                <a:gd name="T5" fmla="*/ 112 h 112"/>
                <a:gd name="T6" fmla="*/ 75 w 75"/>
                <a:gd name="T7" fmla="*/ 100 h 112"/>
                <a:gd name="T8" fmla="*/ 22 w 75"/>
                <a:gd name="T9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112">
                  <a:moveTo>
                    <a:pt x="22" y="0"/>
                  </a:moveTo>
                  <a:lnTo>
                    <a:pt x="0" y="12"/>
                  </a:lnTo>
                  <a:lnTo>
                    <a:pt x="54" y="112"/>
                  </a:lnTo>
                  <a:lnTo>
                    <a:pt x="75" y="10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36" name="Freeform 67"/>
            <p:cNvSpPr>
              <a:spLocks/>
            </p:cNvSpPr>
            <p:nvPr/>
          </p:nvSpPr>
          <p:spPr bwMode="auto">
            <a:xfrm>
              <a:off x="3722" y="2894"/>
              <a:ext cx="14" cy="10"/>
            </a:xfrm>
            <a:custGeom>
              <a:avLst/>
              <a:gdLst>
                <a:gd name="T0" fmla="*/ 0 w 23"/>
                <a:gd name="T1" fmla="*/ 9 h 18"/>
                <a:gd name="T2" fmla="*/ 4 w 23"/>
                <a:gd name="T3" fmla="*/ 18 h 18"/>
                <a:gd name="T4" fmla="*/ 0 w 23"/>
                <a:gd name="T5" fmla="*/ 12 h 18"/>
                <a:gd name="T6" fmla="*/ 22 w 23"/>
                <a:gd name="T7" fmla="*/ 0 h 18"/>
                <a:gd name="T8" fmla="*/ 23 w 23"/>
                <a:gd name="T9" fmla="*/ 2 h 18"/>
                <a:gd name="T10" fmla="*/ 0 w 23"/>
                <a:gd name="T11" fmla="*/ 9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18">
                  <a:moveTo>
                    <a:pt x="0" y="9"/>
                  </a:moveTo>
                  <a:lnTo>
                    <a:pt x="4" y="18"/>
                  </a:lnTo>
                  <a:lnTo>
                    <a:pt x="0" y="12"/>
                  </a:lnTo>
                  <a:lnTo>
                    <a:pt x="22" y="0"/>
                  </a:lnTo>
                  <a:lnTo>
                    <a:pt x="23" y="2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37" name="Freeform 68"/>
            <p:cNvSpPr>
              <a:spLocks/>
            </p:cNvSpPr>
            <p:nvPr/>
          </p:nvSpPr>
          <p:spPr bwMode="auto">
            <a:xfrm>
              <a:off x="3753" y="2957"/>
              <a:ext cx="32" cy="48"/>
            </a:xfrm>
            <a:custGeom>
              <a:avLst/>
              <a:gdLst>
                <a:gd name="T0" fmla="*/ 21 w 53"/>
                <a:gd name="T1" fmla="*/ 0 h 73"/>
                <a:gd name="T2" fmla="*/ 0 w 53"/>
                <a:gd name="T3" fmla="*/ 12 h 73"/>
                <a:gd name="T4" fmla="*/ 32 w 53"/>
                <a:gd name="T5" fmla="*/ 73 h 73"/>
                <a:gd name="T6" fmla="*/ 53 w 53"/>
                <a:gd name="T7" fmla="*/ 62 h 73"/>
                <a:gd name="T8" fmla="*/ 21 w 53"/>
                <a:gd name="T9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73">
                  <a:moveTo>
                    <a:pt x="21" y="0"/>
                  </a:moveTo>
                  <a:lnTo>
                    <a:pt x="0" y="12"/>
                  </a:lnTo>
                  <a:lnTo>
                    <a:pt x="32" y="73"/>
                  </a:lnTo>
                  <a:lnTo>
                    <a:pt x="53" y="62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38" name="Freeform 69"/>
            <p:cNvSpPr>
              <a:spLocks/>
            </p:cNvSpPr>
            <p:nvPr/>
          </p:nvSpPr>
          <p:spPr bwMode="auto">
            <a:xfrm>
              <a:off x="3753" y="2954"/>
              <a:ext cx="14" cy="11"/>
            </a:xfrm>
            <a:custGeom>
              <a:avLst/>
              <a:gdLst>
                <a:gd name="T0" fmla="*/ 0 w 21"/>
                <a:gd name="T1" fmla="*/ 12 h 12"/>
                <a:gd name="T2" fmla="*/ 21 w 21"/>
                <a:gd name="T3" fmla="*/ 0 h 12"/>
                <a:gd name="T4" fmla="*/ 0 w 21"/>
                <a:gd name="T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12">
                  <a:moveTo>
                    <a:pt x="0" y="12"/>
                  </a:moveTo>
                  <a:lnTo>
                    <a:pt x="21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39" name="Rectangle 70"/>
            <p:cNvSpPr>
              <a:spLocks noChangeArrowheads="1"/>
            </p:cNvSpPr>
            <p:nvPr/>
          </p:nvSpPr>
          <p:spPr bwMode="auto">
            <a:xfrm>
              <a:off x="3772" y="3002"/>
              <a:ext cx="14" cy="32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40" name="Freeform 71"/>
            <p:cNvSpPr>
              <a:spLocks/>
            </p:cNvSpPr>
            <p:nvPr/>
          </p:nvSpPr>
          <p:spPr bwMode="auto">
            <a:xfrm>
              <a:off x="3772" y="2994"/>
              <a:ext cx="14" cy="11"/>
            </a:xfrm>
            <a:custGeom>
              <a:avLst/>
              <a:gdLst>
                <a:gd name="T0" fmla="*/ 21 w 24"/>
                <a:gd name="T1" fmla="*/ 0 h 11"/>
                <a:gd name="T2" fmla="*/ 24 w 24"/>
                <a:gd name="T3" fmla="*/ 5 h 11"/>
                <a:gd name="T4" fmla="*/ 0 w 24"/>
                <a:gd name="T5" fmla="*/ 5 h 11"/>
                <a:gd name="T6" fmla="*/ 0 w 24"/>
                <a:gd name="T7" fmla="*/ 11 h 11"/>
                <a:gd name="T8" fmla="*/ 21 w 24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1">
                  <a:moveTo>
                    <a:pt x="21" y="0"/>
                  </a:moveTo>
                  <a:lnTo>
                    <a:pt x="24" y="5"/>
                  </a:lnTo>
                  <a:lnTo>
                    <a:pt x="0" y="5"/>
                  </a:lnTo>
                  <a:lnTo>
                    <a:pt x="0" y="11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41" name="Rectangle 72"/>
            <p:cNvSpPr>
              <a:spLocks noChangeArrowheads="1"/>
            </p:cNvSpPr>
            <p:nvPr/>
          </p:nvSpPr>
          <p:spPr bwMode="auto">
            <a:xfrm>
              <a:off x="3772" y="3033"/>
              <a:ext cx="14" cy="169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42" name="Freeform 73"/>
            <p:cNvSpPr>
              <a:spLocks/>
            </p:cNvSpPr>
            <p:nvPr/>
          </p:nvSpPr>
          <p:spPr bwMode="auto">
            <a:xfrm>
              <a:off x="3772" y="3022"/>
              <a:ext cx="14" cy="12"/>
            </a:xfrm>
            <a:custGeom>
              <a:avLst/>
              <a:gdLst>
                <a:gd name="T0" fmla="*/ 0 w 24"/>
                <a:gd name="T1" fmla="*/ 24 w 24"/>
                <a:gd name="T2" fmla="*/ 0 w 2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4">
                  <a:moveTo>
                    <a:pt x="0" y="0"/>
                  </a:moveTo>
                  <a:lnTo>
                    <a:pt x="2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43" name="Freeform 74"/>
            <p:cNvSpPr>
              <a:spLocks/>
            </p:cNvSpPr>
            <p:nvPr/>
          </p:nvSpPr>
          <p:spPr bwMode="auto">
            <a:xfrm>
              <a:off x="3770" y="3202"/>
              <a:ext cx="16" cy="77"/>
            </a:xfrm>
            <a:custGeom>
              <a:avLst/>
              <a:gdLst>
                <a:gd name="T0" fmla="*/ 27 w 27"/>
                <a:gd name="T1" fmla="*/ 0 h 121"/>
                <a:gd name="T2" fmla="*/ 2 w 27"/>
                <a:gd name="T3" fmla="*/ 0 h 121"/>
                <a:gd name="T4" fmla="*/ 0 w 27"/>
                <a:gd name="T5" fmla="*/ 121 h 121"/>
                <a:gd name="T6" fmla="*/ 24 w 27"/>
                <a:gd name="T7" fmla="*/ 121 h 121"/>
                <a:gd name="T8" fmla="*/ 27 w 27"/>
                <a:gd name="T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21">
                  <a:moveTo>
                    <a:pt x="27" y="0"/>
                  </a:moveTo>
                  <a:lnTo>
                    <a:pt x="2" y="0"/>
                  </a:lnTo>
                  <a:lnTo>
                    <a:pt x="0" y="121"/>
                  </a:lnTo>
                  <a:lnTo>
                    <a:pt x="24" y="121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44" name="Freeform 75"/>
            <p:cNvSpPr>
              <a:spLocks/>
            </p:cNvSpPr>
            <p:nvPr/>
          </p:nvSpPr>
          <p:spPr bwMode="auto">
            <a:xfrm>
              <a:off x="3772" y="3191"/>
              <a:ext cx="14" cy="12"/>
            </a:xfrm>
            <a:custGeom>
              <a:avLst/>
              <a:gdLst>
                <a:gd name="T0" fmla="*/ 26 w 26"/>
                <a:gd name="T1" fmla="*/ 25 w 26"/>
                <a:gd name="T2" fmla="*/ 0 w 26"/>
                <a:gd name="T3" fmla="*/ 2 w 26"/>
                <a:gd name="T4" fmla="*/ 26 w 2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6">
                  <a:moveTo>
                    <a:pt x="26" y="0"/>
                  </a:moveTo>
                  <a:lnTo>
                    <a:pt x="25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45" name="Freeform 76"/>
            <p:cNvSpPr>
              <a:spLocks/>
            </p:cNvSpPr>
            <p:nvPr/>
          </p:nvSpPr>
          <p:spPr bwMode="auto">
            <a:xfrm>
              <a:off x="3770" y="3279"/>
              <a:ext cx="16" cy="48"/>
            </a:xfrm>
            <a:custGeom>
              <a:avLst/>
              <a:gdLst>
                <a:gd name="T0" fmla="*/ 24 w 27"/>
                <a:gd name="T1" fmla="*/ 0 h 72"/>
                <a:gd name="T2" fmla="*/ 0 w 27"/>
                <a:gd name="T3" fmla="*/ 2 h 72"/>
                <a:gd name="T4" fmla="*/ 2 w 27"/>
                <a:gd name="T5" fmla="*/ 72 h 72"/>
                <a:gd name="T6" fmla="*/ 27 w 27"/>
                <a:gd name="T7" fmla="*/ 70 h 72"/>
                <a:gd name="T8" fmla="*/ 24 w 27"/>
                <a:gd name="T9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72">
                  <a:moveTo>
                    <a:pt x="24" y="0"/>
                  </a:moveTo>
                  <a:lnTo>
                    <a:pt x="0" y="2"/>
                  </a:lnTo>
                  <a:lnTo>
                    <a:pt x="2" y="72"/>
                  </a:lnTo>
                  <a:lnTo>
                    <a:pt x="27" y="7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46" name="Freeform 77"/>
            <p:cNvSpPr>
              <a:spLocks/>
            </p:cNvSpPr>
            <p:nvPr/>
          </p:nvSpPr>
          <p:spPr bwMode="auto">
            <a:xfrm>
              <a:off x="3770" y="3270"/>
              <a:ext cx="15" cy="12"/>
            </a:xfrm>
            <a:custGeom>
              <a:avLst/>
              <a:gdLst>
                <a:gd name="T0" fmla="*/ 0 w 24"/>
                <a:gd name="T1" fmla="*/ 0 h 2"/>
                <a:gd name="T2" fmla="*/ 0 w 24"/>
                <a:gd name="T3" fmla="*/ 2 h 2"/>
                <a:gd name="T4" fmla="*/ 24 w 24"/>
                <a:gd name="T5" fmla="*/ 0 h 2"/>
                <a:gd name="T6" fmla="*/ 0 w 24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2">
                  <a:moveTo>
                    <a:pt x="0" y="0"/>
                  </a:moveTo>
                  <a:lnTo>
                    <a:pt x="0" y="2"/>
                  </a:lnTo>
                  <a:lnTo>
                    <a:pt x="2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47" name="Freeform 78"/>
            <p:cNvSpPr>
              <a:spLocks/>
            </p:cNvSpPr>
            <p:nvPr/>
          </p:nvSpPr>
          <p:spPr bwMode="auto">
            <a:xfrm>
              <a:off x="3772" y="3326"/>
              <a:ext cx="56" cy="299"/>
            </a:xfrm>
            <a:custGeom>
              <a:avLst/>
              <a:gdLst>
                <a:gd name="T0" fmla="*/ 25 w 99"/>
                <a:gd name="T1" fmla="*/ 0 h 465"/>
                <a:gd name="T2" fmla="*/ 0 w 99"/>
                <a:gd name="T3" fmla="*/ 4 h 465"/>
                <a:gd name="T4" fmla="*/ 74 w 99"/>
                <a:gd name="T5" fmla="*/ 465 h 465"/>
                <a:gd name="T6" fmla="*/ 99 w 99"/>
                <a:gd name="T7" fmla="*/ 461 h 465"/>
                <a:gd name="T8" fmla="*/ 25 w 99"/>
                <a:gd name="T9" fmla="*/ 0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" h="465">
                  <a:moveTo>
                    <a:pt x="25" y="0"/>
                  </a:moveTo>
                  <a:lnTo>
                    <a:pt x="0" y="4"/>
                  </a:lnTo>
                  <a:lnTo>
                    <a:pt x="74" y="465"/>
                  </a:lnTo>
                  <a:lnTo>
                    <a:pt x="99" y="46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48" name="Freeform 79"/>
            <p:cNvSpPr>
              <a:spLocks/>
            </p:cNvSpPr>
            <p:nvPr/>
          </p:nvSpPr>
          <p:spPr bwMode="auto">
            <a:xfrm>
              <a:off x="3772" y="3316"/>
              <a:ext cx="14" cy="12"/>
            </a:xfrm>
            <a:custGeom>
              <a:avLst/>
              <a:gdLst>
                <a:gd name="T0" fmla="*/ 0 w 25"/>
                <a:gd name="T1" fmla="*/ 3 h 4"/>
                <a:gd name="T2" fmla="*/ 0 w 25"/>
                <a:gd name="T3" fmla="*/ 4 h 4"/>
                <a:gd name="T4" fmla="*/ 25 w 25"/>
                <a:gd name="T5" fmla="*/ 0 h 4"/>
                <a:gd name="T6" fmla="*/ 25 w 25"/>
                <a:gd name="T7" fmla="*/ 1 h 4"/>
                <a:gd name="T8" fmla="*/ 0 w 2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4">
                  <a:moveTo>
                    <a:pt x="0" y="3"/>
                  </a:moveTo>
                  <a:lnTo>
                    <a:pt x="0" y="4"/>
                  </a:lnTo>
                  <a:lnTo>
                    <a:pt x="25" y="0"/>
                  </a:lnTo>
                  <a:lnTo>
                    <a:pt x="25" y="1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49" name="Freeform 80"/>
            <p:cNvSpPr>
              <a:spLocks/>
            </p:cNvSpPr>
            <p:nvPr/>
          </p:nvSpPr>
          <p:spPr bwMode="auto">
            <a:xfrm>
              <a:off x="3815" y="3621"/>
              <a:ext cx="13" cy="12"/>
            </a:xfrm>
            <a:custGeom>
              <a:avLst/>
              <a:gdLst>
                <a:gd name="T0" fmla="*/ 25 w 26"/>
                <a:gd name="T1" fmla="*/ 0 h 15"/>
                <a:gd name="T2" fmla="*/ 26 w 26"/>
                <a:gd name="T3" fmla="*/ 12 h 15"/>
                <a:gd name="T4" fmla="*/ 2 w 26"/>
                <a:gd name="T5" fmla="*/ 15 h 15"/>
                <a:gd name="T6" fmla="*/ 0 w 26"/>
                <a:gd name="T7" fmla="*/ 4 h 15"/>
                <a:gd name="T8" fmla="*/ 25 w 26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5">
                  <a:moveTo>
                    <a:pt x="25" y="0"/>
                  </a:moveTo>
                  <a:lnTo>
                    <a:pt x="26" y="12"/>
                  </a:lnTo>
                  <a:lnTo>
                    <a:pt x="2" y="15"/>
                  </a:lnTo>
                  <a:lnTo>
                    <a:pt x="0" y="4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50" name="Rectangle 81"/>
            <p:cNvSpPr>
              <a:spLocks noChangeArrowheads="1"/>
            </p:cNvSpPr>
            <p:nvPr/>
          </p:nvSpPr>
          <p:spPr bwMode="auto">
            <a:xfrm>
              <a:off x="3675" y="2650"/>
              <a:ext cx="13" cy="14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51" name="Freeform 82"/>
            <p:cNvSpPr>
              <a:spLocks/>
            </p:cNvSpPr>
            <p:nvPr/>
          </p:nvSpPr>
          <p:spPr bwMode="auto">
            <a:xfrm>
              <a:off x="3624" y="2021"/>
              <a:ext cx="105" cy="258"/>
            </a:xfrm>
            <a:custGeom>
              <a:avLst/>
              <a:gdLst>
                <a:gd name="T0" fmla="*/ 23 w 182"/>
                <a:gd name="T1" fmla="*/ 0 h 398"/>
                <a:gd name="T2" fmla="*/ 89 w 182"/>
                <a:gd name="T3" fmla="*/ 164 h 398"/>
                <a:gd name="T4" fmla="*/ 182 w 182"/>
                <a:gd name="T5" fmla="*/ 390 h 398"/>
                <a:gd name="T6" fmla="*/ 159 w 182"/>
                <a:gd name="T7" fmla="*/ 398 h 398"/>
                <a:gd name="T8" fmla="*/ 66 w 182"/>
                <a:gd name="T9" fmla="*/ 172 h 398"/>
                <a:gd name="T10" fmla="*/ 0 w 182"/>
                <a:gd name="T11" fmla="*/ 8 h 398"/>
                <a:gd name="T12" fmla="*/ 23 w 182"/>
                <a:gd name="T13" fmla="*/ 0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2" h="398">
                  <a:moveTo>
                    <a:pt x="23" y="0"/>
                  </a:moveTo>
                  <a:lnTo>
                    <a:pt x="89" y="164"/>
                  </a:lnTo>
                  <a:lnTo>
                    <a:pt x="182" y="390"/>
                  </a:lnTo>
                  <a:lnTo>
                    <a:pt x="159" y="398"/>
                  </a:lnTo>
                  <a:lnTo>
                    <a:pt x="66" y="172"/>
                  </a:lnTo>
                  <a:lnTo>
                    <a:pt x="0" y="8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52" name="Freeform 83"/>
            <p:cNvSpPr>
              <a:spLocks/>
            </p:cNvSpPr>
            <p:nvPr/>
          </p:nvSpPr>
          <p:spPr bwMode="auto">
            <a:xfrm>
              <a:off x="3717" y="2274"/>
              <a:ext cx="75" cy="177"/>
            </a:xfrm>
            <a:custGeom>
              <a:avLst/>
              <a:gdLst>
                <a:gd name="T0" fmla="*/ 23 w 131"/>
                <a:gd name="T1" fmla="*/ 0 h 274"/>
                <a:gd name="T2" fmla="*/ 131 w 131"/>
                <a:gd name="T3" fmla="*/ 267 h 274"/>
                <a:gd name="T4" fmla="*/ 108 w 131"/>
                <a:gd name="T5" fmla="*/ 274 h 274"/>
                <a:gd name="T6" fmla="*/ 0 w 131"/>
                <a:gd name="T7" fmla="*/ 8 h 274"/>
                <a:gd name="T8" fmla="*/ 23 w 131"/>
                <a:gd name="T9" fmla="*/ 0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274">
                  <a:moveTo>
                    <a:pt x="23" y="0"/>
                  </a:moveTo>
                  <a:lnTo>
                    <a:pt x="131" y="267"/>
                  </a:lnTo>
                  <a:lnTo>
                    <a:pt x="108" y="274"/>
                  </a:lnTo>
                  <a:lnTo>
                    <a:pt x="0" y="8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53" name="Freeform 84"/>
            <p:cNvSpPr>
              <a:spLocks/>
            </p:cNvSpPr>
            <p:nvPr/>
          </p:nvSpPr>
          <p:spPr bwMode="auto">
            <a:xfrm>
              <a:off x="3717" y="2267"/>
              <a:ext cx="12" cy="12"/>
            </a:xfrm>
            <a:custGeom>
              <a:avLst/>
              <a:gdLst>
                <a:gd name="T0" fmla="*/ 23 w 23"/>
                <a:gd name="T1" fmla="*/ 0 h 8"/>
                <a:gd name="T2" fmla="*/ 0 w 23"/>
                <a:gd name="T3" fmla="*/ 8 h 8"/>
                <a:gd name="T4" fmla="*/ 23 w 23"/>
                <a:gd name="T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8">
                  <a:moveTo>
                    <a:pt x="23" y="0"/>
                  </a:moveTo>
                  <a:lnTo>
                    <a:pt x="0" y="8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54" name="Freeform 85"/>
            <p:cNvSpPr>
              <a:spLocks/>
            </p:cNvSpPr>
            <p:nvPr/>
          </p:nvSpPr>
          <p:spPr bwMode="auto">
            <a:xfrm>
              <a:off x="3778" y="2448"/>
              <a:ext cx="19" cy="125"/>
            </a:xfrm>
            <a:custGeom>
              <a:avLst/>
              <a:gdLst>
                <a:gd name="T0" fmla="*/ 24 w 34"/>
                <a:gd name="T1" fmla="*/ 0 h 192"/>
                <a:gd name="T2" fmla="*/ 29 w 34"/>
                <a:gd name="T3" fmla="*/ 23 h 192"/>
                <a:gd name="T4" fmla="*/ 31 w 34"/>
                <a:gd name="T5" fmla="*/ 64 h 192"/>
                <a:gd name="T6" fmla="*/ 34 w 34"/>
                <a:gd name="T7" fmla="*/ 192 h 192"/>
                <a:gd name="T8" fmla="*/ 10 w 34"/>
                <a:gd name="T9" fmla="*/ 192 h 192"/>
                <a:gd name="T10" fmla="*/ 7 w 34"/>
                <a:gd name="T11" fmla="*/ 65 h 192"/>
                <a:gd name="T12" fmla="*/ 5 w 34"/>
                <a:gd name="T13" fmla="*/ 25 h 192"/>
                <a:gd name="T14" fmla="*/ 0 w 34"/>
                <a:gd name="T15" fmla="*/ 4 h 192"/>
                <a:gd name="T16" fmla="*/ 24 w 34"/>
                <a:gd name="T17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192">
                  <a:moveTo>
                    <a:pt x="24" y="0"/>
                  </a:moveTo>
                  <a:lnTo>
                    <a:pt x="29" y="23"/>
                  </a:lnTo>
                  <a:lnTo>
                    <a:pt x="31" y="64"/>
                  </a:lnTo>
                  <a:lnTo>
                    <a:pt x="34" y="192"/>
                  </a:lnTo>
                  <a:lnTo>
                    <a:pt x="10" y="192"/>
                  </a:lnTo>
                  <a:lnTo>
                    <a:pt x="7" y="65"/>
                  </a:lnTo>
                  <a:lnTo>
                    <a:pt x="5" y="25"/>
                  </a:lnTo>
                  <a:lnTo>
                    <a:pt x="0" y="4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55" name="Freeform 86"/>
            <p:cNvSpPr>
              <a:spLocks/>
            </p:cNvSpPr>
            <p:nvPr/>
          </p:nvSpPr>
          <p:spPr bwMode="auto">
            <a:xfrm>
              <a:off x="3778" y="2439"/>
              <a:ext cx="14" cy="12"/>
            </a:xfrm>
            <a:custGeom>
              <a:avLst/>
              <a:gdLst>
                <a:gd name="T0" fmla="*/ 24 w 24"/>
                <a:gd name="T1" fmla="*/ 3 h 10"/>
                <a:gd name="T2" fmla="*/ 23 w 24"/>
                <a:gd name="T3" fmla="*/ 0 h 10"/>
                <a:gd name="T4" fmla="*/ 24 w 24"/>
                <a:gd name="T5" fmla="*/ 5 h 10"/>
                <a:gd name="T6" fmla="*/ 0 w 24"/>
                <a:gd name="T7" fmla="*/ 9 h 10"/>
                <a:gd name="T8" fmla="*/ 1 w 24"/>
                <a:gd name="T9" fmla="*/ 10 h 10"/>
                <a:gd name="T10" fmla="*/ 24 w 24"/>
                <a:gd name="T11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10">
                  <a:moveTo>
                    <a:pt x="24" y="3"/>
                  </a:moveTo>
                  <a:lnTo>
                    <a:pt x="23" y="0"/>
                  </a:lnTo>
                  <a:lnTo>
                    <a:pt x="24" y="5"/>
                  </a:lnTo>
                  <a:lnTo>
                    <a:pt x="0" y="9"/>
                  </a:lnTo>
                  <a:lnTo>
                    <a:pt x="1" y="10"/>
                  </a:lnTo>
                  <a:lnTo>
                    <a:pt x="24" y="3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56" name="Rectangle 87"/>
            <p:cNvSpPr>
              <a:spLocks noChangeArrowheads="1"/>
            </p:cNvSpPr>
            <p:nvPr/>
          </p:nvSpPr>
          <p:spPr bwMode="auto">
            <a:xfrm>
              <a:off x="3782" y="2567"/>
              <a:ext cx="15" cy="13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57" name="Freeform 88"/>
            <p:cNvSpPr>
              <a:spLocks/>
            </p:cNvSpPr>
            <p:nvPr/>
          </p:nvSpPr>
          <p:spPr bwMode="auto">
            <a:xfrm>
              <a:off x="3620" y="2015"/>
              <a:ext cx="16" cy="13"/>
            </a:xfrm>
            <a:custGeom>
              <a:avLst/>
              <a:gdLst>
                <a:gd name="T0" fmla="*/ 28 w 28"/>
                <a:gd name="T1" fmla="*/ 11 h 19"/>
                <a:gd name="T2" fmla="*/ 23 w 28"/>
                <a:gd name="T3" fmla="*/ 0 h 19"/>
                <a:gd name="T4" fmla="*/ 0 w 28"/>
                <a:gd name="T5" fmla="*/ 8 h 19"/>
                <a:gd name="T6" fmla="*/ 5 w 28"/>
                <a:gd name="T7" fmla="*/ 19 h 19"/>
                <a:gd name="T8" fmla="*/ 28 w 28"/>
                <a:gd name="T9" fmla="*/ 1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9">
                  <a:moveTo>
                    <a:pt x="28" y="11"/>
                  </a:moveTo>
                  <a:lnTo>
                    <a:pt x="23" y="0"/>
                  </a:lnTo>
                  <a:lnTo>
                    <a:pt x="0" y="8"/>
                  </a:lnTo>
                  <a:lnTo>
                    <a:pt x="5" y="19"/>
                  </a:lnTo>
                  <a:lnTo>
                    <a:pt x="28" y="11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58" name="Freeform 89"/>
            <p:cNvSpPr>
              <a:spLocks/>
            </p:cNvSpPr>
            <p:nvPr/>
          </p:nvSpPr>
          <p:spPr bwMode="auto">
            <a:xfrm>
              <a:off x="3616" y="2493"/>
              <a:ext cx="45" cy="19"/>
            </a:xfrm>
            <a:custGeom>
              <a:avLst/>
              <a:gdLst>
                <a:gd name="T0" fmla="*/ 1 w 79"/>
                <a:gd name="T1" fmla="*/ 0 h 30"/>
                <a:gd name="T2" fmla="*/ 46 w 79"/>
                <a:gd name="T3" fmla="*/ 1 h 30"/>
                <a:gd name="T4" fmla="*/ 79 w 79"/>
                <a:gd name="T5" fmla="*/ 6 h 30"/>
                <a:gd name="T6" fmla="*/ 76 w 79"/>
                <a:gd name="T7" fmla="*/ 30 h 30"/>
                <a:gd name="T8" fmla="*/ 43 w 79"/>
                <a:gd name="T9" fmla="*/ 25 h 30"/>
                <a:gd name="T10" fmla="*/ 0 w 79"/>
                <a:gd name="T11" fmla="*/ 24 h 30"/>
                <a:gd name="T12" fmla="*/ 1 w 79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30">
                  <a:moveTo>
                    <a:pt x="1" y="0"/>
                  </a:moveTo>
                  <a:lnTo>
                    <a:pt x="46" y="1"/>
                  </a:lnTo>
                  <a:lnTo>
                    <a:pt x="79" y="6"/>
                  </a:lnTo>
                  <a:lnTo>
                    <a:pt x="76" y="30"/>
                  </a:lnTo>
                  <a:lnTo>
                    <a:pt x="43" y="25"/>
                  </a:lnTo>
                  <a:lnTo>
                    <a:pt x="0" y="2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59" name="Freeform 90"/>
            <p:cNvSpPr>
              <a:spLocks/>
            </p:cNvSpPr>
            <p:nvPr/>
          </p:nvSpPr>
          <p:spPr bwMode="auto">
            <a:xfrm>
              <a:off x="3659" y="2496"/>
              <a:ext cx="19" cy="23"/>
            </a:xfrm>
            <a:custGeom>
              <a:avLst/>
              <a:gdLst>
                <a:gd name="T0" fmla="*/ 7 w 34"/>
                <a:gd name="T1" fmla="*/ 0 h 33"/>
                <a:gd name="T2" fmla="*/ 25 w 34"/>
                <a:gd name="T3" fmla="*/ 5 h 33"/>
                <a:gd name="T4" fmla="*/ 34 w 34"/>
                <a:gd name="T5" fmla="*/ 10 h 33"/>
                <a:gd name="T6" fmla="*/ 27 w 34"/>
                <a:gd name="T7" fmla="*/ 33 h 33"/>
                <a:gd name="T8" fmla="*/ 18 w 34"/>
                <a:gd name="T9" fmla="*/ 28 h 33"/>
                <a:gd name="T10" fmla="*/ 0 w 34"/>
                <a:gd name="T11" fmla="*/ 23 h 33"/>
                <a:gd name="T12" fmla="*/ 7 w 34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3">
                  <a:moveTo>
                    <a:pt x="7" y="0"/>
                  </a:moveTo>
                  <a:lnTo>
                    <a:pt x="25" y="5"/>
                  </a:lnTo>
                  <a:lnTo>
                    <a:pt x="34" y="10"/>
                  </a:lnTo>
                  <a:lnTo>
                    <a:pt x="27" y="33"/>
                  </a:lnTo>
                  <a:lnTo>
                    <a:pt x="18" y="28"/>
                  </a:lnTo>
                  <a:lnTo>
                    <a:pt x="0" y="23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60" name="Freeform 91"/>
            <p:cNvSpPr>
              <a:spLocks/>
            </p:cNvSpPr>
            <p:nvPr/>
          </p:nvSpPr>
          <p:spPr bwMode="auto">
            <a:xfrm>
              <a:off x="3659" y="2496"/>
              <a:ext cx="12" cy="16"/>
            </a:xfrm>
            <a:custGeom>
              <a:avLst/>
              <a:gdLst>
                <a:gd name="T0" fmla="*/ 5 w 9"/>
                <a:gd name="T1" fmla="*/ 0 h 24"/>
                <a:gd name="T2" fmla="*/ 9 w 9"/>
                <a:gd name="T3" fmla="*/ 0 h 24"/>
                <a:gd name="T4" fmla="*/ 7 w 9"/>
                <a:gd name="T5" fmla="*/ 0 h 24"/>
                <a:gd name="T6" fmla="*/ 0 w 9"/>
                <a:gd name="T7" fmla="*/ 23 h 24"/>
                <a:gd name="T8" fmla="*/ 2 w 9"/>
                <a:gd name="T9" fmla="*/ 24 h 24"/>
                <a:gd name="T10" fmla="*/ 5 w 9"/>
                <a:gd name="T1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24">
                  <a:moveTo>
                    <a:pt x="5" y="0"/>
                  </a:moveTo>
                  <a:lnTo>
                    <a:pt x="9" y="0"/>
                  </a:lnTo>
                  <a:lnTo>
                    <a:pt x="7" y="0"/>
                  </a:lnTo>
                  <a:lnTo>
                    <a:pt x="0" y="23"/>
                  </a:lnTo>
                  <a:lnTo>
                    <a:pt x="2" y="2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61" name="Freeform 92"/>
            <p:cNvSpPr>
              <a:spLocks/>
            </p:cNvSpPr>
            <p:nvPr/>
          </p:nvSpPr>
          <p:spPr bwMode="auto">
            <a:xfrm>
              <a:off x="3669" y="2510"/>
              <a:ext cx="18" cy="44"/>
            </a:xfrm>
            <a:custGeom>
              <a:avLst/>
              <a:gdLst>
                <a:gd name="T0" fmla="*/ 24 w 30"/>
                <a:gd name="T1" fmla="*/ 0 h 68"/>
                <a:gd name="T2" fmla="*/ 29 w 30"/>
                <a:gd name="T3" fmla="*/ 19 h 68"/>
                <a:gd name="T4" fmla="*/ 30 w 30"/>
                <a:gd name="T5" fmla="*/ 65 h 68"/>
                <a:gd name="T6" fmla="*/ 6 w 30"/>
                <a:gd name="T7" fmla="*/ 68 h 68"/>
                <a:gd name="T8" fmla="*/ 5 w 30"/>
                <a:gd name="T9" fmla="*/ 22 h 68"/>
                <a:gd name="T10" fmla="*/ 0 w 30"/>
                <a:gd name="T11" fmla="*/ 4 h 68"/>
                <a:gd name="T12" fmla="*/ 24 w 30"/>
                <a:gd name="T13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68">
                  <a:moveTo>
                    <a:pt x="24" y="0"/>
                  </a:moveTo>
                  <a:lnTo>
                    <a:pt x="29" y="19"/>
                  </a:lnTo>
                  <a:lnTo>
                    <a:pt x="30" y="65"/>
                  </a:lnTo>
                  <a:lnTo>
                    <a:pt x="6" y="68"/>
                  </a:lnTo>
                  <a:lnTo>
                    <a:pt x="5" y="22"/>
                  </a:lnTo>
                  <a:lnTo>
                    <a:pt x="0" y="4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62" name="Freeform 93"/>
            <p:cNvSpPr>
              <a:spLocks/>
            </p:cNvSpPr>
            <p:nvPr/>
          </p:nvSpPr>
          <p:spPr bwMode="auto">
            <a:xfrm>
              <a:off x="3669" y="2504"/>
              <a:ext cx="14" cy="15"/>
            </a:xfrm>
            <a:custGeom>
              <a:avLst/>
              <a:gdLst>
                <a:gd name="T0" fmla="*/ 16 w 24"/>
                <a:gd name="T1" fmla="*/ 0 h 23"/>
                <a:gd name="T2" fmla="*/ 23 w 24"/>
                <a:gd name="T3" fmla="*/ 3 h 23"/>
                <a:gd name="T4" fmla="*/ 24 w 24"/>
                <a:gd name="T5" fmla="*/ 10 h 23"/>
                <a:gd name="T6" fmla="*/ 0 w 24"/>
                <a:gd name="T7" fmla="*/ 14 h 23"/>
                <a:gd name="T8" fmla="*/ 9 w 24"/>
                <a:gd name="T9" fmla="*/ 23 h 23"/>
                <a:gd name="T10" fmla="*/ 16 w 24"/>
                <a:gd name="T1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23">
                  <a:moveTo>
                    <a:pt x="16" y="0"/>
                  </a:moveTo>
                  <a:lnTo>
                    <a:pt x="23" y="3"/>
                  </a:lnTo>
                  <a:lnTo>
                    <a:pt x="24" y="10"/>
                  </a:lnTo>
                  <a:lnTo>
                    <a:pt x="0" y="14"/>
                  </a:lnTo>
                  <a:lnTo>
                    <a:pt x="9" y="23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63" name="Freeform 94"/>
            <p:cNvSpPr>
              <a:spLocks/>
            </p:cNvSpPr>
            <p:nvPr/>
          </p:nvSpPr>
          <p:spPr bwMode="auto">
            <a:xfrm>
              <a:off x="3669" y="2553"/>
              <a:ext cx="18" cy="45"/>
            </a:xfrm>
            <a:custGeom>
              <a:avLst/>
              <a:gdLst>
                <a:gd name="T0" fmla="*/ 30 w 30"/>
                <a:gd name="T1" fmla="*/ 0 h 70"/>
                <a:gd name="T2" fmla="*/ 29 w 30"/>
                <a:gd name="T3" fmla="*/ 47 h 70"/>
                <a:gd name="T4" fmla="*/ 24 w 30"/>
                <a:gd name="T5" fmla="*/ 70 h 70"/>
                <a:gd name="T6" fmla="*/ 0 w 30"/>
                <a:gd name="T7" fmla="*/ 68 h 70"/>
                <a:gd name="T8" fmla="*/ 5 w 30"/>
                <a:gd name="T9" fmla="*/ 46 h 70"/>
                <a:gd name="T10" fmla="*/ 6 w 30"/>
                <a:gd name="T11" fmla="*/ 0 h 70"/>
                <a:gd name="T12" fmla="*/ 30 w 30"/>
                <a:gd name="T13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70">
                  <a:moveTo>
                    <a:pt x="30" y="0"/>
                  </a:moveTo>
                  <a:lnTo>
                    <a:pt x="29" y="47"/>
                  </a:lnTo>
                  <a:lnTo>
                    <a:pt x="24" y="70"/>
                  </a:lnTo>
                  <a:lnTo>
                    <a:pt x="0" y="68"/>
                  </a:lnTo>
                  <a:lnTo>
                    <a:pt x="5" y="46"/>
                  </a:lnTo>
                  <a:lnTo>
                    <a:pt x="6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64" name="Freeform 95"/>
            <p:cNvSpPr>
              <a:spLocks/>
            </p:cNvSpPr>
            <p:nvPr/>
          </p:nvSpPr>
          <p:spPr bwMode="auto">
            <a:xfrm>
              <a:off x="3672" y="2541"/>
              <a:ext cx="15" cy="13"/>
            </a:xfrm>
            <a:custGeom>
              <a:avLst/>
              <a:gdLst>
                <a:gd name="T0" fmla="*/ 24 w 24"/>
                <a:gd name="T1" fmla="*/ 0 h 3"/>
                <a:gd name="T2" fmla="*/ 24 w 24"/>
                <a:gd name="T3" fmla="*/ 2 h 3"/>
                <a:gd name="T4" fmla="*/ 0 w 24"/>
                <a:gd name="T5" fmla="*/ 2 h 3"/>
                <a:gd name="T6" fmla="*/ 0 w 24"/>
                <a:gd name="T7" fmla="*/ 3 h 3"/>
                <a:gd name="T8" fmla="*/ 24 w 24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3">
                  <a:moveTo>
                    <a:pt x="24" y="0"/>
                  </a:moveTo>
                  <a:lnTo>
                    <a:pt x="24" y="2"/>
                  </a:lnTo>
                  <a:lnTo>
                    <a:pt x="0" y="2"/>
                  </a:lnTo>
                  <a:lnTo>
                    <a:pt x="0" y="3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65" name="Freeform 96"/>
            <p:cNvSpPr>
              <a:spLocks/>
            </p:cNvSpPr>
            <p:nvPr/>
          </p:nvSpPr>
          <p:spPr bwMode="auto">
            <a:xfrm>
              <a:off x="3655" y="2592"/>
              <a:ext cx="27" cy="23"/>
            </a:xfrm>
            <a:custGeom>
              <a:avLst/>
              <a:gdLst>
                <a:gd name="T0" fmla="*/ 44 w 44"/>
                <a:gd name="T1" fmla="*/ 15 h 35"/>
                <a:gd name="T2" fmla="*/ 39 w 44"/>
                <a:gd name="T3" fmla="*/ 21 h 35"/>
                <a:gd name="T4" fmla="*/ 30 w 44"/>
                <a:gd name="T5" fmla="*/ 29 h 35"/>
                <a:gd name="T6" fmla="*/ 7 w 44"/>
                <a:gd name="T7" fmla="*/ 35 h 35"/>
                <a:gd name="T8" fmla="*/ 0 w 44"/>
                <a:gd name="T9" fmla="*/ 13 h 35"/>
                <a:gd name="T10" fmla="*/ 20 w 44"/>
                <a:gd name="T11" fmla="*/ 8 h 35"/>
                <a:gd name="T12" fmla="*/ 23 w 44"/>
                <a:gd name="T13" fmla="*/ 4 h 35"/>
                <a:gd name="T14" fmla="*/ 25 w 44"/>
                <a:gd name="T15" fmla="*/ 0 h 35"/>
                <a:gd name="T16" fmla="*/ 44 w 44"/>
                <a:gd name="T17" fmla="*/ 1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35">
                  <a:moveTo>
                    <a:pt x="44" y="15"/>
                  </a:moveTo>
                  <a:lnTo>
                    <a:pt x="39" y="21"/>
                  </a:lnTo>
                  <a:lnTo>
                    <a:pt x="30" y="29"/>
                  </a:lnTo>
                  <a:lnTo>
                    <a:pt x="7" y="35"/>
                  </a:lnTo>
                  <a:lnTo>
                    <a:pt x="0" y="13"/>
                  </a:lnTo>
                  <a:lnTo>
                    <a:pt x="20" y="8"/>
                  </a:lnTo>
                  <a:lnTo>
                    <a:pt x="23" y="4"/>
                  </a:lnTo>
                  <a:lnTo>
                    <a:pt x="25" y="0"/>
                  </a:lnTo>
                  <a:lnTo>
                    <a:pt x="44" y="15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66" name="Freeform 97"/>
            <p:cNvSpPr>
              <a:spLocks/>
            </p:cNvSpPr>
            <p:nvPr/>
          </p:nvSpPr>
          <p:spPr bwMode="auto">
            <a:xfrm>
              <a:off x="3669" y="2590"/>
              <a:ext cx="14" cy="12"/>
            </a:xfrm>
            <a:custGeom>
              <a:avLst/>
              <a:gdLst>
                <a:gd name="T0" fmla="*/ 24 w 24"/>
                <a:gd name="T1" fmla="*/ 8 h 15"/>
                <a:gd name="T2" fmla="*/ 24 w 24"/>
                <a:gd name="T3" fmla="*/ 13 h 15"/>
                <a:gd name="T4" fmla="*/ 21 w 24"/>
                <a:gd name="T5" fmla="*/ 15 h 15"/>
                <a:gd name="T6" fmla="*/ 2 w 24"/>
                <a:gd name="T7" fmla="*/ 0 h 15"/>
                <a:gd name="T8" fmla="*/ 0 w 24"/>
                <a:gd name="T9" fmla="*/ 6 h 15"/>
                <a:gd name="T10" fmla="*/ 24 w 24"/>
                <a:gd name="T11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15">
                  <a:moveTo>
                    <a:pt x="24" y="8"/>
                  </a:moveTo>
                  <a:lnTo>
                    <a:pt x="24" y="13"/>
                  </a:lnTo>
                  <a:lnTo>
                    <a:pt x="21" y="15"/>
                  </a:lnTo>
                  <a:lnTo>
                    <a:pt x="2" y="0"/>
                  </a:lnTo>
                  <a:lnTo>
                    <a:pt x="0" y="6"/>
                  </a:lnTo>
                  <a:lnTo>
                    <a:pt x="24" y="8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67" name="Freeform 98"/>
            <p:cNvSpPr>
              <a:spLocks/>
            </p:cNvSpPr>
            <p:nvPr/>
          </p:nvSpPr>
          <p:spPr bwMode="auto">
            <a:xfrm>
              <a:off x="3618" y="2601"/>
              <a:ext cx="41" cy="18"/>
            </a:xfrm>
            <a:custGeom>
              <a:avLst/>
              <a:gdLst>
                <a:gd name="T0" fmla="*/ 73 w 73"/>
                <a:gd name="T1" fmla="*/ 22 h 28"/>
                <a:gd name="T2" fmla="*/ 46 w 73"/>
                <a:gd name="T3" fmla="*/ 25 h 28"/>
                <a:gd name="T4" fmla="*/ 4 w 73"/>
                <a:gd name="T5" fmla="*/ 28 h 28"/>
                <a:gd name="T6" fmla="*/ 0 w 73"/>
                <a:gd name="T7" fmla="*/ 6 h 28"/>
                <a:gd name="T8" fmla="*/ 42 w 73"/>
                <a:gd name="T9" fmla="*/ 2 h 28"/>
                <a:gd name="T10" fmla="*/ 69 w 73"/>
                <a:gd name="T11" fmla="*/ 0 h 28"/>
                <a:gd name="T12" fmla="*/ 73 w 73"/>
                <a:gd name="T13" fmla="*/ 2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28">
                  <a:moveTo>
                    <a:pt x="73" y="22"/>
                  </a:moveTo>
                  <a:lnTo>
                    <a:pt x="46" y="25"/>
                  </a:lnTo>
                  <a:lnTo>
                    <a:pt x="4" y="28"/>
                  </a:lnTo>
                  <a:lnTo>
                    <a:pt x="0" y="6"/>
                  </a:lnTo>
                  <a:lnTo>
                    <a:pt x="42" y="2"/>
                  </a:lnTo>
                  <a:lnTo>
                    <a:pt x="69" y="0"/>
                  </a:lnTo>
                  <a:lnTo>
                    <a:pt x="73" y="22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68" name="Freeform 99"/>
            <p:cNvSpPr>
              <a:spLocks/>
            </p:cNvSpPr>
            <p:nvPr/>
          </p:nvSpPr>
          <p:spPr bwMode="auto">
            <a:xfrm>
              <a:off x="3655" y="2601"/>
              <a:ext cx="12" cy="14"/>
            </a:xfrm>
            <a:custGeom>
              <a:avLst/>
              <a:gdLst>
                <a:gd name="T0" fmla="*/ 7 w 10"/>
                <a:gd name="T1" fmla="*/ 22 h 22"/>
                <a:gd name="T2" fmla="*/ 10 w 10"/>
                <a:gd name="T3" fmla="*/ 22 h 22"/>
                <a:gd name="T4" fmla="*/ 5 w 10"/>
                <a:gd name="T5" fmla="*/ 22 h 22"/>
                <a:gd name="T6" fmla="*/ 1 w 10"/>
                <a:gd name="T7" fmla="*/ 0 h 22"/>
                <a:gd name="T8" fmla="*/ 0 w 10"/>
                <a:gd name="T9" fmla="*/ 0 h 22"/>
                <a:gd name="T10" fmla="*/ 7 w 10"/>
                <a:gd name="T11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22">
                  <a:moveTo>
                    <a:pt x="7" y="22"/>
                  </a:moveTo>
                  <a:lnTo>
                    <a:pt x="10" y="22"/>
                  </a:lnTo>
                  <a:lnTo>
                    <a:pt x="5" y="22"/>
                  </a:lnTo>
                  <a:lnTo>
                    <a:pt x="1" y="0"/>
                  </a:lnTo>
                  <a:lnTo>
                    <a:pt x="0" y="0"/>
                  </a:lnTo>
                  <a:lnTo>
                    <a:pt x="7" y="22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69" name="Freeform 100"/>
            <p:cNvSpPr>
              <a:spLocks/>
            </p:cNvSpPr>
            <p:nvPr/>
          </p:nvSpPr>
          <p:spPr bwMode="auto">
            <a:xfrm>
              <a:off x="3610" y="2605"/>
              <a:ext cx="13" cy="16"/>
            </a:xfrm>
            <a:custGeom>
              <a:avLst/>
              <a:gdLst>
                <a:gd name="T0" fmla="*/ 15 w 15"/>
                <a:gd name="T1" fmla="*/ 22 h 24"/>
                <a:gd name="T2" fmla="*/ 3 w 15"/>
                <a:gd name="T3" fmla="*/ 24 h 24"/>
                <a:gd name="T4" fmla="*/ 0 w 15"/>
                <a:gd name="T5" fmla="*/ 1 h 24"/>
                <a:gd name="T6" fmla="*/ 11 w 15"/>
                <a:gd name="T7" fmla="*/ 0 h 24"/>
                <a:gd name="T8" fmla="*/ 15 w 15"/>
                <a:gd name="T9" fmla="*/ 2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24">
                  <a:moveTo>
                    <a:pt x="15" y="22"/>
                  </a:moveTo>
                  <a:lnTo>
                    <a:pt x="3" y="24"/>
                  </a:lnTo>
                  <a:lnTo>
                    <a:pt x="0" y="1"/>
                  </a:lnTo>
                  <a:lnTo>
                    <a:pt x="11" y="0"/>
                  </a:lnTo>
                  <a:lnTo>
                    <a:pt x="15" y="22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70" name="Freeform 101"/>
            <p:cNvSpPr>
              <a:spLocks/>
            </p:cNvSpPr>
            <p:nvPr/>
          </p:nvSpPr>
          <p:spPr bwMode="auto">
            <a:xfrm>
              <a:off x="3609" y="2493"/>
              <a:ext cx="11" cy="15"/>
            </a:xfrm>
            <a:custGeom>
              <a:avLst/>
              <a:gdLst>
                <a:gd name="T0" fmla="*/ 13 w 13"/>
                <a:gd name="T1" fmla="*/ 0 h 24"/>
                <a:gd name="T2" fmla="*/ 2 w 13"/>
                <a:gd name="T3" fmla="*/ 0 h 24"/>
                <a:gd name="T4" fmla="*/ 0 w 13"/>
                <a:gd name="T5" fmla="*/ 24 h 24"/>
                <a:gd name="T6" fmla="*/ 12 w 13"/>
                <a:gd name="T7" fmla="*/ 24 h 24"/>
                <a:gd name="T8" fmla="*/ 13 w 13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24">
                  <a:moveTo>
                    <a:pt x="13" y="0"/>
                  </a:moveTo>
                  <a:lnTo>
                    <a:pt x="2" y="0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71" name="Freeform 102"/>
            <p:cNvSpPr>
              <a:spLocks/>
            </p:cNvSpPr>
            <p:nvPr/>
          </p:nvSpPr>
          <p:spPr bwMode="auto">
            <a:xfrm>
              <a:off x="3606" y="2058"/>
              <a:ext cx="42" cy="159"/>
            </a:xfrm>
            <a:custGeom>
              <a:avLst/>
              <a:gdLst>
                <a:gd name="T0" fmla="*/ 71 w 71"/>
                <a:gd name="T1" fmla="*/ 0 h 245"/>
                <a:gd name="T2" fmla="*/ 71 w 71"/>
                <a:gd name="T3" fmla="*/ 37 h 245"/>
                <a:gd name="T4" fmla="*/ 69 w 71"/>
                <a:gd name="T5" fmla="*/ 63 h 245"/>
                <a:gd name="T6" fmla="*/ 62 w 71"/>
                <a:gd name="T7" fmla="*/ 92 h 245"/>
                <a:gd name="T8" fmla="*/ 47 w 71"/>
                <a:gd name="T9" fmla="*/ 162 h 245"/>
                <a:gd name="T10" fmla="*/ 23 w 71"/>
                <a:gd name="T11" fmla="*/ 245 h 245"/>
                <a:gd name="T12" fmla="*/ 0 w 71"/>
                <a:gd name="T13" fmla="*/ 237 h 245"/>
                <a:gd name="T14" fmla="*/ 24 w 71"/>
                <a:gd name="T15" fmla="*/ 156 h 245"/>
                <a:gd name="T16" fmla="*/ 38 w 71"/>
                <a:gd name="T17" fmla="*/ 88 h 245"/>
                <a:gd name="T18" fmla="*/ 44 w 71"/>
                <a:gd name="T19" fmla="*/ 61 h 245"/>
                <a:gd name="T20" fmla="*/ 47 w 71"/>
                <a:gd name="T21" fmla="*/ 36 h 245"/>
                <a:gd name="T22" fmla="*/ 47 w 71"/>
                <a:gd name="T23" fmla="*/ 0 h 245"/>
                <a:gd name="T24" fmla="*/ 71 w 71"/>
                <a:gd name="T25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1" h="245">
                  <a:moveTo>
                    <a:pt x="71" y="0"/>
                  </a:moveTo>
                  <a:lnTo>
                    <a:pt x="71" y="37"/>
                  </a:lnTo>
                  <a:lnTo>
                    <a:pt x="69" y="63"/>
                  </a:lnTo>
                  <a:lnTo>
                    <a:pt x="62" y="92"/>
                  </a:lnTo>
                  <a:lnTo>
                    <a:pt x="47" y="162"/>
                  </a:lnTo>
                  <a:lnTo>
                    <a:pt x="23" y="245"/>
                  </a:lnTo>
                  <a:lnTo>
                    <a:pt x="0" y="237"/>
                  </a:lnTo>
                  <a:lnTo>
                    <a:pt x="24" y="156"/>
                  </a:lnTo>
                  <a:lnTo>
                    <a:pt x="38" y="88"/>
                  </a:lnTo>
                  <a:lnTo>
                    <a:pt x="44" y="61"/>
                  </a:lnTo>
                  <a:lnTo>
                    <a:pt x="47" y="36"/>
                  </a:lnTo>
                  <a:lnTo>
                    <a:pt x="47" y="0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72" name="Freeform 103"/>
            <p:cNvSpPr>
              <a:spLocks/>
            </p:cNvSpPr>
            <p:nvPr/>
          </p:nvSpPr>
          <p:spPr bwMode="auto">
            <a:xfrm>
              <a:off x="3604" y="2212"/>
              <a:ext cx="16" cy="13"/>
            </a:xfrm>
            <a:custGeom>
              <a:avLst/>
              <a:gdLst>
                <a:gd name="T0" fmla="*/ 27 w 27"/>
                <a:gd name="T1" fmla="*/ 8 h 19"/>
                <a:gd name="T2" fmla="*/ 23 w 27"/>
                <a:gd name="T3" fmla="*/ 19 h 19"/>
                <a:gd name="T4" fmla="*/ 0 w 27"/>
                <a:gd name="T5" fmla="*/ 11 h 19"/>
                <a:gd name="T6" fmla="*/ 4 w 27"/>
                <a:gd name="T7" fmla="*/ 0 h 19"/>
                <a:gd name="T8" fmla="*/ 27 w 27"/>
                <a:gd name="T9" fmla="*/ 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9">
                  <a:moveTo>
                    <a:pt x="27" y="8"/>
                  </a:moveTo>
                  <a:lnTo>
                    <a:pt x="23" y="19"/>
                  </a:lnTo>
                  <a:lnTo>
                    <a:pt x="0" y="11"/>
                  </a:lnTo>
                  <a:lnTo>
                    <a:pt x="4" y="0"/>
                  </a:lnTo>
                  <a:lnTo>
                    <a:pt x="27" y="8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73" name="Rectangle 104"/>
            <p:cNvSpPr>
              <a:spLocks noChangeArrowheads="1"/>
            </p:cNvSpPr>
            <p:nvPr/>
          </p:nvSpPr>
          <p:spPr bwMode="auto">
            <a:xfrm>
              <a:off x="3634" y="2047"/>
              <a:ext cx="14" cy="11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74" name="Freeform 105"/>
            <p:cNvSpPr>
              <a:spLocks/>
            </p:cNvSpPr>
            <p:nvPr/>
          </p:nvSpPr>
          <p:spPr bwMode="auto">
            <a:xfrm>
              <a:off x="3669" y="1488"/>
              <a:ext cx="123" cy="141"/>
            </a:xfrm>
            <a:custGeom>
              <a:avLst/>
              <a:gdLst>
                <a:gd name="T0" fmla="*/ 211 w 211"/>
                <a:gd name="T1" fmla="*/ 16 h 220"/>
                <a:gd name="T2" fmla="*/ 86 w 211"/>
                <a:gd name="T3" fmla="*/ 146 h 220"/>
                <a:gd name="T4" fmla="*/ 18 w 211"/>
                <a:gd name="T5" fmla="*/ 220 h 220"/>
                <a:gd name="T6" fmla="*/ 0 w 211"/>
                <a:gd name="T7" fmla="*/ 203 h 220"/>
                <a:gd name="T8" fmla="*/ 68 w 211"/>
                <a:gd name="T9" fmla="*/ 130 h 220"/>
                <a:gd name="T10" fmla="*/ 193 w 211"/>
                <a:gd name="T11" fmla="*/ 0 h 220"/>
                <a:gd name="T12" fmla="*/ 211 w 211"/>
                <a:gd name="T13" fmla="*/ 16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1" h="220">
                  <a:moveTo>
                    <a:pt x="211" y="16"/>
                  </a:moveTo>
                  <a:lnTo>
                    <a:pt x="86" y="146"/>
                  </a:lnTo>
                  <a:lnTo>
                    <a:pt x="18" y="220"/>
                  </a:lnTo>
                  <a:lnTo>
                    <a:pt x="0" y="203"/>
                  </a:lnTo>
                  <a:lnTo>
                    <a:pt x="68" y="130"/>
                  </a:lnTo>
                  <a:lnTo>
                    <a:pt x="193" y="0"/>
                  </a:lnTo>
                  <a:lnTo>
                    <a:pt x="211" y="16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75" name="Freeform 106"/>
            <p:cNvSpPr>
              <a:spLocks/>
            </p:cNvSpPr>
            <p:nvPr/>
          </p:nvSpPr>
          <p:spPr bwMode="auto">
            <a:xfrm>
              <a:off x="3625" y="1621"/>
              <a:ext cx="57" cy="123"/>
            </a:xfrm>
            <a:custGeom>
              <a:avLst/>
              <a:gdLst>
                <a:gd name="T0" fmla="*/ 97 w 97"/>
                <a:gd name="T1" fmla="*/ 12 h 191"/>
                <a:gd name="T2" fmla="*/ 89 w 97"/>
                <a:gd name="T3" fmla="*/ 25 h 191"/>
                <a:gd name="T4" fmla="*/ 80 w 97"/>
                <a:gd name="T5" fmla="*/ 38 h 191"/>
                <a:gd name="T6" fmla="*/ 63 w 97"/>
                <a:gd name="T7" fmla="*/ 76 h 191"/>
                <a:gd name="T8" fmla="*/ 44 w 97"/>
                <a:gd name="T9" fmla="*/ 127 h 191"/>
                <a:gd name="T10" fmla="*/ 23 w 97"/>
                <a:gd name="T11" fmla="*/ 191 h 191"/>
                <a:gd name="T12" fmla="*/ 0 w 97"/>
                <a:gd name="T13" fmla="*/ 183 h 191"/>
                <a:gd name="T14" fmla="*/ 21 w 97"/>
                <a:gd name="T15" fmla="*/ 120 h 191"/>
                <a:gd name="T16" fmla="*/ 40 w 97"/>
                <a:gd name="T17" fmla="*/ 68 h 191"/>
                <a:gd name="T18" fmla="*/ 58 w 97"/>
                <a:gd name="T19" fmla="*/ 28 h 191"/>
                <a:gd name="T20" fmla="*/ 68 w 97"/>
                <a:gd name="T21" fmla="*/ 12 h 191"/>
                <a:gd name="T22" fmla="*/ 76 w 97"/>
                <a:gd name="T23" fmla="*/ 0 h 191"/>
                <a:gd name="T24" fmla="*/ 97 w 97"/>
                <a:gd name="T25" fmla="*/ 12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7" h="191">
                  <a:moveTo>
                    <a:pt x="97" y="12"/>
                  </a:moveTo>
                  <a:lnTo>
                    <a:pt x="89" y="25"/>
                  </a:lnTo>
                  <a:lnTo>
                    <a:pt x="80" y="38"/>
                  </a:lnTo>
                  <a:lnTo>
                    <a:pt x="63" y="76"/>
                  </a:lnTo>
                  <a:lnTo>
                    <a:pt x="44" y="127"/>
                  </a:lnTo>
                  <a:lnTo>
                    <a:pt x="23" y="191"/>
                  </a:lnTo>
                  <a:lnTo>
                    <a:pt x="0" y="183"/>
                  </a:lnTo>
                  <a:lnTo>
                    <a:pt x="21" y="120"/>
                  </a:lnTo>
                  <a:lnTo>
                    <a:pt x="40" y="68"/>
                  </a:lnTo>
                  <a:lnTo>
                    <a:pt x="58" y="28"/>
                  </a:lnTo>
                  <a:lnTo>
                    <a:pt x="68" y="12"/>
                  </a:lnTo>
                  <a:lnTo>
                    <a:pt x="76" y="0"/>
                  </a:lnTo>
                  <a:lnTo>
                    <a:pt x="97" y="12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76" name="Freeform 107"/>
            <p:cNvSpPr>
              <a:spLocks/>
            </p:cNvSpPr>
            <p:nvPr/>
          </p:nvSpPr>
          <p:spPr bwMode="auto">
            <a:xfrm>
              <a:off x="3669" y="1617"/>
              <a:ext cx="13" cy="12"/>
            </a:xfrm>
            <a:custGeom>
              <a:avLst/>
              <a:gdLst>
                <a:gd name="T0" fmla="*/ 1 w 21"/>
                <a:gd name="T1" fmla="*/ 0 h 17"/>
                <a:gd name="T2" fmla="*/ 0 w 21"/>
                <a:gd name="T3" fmla="*/ 2 h 17"/>
                <a:gd name="T4" fmla="*/ 21 w 21"/>
                <a:gd name="T5" fmla="*/ 14 h 17"/>
                <a:gd name="T6" fmla="*/ 19 w 21"/>
                <a:gd name="T7" fmla="*/ 17 h 17"/>
                <a:gd name="T8" fmla="*/ 1 w 21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7">
                  <a:moveTo>
                    <a:pt x="1" y="0"/>
                  </a:moveTo>
                  <a:lnTo>
                    <a:pt x="0" y="2"/>
                  </a:lnTo>
                  <a:lnTo>
                    <a:pt x="21" y="14"/>
                  </a:lnTo>
                  <a:lnTo>
                    <a:pt x="19" y="1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77" name="Freeform 108"/>
            <p:cNvSpPr>
              <a:spLocks/>
            </p:cNvSpPr>
            <p:nvPr/>
          </p:nvSpPr>
          <p:spPr bwMode="auto">
            <a:xfrm>
              <a:off x="3595" y="1737"/>
              <a:ext cx="43" cy="130"/>
            </a:xfrm>
            <a:custGeom>
              <a:avLst/>
              <a:gdLst>
                <a:gd name="T0" fmla="*/ 76 w 76"/>
                <a:gd name="T1" fmla="*/ 8 h 199"/>
                <a:gd name="T2" fmla="*/ 41 w 76"/>
                <a:gd name="T3" fmla="*/ 125 h 199"/>
                <a:gd name="T4" fmla="*/ 23 w 76"/>
                <a:gd name="T5" fmla="*/ 199 h 199"/>
                <a:gd name="T6" fmla="*/ 0 w 76"/>
                <a:gd name="T7" fmla="*/ 192 h 199"/>
                <a:gd name="T8" fmla="*/ 18 w 76"/>
                <a:gd name="T9" fmla="*/ 118 h 199"/>
                <a:gd name="T10" fmla="*/ 53 w 76"/>
                <a:gd name="T11" fmla="*/ 0 h 199"/>
                <a:gd name="T12" fmla="*/ 76 w 76"/>
                <a:gd name="T13" fmla="*/ 8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199">
                  <a:moveTo>
                    <a:pt x="76" y="8"/>
                  </a:moveTo>
                  <a:lnTo>
                    <a:pt x="41" y="125"/>
                  </a:lnTo>
                  <a:lnTo>
                    <a:pt x="23" y="199"/>
                  </a:lnTo>
                  <a:lnTo>
                    <a:pt x="0" y="192"/>
                  </a:lnTo>
                  <a:lnTo>
                    <a:pt x="18" y="118"/>
                  </a:lnTo>
                  <a:lnTo>
                    <a:pt x="53" y="0"/>
                  </a:lnTo>
                  <a:lnTo>
                    <a:pt x="76" y="8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78" name="Freeform 109"/>
            <p:cNvSpPr>
              <a:spLocks/>
            </p:cNvSpPr>
            <p:nvPr/>
          </p:nvSpPr>
          <p:spPr bwMode="auto">
            <a:xfrm>
              <a:off x="3625" y="1731"/>
              <a:ext cx="13" cy="13"/>
            </a:xfrm>
            <a:custGeom>
              <a:avLst/>
              <a:gdLst>
                <a:gd name="T0" fmla="*/ 0 w 23"/>
                <a:gd name="T1" fmla="*/ 0 h 8"/>
                <a:gd name="T2" fmla="*/ 23 w 23"/>
                <a:gd name="T3" fmla="*/ 8 h 8"/>
                <a:gd name="T4" fmla="*/ 0 w 23"/>
                <a:gd name="T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8">
                  <a:moveTo>
                    <a:pt x="0" y="0"/>
                  </a:moveTo>
                  <a:lnTo>
                    <a:pt x="23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79" name="Freeform 110"/>
            <p:cNvSpPr>
              <a:spLocks/>
            </p:cNvSpPr>
            <p:nvPr/>
          </p:nvSpPr>
          <p:spPr bwMode="auto">
            <a:xfrm>
              <a:off x="3592" y="1864"/>
              <a:ext cx="25" cy="87"/>
            </a:xfrm>
            <a:custGeom>
              <a:avLst/>
              <a:gdLst>
                <a:gd name="T0" fmla="*/ 28 w 43"/>
                <a:gd name="T1" fmla="*/ 3 h 135"/>
                <a:gd name="T2" fmla="*/ 24 w 43"/>
                <a:gd name="T3" fmla="*/ 28 h 135"/>
                <a:gd name="T4" fmla="*/ 27 w 43"/>
                <a:gd name="T5" fmla="*/ 58 h 135"/>
                <a:gd name="T6" fmla="*/ 32 w 43"/>
                <a:gd name="T7" fmla="*/ 92 h 135"/>
                <a:gd name="T8" fmla="*/ 43 w 43"/>
                <a:gd name="T9" fmla="*/ 128 h 135"/>
                <a:gd name="T10" fmla="*/ 20 w 43"/>
                <a:gd name="T11" fmla="*/ 135 h 135"/>
                <a:gd name="T12" fmla="*/ 8 w 43"/>
                <a:gd name="T13" fmla="*/ 95 h 135"/>
                <a:gd name="T14" fmla="*/ 3 w 43"/>
                <a:gd name="T15" fmla="*/ 60 h 135"/>
                <a:gd name="T16" fmla="*/ 0 w 43"/>
                <a:gd name="T17" fmla="*/ 28 h 135"/>
                <a:gd name="T18" fmla="*/ 4 w 43"/>
                <a:gd name="T19" fmla="*/ 0 h 135"/>
                <a:gd name="T20" fmla="*/ 28 w 43"/>
                <a:gd name="T21" fmla="*/ 3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" h="135">
                  <a:moveTo>
                    <a:pt x="28" y="3"/>
                  </a:moveTo>
                  <a:lnTo>
                    <a:pt x="24" y="28"/>
                  </a:lnTo>
                  <a:lnTo>
                    <a:pt x="27" y="58"/>
                  </a:lnTo>
                  <a:lnTo>
                    <a:pt x="32" y="92"/>
                  </a:lnTo>
                  <a:lnTo>
                    <a:pt x="43" y="128"/>
                  </a:lnTo>
                  <a:lnTo>
                    <a:pt x="20" y="135"/>
                  </a:lnTo>
                  <a:lnTo>
                    <a:pt x="8" y="95"/>
                  </a:lnTo>
                  <a:lnTo>
                    <a:pt x="3" y="60"/>
                  </a:lnTo>
                  <a:lnTo>
                    <a:pt x="0" y="28"/>
                  </a:lnTo>
                  <a:lnTo>
                    <a:pt x="4" y="0"/>
                  </a:lnTo>
                  <a:lnTo>
                    <a:pt x="28" y="3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80" name="Freeform 111"/>
            <p:cNvSpPr>
              <a:spLocks/>
            </p:cNvSpPr>
            <p:nvPr/>
          </p:nvSpPr>
          <p:spPr bwMode="auto">
            <a:xfrm>
              <a:off x="3593" y="1854"/>
              <a:ext cx="16" cy="13"/>
            </a:xfrm>
            <a:custGeom>
              <a:avLst/>
              <a:gdLst>
                <a:gd name="T0" fmla="*/ 1 w 24"/>
                <a:gd name="T1" fmla="*/ 0 h 7"/>
                <a:gd name="T2" fmla="*/ 0 w 24"/>
                <a:gd name="T3" fmla="*/ 6 h 7"/>
                <a:gd name="T4" fmla="*/ 0 w 24"/>
                <a:gd name="T5" fmla="*/ 2 h 7"/>
                <a:gd name="T6" fmla="*/ 24 w 24"/>
                <a:gd name="T7" fmla="*/ 5 h 7"/>
                <a:gd name="T8" fmla="*/ 24 w 24"/>
                <a:gd name="T9" fmla="*/ 7 h 7"/>
                <a:gd name="T10" fmla="*/ 1 w 24"/>
                <a:gd name="T1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7">
                  <a:moveTo>
                    <a:pt x="1" y="0"/>
                  </a:moveTo>
                  <a:lnTo>
                    <a:pt x="0" y="6"/>
                  </a:lnTo>
                  <a:lnTo>
                    <a:pt x="0" y="2"/>
                  </a:lnTo>
                  <a:lnTo>
                    <a:pt x="24" y="5"/>
                  </a:lnTo>
                  <a:lnTo>
                    <a:pt x="24" y="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81" name="Freeform 112"/>
            <p:cNvSpPr>
              <a:spLocks/>
            </p:cNvSpPr>
            <p:nvPr/>
          </p:nvSpPr>
          <p:spPr bwMode="auto">
            <a:xfrm>
              <a:off x="3604" y="1946"/>
              <a:ext cx="31" cy="69"/>
            </a:xfrm>
            <a:custGeom>
              <a:avLst/>
              <a:gdLst>
                <a:gd name="T0" fmla="*/ 23 w 55"/>
                <a:gd name="T1" fmla="*/ 0 h 107"/>
                <a:gd name="T2" fmla="*/ 55 w 55"/>
                <a:gd name="T3" fmla="*/ 100 h 107"/>
                <a:gd name="T4" fmla="*/ 32 w 55"/>
                <a:gd name="T5" fmla="*/ 107 h 107"/>
                <a:gd name="T6" fmla="*/ 0 w 55"/>
                <a:gd name="T7" fmla="*/ 7 h 107"/>
                <a:gd name="T8" fmla="*/ 23 w 55"/>
                <a:gd name="T9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107">
                  <a:moveTo>
                    <a:pt x="23" y="0"/>
                  </a:moveTo>
                  <a:lnTo>
                    <a:pt x="55" y="100"/>
                  </a:lnTo>
                  <a:lnTo>
                    <a:pt x="32" y="107"/>
                  </a:lnTo>
                  <a:lnTo>
                    <a:pt x="0" y="7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82" name="Freeform 113"/>
            <p:cNvSpPr>
              <a:spLocks/>
            </p:cNvSpPr>
            <p:nvPr/>
          </p:nvSpPr>
          <p:spPr bwMode="auto">
            <a:xfrm>
              <a:off x="3604" y="1939"/>
              <a:ext cx="13" cy="12"/>
            </a:xfrm>
            <a:custGeom>
              <a:avLst/>
              <a:gdLst>
                <a:gd name="T0" fmla="*/ 0 w 23"/>
                <a:gd name="T1" fmla="*/ 7 h 7"/>
                <a:gd name="T2" fmla="*/ 23 w 23"/>
                <a:gd name="T3" fmla="*/ 0 h 7"/>
                <a:gd name="T4" fmla="*/ 0 w 23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7">
                  <a:moveTo>
                    <a:pt x="0" y="7"/>
                  </a:moveTo>
                  <a:lnTo>
                    <a:pt x="23" y="0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83" name="Freeform 114"/>
            <p:cNvSpPr>
              <a:spLocks/>
            </p:cNvSpPr>
            <p:nvPr/>
          </p:nvSpPr>
          <p:spPr bwMode="auto">
            <a:xfrm>
              <a:off x="3623" y="2011"/>
              <a:ext cx="14" cy="12"/>
            </a:xfrm>
            <a:custGeom>
              <a:avLst/>
              <a:gdLst>
                <a:gd name="T0" fmla="*/ 23 w 27"/>
                <a:gd name="T1" fmla="*/ 0 h 19"/>
                <a:gd name="T2" fmla="*/ 27 w 27"/>
                <a:gd name="T3" fmla="*/ 11 h 19"/>
                <a:gd name="T4" fmla="*/ 4 w 27"/>
                <a:gd name="T5" fmla="*/ 19 h 19"/>
                <a:gd name="T6" fmla="*/ 0 w 27"/>
                <a:gd name="T7" fmla="*/ 7 h 19"/>
                <a:gd name="T8" fmla="*/ 23 w 27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9">
                  <a:moveTo>
                    <a:pt x="23" y="0"/>
                  </a:moveTo>
                  <a:lnTo>
                    <a:pt x="27" y="11"/>
                  </a:lnTo>
                  <a:lnTo>
                    <a:pt x="4" y="19"/>
                  </a:lnTo>
                  <a:lnTo>
                    <a:pt x="0" y="7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84" name="Freeform 115"/>
            <p:cNvSpPr>
              <a:spLocks/>
            </p:cNvSpPr>
            <p:nvPr/>
          </p:nvSpPr>
          <p:spPr bwMode="auto">
            <a:xfrm>
              <a:off x="3781" y="1482"/>
              <a:ext cx="15" cy="16"/>
            </a:xfrm>
            <a:custGeom>
              <a:avLst/>
              <a:gdLst>
                <a:gd name="T0" fmla="*/ 18 w 26"/>
                <a:gd name="T1" fmla="*/ 25 h 25"/>
                <a:gd name="T2" fmla="*/ 26 w 26"/>
                <a:gd name="T3" fmla="*/ 16 h 25"/>
                <a:gd name="T4" fmla="*/ 8 w 26"/>
                <a:gd name="T5" fmla="*/ 0 h 25"/>
                <a:gd name="T6" fmla="*/ 0 w 26"/>
                <a:gd name="T7" fmla="*/ 9 h 25"/>
                <a:gd name="T8" fmla="*/ 18 w 26"/>
                <a:gd name="T9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5">
                  <a:moveTo>
                    <a:pt x="18" y="25"/>
                  </a:moveTo>
                  <a:lnTo>
                    <a:pt x="26" y="16"/>
                  </a:lnTo>
                  <a:lnTo>
                    <a:pt x="8" y="0"/>
                  </a:lnTo>
                  <a:lnTo>
                    <a:pt x="0" y="9"/>
                  </a:lnTo>
                  <a:lnTo>
                    <a:pt x="18" y="25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85" name="Freeform 116"/>
            <p:cNvSpPr>
              <a:spLocks/>
            </p:cNvSpPr>
            <p:nvPr/>
          </p:nvSpPr>
          <p:spPr bwMode="auto">
            <a:xfrm>
              <a:off x="3816" y="1635"/>
              <a:ext cx="13" cy="709"/>
            </a:xfrm>
            <a:custGeom>
              <a:avLst/>
              <a:gdLst>
                <a:gd name="T0" fmla="*/ 26 w 26"/>
                <a:gd name="T1" fmla="*/ 0 h 1096"/>
                <a:gd name="T2" fmla="*/ 2 w 26"/>
                <a:gd name="T3" fmla="*/ 0 h 1096"/>
                <a:gd name="T4" fmla="*/ 0 w 26"/>
                <a:gd name="T5" fmla="*/ 547 h 1096"/>
                <a:gd name="T6" fmla="*/ 0 w 26"/>
                <a:gd name="T7" fmla="*/ 1096 h 1096"/>
                <a:gd name="T8" fmla="*/ 25 w 26"/>
                <a:gd name="T9" fmla="*/ 1096 h 1096"/>
                <a:gd name="T10" fmla="*/ 25 w 26"/>
                <a:gd name="T11" fmla="*/ 547 h 1096"/>
                <a:gd name="T12" fmla="*/ 26 w 26"/>
                <a:gd name="T13" fmla="*/ 0 h 10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1096">
                  <a:moveTo>
                    <a:pt x="26" y="0"/>
                  </a:moveTo>
                  <a:lnTo>
                    <a:pt x="2" y="0"/>
                  </a:lnTo>
                  <a:lnTo>
                    <a:pt x="0" y="547"/>
                  </a:lnTo>
                  <a:lnTo>
                    <a:pt x="0" y="1096"/>
                  </a:lnTo>
                  <a:lnTo>
                    <a:pt x="25" y="1096"/>
                  </a:lnTo>
                  <a:lnTo>
                    <a:pt x="25" y="547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86" name="Freeform 117"/>
            <p:cNvSpPr>
              <a:spLocks/>
            </p:cNvSpPr>
            <p:nvPr/>
          </p:nvSpPr>
          <p:spPr bwMode="auto">
            <a:xfrm>
              <a:off x="3804" y="2343"/>
              <a:ext cx="25" cy="164"/>
            </a:xfrm>
            <a:custGeom>
              <a:avLst/>
              <a:gdLst>
                <a:gd name="T0" fmla="*/ 45 w 45"/>
                <a:gd name="T1" fmla="*/ 1 h 253"/>
                <a:gd name="T2" fmla="*/ 20 w 45"/>
                <a:gd name="T3" fmla="*/ 0 h 253"/>
                <a:gd name="T4" fmla="*/ 0 w 45"/>
                <a:gd name="T5" fmla="*/ 251 h 253"/>
                <a:gd name="T6" fmla="*/ 24 w 45"/>
                <a:gd name="T7" fmla="*/ 253 h 253"/>
                <a:gd name="T8" fmla="*/ 45 w 45"/>
                <a:gd name="T9" fmla="*/ 1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253">
                  <a:moveTo>
                    <a:pt x="45" y="1"/>
                  </a:moveTo>
                  <a:lnTo>
                    <a:pt x="20" y="0"/>
                  </a:lnTo>
                  <a:lnTo>
                    <a:pt x="0" y="251"/>
                  </a:lnTo>
                  <a:lnTo>
                    <a:pt x="24" y="253"/>
                  </a:lnTo>
                  <a:lnTo>
                    <a:pt x="45" y="1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87" name="Freeform 118"/>
            <p:cNvSpPr>
              <a:spLocks/>
            </p:cNvSpPr>
            <p:nvPr/>
          </p:nvSpPr>
          <p:spPr bwMode="auto">
            <a:xfrm>
              <a:off x="3816" y="2333"/>
              <a:ext cx="13" cy="11"/>
            </a:xfrm>
            <a:custGeom>
              <a:avLst/>
              <a:gdLst>
                <a:gd name="T0" fmla="*/ 25 w 25"/>
                <a:gd name="T1" fmla="*/ 1 h 1"/>
                <a:gd name="T2" fmla="*/ 0 w 25"/>
                <a:gd name="T3" fmla="*/ 0 h 1"/>
                <a:gd name="T4" fmla="*/ 0 w 25"/>
                <a:gd name="T5" fmla="*/ 1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0" y="0"/>
                  </a:lnTo>
                  <a:lnTo>
                    <a:pt x="0" y="1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88" name="Freeform 119"/>
            <p:cNvSpPr>
              <a:spLocks/>
            </p:cNvSpPr>
            <p:nvPr/>
          </p:nvSpPr>
          <p:spPr bwMode="auto">
            <a:xfrm>
              <a:off x="3786" y="2505"/>
              <a:ext cx="33" cy="82"/>
            </a:xfrm>
            <a:custGeom>
              <a:avLst/>
              <a:gdLst>
                <a:gd name="T0" fmla="*/ 56 w 56"/>
                <a:gd name="T1" fmla="*/ 6 h 126"/>
                <a:gd name="T2" fmla="*/ 33 w 56"/>
                <a:gd name="T3" fmla="*/ 0 h 126"/>
                <a:gd name="T4" fmla="*/ 0 w 56"/>
                <a:gd name="T5" fmla="*/ 120 h 126"/>
                <a:gd name="T6" fmla="*/ 23 w 56"/>
                <a:gd name="T7" fmla="*/ 126 h 126"/>
                <a:gd name="T8" fmla="*/ 56 w 56"/>
                <a:gd name="T9" fmla="*/ 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126">
                  <a:moveTo>
                    <a:pt x="56" y="6"/>
                  </a:moveTo>
                  <a:lnTo>
                    <a:pt x="33" y="0"/>
                  </a:lnTo>
                  <a:lnTo>
                    <a:pt x="0" y="120"/>
                  </a:lnTo>
                  <a:lnTo>
                    <a:pt x="23" y="126"/>
                  </a:lnTo>
                  <a:lnTo>
                    <a:pt x="56" y="6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89" name="Freeform 120"/>
            <p:cNvSpPr>
              <a:spLocks/>
            </p:cNvSpPr>
            <p:nvPr/>
          </p:nvSpPr>
          <p:spPr bwMode="auto">
            <a:xfrm>
              <a:off x="3804" y="2498"/>
              <a:ext cx="15" cy="14"/>
            </a:xfrm>
            <a:custGeom>
              <a:avLst/>
              <a:gdLst>
                <a:gd name="T0" fmla="*/ 24 w 24"/>
                <a:gd name="T1" fmla="*/ 3 h 8"/>
                <a:gd name="T2" fmla="*/ 24 w 24"/>
                <a:gd name="T3" fmla="*/ 8 h 8"/>
                <a:gd name="T4" fmla="*/ 24 w 24"/>
                <a:gd name="T5" fmla="*/ 6 h 8"/>
                <a:gd name="T6" fmla="*/ 1 w 24"/>
                <a:gd name="T7" fmla="*/ 0 h 8"/>
                <a:gd name="T8" fmla="*/ 0 w 24"/>
                <a:gd name="T9" fmla="*/ 1 h 8"/>
                <a:gd name="T10" fmla="*/ 24 w 24"/>
                <a:gd name="T11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8">
                  <a:moveTo>
                    <a:pt x="24" y="3"/>
                  </a:moveTo>
                  <a:lnTo>
                    <a:pt x="24" y="8"/>
                  </a:lnTo>
                  <a:lnTo>
                    <a:pt x="24" y="6"/>
                  </a:lnTo>
                  <a:lnTo>
                    <a:pt x="1" y="0"/>
                  </a:lnTo>
                  <a:lnTo>
                    <a:pt x="0" y="1"/>
                  </a:lnTo>
                  <a:lnTo>
                    <a:pt x="24" y="3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90" name="Freeform 121"/>
            <p:cNvSpPr>
              <a:spLocks/>
            </p:cNvSpPr>
            <p:nvPr/>
          </p:nvSpPr>
          <p:spPr bwMode="auto">
            <a:xfrm>
              <a:off x="3773" y="2583"/>
              <a:ext cx="25" cy="190"/>
            </a:xfrm>
            <a:custGeom>
              <a:avLst/>
              <a:gdLst>
                <a:gd name="T0" fmla="*/ 45 w 45"/>
                <a:gd name="T1" fmla="*/ 2 h 293"/>
                <a:gd name="T2" fmla="*/ 21 w 45"/>
                <a:gd name="T3" fmla="*/ 0 h 293"/>
                <a:gd name="T4" fmla="*/ 0 w 45"/>
                <a:gd name="T5" fmla="*/ 292 h 293"/>
                <a:gd name="T6" fmla="*/ 25 w 45"/>
                <a:gd name="T7" fmla="*/ 293 h 293"/>
                <a:gd name="T8" fmla="*/ 45 w 45"/>
                <a:gd name="T9" fmla="*/ 2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293">
                  <a:moveTo>
                    <a:pt x="45" y="2"/>
                  </a:moveTo>
                  <a:lnTo>
                    <a:pt x="21" y="0"/>
                  </a:lnTo>
                  <a:lnTo>
                    <a:pt x="0" y="292"/>
                  </a:lnTo>
                  <a:lnTo>
                    <a:pt x="25" y="293"/>
                  </a:lnTo>
                  <a:lnTo>
                    <a:pt x="45" y="2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91" name="Freeform 122"/>
            <p:cNvSpPr>
              <a:spLocks/>
            </p:cNvSpPr>
            <p:nvPr/>
          </p:nvSpPr>
          <p:spPr bwMode="auto">
            <a:xfrm>
              <a:off x="3785" y="2575"/>
              <a:ext cx="13" cy="12"/>
            </a:xfrm>
            <a:custGeom>
              <a:avLst/>
              <a:gdLst>
                <a:gd name="T0" fmla="*/ 1 w 24"/>
                <a:gd name="T1" fmla="*/ 0 h 6"/>
                <a:gd name="T2" fmla="*/ 0 w 24"/>
                <a:gd name="T3" fmla="*/ 1 h 6"/>
                <a:gd name="T4" fmla="*/ 24 w 24"/>
                <a:gd name="T5" fmla="*/ 3 h 6"/>
                <a:gd name="T6" fmla="*/ 24 w 24"/>
                <a:gd name="T7" fmla="*/ 6 h 6"/>
                <a:gd name="T8" fmla="*/ 1 w 24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6">
                  <a:moveTo>
                    <a:pt x="1" y="0"/>
                  </a:moveTo>
                  <a:lnTo>
                    <a:pt x="0" y="1"/>
                  </a:lnTo>
                  <a:lnTo>
                    <a:pt x="24" y="3"/>
                  </a:lnTo>
                  <a:lnTo>
                    <a:pt x="24" y="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92" name="Rectangle 123"/>
            <p:cNvSpPr>
              <a:spLocks noChangeArrowheads="1"/>
            </p:cNvSpPr>
            <p:nvPr/>
          </p:nvSpPr>
          <p:spPr bwMode="auto">
            <a:xfrm>
              <a:off x="3773" y="2773"/>
              <a:ext cx="14" cy="98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93" name="Freeform 124"/>
            <p:cNvSpPr>
              <a:spLocks/>
            </p:cNvSpPr>
            <p:nvPr/>
          </p:nvSpPr>
          <p:spPr bwMode="auto">
            <a:xfrm>
              <a:off x="3773" y="2761"/>
              <a:ext cx="14" cy="12"/>
            </a:xfrm>
            <a:custGeom>
              <a:avLst/>
              <a:gdLst>
                <a:gd name="T0" fmla="*/ 0 w 26"/>
                <a:gd name="T1" fmla="*/ 0 h 1"/>
                <a:gd name="T2" fmla="*/ 2 w 26"/>
                <a:gd name="T3" fmla="*/ 1 h 1"/>
                <a:gd name="T4" fmla="*/ 26 w 26"/>
                <a:gd name="T5" fmla="*/ 1 h 1"/>
                <a:gd name="T6" fmla="*/ 25 w 26"/>
                <a:gd name="T7" fmla="*/ 1 h 1"/>
                <a:gd name="T8" fmla="*/ 0 w 26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">
                  <a:moveTo>
                    <a:pt x="0" y="0"/>
                  </a:moveTo>
                  <a:lnTo>
                    <a:pt x="2" y="1"/>
                  </a:lnTo>
                  <a:lnTo>
                    <a:pt x="26" y="1"/>
                  </a:lnTo>
                  <a:lnTo>
                    <a:pt x="25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94" name="Rectangle 125"/>
            <p:cNvSpPr>
              <a:spLocks noChangeArrowheads="1"/>
            </p:cNvSpPr>
            <p:nvPr/>
          </p:nvSpPr>
          <p:spPr bwMode="auto">
            <a:xfrm>
              <a:off x="3773" y="2871"/>
              <a:ext cx="14" cy="44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95" name="Freeform 126"/>
            <p:cNvSpPr>
              <a:spLocks/>
            </p:cNvSpPr>
            <p:nvPr/>
          </p:nvSpPr>
          <p:spPr bwMode="auto">
            <a:xfrm>
              <a:off x="3773" y="2859"/>
              <a:ext cx="14" cy="12"/>
            </a:xfrm>
            <a:custGeom>
              <a:avLst/>
              <a:gdLst>
                <a:gd name="T0" fmla="*/ 24 w 24"/>
                <a:gd name="T1" fmla="*/ 0 w 24"/>
                <a:gd name="T2" fmla="*/ 24 w 2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4">
                  <a:moveTo>
                    <a:pt x="24" y="0"/>
                  </a:moveTo>
                  <a:lnTo>
                    <a:pt x="0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96" name="Rectangle 127"/>
            <p:cNvSpPr>
              <a:spLocks noChangeArrowheads="1"/>
            </p:cNvSpPr>
            <p:nvPr/>
          </p:nvSpPr>
          <p:spPr bwMode="auto">
            <a:xfrm>
              <a:off x="3773" y="2915"/>
              <a:ext cx="14" cy="87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97" name="Freeform 128"/>
            <p:cNvSpPr>
              <a:spLocks/>
            </p:cNvSpPr>
            <p:nvPr/>
          </p:nvSpPr>
          <p:spPr bwMode="auto">
            <a:xfrm>
              <a:off x="3773" y="2904"/>
              <a:ext cx="14" cy="13"/>
            </a:xfrm>
            <a:custGeom>
              <a:avLst/>
              <a:gdLst>
                <a:gd name="T0" fmla="*/ 24 w 24"/>
                <a:gd name="T1" fmla="*/ 0 w 24"/>
                <a:gd name="T2" fmla="*/ 24 w 2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4">
                  <a:moveTo>
                    <a:pt x="24" y="0"/>
                  </a:moveTo>
                  <a:lnTo>
                    <a:pt x="0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98" name="Freeform 129"/>
            <p:cNvSpPr>
              <a:spLocks/>
            </p:cNvSpPr>
            <p:nvPr/>
          </p:nvSpPr>
          <p:spPr bwMode="auto">
            <a:xfrm>
              <a:off x="3773" y="2999"/>
              <a:ext cx="39" cy="72"/>
            </a:xfrm>
            <a:custGeom>
              <a:avLst/>
              <a:gdLst>
                <a:gd name="T0" fmla="*/ 23 w 67"/>
                <a:gd name="T1" fmla="*/ 0 h 111"/>
                <a:gd name="T2" fmla="*/ 0 w 67"/>
                <a:gd name="T3" fmla="*/ 7 h 111"/>
                <a:gd name="T4" fmla="*/ 44 w 67"/>
                <a:gd name="T5" fmla="*/ 111 h 111"/>
                <a:gd name="T6" fmla="*/ 67 w 67"/>
                <a:gd name="T7" fmla="*/ 104 h 111"/>
                <a:gd name="T8" fmla="*/ 23 w 67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111">
                  <a:moveTo>
                    <a:pt x="23" y="0"/>
                  </a:moveTo>
                  <a:lnTo>
                    <a:pt x="0" y="7"/>
                  </a:lnTo>
                  <a:lnTo>
                    <a:pt x="44" y="111"/>
                  </a:lnTo>
                  <a:lnTo>
                    <a:pt x="67" y="104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99" name="Freeform 130"/>
            <p:cNvSpPr>
              <a:spLocks/>
            </p:cNvSpPr>
            <p:nvPr/>
          </p:nvSpPr>
          <p:spPr bwMode="auto">
            <a:xfrm>
              <a:off x="3773" y="2991"/>
              <a:ext cx="14" cy="12"/>
            </a:xfrm>
            <a:custGeom>
              <a:avLst/>
              <a:gdLst>
                <a:gd name="T0" fmla="*/ 0 w 24"/>
                <a:gd name="T1" fmla="*/ 4 h 7"/>
                <a:gd name="T2" fmla="*/ 0 w 24"/>
                <a:gd name="T3" fmla="*/ 7 h 7"/>
                <a:gd name="T4" fmla="*/ 23 w 24"/>
                <a:gd name="T5" fmla="*/ 0 h 7"/>
                <a:gd name="T6" fmla="*/ 24 w 24"/>
                <a:gd name="T7" fmla="*/ 4 h 7"/>
                <a:gd name="T8" fmla="*/ 0 w 24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7">
                  <a:moveTo>
                    <a:pt x="0" y="4"/>
                  </a:moveTo>
                  <a:lnTo>
                    <a:pt x="0" y="7"/>
                  </a:lnTo>
                  <a:lnTo>
                    <a:pt x="23" y="0"/>
                  </a:lnTo>
                  <a:lnTo>
                    <a:pt x="24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00" name="Freeform 131"/>
            <p:cNvSpPr>
              <a:spLocks/>
            </p:cNvSpPr>
            <p:nvPr/>
          </p:nvSpPr>
          <p:spPr bwMode="auto">
            <a:xfrm>
              <a:off x="3799" y="3065"/>
              <a:ext cx="25" cy="40"/>
            </a:xfrm>
            <a:custGeom>
              <a:avLst/>
              <a:gdLst>
                <a:gd name="T0" fmla="*/ 23 w 42"/>
                <a:gd name="T1" fmla="*/ 0 h 61"/>
                <a:gd name="T2" fmla="*/ 0 w 42"/>
                <a:gd name="T3" fmla="*/ 7 h 61"/>
                <a:gd name="T4" fmla="*/ 19 w 42"/>
                <a:gd name="T5" fmla="*/ 61 h 61"/>
                <a:gd name="T6" fmla="*/ 42 w 42"/>
                <a:gd name="T7" fmla="*/ 53 h 61"/>
                <a:gd name="T8" fmla="*/ 23 w 42"/>
                <a:gd name="T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61">
                  <a:moveTo>
                    <a:pt x="23" y="0"/>
                  </a:moveTo>
                  <a:lnTo>
                    <a:pt x="0" y="7"/>
                  </a:lnTo>
                  <a:lnTo>
                    <a:pt x="19" y="61"/>
                  </a:lnTo>
                  <a:lnTo>
                    <a:pt x="42" y="53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01" name="Freeform 132"/>
            <p:cNvSpPr>
              <a:spLocks/>
            </p:cNvSpPr>
            <p:nvPr/>
          </p:nvSpPr>
          <p:spPr bwMode="auto">
            <a:xfrm>
              <a:off x="3799" y="3058"/>
              <a:ext cx="13" cy="13"/>
            </a:xfrm>
            <a:custGeom>
              <a:avLst/>
              <a:gdLst>
                <a:gd name="T0" fmla="*/ 23 w 23"/>
                <a:gd name="T1" fmla="*/ 0 h 7"/>
                <a:gd name="T2" fmla="*/ 0 w 23"/>
                <a:gd name="T3" fmla="*/ 7 h 7"/>
                <a:gd name="T4" fmla="*/ 23 w 23"/>
                <a:gd name="T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7">
                  <a:moveTo>
                    <a:pt x="23" y="0"/>
                  </a:moveTo>
                  <a:lnTo>
                    <a:pt x="0" y="7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02" name="Freeform 133"/>
            <p:cNvSpPr>
              <a:spLocks/>
            </p:cNvSpPr>
            <p:nvPr/>
          </p:nvSpPr>
          <p:spPr bwMode="auto">
            <a:xfrm>
              <a:off x="3811" y="3100"/>
              <a:ext cx="24" cy="41"/>
            </a:xfrm>
            <a:custGeom>
              <a:avLst/>
              <a:gdLst>
                <a:gd name="T0" fmla="*/ 23 w 41"/>
                <a:gd name="T1" fmla="*/ 0 h 65"/>
                <a:gd name="T2" fmla="*/ 0 w 41"/>
                <a:gd name="T3" fmla="*/ 8 h 65"/>
                <a:gd name="T4" fmla="*/ 18 w 41"/>
                <a:gd name="T5" fmla="*/ 65 h 65"/>
                <a:gd name="T6" fmla="*/ 41 w 41"/>
                <a:gd name="T7" fmla="*/ 58 h 65"/>
                <a:gd name="T8" fmla="*/ 23 w 41"/>
                <a:gd name="T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5">
                  <a:moveTo>
                    <a:pt x="23" y="0"/>
                  </a:moveTo>
                  <a:lnTo>
                    <a:pt x="0" y="8"/>
                  </a:lnTo>
                  <a:lnTo>
                    <a:pt x="18" y="65"/>
                  </a:lnTo>
                  <a:lnTo>
                    <a:pt x="41" y="58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03" name="Freeform 134"/>
            <p:cNvSpPr>
              <a:spLocks/>
            </p:cNvSpPr>
            <p:nvPr/>
          </p:nvSpPr>
          <p:spPr bwMode="auto">
            <a:xfrm>
              <a:off x="3811" y="3093"/>
              <a:ext cx="13" cy="12"/>
            </a:xfrm>
            <a:custGeom>
              <a:avLst/>
              <a:gdLst>
                <a:gd name="T0" fmla="*/ 23 w 23"/>
                <a:gd name="T1" fmla="*/ 0 h 8"/>
                <a:gd name="T2" fmla="*/ 0 w 23"/>
                <a:gd name="T3" fmla="*/ 8 h 8"/>
                <a:gd name="T4" fmla="*/ 23 w 23"/>
                <a:gd name="T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8">
                  <a:moveTo>
                    <a:pt x="23" y="0"/>
                  </a:moveTo>
                  <a:lnTo>
                    <a:pt x="0" y="8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04" name="Freeform 135"/>
            <p:cNvSpPr>
              <a:spLocks/>
            </p:cNvSpPr>
            <p:nvPr/>
          </p:nvSpPr>
          <p:spPr bwMode="auto">
            <a:xfrm>
              <a:off x="3821" y="3138"/>
              <a:ext cx="76" cy="255"/>
            </a:xfrm>
            <a:custGeom>
              <a:avLst/>
              <a:gdLst>
                <a:gd name="T0" fmla="*/ 23 w 134"/>
                <a:gd name="T1" fmla="*/ 0 h 395"/>
                <a:gd name="T2" fmla="*/ 0 w 134"/>
                <a:gd name="T3" fmla="*/ 7 h 395"/>
                <a:gd name="T4" fmla="*/ 111 w 134"/>
                <a:gd name="T5" fmla="*/ 395 h 395"/>
                <a:gd name="T6" fmla="*/ 134 w 134"/>
                <a:gd name="T7" fmla="*/ 388 h 395"/>
                <a:gd name="T8" fmla="*/ 23 w 134"/>
                <a:gd name="T9" fmla="*/ 0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" h="395">
                  <a:moveTo>
                    <a:pt x="23" y="0"/>
                  </a:moveTo>
                  <a:lnTo>
                    <a:pt x="0" y="7"/>
                  </a:lnTo>
                  <a:lnTo>
                    <a:pt x="111" y="395"/>
                  </a:lnTo>
                  <a:lnTo>
                    <a:pt x="134" y="388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05" name="Freeform 136"/>
            <p:cNvSpPr>
              <a:spLocks/>
            </p:cNvSpPr>
            <p:nvPr/>
          </p:nvSpPr>
          <p:spPr bwMode="auto">
            <a:xfrm>
              <a:off x="3821" y="3130"/>
              <a:ext cx="14" cy="11"/>
            </a:xfrm>
            <a:custGeom>
              <a:avLst/>
              <a:gdLst>
                <a:gd name="T0" fmla="*/ 23 w 23"/>
                <a:gd name="T1" fmla="*/ 0 h 7"/>
                <a:gd name="T2" fmla="*/ 0 w 23"/>
                <a:gd name="T3" fmla="*/ 7 h 7"/>
                <a:gd name="T4" fmla="*/ 23 w 23"/>
                <a:gd name="T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7">
                  <a:moveTo>
                    <a:pt x="23" y="0"/>
                  </a:moveTo>
                  <a:lnTo>
                    <a:pt x="0" y="7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06" name="Freeform 137"/>
            <p:cNvSpPr>
              <a:spLocks/>
            </p:cNvSpPr>
            <p:nvPr/>
          </p:nvSpPr>
          <p:spPr bwMode="auto">
            <a:xfrm>
              <a:off x="3886" y="3387"/>
              <a:ext cx="14" cy="12"/>
            </a:xfrm>
            <a:custGeom>
              <a:avLst/>
              <a:gdLst>
                <a:gd name="T0" fmla="*/ 23 w 26"/>
                <a:gd name="T1" fmla="*/ 0 h 18"/>
                <a:gd name="T2" fmla="*/ 26 w 26"/>
                <a:gd name="T3" fmla="*/ 11 h 18"/>
                <a:gd name="T4" fmla="*/ 3 w 26"/>
                <a:gd name="T5" fmla="*/ 18 h 18"/>
                <a:gd name="T6" fmla="*/ 0 w 26"/>
                <a:gd name="T7" fmla="*/ 7 h 18"/>
                <a:gd name="T8" fmla="*/ 23 w 26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8">
                  <a:moveTo>
                    <a:pt x="23" y="0"/>
                  </a:moveTo>
                  <a:lnTo>
                    <a:pt x="26" y="11"/>
                  </a:lnTo>
                  <a:lnTo>
                    <a:pt x="3" y="18"/>
                  </a:lnTo>
                  <a:lnTo>
                    <a:pt x="0" y="7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07" name="Rectangle 138"/>
            <p:cNvSpPr>
              <a:spLocks noChangeArrowheads="1"/>
            </p:cNvSpPr>
            <p:nvPr/>
          </p:nvSpPr>
          <p:spPr bwMode="auto">
            <a:xfrm>
              <a:off x="3816" y="1624"/>
              <a:ext cx="13" cy="13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08" name="Freeform 139"/>
            <p:cNvSpPr>
              <a:spLocks/>
            </p:cNvSpPr>
            <p:nvPr/>
          </p:nvSpPr>
          <p:spPr bwMode="auto">
            <a:xfrm>
              <a:off x="3796" y="1375"/>
              <a:ext cx="31" cy="84"/>
            </a:xfrm>
            <a:custGeom>
              <a:avLst/>
              <a:gdLst>
                <a:gd name="T0" fmla="*/ 55 w 55"/>
                <a:gd name="T1" fmla="*/ 3 h 131"/>
                <a:gd name="T2" fmla="*/ 49 w 55"/>
                <a:gd name="T3" fmla="*/ 32 h 131"/>
                <a:gd name="T4" fmla="*/ 42 w 55"/>
                <a:gd name="T5" fmla="*/ 67 h 131"/>
                <a:gd name="T6" fmla="*/ 33 w 55"/>
                <a:gd name="T7" fmla="*/ 101 h 131"/>
                <a:gd name="T8" fmla="*/ 23 w 55"/>
                <a:gd name="T9" fmla="*/ 131 h 131"/>
                <a:gd name="T10" fmla="*/ 0 w 55"/>
                <a:gd name="T11" fmla="*/ 123 h 131"/>
                <a:gd name="T12" fmla="*/ 10 w 55"/>
                <a:gd name="T13" fmla="*/ 93 h 131"/>
                <a:gd name="T14" fmla="*/ 19 w 55"/>
                <a:gd name="T15" fmla="*/ 60 h 131"/>
                <a:gd name="T16" fmla="*/ 25 w 55"/>
                <a:gd name="T17" fmla="*/ 28 h 131"/>
                <a:gd name="T18" fmla="*/ 30 w 55"/>
                <a:gd name="T19" fmla="*/ 0 h 131"/>
                <a:gd name="T20" fmla="*/ 55 w 55"/>
                <a:gd name="T21" fmla="*/ 3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5" h="131">
                  <a:moveTo>
                    <a:pt x="55" y="3"/>
                  </a:moveTo>
                  <a:lnTo>
                    <a:pt x="49" y="32"/>
                  </a:lnTo>
                  <a:lnTo>
                    <a:pt x="42" y="67"/>
                  </a:lnTo>
                  <a:lnTo>
                    <a:pt x="33" y="101"/>
                  </a:lnTo>
                  <a:lnTo>
                    <a:pt x="23" y="131"/>
                  </a:lnTo>
                  <a:lnTo>
                    <a:pt x="0" y="123"/>
                  </a:lnTo>
                  <a:lnTo>
                    <a:pt x="10" y="93"/>
                  </a:lnTo>
                  <a:lnTo>
                    <a:pt x="19" y="60"/>
                  </a:lnTo>
                  <a:lnTo>
                    <a:pt x="25" y="28"/>
                  </a:lnTo>
                  <a:lnTo>
                    <a:pt x="30" y="0"/>
                  </a:lnTo>
                  <a:lnTo>
                    <a:pt x="55" y="3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09" name="Freeform 140"/>
            <p:cNvSpPr>
              <a:spLocks/>
            </p:cNvSpPr>
            <p:nvPr/>
          </p:nvSpPr>
          <p:spPr bwMode="auto">
            <a:xfrm>
              <a:off x="3736" y="1453"/>
              <a:ext cx="71" cy="225"/>
            </a:xfrm>
            <a:custGeom>
              <a:avLst/>
              <a:gdLst>
                <a:gd name="T0" fmla="*/ 126 w 126"/>
                <a:gd name="T1" fmla="*/ 8 h 349"/>
                <a:gd name="T2" fmla="*/ 105 w 126"/>
                <a:gd name="T3" fmla="*/ 63 h 349"/>
                <a:gd name="T4" fmla="*/ 81 w 126"/>
                <a:gd name="T5" fmla="*/ 138 h 349"/>
                <a:gd name="T6" fmla="*/ 23 w 126"/>
                <a:gd name="T7" fmla="*/ 349 h 349"/>
                <a:gd name="T8" fmla="*/ 0 w 126"/>
                <a:gd name="T9" fmla="*/ 343 h 349"/>
                <a:gd name="T10" fmla="*/ 58 w 126"/>
                <a:gd name="T11" fmla="*/ 130 h 349"/>
                <a:gd name="T12" fmla="*/ 82 w 126"/>
                <a:gd name="T13" fmla="*/ 55 h 349"/>
                <a:gd name="T14" fmla="*/ 103 w 126"/>
                <a:gd name="T15" fmla="*/ 0 h 349"/>
                <a:gd name="T16" fmla="*/ 126 w 126"/>
                <a:gd name="T17" fmla="*/ 8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6" h="349">
                  <a:moveTo>
                    <a:pt x="126" y="8"/>
                  </a:moveTo>
                  <a:lnTo>
                    <a:pt x="105" y="63"/>
                  </a:lnTo>
                  <a:lnTo>
                    <a:pt x="81" y="138"/>
                  </a:lnTo>
                  <a:lnTo>
                    <a:pt x="23" y="349"/>
                  </a:lnTo>
                  <a:lnTo>
                    <a:pt x="0" y="343"/>
                  </a:lnTo>
                  <a:lnTo>
                    <a:pt x="58" y="130"/>
                  </a:lnTo>
                  <a:lnTo>
                    <a:pt x="82" y="55"/>
                  </a:lnTo>
                  <a:lnTo>
                    <a:pt x="103" y="0"/>
                  </a:lnTo>
                  <a:lnTo>
                    <a:pt x="126" y="8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10" name="Freeform 141"/>
            <p:cNvSpPr>
              <a:spLocks/>
            </p:cNvSpPr>
            <p:nvPr/>
          </p:nvSpPr>
          <p:spPr bwMode="auto">
            <a:xfrm>
              <a:off x="3796" y="1446"/>
              <a:ext cx="13" cy="13"/>
            </a:xfrm>
            <a:custGeom>
              <a:avLst/>
              <a:gdLst>
                <a:gd name="T0" fmla="*/ 23 w 23"/>
                <a:gd name="T1" fmla="*/ 8 h 8"/>
                <a:gd name="T2" fmla="*/ 0 w 23"/>
                <a:gd name="T3" fmla="*/ 0 h 8"/>
                <a:gd name="T4" fmla="*/ 23 w 23"/>
                <a:gd name="T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8">
                  <a:moveTo>
                    <a:pt x="23" y="8"/>
                  </a:moveTo>
                  <a:lnTo>
                    <a:pt x="0" y="0"/>
                  </a:lnTo>
                  <a:lnTo>
                    <a:pt x="23" y="8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11" name="Freeform 142"/>
            <p:cNvSpPr>
              <a:spLocks/>
            </p:cNvSpPr>
            <p:nvPr/>
          </p:nvSpPr>
          <p:spPr bwMode="auto">
            <a:xfrm>
              <a:off x="3735" y="1674"/>
              <a:ext cx="15" cy="11"/>
            </a:xfrm>
            <a:custGeom>
              <a:avLst/>
              <a:gdLst>
                <a:gd name="T0" fmla="*/ 25 w 25"/>
                <a:gd name="T1" fmla="*/ 6 h 17"/>
                <a:gd name="T2" fmla="*/ 23 w 25"/>
                <a:gd name="T3" fmla="*/ 17 h 17"/>
                <a:gd name="T4" fmla="*/ 0 w 25"/>
                <a:gd name="T5" fmla="*/ 11 h 17"/>
                <a:gd name="T6" fmla="*/ 2 w 25"/>
                <a:gd name="T7" fmla="*/ 0 h 17"/>
                <a:gd name="T8" fmla="*/ 25 w 25"/>
                <a:gd name="T9" fmla="*/ 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17">
                  <a:moveTo>
                    <a:pt x="25" y="6"/>
                  </a:moveTo>
                  <a:lnTo>
                    <a:pt x="23" y="17"/>
                  </a:lnTo>
                  <a:lnTo>
                    <a:pt x="0" y="11"/>
                  </a:lnTo>
                  <a:lnTo>
                    <a:pt x="2" y="0"/>
                  </a:lnTo>
                  <a:lnTo>
                    <a:pt x="25" y="6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12" name="Freeform 143"/>
            <p:cNvSpPr>
              <a:spLocks/>
            </p:cNvSpPr>
            <p:nvPr/>
          </p:nvSpPr>
          <p:spPr bwMode="auto">
            <a:xfrm>
              <a:off x="3812" y="1363"/>
              <a:ext cx="16" cy="13"/>
            </a:xfrm>
            <a:custGeom>
              <a:avLst/>
              <a:gdLst>
                <a:gd name="T0" fmla="*/ 25 w 26"/>
                <a:gd name="T1" fmla="*/ 14 h 14"/>
                <a:gd name="T2" fmla="*/ 26 w 26"/>
                <a:gd name="T3" fmla="*/ 3 h 14"/>
                <a:gd name="T4" fmla="*/ 2 w 26"/>
                <a:gd name="T5" fmla="*/ 0 h 14"/>
                <a:gd name="T6" fmla="*/ 0 w 26"/>
                <a:gd name="T7" fmla="*/ 11 h 14"/>
                <a:gd name="T8" fmla="*/ 25 w 26"/>
                <a:gd name="T9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4">
                  <a:moveTo>
                    <a:pt x="25" y="14"/>
                  </a:moveTo>
                  <a:lnTo>
                    <a:pt x="26" y="3"/>
                  </a:lnTo>
                  <a:lnTo>
                    <a:pt x="2" y="0"/>
                  </a:lnTo>
                  <a:lnTo>
                    <a:pt x="0" y="11"/>
                  </a:lnTo>
                  <a:lnTo>
                    <a:pt x="25" y="14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13" name="Freeform 144"/>
            <p:cNvSpPr>
              <a:spLocks/>
            </p:cNvSpPr>
            <p:nvPr/>
          </p:nvSpPr>
          <p:spPr bwMode="auto">
            <a:xfrm>
              <a:off x="3811" y="1291"/>
              <a:ext cx="18" cy="146"/>
            </a:xfrm>
            <a:custGeom>
              <a:avLst/>
              <a:gdLst>
                <a:gd name="T0" fmla="*/ 24 w 35"/>
                <a:gd name="T1" fmla="*/ 0 h 225"/>
                <a:gd name="T2" fmla="*/ 0 w 35"/>
                <a:gd name="T3" fmla="*/ 1 h 225"/>
                <a:gd name="T4" fmla="*/ 10 w 35"/>
                <a:gd name="T5" fmla="*/ 225 h 225"/>
                <a:gd name="T6" fmla="*/ 35 w 35"/>
                <a:gd name="T7" fmla="*/ 224 h 225"/>
                <a:gd name="T8" fmla="*/ 24 w 35"/>
                <a:gd name="T9" fmla="*/ 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225">
                  <a:moveTo>
                    <a:pt x="24" y="0"/>
                  </a:moveTo>
                  <a:lnTo>
                    <a:pt x="0" y="1"/>
                  </a:lnTo>
                  <a:lnTo>
                    <a:pt x="10" y="225"/>
                  </a:lnTo>
                  <a:lnTo>
                    <a:pt x="35" y="224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14" name="Freeform 145"/>
            <p:cNvSpPr>
              <a:spLocks/>
            </p:cNvSpPr>
            <p:nvPr/>
          </p:nvSpPr>
          <p:spPr bwMode="auto">
            <a:xfrm>
              <a:off x="3816" y="1436"/>
              <a:ext cx="13" cy="185"/>
            </a:xfrm>
            <a:custGeom>
              <a:avLst/>
              <a:gdLst>
                <a:gd name="T0" fmla="*/ 25 w 26"/>
                <a:gd name="T1" fmla="*/ 0 h 287"/>
                <a:gd name="T2" fmla="*/ 0 w 26"/>
                <a:gd name="T3" fmla="*/ 0 h 287"/>
                <a:gd name="T4" fmla="*/ 2 w 26"/>
                <a:gd name="T5" fmla="*/ 287 h 287"/>
                <a:gd name="T6" fmla="*/ 26 w 26"/>
                <a:gd name="T7" fmla="*/ 287 h 287"/>
                <a:gd name="T8" fmla="*/ 25 w 26"/>
                <a:gd name="T9" fmla="*/ 0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87">
                  <a:moveTo>
                    <a:pt x="25" y="0"/>
                  </a:moveTo>
                  <a:lnTo>
                    <a:pt x="0" y="0"/>
                  </a:lnTo>
                  <a:lnTo>
                    <a:pt x="2" y="287"/>
                  </a:lnTo>
                  <a:lnTo>
                    <a:pt x="26" y="287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15" name="Freeform 146"/>
            <p:cNvSpPr>
              <a:spLocks/>
            </p:cNvSpPr>
            <p:nvPr/>
          </p:nvSpPr>
          <p:spPr bwMode="auto">
            <a:xfrm>
              <a:off x="3816" y="1425"/>
              <a:ext cx="13" cy="12"/>
            </a:xfrm>
            <a:custGeom>
              <a:avLst/>
              <a:gdLst>
                <a:gd name="T0" fmla="*/ 25 w 25"/>
                <a:gd name="T1" fmla="*/ 0 h 1"/>
                <a:gd name="T2" fmla="*/ 0 w 25"/>
                <a:gd name="T3" fmla="*/ 0 h 1"/>
                <a:gd name="T4" fmla="*/ 0 w 25"/>
                <a:gd name="T5" fmla="*/ 1 h 1"/>
                <a:gd name="T6" fmla="*/ 25 w 2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0"/>
                  </a:moveTo>
                  <a:lnTo>
                    <a:pt x="0" y="0"/>
                  </a:lnTo>
                  <a:lnTo>
                    <a:pt x="0" y="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16" name="Freeform 147"/>
            <p:cNvSpPr>
              <a:spLocks/>
            </p:cNvSpPr>
            <p:nvPr/>
          </p:nvSpPr>
          <p:spPr bwMode="auto">
            <a:xfrm>
              <a:off x="3813" y="1621"/>
              <a:ext cx="16" cy="44"/>
            </a:xfrm>
            <a:custGeom>
              <a:avLst/>
              <a:gdLst>
                <a:gd name="T0" fmla="*/ 29 w 29"/>
                <a:gd name="T1" fmla="*/ 1 h 67"/>
                <a:gd name="T2" fmla="*/ 5 w 29"/>
                <a:gd name="T3" fmla="*/ 0 h 67"/>
                <a:gd name="T4" fmla="*/ 0 w 29"/>
                <a:gd name="T5" fmla="*/ 66 h 67"/>
                <a:gd name="T6" fmla="*/ 24 w 29"/>
                <a:gd name="T7" fmla="*/ 67 h 67"/>
                <a:gd name="T8" fmla="*/ 29 w 29"/>
                <a:gd name="T9" fmla="*/ 1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67">
                  <a:moveTo>
                    <a:pt x="29" y="1"/>
                  </a:moveTo>
                  <a:lnTo>
                    <a:pt x="5" y="0"/>
                  </a:lnTo>
                  <a:lnTo>
                    <a:pt x="0" y="66"/>
                  </a:lnTo>
                  <a:lnTo>
                    <a:pt x="24" y="67"/>
                  </a:lnTo>
                  <a:lnTo>
                    <a:pt x="29" y="1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17" name="Freeform 148"/>
            <p:cNvSpPr>
              <a:spLocks/>
            </p:cNvSpPr>
            <p:nvPr/>
          </p:nvSpPr>
          <p:spPr bwMode="auto">
            <a:xfrm>
              <a:off x="3816" y="1609"/>
              <a:ext cx="13" cy="12"/>
            </a:xfrm>
            <a:custGeom>
              <a:avLst/>
              <a:gdLst>
                <a:gd name="T0" fmla="*/ 24 w 24"/>
                <a:gd name="T1" fmla="*/ 1 h 1"/>
                <a:gd name="T2" fmla="*/ 0 w 24"/>
                <a:gd name="T3" fmla="*/ 0 h 1"/>
                <a:gd name="T4" fmla="*/ 0 w 24"/>
                <a:gd name="T5" fmla="*/ 1 h 1"/>
                <a:gd name="T6" fmla="*/ 24 w 2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">
                  <a:moveTo>
                    <a:pt x="24" y="1"/>
                  </a:moveTo>
                  <a:lnTo>
                    <a:pt x="0" y="0"/>
                  </a:lnTo>
                  <a:lnTo>
                    <a:pt x="0" y="1"/>
                  </a:lnTo>
                  <a:lnTo>
                    <a:pt x="24" y="1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18" name="Freeform 149"/>
            <p:cNvSpPr>
              <a:spLocks/>
            </p:cNvSpPr>
            <p:nvPr/>
          </p:nvSpPr>
          <p:spPr bwMode="auto">
            <a:xfrm>
              <a:off x="3812" y="1659"/>
              <a:ext cx="16" cy="14"/>
            </a:xfrm>
            <a:custGeom>
              <a:avLst/>
              <a:gdLst>
                <a:gd name="T0" fmla="*/ 26 w 26"/>
                <a:gd name="T1" fmla="*/ 1 h 13"/>
                <a:gd name="T2" fmla="*/ 25 w 26"/>
                <a:gd name="T3" fmla="*/ 13 h 13"/>
                <a:gd name="T4" fmla="*/ 0 w 26"/>
                <a:gd name="T5" fmla="*/ 11 h 13"/>
                <a:gd name="T6" fmla="*/ 2 w 26"/>
                <a:gd name="T7" fmla="*/ 0 h 13"/>
                <a:gd name="T8" fmla="*/ 26 w 26"/>
                <a:gd name="T9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3">
                  <a:moveTo>
                    <a:pt x="26" y="1"/>
                  </a:moveTo>
                  <a:lnTo>
                    <a:pt x="25" y="13"/>
                  </a:lnTo>
                  <a:lnTo>
                    <a:pt x="0" y="11"/>
                  </a:lnTo>
                  <a:lnTo>
                    <a:pt x="2" y="0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19" name="Freeform 150"/>
            <p:cNvSpPr>
              <a:spLocks/>
            </p:cNvSpPr>
            <p:nvPr/>
          </p:nvSpPr>
          <p:spPr bwMode="auto">
            <a:xfrm>
              <a:off x="3811" y="1279"/>
              <a:ext cx="13" cy="13"/>
            </a:xfrm>
            <a:custGeom>
              <a:avLst/>
              <a:gdLst>
                <a:gd name="T0" fmla="*/ 24 w 24"/>
                <a:gd name="T1" fmla="*/ 12 h 13"/>
                <a:gd name="T2" fmla="*/ 24 w 24"/>
                <a:gd name="T3" fmla="*/ 0 h 13"/>
                <a:gd name="T4" fmla="*/ 0 w 24"/>
                <a:gd name="T5" fmla="*/ 2 h 13"/>
                <a:gd name="T6" fmla="*/ 0 w 24"/>
                <a:gd name="T7" fmla="*/ 13 h 13"/>
                <a:gd name="T8" fmla="*/ 24 w 24"/>
                <a:gd name="T9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3">
                  <a:moveTo>
                    <a:pt x="24" y="12"/>
                  </a:moveTo>
                  <a:lnTo>
                    <a:pt x="24" y="0"/>
                  </a:lnTo>
                  <a:lnTo>
                    <a:pt x="0" y="2"/>
                  </a:lnTo>
                  <a:lnTo>
                    <a:pt x="0" y="13"/>
                  </a:lnTo>
                  <a:lnTo>
                    <a:pt x="24" y="12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20" name="Freeform 151"/>
            <p:cNvSpPr>
              <a:spLocks/>
            </p:cNvSpPr>
            <p:nvPr/>
          </p:nvSpPr>
          <p:spPr bwMode="auto">
            <a:xfrm>
              <a:off x="3370" y="2383"/>
              <a:ext cx="69" cy="87"/>
            </a:xfrm>
            <a:custGeom>
              <a:avLst/>
              <a:gdLst>
                <a:gd name="T0" fmla="*/ 0 w 121"/>
                <a:gd name="T1" fmla="*/ 130 h 135"/>
                <a:gd name="T2" fmla="*/ 2 w 121"/>
                <a:gd name="T3" fmla="*/ 113 h 135"/>
                <a:gd name="T4" fmla="*/ 4 w 121"/>
                <a:gd name="T5" fmla="*/ 94 h 135"/>
                <a:gd name="T6" fmla="*/ 11 w 121"/>
                <a:gd name="T7" fmla="*/ 76 h 135"/>
                <a:gd name="T8" fmla="*/ 21 w 121"/>
                <a:gd name="T9" fmla="*/ 58 h 135"/>
                <a:gd name="T10" fmla="*/ 41 w 121"/>
                <a:gd name="T11" fmla="*/ 28 h 135"/>
                <a:gd name="T12" fmla="*/ 57 w 121"/>
                <a:gd name="T13" fmla="*/ 13 h 135"/>
                <a:gd name="T14" fmla="*/ 72 w 121"/>
                <a:gd name="T15" fmla="*/ 0 h 135"/>
                <a:gd name="T16" fmla="*/ 121 w 121"/>
                <a:gd name="T17" fmla="*/ 54 h 135"/>
                <a:gd name="T18" fmla="*/ 107 w 121"/>
                <a:gd name="T19" fmla="*/ 65 h 135"/>
                <a:gd name="T20" fmla="*/ 98 w 121"/>
                <a:gd name="T21" fmla="*/ 73 h 135"/>
                <a:gd name="T22" fmla="*/ 82 w 121"/>
                <a:gd name="T23" fmla="*/ 96 h 135"/>
                <a:gd name="T24" fmla="*/ 78 w 121"/>
                <a:gd name="T25" fmla="*/ 103 h 135"/>
                <a:gd name="T26" fmla="*/ 75 w 121"/>
                <a:gd name="T27" fmla="*/ 111 h 135"/>
                <a:gd name="T28" fmla="*/ 73 w 121"/>
                <a:gd name="T29" fmla="*/ 123 h 135"/>
                <a:gd name="T30" fmla="*/ 72 w 121"/>
                <a:gd name="T31" fmla="*/ 135 h 135"/>
                <a:gd name="T32" fmla="*/ 0 w 121"/>
                <a:gd name="T33" fmla="*/ 13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1" h="135">
                  <a:moveTo>
                    <a:pt x="0" y="130"/>
                  </a:moveTo>
                  <a:lnTo>
                    <a:pt x="2" y="113"/>
                  </a:lnTo>
                  <a:lnTo>
                    <a:pt x="4" y="94"/>
                  </a:lnTo>
                  <a:lnTo>
                    <a:pt x="11" y="76"/>
                  </a:lnTo>
                  <a:lnTo>
                    <a:pt x="21" y="58"/>
                  </a:lnTo>
                  <a:lnTo>
                    <a:pt x="41" y="28"/>
                  </a:lnTo>
                  <a:lnTo>
                    <a:pt x="57" y="13"/>
                  </a:lnTo>
                  <a:lnTo>
                    <a:pt x="72" y="0"/>
                  </a:lnTo>
                  <a:lnTo>
                    <a:pt x="121" y="54"/>
                  </a:lnTo>
                  <a:lnTo>
                    <a:pt x="107" y="65"/>
                  </a:lnTo>
                  <a:lnTo>
                    <a:pt x="98" y="73"/>
                  </a:lnTo>
                  <a:lnTo>
                    <a:pt x="82" y="96"/>
                  </a:lnTo>
                  <a:lnTo>
                    <a:pt x="78" y="103"/>
                  </a:lnTo>
                  <a:lnTo>
                    <a:pt x="75" y="111"/>
                  </a:lnTo>
                  <a:lnTo>
                    <a:pt x="73" y="123"/>
                  </a:lnTo>
                  <a:lnTo>
                    <a:pt x="72" y="135"/>
                  </a:lnTo>
                  <a:lnTo>
                    <a:pt x="0" y="13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21" name="Freeform 152"/>
            <p:cNvSpPr>
              <a:spLocks/>
            </p:cNvSpPr>
            <p:nvPr/>
          </p:nvSpPr>
          <p:spPr bwMode="auto">
            <a:xfrm>
              <a:off x="3413" y="2330"/>
              <a:ext cx="93" cy="89"/>
            </a:xfrm>
            <a:custGeom>
              <a:avLst/>
              <a:gdLst>
                <a:gd name="T0" fmla="*/ 0 w 161"/>
                <a:gd name="T1" fmla="*/ 78 h 135"/>
                <a:gd name="T2" fmla="*/ 30 w 161"/>
                <a:gd name="T3" fmla="*/ 56 h 135"/>
                <a:gd name="T4" fmla="*/ 61 w 161"/>
                <a:gd name="T5" fmla="*/ 35 h 135"/>
                <a:gd name="T6" fmla="*/ 94 w 161"/>
                <a:gd name="T7" fmla="*/ 16 h 135"/>
                <a:gd name="T8" fmla="*/ 127 w 161"/>
                <a:gd name="T9" fmla="*/ 0 h 135"/>
                <a:gd name="T10" fmla="*/ 161 w 161"/>
                <a:gd name="T11" fmla="*/ 64 h 135"/>
                <a:gd name="T12" fmla="*/ 129 w 161"/>
                <a:gd name="T13" fmla="*/ 79 h 135"/>
                <a:gd name="T14" fmla="*/ 101 w 161"/>
                <a:gd name="T15" fmla="*/ 95 h 135"/>
                <a:gd name="T16" fmla="*/ 71 w 161"/>
                <a:gd name="T17" fmla="*/ 115 h 135"/>
                <a:gd name="T18" fmla="*/ 43 w 161"/>
                <a:gd name="T19" fmla="*/ 135 h 135"/>
                <a:gd name="T20" fmla="*/ 0 w 161"/>
                <a:gd name="T21" fmla="*/ 78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1" h="135">
                  <a:moveTo>
                    <a:pt x="0" y="78"/>
                  </a:moveTo>
                  <a:lnTo>
                    <a:pt x="30" y="56"/>
                  </a:lnTo>
                  <a:lnTo>
                    <a:pt x="61" y="35"/>
                  </a:lnTo>
                  <a:lnTo>
                    <a:pt x="94" y="16"/>
                  </a:lnTo>
                  <a:lnTo>
                    <a:pt x="127" y="0"/>
                  </a:lnTo>
                  <a:lnTo>
                    <a:pt x="161" y="64"/>
                  </a:lnTo>
                  <a:lnTo>
                    <a:pt x="129" y="79"/>
                  </a:lnTo>
                  <a:lnTo>
                    <a:pt x="101" y="95"/>
                  </a:lnTo>
                  <a:lnTo>
                    <a:pt x="71" y="115"/>
                  </a:lnTo>
                  <a:lnTo>
                    <a:pt x="43" y="135"/>
                  </a:lnTo>
                  <a:lnTo>
                    <a:pt x="0" y="78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22" name="Freeform 153"/>
            <p:cNvSpPr>
              <a:spLocks/>
            </p:cNvSpPr>
            <p:nvPr/>
          </p:nvSpPr>
          <p:spPr bwMode="auto">
            <a:xfrm>
              <a:off x="3412" y="2379"/>
              <a:ext cx="27" cy="40"/>
            </a:xfrm>
            <a:custGeom>
              <a:avLst/>
              <a:gdLst>
                <a:gd name="T0" fmla="*/ 0 w 49"/>
                <a:gd name="T1" fmla="*/ 5 h 60"/>
                <a:gd name="T2" fmla="*/ 6 w 49"/>
                <a:gd name="T3" fmla="*/ 0 h 60"/>
                <a:gd name="T4" fmla="*/ 3 w 49"/>
                <a:gd name="T5" fmla="*/ 3 h 60"/>
                <a:gd name="T6" fmla="*/ 46 w 49"/>
                <a:gd name="T7" fmla="*/ 60 h 60"/>
                <a:gd name="T8" fmla="*/ 49 w 49"/>
                <a:gd name="T9" fmla="*/ 59 h 60"/>
                <a:gd name="T10" fmla="*/ 0 w 49"/>
                <a:gd name="T11" fmla="*/ 5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60">
                  <a:moveTo>
                    <a:pt x="0" y="5"/>
                  </a:moveTo>
                  <a:lnTo>
                    <a:pt x="6" y="0"/>
                  </a:lnTo>
                  <a:lnTo>
                    <a:pt x="3" y="3"/>
                  </a:lnTo>
                  <a:lnTo>
                    <a:pt x="46" y="60"/>
                  </a:lnTo>
                  <a:lnTo>
                    <a:pt x="49" y="59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23" name="Freeform 154"/>
            <p:cNvSpPr>
              <a:spLocks/>
            </p:cNvSpPr>
            <p:nvPr/>
          </p:nvSpPr>
          <p:spPr bwMode="auto">
            <a:xfrm>
              <a:off x="3488" y="2318"/>
              <a:ext cx="86" cy="55"/>
            </a:xfrm>
            <a:custGeom>
              <a:avLst/>
              <a:gdLst>
                <a:gd name="T0" fmla="*/ 0 w 149"/>
                <a:gd name="T1" fmla="*/ 20 h 86"/>
                <a:gd name="T2" fmla="*/ 36 w 149"/>
                <a:gd name="T3" fmla="*/ 7 h 86"/>
                <a:gd name="T4" fmla="*/ 74 w 149"/>
                <a:gd name="T5" fmla="*/ 0 h 86"/>
                <a:gd name="T6" fmla="*/ 96 w 149"/>
                <a:gd name="T7" fmla="*/ 0 h 86"/>
                <a:gd name="T8" fmla="*/ 116 w 149"/>
                <a:gd name="T9" fmla="*/ 1 h 86"/>
                <a:gd name="T10" fmla="*/ 149 w 149"/>
                <a:gd name="T11" fmla="*/ 7 h 86"/>
                <a:gd name="T12" fmla="*/ 135 w 149"/>
                <a:gd name="T13" fmla="*/ 77 h 86"/>
                <a:gd name="T14" fmla="*/ 103 w 149"/>
                <a:gd name="T15" fmla="*/ 71 h 86"/>
                <a:gd name="T16" fmla="*/ 93 w 149"/>
                <a:gd name="T17" fmla="*/ 71 h 86"/>
                <a:gd name="T18" fmla="*/ 82 w 149"/>
                <a:gd name="T19" fmla="*/ 71 h 86"/>
                <a:gd name="T20" fmla="*/ 55 w 149"/>
                <a:gd name="T21" fmla="*/ 76 h 86"/>
                <a:gd name="T22" fmla="*/ 27 w 149"/>
                <a:gd name="T23" fmla="*/ 86 h 86"/>
                <a:gd name="T24" fmla="*/ 0 w 149"/>
                <a:gd name="T25" fmla="*/ 2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9" h="86">
                  <a:moveTo>
                    <a:pt x="0" y="20"/>
                  </a:moveTo>
                  <a:lnTo>
                    <a:pt x="36" y="7"/>
                  </a:lnTo>
                  <a:lnTo>
                    <a:pt x="74" y="0"/>
                  </a:lnTo>
                  <a:lnTo>
                    <a:pt x="96" y="0"/>
                  </a:lnTo>
                  <a:lnTo>
                    <a:pt x="116" y="1"/>
                  </a:lnTo>
                  <a:lnTo>
                    <a:pt x="149" y="7"/>
                  </a:lnTo>
                  <a:lnTo>
                    <a:pt x="135" y="77"/>
                  </a:lnTo>
                  <a:lnTo>
                    <a:pt x="103" y="71"/>
                  </a:lnTo>
                  <a:lnTo>
                    <a:pt x="93" y="71"/>
                  </a:lnTo>
                  <a:lnTo>
                    <a:pt x="82" y="71"/>
                  </a:lnTo>
                  <a:lnTo>
                    <a:pt x="55" y="76"/>
                  </a:lnTo>
                  <a:lnTo>
                    <a:pt x="27" y="86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24" name="Freeform 155"/>
            <p:cNvSpPr>
              <a:spLocks/>
            </p:cNvSpPr>
            <p:nvPr/>
          </p:nvSpPr>
          <p:spPr bwMode="auto">
            <a:xfrm>
              <a:off x="3487" y="2330"/>
              <a:ext cx="19" cy="43"/>
            </a:xfrm>
            <a:custGeom>
              <a:avLst/>
              <a:gdLst>
                <a:gd name="T0" fmla="*/ 0 w 34"/>
                <a:gd name="T1" fmla="*/ 1 h 66"/>
                <a:gd name="T2" fmla="*/ 3 w 34"/>
                <a:gd name="T3" fmla="*/ 0 h 66"/>
                <a:gd name="T4" fmla="*/ 30 w 34"/>
                <a:gd name="T5" fmla="*/ 66 h 66"/>
                <a:gd name="T6" fmla="*/ 34 w 34"/>
                <a:gd name="T7" fmla="*/ 65 h 66"/>
                <a:gd name="T8" fmla="*/ 0 w 34"/>
                <a:gd name="T9" fmla="*/ 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66">
                  <a:moveTo>
                    <a:pt x="0" y="1"/>
                  </a:moveTo>
                  <a:lnTo>
                    <a:pt x="3" y="0"/>
                  </a:lnTo>
                  <a:lnTo>
                    <a:pt x="30" y="66"/>
                  </a:lnTo>
                  <a:lnTo>
                    <a:pt x="34" y="6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25" name="Freeform 156"/>
            <p:cNvSpPr>
              <a:spLocks/>
            </p:cNvSpPr>
            <p:nvPr/>
          </p:nvSpPr>
          <p:spPr bwMode="auto">
            <a:xfrm>
              <a:off x="3564" y="2324"/>
              <a:ext cx="80" cy="74"/>
            </a:xfrm>
            <a:custGeom>
              <a:avLst/>
              <a:gdLst>
                <a:gd name="T0" fmla="*/ 24 w 141"/>
                <a:gd name="T1" fmla="*/ 0 h 117"/>
                <a:gd name="T2" fmla="*/ 56 w 141"/>
                <a:gd name="T3" fmla="*/ 12 h 117"/>
                <a:gd name="T4" fmla="*/ 88 w 141"/>
                <a:gd name="T5" fmla="*/ 26 h 117"/>
                <a:gd name="T6" fmla="*/ 118 w 141"/>
                <a:gd name="T7" fmla="*/ 43 h 117"/>
                <a:gd name="T8" fmla="*/ 141 w 141"/>
                <a:gd name="T9" fmla="*/ 60 h 117"/>
                <a:gd name="T10" fmla="*/ 97 w 141"/>
                <a:gd name="T11" fmla="*/ 117 h 117"/>
                <a:gd name="T12" fmla="*/ 77 w 141"/>
                <a:gd name="T13" fmla="*/ 102 h 117"/>
                <a:gd name="T14" fmla="*/ 54 w 141"/>
                <a:gd name="T15" fmla="*/ 88 h 117"/>
                <a:gd name="T16" fmla="*/ 30 w 141"/>
                <a:gd name="T17" fmla="*/ 78 h 117"/>
                <a:gd name="T18" fmla="*/ 0 w 141"/>
                <a:gd name="T19" fmla="*/ 67 h 117"/>
                <a:gd name="T20" fmla="*/ 24 w 141"/>
                <a:gd name="T21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1" h="117">
                  <a:moveTo>
                    <a:pt x="24" y="0"/>
                  </a:moveTo>
                  <a:lnTo>
                    <a:pt x="56" y="12"/>
                  </a:lnTo>
                  <a:lnTo>
                    <a:pt x="88" y="26"/>
                  </a:lnTo>
                  <a:lnTo>
                    <a:pt x="118" y="43"/>
                  </a:lnTo>
                  <a:lnTo>
                    <a:pt x="141" y="60"/>
                  </a:lnTo>
                  <a:lnTo>
                    <a:pt x="97" y="117"/>
                  </a:lnTo>
                  <a:lnTo>
                    <a:pt x="77" y="102"/>
                  </a:lnTo>
                  <a:lnTo>
                    <a:pt x="54" y="88"/>
                  </a:lnTo>
                  <a:lnTo>
                    <a:pt x="30" y="78"/>
                  </a:lnTo>
                  <a:lnTo>
                    <a:pt x="0" y="67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26" name="Freeform 157"/>
            <p:cNvSpPr>
              <a:spLocks/>
            </p:cNvSpPr>
            <p:nvPr/>
          </p:nvSpPr>
          <p:spPr bwMode="auto">
            <a:xfrm>
              <a:off x="3564" y="2321"/>
              <a:ext cx="13" cy="46"/>
            </a:xfrm>
            <a:custGeom>
              <a:avLst/>
              <a:gdLst>
                <a:gd name="T0" fmla="*/ 19 w 24"/>
                <a:gd name="T1" fmla="*/ 0 h 70"/>
                <a:gd name="T2" fmla="*/ 23 w 24"/>
                <a:gd name="T3" fmla="*/ 2 h 70"/>
                <a:gd name="T4" fmla="*/ 24 w 24"/>
                <a:gd name="T5" fmla="*/ 2 h 70"/>
                <a:gd name="T6" fmla="*/ 0 w 24"/>
                <a:gd name="T7" fmla="*/ 69 h 70"/>
                <a:gd name="T8" fmla="*/ 5 w 24"/>
                <a:gd name="T9" fmla="*/ 70 h 70"/>
                <a:gd name="T10" fmla="*/ 19 w 24"/>
                <a:gd name="T11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70">
                  <a:moveTo>
                    <a:pt x="19" y="0"/>
                  </a:moveTo>
                  <a:lnTo>
                    <a:pt x="23" y="2"/>
                  </a:lnTo>
                  <a:lnTo>
                    <a:pt x="24" y="2"/>
                  </a:lnTo>
                  <a:lnTo>
                    <a:pt x="0" y="69"/>
                  </a:lnTo>
                  <a:lnTo>
                    <a:pt x="5" y="7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27" name="Freeform 158"/>
            <p:cNvSpPr>
              <a:spLocks/>
            </p:cNvSpPr>
            <p:nvPr/>
          </p:nvSpPr>
          <p:spPr bwMode="auto">
            <a:xfrm>
              <a:off x="3618" y="2363"/>
              <a:ext cx="64" cy="72"/>
            </a:xfrm>
            <a:custGeom>
              <a:avLst/>
              <a:gdLst>
                <a:gd name="T0" fmla="*/ 47 w 112"/>
                <a:gd name="T1" fmla="*/ 0 h 110"/>
                <a:gd name="T2" fmla="*/ 112 w 112"/>
                <a:gd name="T3" fmla="*/ 56 h 110"/>
                <a:gd name="T4" fmla="*/ 65 w 112"/>
                <a:gd name="T5" fmla="*/ 110 h 110"/>
                <a:gd name="T6" fmla="*/ 0 w 112"/>
                <a:gd name="T7" fmla="*/ 54 h 110"/>
                <a:gd name="T8" fmla="*/ 47 w 112"/>
                <a:gd name="T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0">
                  <a:moveTo>
                    <a:pt x="47" y="0"/>
                  </a:moveTo>
                  <a:lnTo>
                    <a:pt x="112" y="56"/>
                  </a:lnTo>
                  <a:lnTo>
                    <a:pt x="65" y="110"/>
                  </a:lnTo>
                  <a:lnTo>
                    <a:pt x="0" y="54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28" name="Freeform 159"/>
            <p:cNvSpPr>
              <a:spLocks/>
            </p:cNvSpPr>
            <p:nvPr/>
          </p:nvSpPr>
          <p:spPr bwMode="auto">
            <a:xfrm>
              <a:off x="3618" y="2358"/>
              <a:ext cx="26" cy="40"/>
            </a:xfrm>
            <a:custGeom>
              <a:avLst/>
              <a:gdLst>
                <a:gd name="T0" fmla="*/ 46 w 47"/>
                <a:gd name="T1" fmla="*/ 8 h 65"/>
                <a:gd name="T2" fmla="*/ 34 w 47"/>
                <a:gd name="T3" fmla="*/ 0 h 65"/>
                <a:gd name="T4" fmla="*/ 47 w 47"/>
                <a:gd name="T5" fmla="*/ 10 h 65"/>
                <a:gd name="T6" fmla="*/ 0 w 47"/>
                <a:gd name="T7" fmla="*/ 64 h 65"/>
                <a:gd name="T8" fmla="*/ 2 w 47"/>
                <a:gd name="T9" fmla="*/ 65 h 65"/>
                <a:gd name="T10" fmla="*/ 46 w 47"/>
                <a:gd name="T11" fmla="*/ 8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65">
                  <a:moveTo>
                    <a:pt x="46" y="8"/>
                  </a:moveTo>
                  <a:lnTo>
                    <a:pt x="34" y="0"/>
                  </a:lnTo>
                  <a:lnTo>
                    <a:pt x="47" y="10"/>
                  </a:lnTo>
                  <a:lnTo>
                    <a:pt x="0" y="64"/>
                  </a:lnTo>
                  <a:lnTo>
                    <a:pt x="2" y="65"/>
                  </a:lnTo>
                  <a:lnTo>
                    <a:pt x="46" y="8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29" name="Freeform 160"/>
            <p:cNvSpPr>
              <a:spLocks/>
            </p:cNvSpPr>
            <p:nvPr/>
          </p:nvSpPr>
          <p:spPr bwMode="auto">
            <a:xfrm>
              <a:off x="3651" y="2404"/>
              <a:ext cx="51" cy="143"/>
            </a:xfrm>
            <a:custGeom>
              <a:avLst/>
              <a:gdLst>
                <a:gd name="T0" fmla="*/ 62 w 89"/>
                <a:gd name="T1" fmla="*/ 0 h 220"/>
                <a:gd name="T2" fmla="*/ 69 w 89"/>
                <a:gd name="T3" fmla="*/ 12 h 220"/>
                <a:gd name="T4" fmla="*/ 76 w 89"/>
                <a:gd name="T5" fmla="*/ 32 h 220"/>
                <a:gd name="T6" fmla="*/ 82 w 89"/>
                <a:gd name="T7" fmla="*/ 76 h 220"/>
                <a:gd name="T8" fmla="*/ 87 w 89"/>
                <a:gd name="T9" fmla="*/ 137 h 220"/>
                <a:gd name="T10" fmla="*/ 89 w 89"/>
                <a:gd name="T11" fmla="*/ 219 h 220"/>
                <a:gd name="T12" fmla="*/ 16 w 89"/>
                <a:gd name="T13" fmla="*/ 220 h 220"/>
                <a:gd name="T14" fmla="*/ 15 w 89"/>
                <a:gd name="T15" fmla="*/ 140 h 220"/>
                <a:gd name="T16" fmla="*/ 9 w 89"/>
                <a:gd name="T17" fmla="*/ 82 h 220"/>
                <a:gd name="T18" fmla="*/ 4 w 89"/>
                <a:gd name="T19" fmla="*/ 46 h 220"/>
                <a:gd name="T20" fmla="*/ 3 w 89"/>
                <a:gd name="T21" fmla="*/ 41 h 220"/>
                <a:gd name="T22" fmla="*/ 0 w 89"/>
                <a:gd name="T23" fmla="*/ 39 h 220"/>
                <a:gd name="T24" fmla="*/ 62 w 89"/>
                <a:gd name="T25" fmla="*/ 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9" h="220">
                  <a:moveTo>
                    <a:pt x="62" y="0"/>
                  </a:moveTo>
                  <a:lnTo>
                    <a:pt x="69" y="12"/>
                  </a:lnTo>
                  <a:lnTo>
                    <a:pt x="76" y="32"/>
                  </a:lnTo>
                  <a:lnTo>
                    <a:pt x="82" y="76"/>
                  </a:lnTo>
                  <a:lnTo>
                    <a:pt x="87" y="137"/>
                  </a:lnTo>
                  <a:lnTo>
                    <a:pt x="89" y="219"/>
                  </a:lnTo>
                  <a:lnTo>
                    <a:pt x="16" y="220"/>
                  </a:lnTo>
                  <a:lnTo>
                    <a:pt x="15" y="140"/>
                  </a:lnTo>
                  <a:lnTo>
                    <a:pt x="9" y="82"/>
                  </a:lnTo>
                  <a:lnTo>
                    <a:pt x="4" y="46"/>
                  </a:lnTo>
                  <a:lnTo>
                    <a:pt x="3" y="41"/>
                  </a:lnTo>
                  <a:lnTo>
                    <a:pt x="0" y="39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30" name="Freeform 161"/>
            <p:cNvSpPr>
              <a:spLocks/>
            </p:cNvSpPr>
            <p:nvPr/>
          </p:nvSpPr>
          <p:spPr bwMode="auto">
            <a:xfrm>
              <a:off x="3651" y="2400"/>
              <a:ext cx="36" cy="35"/>
            </a:xfrm>
            <a:custGeom>
              <a:avLst/>
              <a:gdLst>
                <a:gd name="T0" fmla="*/ 54 w 62"/>
                <a:gd name="T1" fmla="*/ 0 h 54"/>
                <a:gd name="T2" fmla="*/ 61 w 62"/>
                <a:gd name="T3" fmla="*/ 5 h 54"/>
                <a:gd name="T4" fmla="*/ 62 w 62"/>
                <a:gd name="T5" fmla="*/ 8 h 54"/>
                <a:gd name="T6" fmla="*/ 0 w 62"/>
                <a:gd name="T7" fmla="*/ 47 h 54"/>
                <a:gd name="T8" fmla="*/ 7 w 62"/>
                <a:gd name="T9" fmla="*/ 54 h 54"/>
                <a:gd name="T10" fmla="*/ 54 w 62"/>
                <a:gd name="T11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2" h="54">
                  <a:moveTo>
                    <a:pt x="54" y="0"/>
                  </a:moveTo>
                  <a:lnTo>
                    <a:pt x="61" y="5"/>
                  </a:lnTo>
                  <a:lnTo>
                    <a:pt x="62" y="8"/>
                  </a:lnTo>
                  <a:lnTo>
                    <a:pt x="0" y="47"/>
                  </a:lnTo>
                  <a:lnTo>
                    <a:pt x="7" y="54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31" name="Freeform 162"/>
            <p:cNvSpPr>
              <a:spLocks/>
            </p:cNvSpPr>
            <p:nvPr/>
          </p:nvSpPr>
          <p:spPr bwMode="auto">
            <a:xfrm>
              <a:off x="3655" y="2545"/>
              <a:ext cx="47" cy="148"/>
            </a:xfrm>
            <a:custGeom>
              <a:avLst/>
              <a:gdLst>
                <a:gd name="T0" fmla="*/ 83 w 83"/>
                <a:gd name="T1" fmla="*/ 2 h 230"/>
                <a:gd name="T2" fmla="*/ 79 w 83"/>
                <a:gd name="T3" fmla="*/ 148 h 230"/>
                <a:gd name="T4" fmla="*/ 76 w 83"/>
                <a:gd name="T5" fmla="*/ 198 h 230"/>
                <a:gd name="T6" fmla="*/ 74 w 83"/>
                <a:gd name="T7" fmla="*/ 217 h 230"/>
                <a:gd name="T8" fmla="*/ 71 w 83"/>
                <a:gd name="T9" fmla="*/ 230 h 230"/>
                <a:gd name="T10" fmla="*/ 0 w 83"/>
                <a:gd name="T11" fmla="*/ 217 h 230"/>
                <a:gd name="T12" fmla="*/ 2 w 83"/>
                <a:gd name="T13" fmla="*/ 204 h 230"/>
                <a:gd name="T14" fmla="*/ 3 w 83"/>
                <a:gd name="T15" fmla="*/ 192 h 230"/>
                <a:gd name="T16" fmla="*/ 6 w 83"/>
                <a:gd name="T17" fmla="*/ 147 h 230"/>
                <a:gd name="T18" fmla="*/ 10 w 83"/>
                <a:gd name="T19" fmla="*/ 0 h 230"/>
                <a:gd name="T20" fmla="*/ 83 w 83"/>
                <a:gd name="T21" fmla="*/ 2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3" h="230">
                  <a:moveTo>
                    <a:pt x="83" y="2"/>
                  </a:moveTo>
                  <a:lnTo>
                    <a:pt x="79" y="148"/>
                  </a:lnTo>
                  <a:lnTo>
                    <a:pt x="76" y="198"/>
                  </a:lnTo>
                  <a:lnTo>
                    <a:pt x="74" y="217"/>
                  </a:lnTo>
                  <a:lnTo>
                    <a:pt x="71" y="230"/>
                  </a:lnTo>
                  <a:lnTo>
                    <a:pt x="0" y="217"/>
                  </a:lnTo>
                  <a:lnTo>
                    <a:pt x="2" y="204"/>
                  </a:lnTo>
                  <a:lnTo>
                    <a:pt x="3" y="192"/>
                  </a:lnTo>
                  <a:lnTo>
                    <a:pt x="6" y="147"/>
                  </a:lnTo>
                  <a:lnTo>
                    <a:pt x="10" y="0"/>
                  </a:lnTo>
                  <a:lnTo>
                    <a:pt x="83" y="2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32" name="Freeform 163"/>
            <p:cNvSpPr>
              <a:spLocks/>
            </p:cNvSpPr>
            <p:nvPr/>
          </p:nvSpPr>
          <p:spPr bwMode="auto">
            <a:xfrm>
              <a:off x="3660" y="2534"/>
              <a:ext cx="42" cy="13"/>
            </a:xfrm>
            <a:custGeom>
              <a:avLst/>
              <a:gdLst>
                <a:gd name="T0" fmla="*/ 73 w 73"/>
                <a:gd name="T1" fmla="*/ 2 h 3"/>
                <a:gd name="T2" fmla="*/ 0 w 73"/>
                <a:gd name="T3" fmla="*/ 0 h 3"/>
                <a:gd name="T4" fmla="*/ 0 w 73"/>
                <a:gd name="T5" fmla="*/ 3 h 3"/>
                <a:gd name="T6" fmla="*/ 73 w 73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3" h="3">
                  <a:moveTo>
                    <a:pt x="73" y="2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73" y="2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33" name="Freeform 164"/>
            <p:cNvSpPr>
              <a:spLocks/>
            </p:cNvSpPr>
            <p:nvPr/>
          </p:nvSpPr>
          <p:spPr bwMode="auto">
            <a:xfrm>
              <a:off x="3631" y="2681"/>
              <a:ext cx="63" cy="70"/>
            </a:xfrm>
            <a:custGeom>
              <a:avLst/>
              <a:gdLst>
                <a:gd name="T0" fmla="*/ 112 w 112"/>
                <a:gd name="T1" fmla="*/ 25 h 110"/>
                <a:gd name="T2" fmla="*/ 103 w 112"/>
                <a:gd name="T3" fmla="*/ 49 h 110"/>
                <a:gd name="T4" fmla="*/ 89 w 112"/>
                <a:gd name="T5" fmla="*/ 72 h 110"/>
                <a:gd name="T6" fmla="*/ 69 w 112"/>
                <a:gd name="T7" fmla="*/ 94 h 110"/>
                <a:gd name="T8" fmla="*/ 48 w 112"/>
                <a:gd name="T9" fmla="*/ 110 h 110"/>
                <a:gd name="T10" fmla="*/ 0 w 112"/>
                <a:gd name="T11" fmla="*/ 57 h 110"/>
                <a:gd name="T12" fmla="*/ 18 w 112"/>
                <a:gd name="T13" fmla="*/ 43 h 110"/>
                <a:gd name="T14" fmla="*/ 30 w 112"/>
                <a:gd name="T15" fmla="*/ 29 h 110"/>
                <a:gd name="T16" fmla="*/ 37 w 112"/>
                <a:gd name="T17" fmla="*/ 18 h 110"/>
                <a:gd name="T18" fmla="*/ 44 w 112"/>
                <a:gd name="T19" fmla="*/ 0 h 110"/>
                <a:gd name="T20" fmla="*/ 112 w 112"/>
                <a:gd name="T21" fmla="*/ 2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2" h="110">
                  <a:moveTo>
                    <a:pt x="112" y="25"/>
                  </a:moveTo>
                  <a:lnTo>
                    <a:pt x="103" y="49"/>
                  </a:lnTo>
                  <a:lnTo>
                    <a:pt x="89" y="72"/>
                  </a:lnTo>
                  <a:lnTo>
                    <a:pt x="69" y="94"/>
                  </a:lnTo>
                  <a:lnTo>
                    <a:pt x="48" y="110"/>
                  </a:lnTo>
                  <a:lnTo>
                    <a:pt x="0" y="57"/>
                  </a:lnTo>
                  <a:lnTo>
                    <a:pt x="18" y="43"/>
                  </a:lnTo>
                  <a:lnTo>
                    <a:pt x="30" y="29"/>
                  </a:lnTo>
                  <a:lnTo>
                    <a:pt x="37" y="18"/>
                  </a:lnTo>
                  <a:lnTo>
                    <a:pt x="44" y="0"/>
                  </a:lnTo>
                  <a:lnTo>
                    <a:pt x="112" y="25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34" name="Freeform 165"/>
            <p:cNvSpPr>
              <a:spLocks/>
            </p:cNvSpPr>
            <p:nvPr/>
          </p:nvSpPr>
          <p:spPr bwMode="auto">
            <a:xfrm>
              <a:off x="3655" y="2681"/>
              <a:ext cx="41" cy="16"/>
            </a:xfrm>
            <a:custGeom>
              <a:avLst/>
              <a:gdLst>
                <a:gd name="T0" fmla="*/ 71 w 72"/>
                <a:gd name="T1" fmla="*/ 20 h 25"/>
                <a:gd name="T2" fmla="*/ 72 w 72"/>
                <a:gd name="T3" fmla="*/ 17 h 25"/>
                <a:gd name="T4" fmla="*/ 69 w 72"/>
                <a:gd name="T5" fmla="*/ 25 h 25"/>
                <a:gd name="T6" fmla="*/ 1 w 72"/>
                <a:gd name="T7" fmla="*/ 0 h 25"/>
                <a:gd name="T8" fmla="*/ 0 w 72"/>
                <a:gd name="T9" fmla="*/ 7 h 25"/>
                <a:gd name="T10" fmla="*/ 71 w 72"/>
                <a:gd name="T11" fmla="*/ 2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2" h="25">
                  <a:moveTo>
                    <a:pt x="71" y="20"/>
                  </a:moveTo>
                  <a:lnTo>
                    <a:pt x="72" y="17"/>
                  </a:lnTo>
                  <a:lnTo>
                    <a:pt x="69" y="25"/>
                  </a:lnTo>
                  <a:lnTo>
                    <a:pt x="1" y="0"/>
                  </a:lnTo>
                  <a:lnTo>
                    <a:pt x="0" y="7"/>
                  </a:lnTo>
                  <a:lnTo>
                    <a:pt x="71" y="2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35" name="Freeform 166"/>
            <p:cNvSpPr>
              <a:spLocks/>
            </p:cNvSpPr>
            <p:nvPr/>
          </p:nvSpPr>
          <p:spPr bwMode="auto">
            <a:xfrm>
              <a:off x="3577" y="2716"/>
              <a:ext cx="78" cy="77"/>
            </a:xfrm>
            <a:custGeom>
              <a:avLst/>
              <a:gdLst>
                <a:gd name="T0" fmla="*/ 137 w 137"/>
                <a:gd name="T1" fmla="*/ 59 h 119"/>
                <a:gd name="T2" fmla="*/ 91 w 137"/>
                <a:gd name="T3" fmla="*/ 89 h 119"/>
                <a:gd name="T4" fmla="*/ 40 w 137"/>
                <a:gd name="T5" fmla="*/ 119 h 119"/>
                <a:gd name="T6" fmla="*/ 0 w 137"/>
                <a:gd name="T7" fmla="*/ 59 h 119"/>
                <a:gd name="T8" fmla="*/ 52 w 137"/>
                <a:gd name="T9" fmla="*/ 29 h 119"/>
                <a:gd name="T10" fmla="*/ 96 w 137"/>
                <a:gd name="T11" fmla="*/ 0 h 119"/>
                <a:gd name="T12" fmla="*/ 137 w 137"/>
                <a:gd name="T13" fmla="*/ 5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7" h="119">
                  <a:moveTo>
                    <a:pt x="137" y="59"/>
                  </a:moveTo>
                  <a:lnTo>
                    <a:pt x="91" y="89"/>
                  </a:lnTo>
                  <a:lnTo>
                    <a:pt x="40" y="119"/>
                  </a:lnTo>
                  <a:lnTo>
                    <a:pt x="0" y="59"/>
                  </a:lnTo>
                  <a:lnTo>
                    <a:pt x="52" y="29"/>
                  </a:lnTo>
                  <a:lnTo>
                    <a:pt x="96" y="0"/>
                  </a:lnTo>
                  <a:lnTo>
                    <a:pt x="137" y="59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36" name="Freeform 167"/>
            <p:cNvSpPr>
              <a:spLocks/>
            </p:cNvSpPr>
            <p:nvPr/>
          </p:nvSpPr>
          <p:spPr bwMode="auto">
            <a:xfrm>
              <a:off x="3631" y="2716"/>
              <a:ext cx="27" cy="38"/>
            </a:xfrm>
            <a:custGeom>
              <a:avLst/>
              <a:gdLst>
                <a:gd name="T0" fmla="*/ 48 w 48"/>
                <a:gd name="T1" fmla="*/ 56 h 61"/>
                <a:gd name="T2" fmla="*/ 43 w 48"/>
                <a:gd name="T3" fmla="*/ 61 h 61"/>
                <a:gd name="T4" fmla="*/ 45 w 48"/>
                <a:gd name="T5" fmla="*/ 59 h 61"/>
                <a:gd name="T6" fmla="*/ 4 w 48"/>
                <a:gd name="T7" fmla="*/ 0 h 61"/>
                <a:gd name="T8" fmla="*/ 0 w 48"/>
                <a:gd name="T9" fmla="*/ 3 h 61"/>
                <a:gd name="T10" fmla="*/ 48 w 48"/>
                <a:gd name="T11" fmla="*/ 56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" h="61">
                  <a:moveTo>
                    <a:pt x="48" y="56"/>
                  </a:moveTo>
                  <a:lnTo>
                    <a:pt x="43" y="61"/>
                  </a:lnTo>
                  <a:lnTo>
                    <a:pt x="45" y="59"/>
                  </a:lnTo>
                  <a:lnTo>
                    <a:pt x="4" y="0"/>
                  </a:lnTo>
                  <a:lnTo>
                    <a:pt x="0" y="3"/>
                  </a:lnTo>
                  <a:lnTo>
                    <a:pt x="48" y="56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37" name="Freeform 168"/>
            <p:cNvSpPr>
              <a:spLocks/>
            </p:cNvSpPr>
            <p:nvPr/>
          </p:nvSpPr>
          <p:spPr bwMode="auto">
            <a:xfrm>
              <a:off x="3536" y="2752"/>
              <a:ext cx="62" cy="62"/>
            </a:xfrm>
            <a:custGeom>
              <a:avLst/>
              <a:gdLst>
                <a:gd name="T0" fmla="*/ 108 w 108"/>
                <a:gd name="T1" fmla="*/ 62 h 96"/>
                <a:gd name="T2" fmla="*/ 81 w 108"/>
                <a:gd name="T3" fmla="*/ 77 h 96"/>
                <a:gd name="T4" fmla="*/ 55 w 108"/>
                <a:gd name="T5" fmla="*/ 87 h 96"/>
                <a:gd name="T6" fmla="*/ 30 w 108"/>
                <a:gd name="T7" fmla="*/ 95 h 96"/>
                <a:gd name="T8" fmla="*/ 9 w 108"/>
                <a:gd name="T9" fmla="*/ 96 h 96"/>
                <a:gd name="T10" fmla="*/ 0 w 108"/>
                <a:gd name="T11" fmla="*/ 26 h 96"/>
                <a:gd name="T12" fmla="*/ 14 w 108"/>
                <a:gd name="T13" fmla="*/ 26 h 96"/>
                <a:gd name="T14" fmla="*/ 30 w 108"/>
                <a:gd name="T15" fmla="*/ 21 h 96"/>
                <a:gd name="T16" fmla="*/ 49 w 108"/>
                <a:gd name="T17" fmla="*/ 14 h 96"/>
                <a:gd name="T18" fmla="*/ 73 w 108"/>
                <a:gd name="T19" fmla="*/ 0 h 96"/>
                <a:gd name="T20" fmla="*/ 108 w 108"/>
                <a:gd name="T21" fmla="*/ 6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96">
                  <a:moveTo>
                    <a:pt x="108" y="62"/>
                  </a:moveTo>
                  <a:lnTo>
                    <a:pt x="81" y="77"/>
                  </a:lnTo>
                  <a:lnTo>
                    <a:pt x="55" y="87"/>
                  </a:lnTo>
                  <a:lnTo>
                    <a:pt x="30" y="95"/>
                  </a:lnTo>
                  <a:lnTo>
                    <a:pt x="9" y="96"/>
                  </a:lnTo>
                  <a:lnTo>
                    <a:pt x="0" y="26"/>
                  </a:lnTo>
                  <a:lnTo>
                    <a:pt x="14" y="26"/>
                  </a:lnTo>
                  <a:lnTo>
                    <a:pt x="30" y="21"/>
                  </a:lnTo>
                  <a:lnTo>
                    <a:pt x="49" y="14"/>
                  </a:lnTo>
                  <a:lnTo>
                    <a:pt x="73" y="0"/>
                  </a:lnTo>
                  <a:lnTo>
                    <a:pt x="108" y="62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38" name="Freeform 169"/>
            <p:cNvSpPr>
              <a:spLocks/>
            </p:cNvSpPr>
            <p:nvPr/>
          </p:nvSpPr>
          <p:spPr bwMode="auto">
            <a:xfrm>
              <a:off x="3577" y="2752"/>
              <a:ext cx="23" cy="41"/>
            </a:xfrm>
            <a:custGeom>
              <a:avLst/>
              <a:gdLst>
                <a:gd name="T0" fmla="*/ 40 w 41"/>
                <a:gd name="T1" fmla="*/ 61 h 62"/>
                <a:gd name="T2" fmla="*/ 41 w 41"/>
                <a:gd name="T3" fmla="*/ 61 h 62"/>
                <a:gd name="T4" fmla="*/ 38 w 41"/>
                <a:gd name="T5" fmla="*/ 62 h 62"/>
                <a:gd name="T6" fmla="*/ 3 w 41"/>
                <a:gd name="T7" fmla="*/ 0 h 62"/>
                <a:gd name="T8" fmla="*/ 0 w 41"/>
                <a:gd name="T9" fmla="*/ 1 h 62"/>
                <a:gd name="T10" fmla="*/ 40 w 41"/>
                <a:gd name="T11" fmla="*/ 6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62">
                  <a:moveTo>
                    <a:pt x="40" y="61"/>
                  </a:moveTo>
                  <a:lnTo>
                    <a:pt x="41" y="61"/>
                  </a:lnTo>
                  <a:lnTo>
                    <a:pt x="38" y="62"/>
                  </a:lnTo>
                  <a:lnTo>
                    <a:pt x="3" y="0"/>
                  </a:lnTo>
                  <a:lnTo>
                    <a:pt x="0" y="1"/>
                  </a:lnTo>
                  <a:lnTo>
                    <a:pt x="40" y="61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39" name="Freeform 170"/>
            <p:cNvSpPr>
              <a:spLocks/>
            </p:cNvSpPr>
            <p:nvPr/>
          </p:nvSpPr>
          <p:spPr bwMode="auto">
            <a:xfrm>
              <a:off x="3480" y="2752"/>
              <a:ext cx="62" cy="62"/>
            </a:xfrm>
            <a:custGeom>
              <a:avLst/>
              <a:gdLst>
                <a:gd name="T0" fmla="*/ 98 w 107"/>
                <a:gd name="T1" fmla="*/ 96 h 96"/>
                <a:gd name="T2" fmla="*/ 78 w 107"/>
                <a:gd name="T3" fmla="*/ 95 h 96"/>
                <a:gd name="T4" fmla="*/ 52 w 107"/>
                <a:gd name="T5" fmla="*/ 87 h 96"/>
                <a:gd name="T6" fmla="*/ 27 w 107"/>
                <a:gd name="T7" fmla="*/ 77 h 96"/>
                <a:gd name="T8" fmla="*/ 0 w 107"/>
                <a:gd name="T9" fmla="*/ 62 h 96"/>
                <a:gd name="T10" fmla="*/ 34 w 107"/>
                <a:gd name="T11" fmla="*/ 0 h 96"/>
                <a:gd name="T12" fmla="*/ 59 w 107"/>
                <a:gd name="T13" fmla="*/ 14 h 96"/>
                <a:gd name="T14" fmla="*/ 78 w 107"/>
                <a:gd name="T15" fmla="*/ 21 h 96"/>
                <a:gd name="T16" fmla="*/ 93 w 107"/>
                <a:gd name="T17" fmla="*/ 26 h 96"/>
                <a:gd name="T18" fmla="*/ 107 w 107"/>
                <a:gd name="T19" fmla="*/ 26 h 96"/>
                <a:gd name="T20" fmla="*/ 98 w 107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7" h="96">
                  <a:moveTo>
                    <a:pt x="98" y="96"/>
                  </a:moveTo>
                  <a:lnTo>
                    <a:pt x="78" y="95"/>
                  </a:lnTo>
                  <a:lnTo>
                    <a:pt x="52" y="87"/>
                  </a:lnTo>
                  <a:lnTo>
                    <a:pt x="27" y="77"/>
                  </a:lnTo>
                  <a:lnTo>
                    <a:pt x="0" y="62"/>
                  </a:lnTo>
                  <a:lnTo>
                    <a:pt x="34" y="0"/>
                  </a:lnTo>
                  <a:lnTo>
                    <a:pt x="59" y="14"/>
                  </a:lnTo>
                  <a:lnTo>
                    <a:pt x="78" y="21"/>
                  </a:lnTo>
                  <a:lnTo>
                    <a:pt x="93" y="26"/>
                  </a:lnTo>
                  <a:lnTo>
                    <a:pt x="107" y="26"/>
                  </a:lnTo>
                  <a:lnTo>
                    <a:pt x="98" y="96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40" name="Freeform 171"/>
            <p:cNvSpPr>
              <a:spLocks/>
            </p:cNvSpPr>
            <p:nvPr/>
          </p:nvSpPr>
          <p:spPr bwMode="auto">
            <a:xfrm>
              <a:off x="3536" y="2770"/>
              <a:ext cx="14" cy="44"/>
            </a:xfrm>
            <a:custGeom>
              <a:avLst/>
              <a:gdLst>
                <a:gd name="T0" fmla="*/ 9 w 9"/>
                <a:gd name="T1" fmla="*/ 70 h 70"/>
                <a:gd name="T2" fmla="*/ 4 w 9"/>
                <a:gd name="T3" fmla="*/ 70 h 70"/>
                <a:gd name="T4" fmla="*/ 0 w 9"/>
                <a:gd name="T5" fmla="*/ 70 h 70"/>
                <a:gd name="T6" fmla="*/ 9 w 9"/>
                <a:gd name="T7" fmla="*/ 0 h 70"/>
                <a:gd name="T8" fmla="*/ 0 w 9"/>
                <a:gd name="T9" fmla="*/ 0 h 70"/>
                <a:gd name="T10" fmla="*/ 9 w 9"/>
                <a:gd name="T11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70">
                  <a:moveTo>
                    <a:pt x="9" y="70"/>
                  </a:moveTo>
                  <a:lnTo>
                    <a:pt x="4" y="70"/>
                  </a:lnTo>
                  <a:lnTo>
                    <a:pt x="0" y="70"/>
                  </a:lnTo>
                  <a:lnTo>
                    <a:pt x="9" y="0"/>
                  </a:lnTo>
                  <a:lnTo>
                    <a:pt x="0" y="0"/>
                  </a:lnTo>
                  <a:lnTo>
                    <a:pt x="9" y="7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41" name="Freeform 172"/>
            <p:cNvSpPr>
              <a:spLocks/>
            </p:cNvSpPr>
            <p:nvPr/>
          </p:nvSpPr>
          <p:spPr bwMode="auto">
            <a:xfrm>
              <a:off x="3423" y="2715"/>
              <a:ext cx="78" cy="78"/>
            </a:xfrm>
            <a:custGeom>
              <a:avLst/>
              <a:gdLst>
                <a:gd name="T0" fmla="*/ 99 w 137"/>
                <a:gd name="T1" fmla="*/ 120 h 120"/>
                <a:gd name="T2" fmla="*/ 46 w 137"/>
                <a:gd name="T3" fmla="*/ 90 h 120"/>
                <a:gd name="T4" fmla="*/ 0 w 137"/>
                <a:gd name="T5" fmla="*/ 60 h 120"/>
                <a:gd name="T6" fmla="*/ 40 w 137"/>
                <a:gd name="T7" fmla="*/ 0 h 120"/>
                <a:gd name="T8" fmla="*/ 86 w 137"/>
                <a:gd name="T9" fmla="*/ 30 h 120"/>
                <a:gd name="T10" fmla="*/ 137 w 137"/>
                <a:gd name="T11" fmla="*/ 60 h 120"/>
                <a:gd name="T12" fmla="*/ 99 w 137"/>
                <a:gd name="T13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7" h="120">
                  <a:moveTo>
                    <a:pt x="99" y="120"/>
                  </a:moveTo>
                  <a:lnTo>
                    <a:pt x="46" y="90"/>
                  </a:lnTo>
                  <a:lnTo>
                    <a:pt x="0" y="60"/>
                  </a:lnTo>
                  <a:lnTo>
                    <a:pt x="40" y="0"/>
                  </a:lnTo>
                  <a:lnTo>
                    <a:pt x="86" y="30"/>
                  </a:lnTo>
                  <a:lnTo>
                    <a:pt x="137" y="60"/>
                  </a:lnTo>
                  <a:lnTo>
                    <a:pt x="99" y="12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42" name="Freeform 173"/>
            <p:cNvSpPr>
              <a:spLocks/>
            </p:cNvSpPr>
            <p:nvPr/>
          </p:nvSpPr>
          <p:spPr bwMode="auto">
            <a:xfrm>
              <a:off x="3480" y="2752"/>
              <a:ext cx="21" cy="41"/>
            </a:xfrm>
            <a:custGeom>
              <a:avLst/>
              <a:gdLst>
                <a:gd name="T0" fmla="*/ 1 w 38"/>
                <a:gd name="T1" fmla="*/ 62 h 62"/>
                <a:gd name="T2" fmla="*/ 0 w 38"/>
                <a:gd name="T3" fmla="*/ 61 h 62"/>
                <a:gd name="T4" fmla="*/ 38 w 38"/>
                <a:gd name="T5" fmla="*/ 1 h 62"/>
                <a:gd name="T6" fmla="*/ 35 w 38"/>
                <a:gd name="T7" fmla="*/ 0 h 62"/>
                <a:gd name="T8" fmla="*/ 1 w 38"/>
                <a:gd name="T9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62">
                  <a:moveTo>
                    <a:pt x="1" y="62"/>
                  </a:moveTo>
                  <a:lnTo>
                    <a:pt x="0" y="61"/>
                  </a:lnTo>
                  <a:lnTo>
                    <a:pt x="38" y="1"/>
                  </a:lnTo>
                  <a:lnTo>
                    <a:pt x="35" y="0"/>
                  </a:lnTo>
                  <a:lnTo>
                    <a:pt x="1" y="62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43" name="Freeform 174"/>
            <p:cNvSpPr>
              <a:spLocks/>
            </p:cNvSpPr>
            <p:nvPr/>
          </p:nvSpPr>
          <p:spPr bwMode="auto">
            <a:xfrm>
              <a:off x="3384" y="2683"/>
              <a:ext cx="65" cy="68"/>
            </a:xfrm>
            <a:custGeom>
              <a:avLst/>
              <a:gdLst>
                <a:gd name="T0" fmla="*/ 67 w 113"/>
                <a:gd name="T1" fmla="*/ 106 h 106"/>
                <a:gd name="T2" fmla="*/ 46 w 113"/>
                <a:gd name="T3" fmla="*/ 91 h 106"/>
                <a:gd name="T4" fmla="*/ 27 w 113"/>
                <a:gd name="T5" fmla="*/ 74 h 106"/>
                <a:gd name="T6" fmla="*/ 12 w 113"/>
                <a:gd name="T7" fmla="*/ 55 h 106"/>
                <a:gd name="T8" fmla="*/ 0 w 113"/>
                <a:gd name="T9" fmla="*/ 39 h 106"/>
                <a:gd name="T10" fmla="*/ 62 w 113"/>
                <a:gd name="T11" fmla="*/ 0 h 106"/>
                <a:gd name="T12" fmla="*/ 69 w 113"/>
                <a:gd name="T13" fmla="*/ 13 h 106"/>
                <a:gd name="T14" fmla="*/ 79 w 113"/>
                <a:gd name="T15" fmla="*/ 24 h 106"/>
                <a:gd name="T16" fmla="*/ 93 w 113"/>
                <a:gd name="T17" fmla="*/ 38 h 106"/>
                <a:gd name="T18" fmla="*/ 113 w 113"/>
                <a:gd name="T19" fmla="*/ 51 h 106"/>
                <a:gd name="T20" fmla="*/ 67 w 113"/>
                <a:gd name="T21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3" h="106">
                  <a:moveTo>
                    <a:pt x="67" y="106"/>
                  </a:moveTo>
                  <a:lnTo>
                    <a:pt x="46" y="91"/>
                  </a:lnTo>
                  <a:lnTo>
                    <a:pt x="27" y="74"/>
                  </a:lnTo>
                  <a:lnTo>
                    <a:pt x="12" y="55"/>
                  </a:lnTo>
                  <a:lnTo>
                    <a:pt x="0" y="39"/>
                  </a:lnTo>
                  <a:lnTo>
                    <a:pt x="62" y="0"/>
                  </a:lnTo>
                  <a:lnTo>
                    <a:pt x="69" y="13"/>
                  </a:lnTo>
                  <a:lnTo>
                    <a:pt x="79" y="24"/>
                  </a:lnTo>
                  <a:lnTo>
                    <a:pt x="93" y="38"/>
                  </a:lnTo>
                  <a:lnTo>
                    <a:pt x="113" y="51"/>
                  </a:lnTo>
                  <a:lnTo>
                    <a:pt x="67" y="106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44" name="Freeform 175"/>
            <p:cNvSpPr>
              <a:spLocks/>
            </p:cNvSpPr>
            <p:nvPr/>
          </p:nvSpPr>
          <p:spPr bwMode="auto">
            <a:xfrm>
              <a:off x="3421" y="2715"/>
              <a:ext cx="26" cy="39"/>
            </a:xfrm>
            <a:custGeom>
              <a:avLst/>
              <a:gdLst>
                <a:gd name="T0" fmla="*/ 2 w 46"/>
                <a:gd name="T1" fmla="*/ 60 h 62"/>
                <a:gd name="T2" fmla="*/ 6 w 46"/>
                <a:gd name="T3" fmla="*/ 62 h 62"/>
                <a:gd name="T4" fmla="*/ 0 w 46"/>
                <a:gd name="T5" fmla="*/ 57 h 62"/>
                <a:gd name="T6" fmla="*/ 46 w 46"/>
                <a:gd name="T7" fmla="*/ 2 h 62"/>
                <a:gd name="T8" fmla="*/ 42 w 46"/>
                <a:gd name="T9" fmla="*/ 0 h 62"/>
                <a:gd name="T10" fmla="*/ 2 w 46"/>
                <a:gd name="T11" fmla="*/ 6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62">
                  <a:moveTo>
                    <a:pt x="2" y="60"/>
                  </a:moveTo>
                  <a:lnTo>
                    <a:pt x="6" y="62"/>
                  </a:lnTo>
                  <a:lnTo>
                    <a:pt x="0" y="57"/>
                  </a:lnTo>
                  <a:lnTo>
                    <a:pt x="46" y="2"/>
                  </a:lnTo>
                  <a:lnTo>
                    <a:pt x="42" y="0"/>
                  </a:lnTo>
                  <a:lnTo>
                    <a:pt x="2" y="6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45" name="Freeform 176"/>
            <p:cNvSpPr>
              <a:spLocks/>
            </p:cNvSpPr>
            <p:nvPr/>
          </p:nvSpPr>
          <p:spPr bwMode="auto">
            <a:xfrm>
              <a:off x="3370" y="2573"/>
              <a:ext cx="50" cy="133"/>
            </a:xfrm>
            <a:custGeom>
              <a:avLst/>
              <a:gdLst>
                <a:gd name="T0" fmla="*/ 18 w 87"/>
                <a:gd name="T1" fmla="*/ 172 h 172"/>
                <a:gd name="T2" fmla="*/ 11 w 87"/>
                <a:gd name="T3" fmla="*/ 147 h 172"/>
                <a:gd name="T4" fmla="*/ 6 w 87"/>
                <a:gd name="T5" fmla="*/ 110 h 172"/>
                <a:gd name="T6" fmla="*/ 2 w 87"/>
                <a:gd name="T7" fmla="*/ 62 h 172"/>
                <a:gd name="T8" fmla="*/ 0 w 87"/>
                <a:gd name="T9" fmla="*/ 0 h 172"/>
                <a:gd name="T10" fmla="*/ 72 w 87"/>
                <a:gd name="T11" fmla="*/ 0 h 172"/>
                <a:gd name="T12" fmla="*/ 73 w 87"/>
                <a:gd name="T13" fmla="*/ 58 h 172"/>
                <a:gd name="T14" fmla="*/ 77 w 87"/>
                <a:gd name="T15" fmla="*/ 102 h 172"/>
                <a:gd name="T16" fmla="*/ 81 w 87"/>
                <a:gd name="T17" fmla="*/ 132 h 172"/>
                <a:gd name="T18" fmla="*/ 87 w 87"/>
                <a:gd name="T19" fmla="*/ 150 h 172"/>
                <a:gd name="T20" fmla="*/ 18 w 87"/>
                <a:gd name="T21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7" h="172">
                  <a:moveTo>
                    <a:pt x="18" y="172"/>
                  </a:moveTo>
                  <a:lnTo>
                    <a:pt x="11" y="147"/>
                  </a:lnTo>
                  <a:lnTo>
                    <a:pt x="6" y="110"/>
                  </a:lnTo>
                  <a:lnTo>
                    <a:pt x="2" y="62"/>
                  </a:lnTo>
                  <a:lnTo>
                    <a:pt x="0" y="0"/>
                  </a:lnTo>
                  <a:lnTo>
                    <a:pt x="72" y="0"/>
                  </a:lnTo>
                  <a:lnTo>
                    <a:pt x="73" y="58"/>
                  </a:lnTo>
                  <a:lnTo>
                    <a:pt x="77" y="102"/>
                  </a:lnTo>
                  <a:lnTo>
                    <a:pt x="81" y="132"/>
                  </a:lnTo>
                  <a:lnTo>
                    <a:pt x="87" y="150"/>
                  </a:lnTo>
                  <a:lnTo>
                    <a:pt x="18" y="172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46" name="Freeform 177"/>
            <p:cNvSpPr>
              <a:spLocks/>
            </p:cNvSpPr>
            <p:nvPr/>
          </p:nvSpPr>
          <p:spPr bwMode="auto">
            <a:xfrm>
              <a:off x="3381" y="2683"/>
              <a:ext cx="40" cy="26"/>
            </a:xfrm>
            <a:custGeom>
              <a:avLst/>
              <a:gdLst>
                <a:gd name="T0" fmla="*/ 4 w 69"/>
                <a:gd name="T1" fmla="*/ 39 h 39"/>
                <a:gd name="T2" fmla="*/ 2 w 69"/>
                <a:gd name="T3" fmla="*/ 36 h 39"/>
                <a:gd name="T4" fmla="*/ 0 w 69"/>
                <a:gd name="T5" fmla="*/ 30 h 39"/>
                <a:gd name="T6" fmla="*/ 69 w 69"/>
                <a:gd name="T7" fmla="*/ 8 h 39"/>
                <a:gd name="T8" fmla="*/ 66 w 69"/>
                <a:gd name="T9" fmla="*/ 0 h 39"/>
                <a:gd name="T10" fmla="*/ 4 w 69"/>
                <a:gd name="T11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" h="39">
                  <a:moveTo>
                    <a:pt x="4" y="39"/>
                  </a:moveTo>
                  <a:lnTo>
                    <a:pt x="2" y="36"/>
                  </a:lnTo>
                  <a:lnTo>
                    <a:pt x="0" y="30"/>
                  </a:lnTo>
                  <a:lnTo>
                    <a:pt x="69" y="8"/>
                  </a:lnTo>
                  <a:lnTo>
                    <a:pt x="66" y="0"/>
                  </a:lnTo>
                  <a:lnTo>
                    <a:pt x="4" y="39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47" name="Rectangle 178"/>
            <p:cNvSpPr>
              <a:spLocks noChangeArrowheads="1"/>
            </p:cNvSpPr>
            <p:nvPr/>
          </p:nvSpPr>
          <p:spPr bwMode="auto">
            <a:xfrm>
              <a:off x="3370" y="2469"/>
              <a:ext cx="42" cy="122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48" name="Freeform 179"/>
            <p:cNvSpPr>
              <a:spLocks/>
            </p:cNvSpPr>
            <p:nvPr/>
          </p:nvSpPr>
          <p:spPr bwMode="auto">
            <a:xfrm>
              <a:off x="3370" y="2581"/>
              <a:ext cx="42" cy="11"/>
            </a:xfrm>
            <a:custGeom>
              <a:avLst/>
              <a:gdLst>
                <a:gd name="T0" fmla="*/ 1 w 73"/>
                <a:gd name="T1" fmla="*/ 0 w 73"/>
                <a:gd name="T2" fmla="*/ 73 w 73"/>
                <a:gd name="T3" fmla="*/ 1 w 7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73">
                  <a:moveTo>
                    <a:pt x="1" y="0"/>
                  </a:moveTo>
                  <a:lnTo>
                    <a:pt x="0" y="0"/>
                  </a:lnTo>
                  <a:lnTo>
                    <a:pt x="73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49" name="Freeform 180"/>
            <p:cNvSpPr>
              <a:spLocks/>
            </p:cNvSpPr>
            <p:nvPr/>
          </p:nvSpPr>
          <p:spPr bwMode="auto">
            <a:xfrm>
              <a:off x="3370" y="2466"/>
              <a:ext cx="42" cy="14"/>
            </a:xfrm>
            <a:custGeom>
              <a:avLst/>
              <a:gdLst>
                <a:gd name="T0" fmla="*/ 0 w 73"/>
                <a:gd name="T1" fmla="*/ 3 h 20"/>
                <a:gd name="T2" fmla="*/ 0 w 73"/>
                <a:gd name="T3" fmla="*/ 20 h 20"/>
                <a:gd name="T4" fmla="*/ 1 w 73"/>
                <a:gd name="T5" fmla="*/ 0 h 20"/>
                <a:gd name="T6" fmla="*/ 73 w 73"/>
                <a:gd name="T7" fmla="*/ 5 h 20"/>
                <a:gd name="T8" fmla="*/ 73 w 73"/>
                <a:gd name="T9" fmla="*/ 3 h 20"/>
                <a:gd name="T10" fmla="*/ 0 w 73"/>
                <a:gd name="T11" fmla="*/ 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3" h="20">
                  <a:moveTo>
                    <a:pt x="0" y="3"/>
                  </a:moveTo>
                  <a:lnTo>
                    <a:pt x="0" y="20"/>
                  </a:lnTo>
                  <a:lnTo>
                    <a:pt x="1" y="0"/>
                  </a:lnTo>
                  <a:lnTo>
                    <a:pt x="73" y="5"/>
                  </a:lnTo>
                  <a:lnTo>
                    <a:pt x="73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50" name="Freeform 181"/>
            <p:cNvSpPr>
              <a:spLocks/>
            </p:cNvSpPr>
            <p:nvPr/>
          </p:nvSpPr>
          <p:spPr bwMode="auto">
            <a:xfrm>
              <a:off x="3806" y="1657"/>
              <a:ext cx="22" cy="34"/>
            </a:xfrm>
            <a:custGeom>
              <a:avLst/>
              <a:gdLst>
                <a:gd name="T0" fmla="*/ 36 w 36"/>
                <a:gd name="T1" fmla="*/ 4 h 54"/>
                <a:gd name="T2" fmla="*/ 12 w 36"/>
                <a:gd name="T3" fmla="*/ 0 h 54"/>
                <a:gd name="T4" fmla="*/ 0 w 36"/>
                <a:gd name="T5" fmla="*/ 50 h 54"/>
                <a:gd name="T6" fmla="*/ 24 w 36"/>
                <a:gd name="T7" fmla="*/ 54 h 54"/>
                <a:gd name="T8" fmla="*/ 36 w 36"/>
                <a:gd name="T9" fmla="*/ 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54">
                  <a:moveTo>
                    <a:pt x="36" y="4"/>
                  </a:moveTo>
                  <a:lnTo>
                    <a:pt x="12" y="0"/>
                  </a:lnTo>
                  <a:lnTo>
                    <a:pt x="0" y="50"/>
                  </a:lnTo>
                  <a:lnTo>
                    <a:pt x="24" y="54"/>
                  </a:lnTo>
                  <a:lnTo>
                    <a:pt x="36" y="4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51" name="Freeform 182"/>
            <p:cNvSpPr>
              <a:spLocks/>
            </p:cNvSpPr>
            <p:nvPr/>
          </p:nvSpPr>
          <p:spPr bwMode="auto">
            <a:xfrm>
              <a:off x="3773" y="1688"/>
              <a:ext cx="47" cy="120"/>
            </a:xfrm>
            <a:custGeom>
              <a:avLst/>
              <a:gdLst>
                <a:gd name="T0" fmla="*/ 81 w 81"/>
                <a:gd name="T1" fmla="*/ 7 h 186"/>
                <a:gd name="T2" fmla="*/ 58 w 81"/>
                <a:gd name="T3" fmla="*/ 0 h 186"/>
                <a:gd name="T4" fmla="*/ 0 w 81"/>
                <a:gd name="T5" fmla="*/ 178 h 186"/>
                <a:gd name="T6" fmla="*/ 23 w 81"/>
                <a:gd name="T7" fmla="*/ 186 h 186"/>
                <a:gd name="T8" fmla="*/ 81 w 81"/>
                <a:gd name="T9" fmla="*/ 7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186">
                  <a:moveTo>
                    <a:pt x="81" y="7"/>
                  </a:moveTo>
                  <a:lnTo>
                    <a:pt x="58" y="0"/>
                  </a:lnTo>
                  <a:lnTo>
                    <a:pt x="0" y="178"/>
                  </a:lnTo>
                  <a:lnTo>
                    <a:pt x="23" y="186"/>
                  </a:lnTo>
                  <a:lnTo>
                    <a:pt x="81" y="7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52" name="Freeform 183"/>
            <p:cNvSpPr>
              <a:spLocks/>
            </p:cNvSpPr>
            <p:nvPr/>
          </p:nvSpPr>
          <p:spPr bwMode="auto">
            <a:xfrm>
              <a:off x="3806" y="1681"/>
              <a:ext cx="15" cy="11"/>
            </a:xfrm>
            <a:custGeom>
              <a:avLst/>
              <a:gdLst>
                <a:gd name="T0" fmla="*/ 24 w 24"/>
                <a:gd name="T1" fmla="*/ 6 h 7"/>
                <a:gd name="T2" fmla="*/ 24 w 24"/>
                <a:gd name="T3" fmla="*/ 7 h 7"/>
                <a:gd name="T4" fmla="*/ 1 w 24"/>
                <a:gd name="T5" fmla="*/ 0 h 7"/>
                <a:gd name="T6" fmla="*/ 0 w 24"/>
                <a:gd name="T7" fmla="*/ 2 h 7"/>
                <a:gd name="T8" fmla="*/ 24 w 24"/>
                <a:gd name="T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7">
                  <a:moveTo>
                    <a:pt x="24" y="6"/>
                  </a:moveTo>
                  <a:lnTo>
                    <a:pt x="24" y="7"/>
                  </a:lnTo>
                  <a:lnTo>
                    <a:pt x="1" y="0"/>
                  </a:lnTo>
                  <a:lnTo>
                    <a:pt x="0" y="2"/>
                  </a:lnTo>
                  <a:lnTo>
                    <a:pt x="24" y="6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53" name="Freeform 184"/>
            <p:cNvSpPr>
              <a:spLocks/>
            </p:cNvSpPr>
            <p:nvPr/>
          </p:nvSpPr>
          <p:spPr bwMode="auto">
            <a:xfrm>
              <a:off x="3750" y="1804"/>
              <a:ext cx="37" cy="108"/>
            </a:xfrm>
            <a:custGeom>
              <a:avLst/>
              <a:gdLst>
                <a:gd name="T0" fmla="*/ 67 w 67"/>
                <a:gd name="T1" fmla="*/ 6 h 167"/>
                <a:gd name="T2" fmla="*/ 44 w 67"/>
                <a:gd name="T3" fmla="*/ 0 h 167"/>
                <a:gd name="T4" fmla="*/ 0 w 67"/>
                <a:gd name="T5" fmla="*/ 161 h 167"/>
                <a:gd name="T6" fmla="*/ 23 w 67"/>
                <a:gd name="T7" fmla="*/ 167 h 167"/>
                <a:gd name="T8" fmla="*/ 67 w 67"/>
                <a:gd name="T9" fmla="*/ 6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167">
                  <a:moveTo>
                    <a:pt x="67" y="6"/>
                  </a:moveTo>
                  <a:lnTo>
                    <a:pt x="44" y="0"/>
                  </a:lnTo>
                  <a:lnTo>
                    <a:pt x="0" y="161"/>
                  </a:lnTo>
                  <a:lnTo>
                    <a:pt x="23" y="167"/>
                  </a:lnTo>
                  <a:lnTo>
                    <a:pt x="67" y="6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54" name="Freeform 185"/>
            <p:cNvSpPr>
              <a:spLocks/>
            </p:cNvSpPr>
            <p:nvPr/>
          </p:nvSpPr>
          <p:spPr bwMode="auto">
            <a:xfrm>
              <a:off x="3773" y="1796"/>
              <a:ext cx="14" cy="12"/>
            </a:xfrm>
            <a:custGeom>
              <a:avLst/>
              <a:gdLst>
                <a:gd name="T0" fmla="*/ 0 w 23"/>
                <a:gd name="T1" fmla="*/ 0 h 8"/>
                <a:gd name="T2" fmla="*/ 0 w 23"/>
                <a:gd name="T3" fmla="*/ 2 h 8"/>
                <a:gd name="T4" fmla="*/ 23 w 23"/>
                <a:gd name="T5" fmla="*/ 8 h 8"/>
                <a:gd name="T6" fmla="*/ 0 w 23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8">
                  <a:moveTo>
                    <a:pt x="0" y="0"/>
                  </a:moveTo>
                  <a:lnTo>
                    <a:pt x="0" y="2"/>
                  </a:lnTo>
                  <a:lnTo>
                    <a:pt x="23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55" name="Freeform 186"/>
            <p:cNvSpPr>
              <a:spLocks/>
            </p:cNvSpPr>
            <p:nvPr/>
          </p:nvSpPr>
          <p:spPr bwMode="auto">
            <a:xfrm>
              <a:off x="3724" y="1909"/>
              <a:ext cx="38" cy="139"/>
            </a:xfrm>
            <a:custGeom>
              <a:avLst/>
              <a:gdLst>
                <a:gd name="T0" fmla="*/ 66 w 66"/>
                <a:gd name="T1" fmla="*/ 4 h 215"/>
                <a:gd name="T2" fmla="*/ 42 w 66"/>
                <a:gd name="T3" fmla="*/ 0 h 215"/>
                <a:gd name="T4" fmla="*/ 0 w 66"/>
                <a:gd name="T5" fmla="*/ 212 h 215"/>
                <a:gd name="T6" fmla="*/ 24 w 66"/>
                <a:gd name="T7" fmla="*/ 215 h 215"/>
                <a:gd name="T8" fmla="*/ 66 w 66"/>
                <a:gd name="T9" fmla="*/ 4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215">
                  <a:moveTo>
                    <a:pt x="66" y="4"/>
                  </a:moveTo>
                  <a:lnTo>
                    <a:pt x="42" y="0"/>
                  </a:lnTo>
                  <a:lnTo>
                    <a:pt x="0" y="212"/>
                  </a:lnTo>
                  <a:lnTo>
                    <a:pt x="24" y="215"/>
                  </a:lnTo>
                  <a:lnTo>
                    <a:pt x="66" y="4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56" name="Freeform 187"/>
            <p:cNvSpPr>
              <a:spLocks/>
            </p:cNvSpPr>
            <p:nvPr/>
          </p:nvSpPr>
          <p:spPr bwMode="auto">
            <a:xfrm>
              <a:off x="3748" y="1900"/>
              <a:ext cx="14" cy="12"/>
            </a:xfrm>
            <a:custGeom>
              <a:avLst/>
              <a:gdLst>
                <a:gd name="T0" fmla="*/ 1 w 24"/>
                <a:gd name="T1" fmla="*/ 0 h 6"/>
                <a:gd name="T2" fmla="*/ 0 w 24"/>
                <a:gd name="T3" fmla="*/ 1 h 6"/>
                <a:gd name="T4" fmla="*/ 24 w 24"/>
                <a:gd name="T5" fmla="*/ 5 h 6"/>
                <a:gd name="T6" fmla="*/ 24 w 24"/>
                <a:gd name="T7" fmla="*/ 6 h 6"/>
                <a:gd name="T8" fmla="*/ 1 w 24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6">
                  <a:moveTo>
                    <a:pt x="1" y="0"/>
                  </a:moveTo>
                  <a:lnTo>
                    <a:pt x="0" y="1"/>
                  </a:lnTo>
                  <a:lnTo>
                    <a:pt x="24" y="5"/>
                  </a:lnTo>
                  <a:lnTo>
                    <a:pt x="24" y="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57" name="Freeform 188"/>
            <p:cNvSpPr>
              <a:spLocks/>
            </p:cNvSpPr>
            <p:nvPr/>
          </p:nvSpPr>
          <p:spPr bwMode="auto">
            <a:xfrm>
              <a:off x="3699" y="2046"/>
              <a:ext cx="38" cy="273"/>
            </a:xfrm>
            <a:custGeom>
              <a:avLst/>
              <a:gdLst>
                <a:gd name="T0" fmla="*/ 68 w 68"/>
                <a:gd name="T1" fmla="*/ 1 h 422"/>
                <a:gd name="T2" fmla="*/ 44 w 68"/>
                <a:gd name="T3" fmla="*/ 0 h 422"/>
                <a:gd name="T4" fmla="*/ 0 w 68"/>
                <a:gd name="T5" fmla="*/ 421 h 422"/>
                <a:gd name="T6" fmla="*/ 25 w 68"/>
                <a:gd name="T7" fmla="*/ 422 h 422"/>
                <a:gd name="T8" fmla="*/ 68 w 68"/>
                <a:gd name="T9" fmla="*/ 1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422">
                  <a:moveTo>
                    <a:pt x="68" y="1"/>
                  </a:moveTo>
                  <a:lnTo>
                    <a:pt x="44" y="0"/>
                  </a:lnTo>
                  <a:lnTo>
                    <a:pt x="0" y="421"/>
                  </a:lnTo>
                  <a:lnTo>
                    <a:pt x="25" y="422"/>
                  </a:lnTo>
                  <a:lnTo>
                    <a:pt x="68" y="1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58" name="Freeform 189"/>
            <p:cNvSpPr>
              <a:spLocks/>
            </p:cNvSpPr>
            <p:nvPr/>
          </p:nvSpPr>
          <p:spPr bwMode="auto">
            <a:xfrm>
              <a:off x="3724" y="2036"/>
              <a:ext cx="13" cy="12"/>
            </a:xfrm>
            <a:custGeom>
              <a:avLst/>
              <a:gdLst>
                <a:gd name="T0" fmla="*/ 0 w 24"/>
                <a:gd name="T1" fmla="*/ 0 h 3"/>
                <a:gd name="T2" fmla="*/ 24 w 24"/>
                <a:gd name="T3" fmla="*/ 1 h 3"/>
                <a:gd name="T4" fmla="*/ 24 w 24"/>
                <a:gd name="T5" fmla="*/ 3 h 3"/>
                <a:gd name="T6" fmla="*/ 0 w 2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3">
                  <a:moveTo>
                    <a:pt x="0" y="0"/>
                  </a:moveTo>
                  <a:lnTo>
                    <a:pt x="24" y="1"/>
                  </a:lnTo>
                  <a:lnTo>
                    <a:pt x="24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59" name="Freeform 190"/>
            <p:cNvSpPr>
              <a:spLocks/>
            </p:cNvSpPr>
            <p:nvPr/>
          </p:nvSpPr>
          <p:spPr bwMode="auto">
            <a:xfrm>
              <a:off x="3675" y="2318"/>
              <a:ext cx="37" cy="126"/>
            </a:xfrm>
            <a:custGeom>
              <a:avLst/>
              <a:gdLst>
                <a:gd name="T0" fmla="*/ 67 w 67"/>
                <a:gd name="T1" fmla="*/ 4 h 195"/>
                <a:gd name="T2" fmla="*/ 42 w 67"/>
                <a:gd name="T3" fmla="*/ 0 h 195"/>
                <a:gd name="T4" fmla="*/ 0 w 67"/>
                <a:gd name="T5" fmla="*/ 191 h 195"/>
                <a:gd name="T6" fmla="*/ 24 w 67"/>
                <a:gd name="T7" fmla="*/ 195 h 195"/>
                <a:gd name="T8" fmla="*/ 67 w 67"/>
                <a:gd name="T9" fmla="*/ 4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195">
                  <a:moveTo>
                    <a:pt x="67" y="4"/>
                  </a:moveTo>
                  <a:lnTo>
                    <a:pt x="42" y="0"/>
                  </a:lnTo>
                  <a:lnTo>
                    <a:pt x="0" y="191"/>
                  </a:lnTo>
                  <a:lnTo>
                    <a:pt x="24" y="195"/>
                  </a:lnTo>
                  <a:lnTo>
                    <a:pt x="67" y="4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60" name="Freeform 191"/>
            <p:cNvSpPr>
              <a:spLocks/>
            </p:cNvSpPr>
            <p:nvPr/>
          </p:nvSpPr>
          <p:spPr bwMode="auto">
            <a:xfrm>
              <a:off x="3697" y="2310"/>
              <a:ext cx="15" cy="11"/>
            </a:xfrm>
            <a:custGeom>
              <a:avLst/>
              <a:gdLst>
                <a:gd name="T0" fmla="*/ 25 w 25"/>
                <a:gd name="T1" fmla="*/ 1 h 6"/>
                <a:gd name="T2" fmla="*/ 25 w 25"/>
                <a:gd name="T3" fmla="*/ 6 h 6"/>
                <a:gd name="T4" fmla="*/ 25 w 25"/>
                <a:gd name="T5" fmla="*/ 4 h 6"/>
                <a:gd name="T6" fmla="*/ 0 w 25"/>
                <a:gd name="T7" fmla="*/ 0 h 6"/>
                <a:gd name="T8" fmla="*/ 25 w 25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6">
                  <a:moveTo>
                    <a:pt x="25" y="1"/>
                  </a:moveTo>
                  <a:lnTo>
                    <a:pt x="25" y="6"/>
                  </a:lnTo>
                  <a:lnTo>
                    <a:pt x="25" y="4"/>
                  </a:lnTo>
                  <a:lnTo>
                    <a:pt x="0" y="0"/>
                  </a:lnTo>
                  <a:lnTo>
                    <a:pt x="25" y="1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61" name="Rectangle 192"/>
            <p:cNvSpPr>
              <a:spLocks noChangeArrowheads="1"/>
            </p:cNvSpPr>
            <p:nvPr/>
          </p:nvSpPr>
          <p:spPr bwMode="auto">
            <a:xfrm>
              <a:off x="3675" y="2443"/>
              <a:ext cx="13" cy="103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62" name="Freeform 193"/>
            <p:cNvSpPr>
              <a:spLocks/>
            </p:cNvSpPr>
            <p:nvPr/>
          </p:nvSpPr>
          <p:spPr bwMode="auto">
            <a:xfrm>
              <a:off x="3674" y="2432"/>
              <a:ext cx="14" cy="12"/>
            </a:xfrm>
            <a:custGeom>
              <a:avLst/>
              <a:gdLst>
                <a:gd name="T0" fmla="*/ 0 w 26"/>
                <a:gd name="T1" fmla="*/ 0 h 4"/>
                <a:gd name="T2" fmla="*/ 1 w 26"/>
                <a:gd name="T3" fmla="*/ 2 h 4"/>
                <a:gd name="T4" fmla="*/ 26 w 26"/>
                <a:gd name="T5" fmla="*/ 2 h 4"/>
                <a:gd name="T6" fmla="*/ 24 w 26"/>
                <a:gd name="T7" fmla="*/ 4 h 4"/>
                <a:gd name="T8" fmla="*/ 0 w 26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4">
                  <a:moveTo>
                    <a:pt x="0" y="0"/>
                  </a:moveTo>
                  <a:lnTo>
                    <a:pt x="1" y="2"/>
                  </a:lnTo>
                  <a:lnTo>
                    <a:pt x="26" y="2"/>
                  </a:lnTo>
                  <a:lnTo>
                    <a:pt x="24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63" name="Rectangle 194"/>
            <p:cNvSpPr>
              <a:spLocks noChangeArrowheads="1"/>
            </p:cNvSpPr>
            <p:nvPr/>
          </p:nvSpPr>
          <p:spPr bwMode="auto">
            <a:xfrm>
              <a:off x="3675" y="2541"/>
              <a:ext cx="13" cy="13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64" name="Freeform 195"/>
            <p:cNvSpPr>
              <a:spLocks/>
            </p:cNvSpPr>
            <p:nvPr/>
          </p:nvSpPr>
          <p:spPr bwMode="auto">
            <a:xfrm>
              <a:off x="3813" y="1647"/>
              <a:ext cx="15" cy="12"/>
            </a:xfrm>
            <a:custGeom>
              <a:avLst/>
              <a:gdLst>
                <a:gd name="T0" fmla="*/ 24 w 26"/>
                <a:gd name="T1" fmla="*/ 15 h 15"/>
                <a:gd name="T2" fmla="*/ 26 w 26"/>
                <a:gd name="T3" fmla="*/ 4 h 15"/>
                <a:gd name="T4" fmla="*/ 2 w 26"/>
                <a:gd name="T5" fmla="*/ 0 h 15"/>
                <a:gd name="T6" fmla="*/ 0 w 26"/>
                <a:gd name="T7" fmla="*/ 11 h 15"/>
                <a:gd name="T8" fmla="*/ 24 w 26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5">
                  <a:moveTo>
                    <a:pt x="24" y="15"/>
                  </a:moveTo>
                  <a:lnTo>
                    <a:pt x="26" y="4"/>
                  </a:lnTo>
                  <a:lnTo>
                    <a:pt x="2" y="0"/>
                  </a:lnTo>
                  <a:lnTo>
                    <a:pt x="0" y="11"/>
                  </a:lnTo>
                  <a:lnTo>
                    <a:pt x="24" y="15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65" name="Freeform 196"/>
            <p:cNvSpPr>
              <a:spLocks/>
            </p:cNvSpPr>
            <p:nvPr/>
          </p:nvSpPr>
          <p:spPr bwMode="auto">
            <a:xfrm>
              <a:off x="3031" y="1079"/>
              <a:ext cx="33" cy="112"/>
            </a:xfrm>
            <a:custGeom>
              <a:avLst/>
              <a:gdLst>
                <a:gd name="T0" fmla="*/ 56 w 56"/>
                <a:gd name="T1" fmla="*/ 4 h 174"/>
                <a:gd name="T2" fmla="*/ 32 w 56"/>
                <a:gd name="T3" fmla="*/ 0 h 174"/>
                <a:gd name="T4" fmla="*/ 0 w 56"/>
                <a:gd name="T5" fmla="*/ 170 h 174"/>
                <a:gd name="T6" fmla="*/ 24 w 56"/>
                <a:gd name="T7" fmla="*/ 174 h 174"/>
                <a:gd name="T8" fmla="*/ 56 w 56"/>
                <a:gd name="T9" fmla="*/ 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174">
                  <a:moveTo>
                    <a:pt x="56" y="4"/>
                  </a:moveTo>
                  <a:lnTo>
                    <a:pt x="32" y="0"/>
                  </a:lnTo>
                  <a:lnTo>
                    <a:pt x="0" y="170"/>
                  </a:lnTo>
                  <a:lnTo>
                    <a:pt x="24" y="174"/>
                  </a:lnTo>
                  <a:lnTo>
                    <a:pt x="56" y="4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66" name="Freeform 197"/>
            <p:cNvSpPr>
              <a:spLocks/>
            </p:cNvSpPr>
            <p:nvPr/>
          </p:nvSpPr>
          <p:spPr bwMode="auto">
            <a:xfrm>
              <a:off x="3024" y="1189"/>
              <a:ext cx="21" cy="33"/>
            </a:xfrm>
            <a:custGeom>
              <a:avLst/>
              <a:gdLst>
                <a:gd name="T0" fmla="*/ 35 w 35"/>
                <a:gd name="T1" fmla="*/ 4 h 51"/>
                <a:gd name="T2" fmla="*/ 11 w 35"/>
                <a:gd name="T3" fmla="*/ 0 h 51"/>
                <a:gd name="T4" fmla="*/ 0 w 35"/>
                <a:gd name="T5" fmla="*/ 47 h 51"/>
                <a:gd name="T6" fmla="*/ 24 w 35"/>
                <a:gd name="T7" fmla="*/ 51 h 51"/>
                <a:gd name="T8" fmla="*/ 35 w 35"/>
                <a:gd name="T9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51">
                  <a:moveTo>
                    <a:pt x="35" y="4"/>
                  </a:moveTo>
                  <a:lnTo>
                    <a:pt x="11" y="0"/>
                  </a:lnTo>
                  <a:lnTo>
                    <a:pt x="0" y="47"/>
                  </a:lnTo>
                  <a:lnTo>
                    <a:pt x="24" y="51"/>
                  </a:lnTo>
                  <a:lnTo>
                    <a:pt x="35" y="4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67" name="Freeform 198"/>
            <p:cNvSpPr>
              <a:spLocks/>
            </p:cNvSpPr>
            <p:nvPr/>
          </p:nvSpPr>
          <p:spPr bwMode="auto">
            <a:xfrm>
              <a:off x="3031" y="1179"/>
              <a:ext cx="14" cy="12"/>
            </a:xfrm>
            <a:custGeom>
              <a:avLst/>
              <a:gdLst>
                <a:gd name="T0" fmla="*/ 24 w 24"/>
                <a:gd name="T1" fmla="*/ 4 h 4"/>
                <a:gd name="T2" fmla="*/ 0 w 24"/>
                <a:gd name="T3" fmla="*/ 0 h 4"/>
                <a:gd name="T4" fmla="*/ 24 w 24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4">
                  <a:moveTo>
                    <a:pt x="24" y="4"/>
                  </a:moveTo>
                  <a:lnTo>
                    <a:pt x="0" y="0"/>
                  </a:lnTo>
                  <a:lnTo>
                    <a:pt x="24" y="4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68" name="Freeform 199"/>
            <p:cNvSpPr>
              <a:spLocks/>
            </p:cNvSpPr>
            <p:nvPr/>
          </p:nvSpPr>
          <p:spPr bwMode="auto">
            <a:xfrm>
              <a:off x="3024" y="1211"/>
              <a:ext cx="14" cy="12"/>
            </a:xfrm>
            <a:custGeom>
              <a:avLst/>
              <a:gdLst>
                <a:gd name="T0" fmla="*/ 24 w 24"/>
                <a:gd name="T1" fmla="*/ 7 h 10"/>
                <a:gd name="T2" fmla="*/ 24 w 24"/>
                <a:gd name="T3" fmla="*/ 6 h 10"/>
                <a:gd name="T4" fmla="*/ 23 w 24"/>
                <a:gd name="T5" fmla="*/ 10 h 10"/>
                <a:gd name="T6" fmla="*/ 1 w 24"/>
                <a:gd name="T7" fmla="*/ 0 h 10"/>
                <a:gd name="T8" fmla="*/ 0 w 24"/>
                <a:gd name="T9" fmla="*/ 3 h 10"/>
                <a:gd name="T10" fmla="*/ 24 w 24"/>
                <a:gd name="T11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10">
                  <a:moveTo>
                    <a:pt x="24" y="7"/>
                  </a:moveTo>
                  <a:lnTo>
                    <a:pt x="24" y="6"/>
                  </a:lnTo>
                  <a:lnTo>
                    <a:pt x="23" y="10"/>
                  </a:lnTo>
                  <a:lnTo>
                    <a:pt x="1" y="0"/>
                  </a:lnTo>
                  <a:lnTo>
                    <a:pt x="0" y="3"/>
                  </a:lnTo>
                  <a:lnTo>
                    <a:pt x="24" y="7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69" name="Freeform 200"/>
            <p:cNvSpPr>
              <a:spLocks/>
            </p:cNvSpPr>
            <p:nvPr/>
          </p:nvSpPr>
          <p:spPr bwMode="auto">
            <a:xfrm>
              <a:off x="3049" y="1069"/>
              <a:ext cx="15" cy="12"/>
            </a:xfrm>
            <a:custGeom>
              <a:avLst/>
              <a:gdLst>
                <a:gd name="T0" fmla="*/ 24 w 26"/>
                <a:gd name="T1" fmla="*/ 15 h 15"/>
                <a:gd name="T2" fmla="*/ 26 w 26"/>
                <a:gd name="T3" fmla="*/ 3 h 15"/>
                <a:gd name="T4" fmla="*/ 1 w 26"/>
                <a:gd name="T5" fmla="*/ 0 h 15"/>
                <a:gd name="T6" fmla="*/ 0 w 26"/>
                <a:gd name="T7" fmla="*/ 11 h 15"/>
                <a:gd name="T8" fmla="*/ 24 w 26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5">
                  <a:moveTo>
                    <a:pt x="24" y="15"/>
                  </a:moveTo>
                  <a:lnTo>
                    <a:pt x="26" y="3"/>
                  </a:lnTo>
                  <a:lnTo>
                    <a:pt x="1" y="0"/>
                  </a:lnTo>
                  <a:lnTo>
                    <a:pt x="0" y="11"/>
                  </a:lnTo>
                  <a:lnTo>
                    <a:pt x="24" y="15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0" name="Freeform 201"/>
            <p:cNvSpPr>
              <a:spLocks/>
            </p:cNvSpPr>
            <p:nvPr/>
          </p:nvSpPr>
          <p:spPr bwMode="auto">
            <a:xfrm>
              <a:off x="2663" y="1216"/>
              <a:ext cx="372" cy="919"/>
            </a:xfrm>
            <a:custGeom>
              <a:avLst/>
              <a:gdLst>
                <a:gd name="T0" fmla="*/ 647 w 647"/>
                <a:gd name="T1" fmla="*/ 10 h 1420"/>
                <a:gd name="T2" fmla="*/ 625 w 647"/>
                <a:gd name="T3" fmla="*/ 0 h 1420"/>
                <a:gd name="T4" fmla="*/ 312 w 647"/>
                <a:gd name="T5" fmla="*/ 705 h 1420"/>
                <a:gd name="T6" fmla="*/ 0 w 647"/>
                <a:gd name="T7" fmla="*/ 1410 h 1420"/>
                <a:gd name="T8" fmla="*/ 22 w 647"/>
                <a:gd name="T9" fmla="*/ 1420 h 1420"/>
                <a:gd name="T10" fmla="*/ 334 w 647"/>
                <a:gd name="T11" fmla="*/ 715 h 1420"/>
                <a:gd name="T12" fmla="*/ 647 w 647"/>
                <a:gd name="T13" fmla="*/ 10 h 1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7" h="1420">
                  <a:moveTo>
                    <a:pt x="647" y="10"/>
                  </a:moveTo>
                  <a:lnTo>
                    <a:pt x="625" y="0"/>
                  </a:lnTo>
                  <a:lnTo>
                    <a:pt x="312" y="705"/>
                  </a:lnTo>
                  <a:lnTo>
                    <a:pt x="0" y="1410"/>
                  </a:lnTo>
                  <a:lnTo>
                    <a:pt x="22" y="1420"/>
                  </a:lnTo>
                  <a:lnTo>
                    <a:pt x="334" y="715"/>
                  </a:lnTo>
                  <a:lnTo>
                    <a:pt x="647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1" name="Rectangle 202"/>
            <p:cNvSpPr>
              <a:spLocks noChangeArrowheads="1"/>
            </p:cNvSpPr>
            <p:nvPr/>
          </p:nvSpPr>
          <p:spPr bwMode="auto">
            <a:xfrm>
              <a:off x="1451" y="2356"/>
              <a:ext cx="137" cy="81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2" name="Freeform 203"/>
            <p:cNvSpPr>
              <a:spLocks/>
            </p:cNvSpPr>
            <p:nvPr/>
          </p:nvSpPr>
          <p:spPr bwMode="auto">
            <a:xfrm>
              <a:off x="825" y="2499"/>
              <a:ext cx="62" cy="65"/>
            </a:xfrm>
            <a:custGeom>
              <a:avLst/>
              <a:gdLst>
                <a:gd name="T0" fmla="*/ 0 w 105"/>
                <a:gd name="T1" fmla="*/ 95 h 99"/>
                <a:gd name="T2" fmla="*/ 3 w 105"/>
                <a:gd name="T3" fmla="*/ 78 h 99"/>
                <a:gd name="T4" fmla="*/ 8 w 105"/>
                <a:gd name="T5" fmla="*/ 59 h 99"/>
                <a:gd name="T6" fmla="*/ 17 w 105"/>
                <a:gd name="T7" fmla="*/ 43 h 99"/>
                <a:gd name="T8" fmla="*/ 30 w 105"/>
                <a:gd name="T9" fmla="*/ 28 h 99"/>
                <a:gd name="T10" fmla="*/ 45 w 105"/>
                <a:gd name="T11" fmla="*/ 17 h 99"/>
                <a:gd name="T12" fmla="*/ 64 w 105"/>
                <a:gd name="T13" fmla="*/ 8 h 99"/>
                <a:gd name="T14" fmla="*/ 82 w 105"/>
                <a:gd name="T15" fmla="*/ 2 h 99"/>
                <a:gd name="T16" fmla="*/ 104 w 105"/>
                <a:gd name="T17" fmla="*/ 0 h 99"/>
                <a:gd name="T18" fmla="*/ 105 w 105"/>
                <a:gd name="T19" fmla="*/ 24 h 99"/>
                <a:gd name="T20" fmla="*/ 86 w 105"/>
                <a:gd name="T21" fmla="*/ 25 h 99"/>
                <a:gd name="T22" fmla="*/ 72 w 105"/>
                <a:gd name="T23" fmla="*/ 30 h 99"/>
                <a:gd name="T24" fmla="*/ 58 w 105"/>
                <a:gd name="T25" fmla="*/ 37 h 99"/>
                <a:gd name="T26" fmla="*/ 46 w 105"/>
                <a:gd name="T27" fmla="*/ 45 h 99"/>
                <a:gd name="T28" fmla="*/ 36 w 105"/>
                <a:gd name="T29" fmla="*/ 58 h 99"/>
                <a:gd name="T30" fmla="*/ 30 w 105"/>
                <a:gd name="T31" fmla="*/ 69 h 99"/>
                <a:gd name="T32" fmla="*/ 26 w 105"/>
                <a:gd name="T33" fmla="*/ 84 h 99"/>
                <a:gd name="T34" fmla="*/ 23 w 105"/>
                <a:gd name="T35" fmla="*/ 99 h 99"/>
                <a:gd name="T36" fmla="*/ 0 w 105"/>
                <a:gd name="T37" fmla="*/ 95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5" h="99">
                  <a:moveTo>
                    <a:pt x="0" y="95"/>
                  </a:moveTo>
                  <a:lnTo>
                    <a:pt x="3" y="78"/>
                  </a:lnTo>
                  <a:lnTo>
                    <a:pt x="8" y="59"/>
                  </a:lnTo>
                  <a:lnTo>
                    <a:pt x="17" y="43"/>
                  </a:lnTo>
                  <a:lnTo>
                    <a:pt x="30" y="28"/>
                  </a:lnTo>
                  <a:lnTo>
                    <a:pt x="45" y="17"/>
                  </a:lnTo>
                  <a:lnTo>
                    <a:pt x="64" y="8"/>
                  </a:lnTo>
                  <a:lnTo>
                    <a:pt x="82" y="2"/>
                  </a:lnTo>
                  <a:lnTo>
                    <a:pt x="104" y="0"/>
                  </a:lnTo>
                  <a:lnTo>
                    <a:pt x="105" y="24"/>
                  </a:lnTo>
                  <a:lnTo>
                    <a:pt x="86" y="25"/>
                  </a:lnTo>
                  <a:lnTo>
                    <a:pt x="72" y="30"/>
                  </a:lnTo>
                  <a:lnTo>
                    <a:pt x="58" y="37"/>
                  </a:lnTo>
                  <a:lnTo>
                    <a:pt x="46" y="45"/>
                  </a:lnTo>
                  <a:lnTo>
                    <a:pt x="36" y="58"/>
                  </a:lnTo>
                  <a:lnTo>
                    <a:pt x="30" y="69"/>
                  </a:lnTo>
                  <a:lnTo>
                    <a:pt x="26" y="84"/>
                  </a:lnTo>
                  <a:lnTo>
                    <a:pt x="23" y="99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3" name="Freeform 204"/>
            <p:cNvSpPr>
              <a:spLocks/>
            </p:cNvSpPr>
            <p:nvPr/>
          </p:nvSpPr>
          <p:spPr bwMode="auto">
            <a:xfrm>
              <a:off x="885" y="2499"/>
              <a:ext cx="13" cy="16"/>
            </a:xfrm>
            <a:custGeom>
              <a:avLst/>
              <a:gdLst>
                <a:gd name="T0" fmla="*/ 0 w 13"/>
                <a:gd name="T1" fmla="*/ 1 h 25"/>
                <a:gd name="T2" fmla="*/ 11 w 13"/>
                <a:gd name="T3" fmla="*/ 0 h 25"/>
                <a:gd name="T4" fmla="*/ 13 w 13"/>
                <a:gd name="T5" fmla="*/ 24 h 25"/>
                <a:gd name="T6" fmla="*/ 1 w 13"/>
                <a:gd name="T7" fmla="*/ 25 h 25"/>
                <a:gd name="T8" fmla="*/ 0 w 13"/>
                <a:gd name="T9" fmla="*/ 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25">
                  <a:moveTo>
                    <a:pt x="0" y="1"/>
                  </a:moveTo>
                  <a:lnTo>
                    <a:pt x="11" y="0"/>
                  </a:lnTo>
                  <a:lnTo>
                    <a:pt x="13" y="24"/>
                  </a:lnTo>
                  <a:lnTo>
                    <a:pt x="1" y="2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4" name="Freeform 205"/>
            <p:cNvSpPr>
              <a:spLocks/>
            </p:cNvSpPr>
            <p:nvPr/>
          </p:nvSpPr>
          <p:spPr bwMode="auto">
            <a:xfrm>
              <a:off x="825" y="2558"/>
              <a:ext cx="14" cy="13"/>
            </a:xfrm>
            <a:custGeom>
              <a:avLst/>
              <a:gdLst>
                <a:gd name="T0" fmla="*/ 1 w 24"/>
                <a:gd name="T1" fmla="*/ 0 h 15"/>
                <a:gd name="T2" fmla="*/ 0 w 24"/>
                <a:gd name="T3" fmla="*/ 12 h 15"/>
                <a:gd name="T4" fmla="*/ 23 w 24"/>
                <a:gd name="T5" fmla="*/ 15 h 15"/>
                <a:gd name="T6" fmla="*/ 24 w 24"/>
                <a:gd name="T7" fmla="*/ 4 h 15"/>
                <a:gd name="T8" fmla="*/ 1 w 24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5">
                  <a:moveTo>
                    <a:pt x="1" y="0"/>
                  </a:moveTo>
                  <a:lnTo>
                    <a:pt x="0" y="12"/>
                  </a:lnTo>
                  <a:lnTo>
                    <a:pt x="23" y="15"/>
                  </a:lnTo>
                  <a:lnTo>
                    <a:pt x="24" y="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5" name="Freeform 206"/>
            <p:cNvSpPr>
              <a:spLocks/>
            </p:cNvSpPr>
            <p:nvPr/>
          </p:nvSpPr>
          <p:spPr bwMode="auto">
            <a:xfrm>
              <a:off x="825" y="2451"/>
              <a:ext cx="62" cy="63"/>
            </a:xfrm>
            <a:custGeom>
              <a:avLst/>
              <a:gdLst>
                <a:gd name="T0" fmla="*/ 103 w 105"/>
                <a:gd name="T1" fmla="*/ 98 h 98"/>
                <a:gd name="T2" fmla="*/ 84 w 105"/>
                <a:gd name="T3" fmla="*/ 97 h 98"/>
                <a:gd name="T4" fmla="*/ 63 w 105"/>
                <a:gd name="T5" fmla="*/ 92 h 98"/>
                <a:gd name="T6" fmla="*/ 45 w 105"/>
                <a:gd name="T7" fmla="*/ 83 h 98"/>
                <a:gd name="T8" fmla="*/ 31 w 105"/>
                <a:gd name="T9" fmla="*/ 70 h 98"/>
                <a:gd name="T10" fmla="*/ 18 w 105"/>
                <a:gd name="T11" fmla="*/ 57 h 98"/>
                <a:gd name="T12" fmla="*/ 8 w 105"/>
                <a:gd name="T13" fmla="*/ 39 h 98"/>
                <a:gd name="T14" fmla="*/ 3 w 105"/>
                <a:gd name="T15" fmla="*/ 23 h 98"/>
                <a:gd name="T16" fmla="*/ 0 w 105"/>
                <a:gd name="T17" fmla="*/ 4 h 98"/>
                <a:gd name="T18" fmla="*/ 23 w 105"/>
                <a:gd name="T19" fmla="*/ 0 h 98"/>
                <a:gd name="T20" fmla="*/ 26 w 105"/>
                <a:gd name="T21" fmla="*/ 17 h 98"/>
                <a:gd name="T22" fmla="*/ 30 w 105"/>
                <a:gd name="T23" fmla="*/ 29 h 98"/>
                <a:gd name="T24" fmla="*/ 38 w 105"/>
                <a:gd name="T25" fmla="*/ 42 h 98"/>
                <a:gd name="T26" fmla="*/ 48 w 105"/>
                <a:gd name="T27" fmla="*/ 53 h 98"/>
                <a:gd name="T28" fmla="*/ 59 w 105"/>
                <a:gd name="T29" fmla="*/ 64 h 98"/>
                <a:gd name="T30" fmla="*/ 73 w 105"/>
                <a:gd name="T31" fmla="*/ 70 h 98"/>
                <a:gd name="T32" fmla="*/ 89 w 105"/>
                <a:gd name="T33" fmla="*/ 74 h 98"/>
                <a:gd name="T34" fmla="*/ 105 w 105"/>
                <a:gd name="T35" fmla="*/ 75 h 98"/>
                <a:gd name="T36" fmla="*/ 103 w 105"/>
                <a:gd name="T37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5" h="98">
                  <a:moveTo>
                    <a:pt x="103" y="98"/>
                  </a:moveTo>
                  <a:lnTo>
                    <a:pt x="84" y="97"/>
                  </a:lnTo>
                  <a:lnTo>
                    <a:pt x="63" y="92"/>
                  </a:lnTo>
                  <a:lnTo>
                    <a:pt x="45" y="83"/>
                  </a:lnTo>
                  <a:lnTo>
                    <a:pt x="31" y="70"/>
                  </a:lnTo>
                  <a:lnTo>
                    <a:pt x="18" y="57"/>
                  </a:lnTo>
                  <a:lnTo>
                    <a:pt x="8" y="39"/>
                  </a:lnTo>
                  <a:lnTo>
                    <a:pt x="3" y="23"/>
                  </a:lnTo>
                  <a:lnTo>
                    <a:pt x="0" y="4"/>
                  </a:lnTo>
                  <a:lnTo>
                    <a:pt x="23" y="0"/>
                  </a:lnTo>
                  <a:lnTo>
                    <a:pt x="26" y="17"/>
                  </a:lnTo>
                  <a:lnTo>
                    <a:pt x="30" y="29"/>
                  </a:lnTo>
                  <a:lnTo>
                    <a:pt x="38" y="42"/>
                  </a:lnTo>
                  <a:lnTo>
                    <a:pt x="48" y="53"/>
                  </a:lnTo>
                  <a:lnTo>
                    <a:pt x="59" y="64"/>
                  </a:lnTo>
                  <a:lnTo>
                    <a:pt x="73" y="70"/>
                  </a:lnTo>
                  <a:lnTo>
                    <a:pt x="89" y="74"/>
                  </a:lnTo>
                  <a:lnTo>
                    <a:pt x="105" y="75"/>
                  </a:lnTo>
                  <a:lnTo>
                    <a:pt x="103" y="9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6" name="Freeform 207"/>
            <p:cNvSpPr>
              <a:spLocks/>
            </p:cNvSpPr>
            <p:nvPr/>
          </p:nvSpPr>
          <p:spPr bwMode="auto">
            <a:xfrm>
              <a:off x="825" y="2443"/>
              <a:ext cx="14" cy="11"/>
            </a:xfrm>
            <a:custGeom>
              <a:avLst/>
              <a:gdLst>
                <a:gd name="T0" fmla="*/ 1 w 24"/>
                <a:gd name="T1" fmla="*/ 15 h 15"/>
                <a:gd name="T2" fmla="*/ 0 w 24"/>
                <a:gd name="T3" fmla="*/ 4 h 15"/>
                <a:gd name="T4" fmla="*/ 23 w 24"/>
                <a:gd name="T5" fmla="*/ 0 h 15"/>
                <a:gd name="T6" fmla="*/ 24 w 24"/>
                <a:gd name="T7" fmla="*/ 11 h 15"/>
                <a:gd name="T8" fmla="*/ 1 w 24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5">
                  <a:moveTo>
                    <a:pt x="1" y="15"/>
                  </a:moveTo>
                  <a:lnTo>
                    <a:pt x="0" y="4"/>
                  </a:lnTo>
                  <a:lnTo>
                    <a:pt x="23" y="0"/>
                  </a:lnTo>
                  <a:lnTo>
                    <a:pt x="24" y="11"/>
                  </a:lnTo>
                  <a:lnTo>
                    <a:pt x="1" y="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7" name="Freeform 208"/>
            <p:cNvSpPr>
              <a:spLocks/>
            </p:cNvSpPr>
            <p:nvPr/>
          </p:nvSpPr>
          <p:spPr bwMode="auto">
            <a:xfrm>
              <a:off x="884" y="2499"/>
              <a:ext cx="13" cy="16"/>
            </a:xfrm>
            <a:custGeom>
              <a:avLst/>
              <a:gdLst>
                <a:gd name="T0" fmla="*/ 0 w 14"/>
                <a:gd name="T1" fmla="*/ 23 h 24"/>
                <a:gd name="T2" fmla="*/ 11 w 14"/>
                <a:gd name="T3" fmla="*/ 24 h 24"/>
                <a:gd name="T4" fmla="*/ 14 w 14"/>
                <a:gd name="T5" fmla="*/ 2 h 24"/>
                <a:gd name="T6" fmla="*/ 2 w 14"/>
                <a:gd name="T7" fmla="*/ 0 h 24"/>
                <a:gd name="T8" fmla="*/ 0 w 14"/>
                <a:gd name="T9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24">
                  <a:moveTo>
                    <a:pt x="0" y="23"/>
                  </a:moveTo>
                  <a:lnTo>
                    <a:pt x="11" y="24"/>
                  </a:lnTo>
                  <a:lnTo>
                    <a:pt x="14" y="2"/>
                  </a:lnTo>
                  <a:lnTo>
                    <a:pt x="2" y="0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8" name="Rectangle 209"/>
            <p:cNvSpPr>
              <a:spLocks noChangeArrowheads="1"/>
            </p:cNvSpPr>
            <p:nvPr/>
          </p:nvSpPr>
          <p:spPr bwMode="auto">
            <a:xfrm>
              <a:off x="774" y="2373"/>
              <a:ext cx="123" cy="8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79" name="Rectangle 210"/>
            <p:cNvSpPr>
              <a:spLocks noChangeArrowheads="1"/>
            </p:cNvSpPr>
            <p:nvPr/>
          </p:nvSpPr>
          <p:spPr bwMode="auto">
            <a:xfrm>
              <a:off x="774" y="2556"/>
              <a:ext cx="123" cy="7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80" name="Freeform 211"/>
            <p:cNvSpPr>
              <a:spLocks/>
            </p:cNvSpPr>
            <p:nvPr/>
          </p:nvSpPr>
          <p:spPr bwMode="auto">
            <a:xfrm>
              <a:off x="1340" y="2358"/>
              <a:ext cx="56" cy="45"/>
            </a:xfrm>
            <a:custGeom>
              <a:avLst/>
              <a:gdLst>
                <a:gd name="T0" fmla="*/ 13 w 93"/>
                <a:gd name="T1" fmla="*/ 0 h 69"/>
                <a:gd name="T2" fmla="*/ 0 w 93"/>
                <a:gd name="T3" fmla="*/ 20 h 69"/>
                <a:gd name="T4" fmla="*/ 80 w 93"/>
                <a:gd name="T5" fmla="*/ 69 h 69"/>
                <a:gd name="T6" fmla="*/ 93 w 93"/>
                <a:gd name="T7" fmla="*/ 49 h 69"/>
                <a:gd name="T8" fmla="*/ 13 w 93"/>
                <a:gd name="T9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" h="69">
                  <a:moveTo>
                    <a:pt x="13" y="0"/>
                  </a:moveTo>
                  <a:lnTo>
                    <a:pt x="0" y="20"/>
                  </a:lnTo>
                  <a:lnTo>
                    <a:pt x="80" y="69"/>
                  </a:lnTo>
                  <a:lnTo>
                    <a:pt x="93" y="49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81" name="Freeform 212"/>
            <p:cNvSpPr>
              <a:spLocks/>
            </p:cNvSpPr>
            <p:nvPr/>
          </p:nvSpPr>
          <p:spPr bwMode="auto">
            <a:xfrm>
              <a:off x="1388" y="2389"/>
              <a:ext cx="13" cy="17"/>
            </a:xfrm>
            <a:custGeom>
              <a:avLst/>
              <a:gdLst>
                <a:gd name="T0" fmla="*/ 13 w 23"/>
                <a:gd name="T1" fmla="*/ 0 h 26"/>
                <a:gd name="T2" fmla="*/ 23 w 23"/>
                <a:gd name="T3" fmla="*/ 6 h 26"/>
                <a:gd name="T4" fmla="*/ 10 w 23"/>
                <a:gd name="T5" fmla="*/ 26 h 26"/>
                <a:gd name="T6" fmla="*/ 0 w 23"/>
                <a:gd name="T7" fmla="*/ 20 h 26"/>
                <a:gd name="T8" fmla="*/ 13 w 23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6">
                  <a:moveTo>
                    <a:pt x="13" y="0"/>
                  </a:moveTo>
                  <a:lnTo>
                    <a:pt x="23" y="6"/>
                  </a:lnTo>
                  <a:lnTo>
                    <a:pt x="10" y="26"/>
                  </a:lnTo>
                  <a:lnTo>
                    <a:pt x="0" y="2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82" name="Freeform 213"/>
            <p:cNvSpPr>
              <a:spLocks/>
            </p:cNvSpPr>
            <p:nvPr/>
          </p:nvSpPr>
          <p:spPr bwMode="auto">
            <a:xfrm>
              <a:off x="1334" y="2353"/>
              <a:ext cx="15" cy="17"/>
            </a:xfrm>
            <a:custGeom>
              <a:avLst/>
              <a:gdLst>
                <a:gd name="T0" fmla="*/ 23 w 23"/>
                <a:gd name="T1" fmla="*/ 6 h 26"/>
                <a:gd name="T2" fmla="*/ 12 w 23"/>
                <a:gd name="T3" fmla="*/ 0 h 26"/>
                <a:gd name="T4" fmla="*/ 0 w 23"/>
                <a:gd name="T5" fmla="*/ 20 h 26"/>
                <a:gd name="T6" fmla="*/ 10 w 23"/>
                <a:gd name="T7" fmla="*/ 26 h 26"/>
                <a:gd name="T8" fmla="*/ 23 w 23"/>
                <a:gd name="T9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6">
                  <a:moveTo>
                    <a:pt x="23" y="6"/>
                  </a:moveTo>
                  <a:lnTo>
                    <a:pt x="12" y="0"/>
                  </a:lnTo>
                  <a:lnTo>
                    <a:pt x="0" y="20"/>
                  </a:lnTo>
                  <a:lnTo>
                    <a:pt x="10" y="26"/>
                  </a:lnTo>
                  <a:lnTo>
                    <a:pt x="23" y="6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83" name="Freeform 214"/>
            <p:cNvSpPr>
              <a:spLocks/>
            </p:cNvSpPr>
            <p:nvPr/>
          </p:nvSpPr>
          <p:spPr bwMode="auto">
            <a:xfrm>
              <a:off x="1280" y="2318"/>
              <a:ext cx="69" cy="52"/>
            </a:xfrm>
            <a:custGeom>
              <a:avLst/>
              <a:gdLst>
                <a:gd name="T0" fmla="*/ 108 w 121"/>
                <a:gd name="T1" fmla="*/ 80 h 80"/>
                <a:gd name="T2" fmla="*/ 121 w 121"/>
                <a:gd name="T3" fmla="*/ 60 h 80"/>
                <a:gd name="T4" fmla="*/ 13 w 121"/>
                <a:gd name="T5" fmla="*/ 0 h 80"/>
                <a:gd name="T6" fmla="*/ 0 w 121"/>
                <a:gd name="T7" fmla="*/ 20 h 80"/>
                <a:gd name="T8" fmla="*/ 108 w 121"/>
                <a:gd name="T9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80">
                  <a:moveTo>
                    <a:pt x="108" y="80"/>
                  </a:moveTo>
                  <a:lnTo>
                    <a:pt x="121" y="60"/>
                  </a:lnTo>
                  <a:lnTo>
                    <a:pt x="13" y="0"/>
                  </a:lnTo>
                  <a:lnTo>
                    <a:pt x="0" y="20"/>
                  </a:lnTo>
                  <a:lnTo>
                    <a:pt x="108" y="8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84" name="Freeform 215"/>
            <p:cNvSpPr>
              <a:spLocks/>
            </p:cNvSpPr>
            <p:nvPr/>
          </p:nvSpPr>
          <p:spPr bwMode="auto">
            <a:xfrm>
              <a:off x="1341" y="2358"/>
              <a:ext cx="14" cy="15"/>
            </a:xfrm>
            <a:custGeom>
              <a:avLst/>
              <a:gdLst>
                <a:gd name="T0" fmla="*/ 0 w 23"/>
                <a:gd name="T1" fmla="*/ 20 h 25"/>
                <a:gd name="T2" fmla="*/ 10 w 23"/>
                <a:gd name="T3" fmla="*/ 25 h 25"/>
                <a:gd name="T4" fmla="*/ 23 w 23"/>
                <a:gd name="T5" fmla="*/ 5 h 25"/>
                <a:gd name="T6" fmla="*/ 13 w 23"/>
                <a:gd name="T7" fmla="*/ 0 h 25"/>
                <a:gd name="T8" fmla="*/ 0 w 23"/>
                <a:gd name="T9" fmla="*/ 2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5">
                  <a:moveTo>
                    <a:pt x="0" y="20"/>
                  </a:moveTo>
                  <a:lnTo>
                    <a:pt x="10" y="25"/>
                  </a:lnTo>
                  <a:lnTo>
                    <a:pt x="23" y="5"/>
                  </a:lnTo>
                  <a:lnTo>
                    <a:pt x="13" y="0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85" name="Freeform 216"/>
            <p:cNvSpPr>
              <a:spLocks/>
            </p:cNvSpPr>
            <p:nvPr/>
          </p:nvSpPr>
          <p:spPr bwMode="auto">
            <a:xfrm>
              <a:off x="1280" y="2363"/>
              <a:ext cx="65" cy="55"/>
            </a:xfrm>
            <a:custGeom>
              <a:avLst/>
              <a:gdLst>
                <a:gd name="T0" fmla="*/ 113 w 113"/>
                <a:gd name="T1" fmla="*/ 20 h 83"/>
                <a:gd name="T2" fmla="*/ 100 w 113"/>
                <a:gd name="T3" fmla="*/ 0 h 83"/>
                <a:gd name="T4" fmla="*/ 0 w 113"/>
                <a:gd name="T5" fmla="*/ 63 h 83"/>
                <a:gd name="T6" fmla="*/ 13 w 113"/>
                <a:gd name="T7" fmla="*/ 83 h 83"/>
                <a:gd name="T8" fmla="*/ 113 w 113"/>
                <a:gd name="T9" fmla="*/ 2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83">
                  <a:moveTo>
                    <a:pt x="113" y="20"/>
                  </a:moveTo>
                  <a:lnTo>
                    <a:pt x="100" y="0"/>
                  </a:lnTo>
                  <a:lnTo>
                    <a:pt x="0" y="63"/>
                  </a:lnTo>
                  <a:lnTo>
                    <a:pt x="13" y="83"/>
                  </a:lnTo>
                  <a:lnTo>
                    <a:pt x="113" y="2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86" name="Freeform 217"/>
            <p:cNvSpPr>
              <a:spLocks/>
            </p:cNvSpPr>
            <p:nvPr/>
          </p:nvSpPr>
          <p:spPr bwMode="auto">
            <a:xfrm>
              <a:off x="1273" y="2404"/>
              <a:ext cx="14" cy="17"/>
            </a:xfrm>
            <a:custGeom>
              <a:avLst/>
              <a:gdLst>
                <a:gd name="T0" fmla="*/ 23 w 23"/>
                <a:gd name="T1" fmla="*/ 20 h 26"/>
                <a:gd name="T2" fmla="*/ 13 w 23"/>
                <a:gd name="T3" fmla="*/ 26 h 26"/>
                <a:gd name="T4" fmla="*/ 0 w 23"/>
                <a:gd name="T5" fmla="*/ 6 h 26"/>
                <a:gd name="T6" fmla="*/ 10 w 23"/>
                <a:gd name="T7" fmla="*/ 0 h 26"/>
                <a:gd name="T8" fmla="*/ 23 w 23"/>
                <a:gd name="T9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6">
                  <a:moveTo>
                    <a:pt x="23" y="20"/>
                  </a:moveTo>
                  <a:lnTo>
                    <a:pt x="13" y="26"/>
                  </a:lnTo>
                  <a:lnTo>
                    <a:pt x="0" y="6"/>
                  </a:lnTo>
                  <a:lnTo>
                    <a:pt x="10" y="0"/>
                  </a:lnTo>
                  <a:lnTo>
                    <a:pt x="23" y="2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87" name="Freeform 218"/>
            <p:cNvSpPr>
              <a:spLocks/>
            </p:cNvSpPr>
            <p:nvPr/>
          </p:nvSpPr>
          <p:spPr bwMode="auto">
            <a:xfrm>
              <a:off x="1337" y="2359"/>
              <a:ext cx="13" cy="17"/>
            </a:xfrm>
            <a:custGeom>
              <a:avLst/>
              <a:gdLst>
                <a:gd name="T0" fmla="*/ 13 w 23"/>
                <a:gd name="T1" fmla="*/ 26 h 26"/>
                <a:gd name="T2" fmla="*/ 23 w 23"/>
                <a:gd name="T3" fmla="*/ 20 h 26"/>
                <a:gd name="T4" fmla="*/ 10 w 23"/>
                <a:gd name="T5" fmla="*/ 0 h 26"/>
                <a:gd name="T6" fmla="*/ 0 w 23"/>
                <a:gd name="T7" fmla="*/ 6 h 26"/>
                <a:gd name="T8" fmla="*/ 13 w 23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6">
                  <a:moveTo>
                    <a:pt x="13" y="26"/>
                  </a:moveTo>
                  <a:lnTo>
                    <a:pt x="23" y="20"/>
                  </a:lnTo>
                  <a:lnTo>
                    <a:pt x="10" y="0"/>
                  </a:lnTo>
                  <a:lnTo>
                    <a:pt x="0" y="6"/>
                  </a:lnTo>
                  <a:lnTo>
                    <a:pt x="13" y="26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88" name="Freeform 219"/>
            <p:cNvSpPr>
              <a:spLocks/>
            </p:cNvSpPr>
            <p:nvPr/>
          </p:nvSpPr>
          <p:spPr bwMode="auto">
            <a:xfrm>
              <a:off x="2362" y="2482"/>
              <a:ext cx="33" cy="30"/>
            </a:xfrm>
            <a:custGeom>
              <a:avLst/>
              <a:gdLst>
                <a:gd name="T0" fmla="*/ 0 w 59"/>
                <a:gd name="T1" fmla="*/ 21 h 43"/>
                <a:gd name="T2" fmla="*/ 10 w 59"/>
                <a:gd name="T3" fmla="*/ 43 h 43"/>
                <a:gd name="T4" fmla="*/ 59 w 59"/>
                <a:gd name="T5" fmla="*/ 21 h 43"/>
                <a:gd name="T6" fmla="*/ 49 w 59"/>
                <a:gd name="T7" fmla="*/ 0 h 43"/>
                <a:gd name="T8" fmla="*/ 0 w 59"/>
                <a:gd name="T9" fmla="*/ 2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43">
                  <a:moveTo>
                    <a:pt x="0" y="21"/>
                  </a:moveTo>
                  <a:lnTo>
                    <a:pt x="10" y="43"/>
                  </a:lnTo>
                  <a:lnTo>
                    <a:pt x="59" y="21"/>
                  </a:lnTo>
                  <a:lnTo>
                    <a:pt x="49" y="0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289" name="Freeform 220"/>
            <p:cNvSpPr>
              <a:spLocks/>
            </p:cNvSpPr>
            <p:nvPr/>
          </p:nvSpPr>
          <p:spPr bwMode="auto">
            <a:xfrm>
              <a:off x="2389" y="2469"/>
              <a:ext cx="29" cy="27"/>
            </a:xfrm>
            <a:custGeom>
              <a:avLst/>
              <a:gdLst>
                <a:gd name="T0" fmla="*/ 0 w 50"/>
                <a:gd name="T1" fmla="*/ 22 h 42"/>
                <a:gd name="T2" fmla="*/ 13 w 50"/>
                <a:gd name="T3" fmla="*/ 42 h 42"/>
                <a:gd name="T4" fmla="*/ 50 w 50"/>
                <a:gd name="T5" fmla="*/ 20 h 42"/>
                <a:gd name="T6" fmla="*/ 37 w 50"/>
                <a:gd name="T7" fmla="*/ 0 h 42"/>
                <a:gd name="T8" fmla="*/ 0 w 50"/>
                <a:gd name="T9" fmla="*/ 2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42">
                  <a:moveTo>
                    <a:pt x="0" y="22"/>
                  </a:moveTo>
                  <a:lnTo>
                    <a:pt x="13" y="42"/>
                  </a:lnTo>
                  <a:lnTo>
                    <a:pt x="50" y="20"/>
                  </a:lnTo>
                  <a:lnTo>
                    <a:pt x="37" y="0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290" name="Freeform 221"/>
            <p:cNvSpPr>
              <a:spLocks/>
            </p:cNvSpPr>
            <p:nvPr/>
          </p:nvSpPr>
          <p:spPr bwMode="auto">
            <a:xfrm>
              <a:off x="2389" y="2482"/>
              <a:ext cx="11" cy="14"/>
            </a:xfrm>
            <a:custGeom>
              <a:avLst/>
              <a:gdLst>
                <a:gd name="T0" fmla="*/ 12 w 13"/>
                <a:gd name="T1" fmla="*/ 21 h 21"/>
                <a:gd name="T2" fmla="*/ 13 w 13"/>
                <a:gd name="T3" fmla="*/ 20 h 21"/>
                <a:gd name="T4" fmla="*/ 0 w 13"/>
                <a:gd name="T5" fmla="*/ 0 h 21"/>
                <a:gd name="T6" fmla="*/ 2 w 13"/>
                <a:gd name="T7" fmla="*/ 0 h 21"/>
                <a:gd name="T8" fmla="*/ 12 w 13"/>
                <a:gd name="T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21">
                  <a:moveTo>
                    <a:pt x="12" y="21"/>
                  </a:moveTo>
                  <a:lnTo>
                    <a:pt x="13" y="20"/>
                  </a:lnTo>
                  <a:lnTo>
                    <a:pt x="0" y="0"/>
                  </a:lnTo>
                  <a:lnTo>
                    <a:pt x="2" y="0"/>
                  </a:lnTo>
                  <a:lnTo>
                    <a:pt x="12" y="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291" name="Freeform 222"/>
            <p:cNvSpPr>
              <a:spLocks/>
            </p:cNvSpPr>
            <p:nvPr/>
          </p:nvSpPr>
          <p:spPr bwMode="auto">
            <a:xfrm>
              <a:off x="2409" y="2249"/>
              <a:ext cx="232" cy="231"/>
            </a:xfrm>
            <a:custGeom>
              <a:avLst/>
              <a:gdLst>
                <a:gd name="T0" fmla="*/ 0 w 402"/>
                <a:gd name="T1" fmla="*/ 342 h 359"/>
                <a:gd name="T2" fmla="*/ 16 w 402"/>
                <a:gd name="T3" fmla="*/ 359 h 359"/>
                <a:gd name="T4" fmla="*/ 402 w 402"/>
                <a:gd name="T5" fmla="*/ 18 h 359"/>
                <a:gd name="T6" fmla="*/ 386 w 402"/>
                <a:gd name="T7" fmla="*/ 0 h 359"/>
                <a:gd name="T8" fmla="*/ 0 w 402"/>
                <a:gd name="T9" fmla="*/ 342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2" h="359">
                  <a:moveTo>
                    <a:pt x="0" y="342"/>
                  </a:moveTo>
                  <a:lnTo>
                    <a:pt x="16" y="359"/>
                  </a:lnTo>
                  <a:lnTo>
                    <a:pt x="402" y="18"/>
                  </a:lnTo>
                  <a:lnTo>
                    <a:pt x="386" y="0"/>
                  </a:lnTo>
                  <a:lnTo>
                    <a:pt x="0" y="34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92" name="Freeform 223"/>
            <p:cNvSpPr>
              <a:spLocks/>
            </p:cNvSpPr>
            <p:nvPr/>
          </p:nvSpPr>
          <p:spPr bwMode="auto">
            <a:xfrm>
              <a:off x="2409" y="2469"/>
              <a:ext cx="13" cy="12"/>
            </a:xfrm>
            <a:custGeom>
              <a:avLst/>
              <a:gdLst>
                <a:gd name="T0" fmla="*/ 15 w 16"/>
                <a:gd name="T1" fmla="*/ 20 h 20"/>
                <a:gd name="T2" fmla="*/ 16 w 16"/>
                <a:gd name="T3" fmla="*/ 18 h 20"/>
                <a:gd name="T4" fmla="*/ 0 w 16"/>
                <a:gd name="T5" fmla="*/ 1 h 20"/>
                <a:gd name="T6" fmla="*/ 2 w 16"/>
                <a:gd name="T7" fmla="*/ 0 h 20"/>
                <a:gd name="T8" fmla="*/ 15 w 16"/>
                <a:gd name="T9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0">
                  <a:moveTo>
                    <a:pt x="15" y="20"/>
                  </a:moveTo>
                  <a:lnTo>
                    <a:pt x="16" y="18"/>
                  </a:lnTo>
                  <a:lnTo>
                    <a:pt x="0" y="1"/>
                  </a:lnTo>
                  <a:lnTo>
                    <a:pt x="2" y="0"/>
                  </a:lnTo>
                  <a:lnTo>
                    <a:pt x="15" y="2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293" name="Freeform 224"/>
            <p:cNvSpPr>
              <a:spLocks/>
            </p:cNvSpPr>
            <p:nvPr/>
          </p:nvSpPr>
          <p:spPr bwMode="auto">
            <a:xfrm>
              <a:off x="2632" y="2243"/>
              <a:ext cx="14" cy="17"/>
            </a:xfrm>
            <a:custGeom>
              <a:avLst/>
              <a:gdLst>
                <a:gd name="T0" fmla="*/ 0 w 25"/>
                <a:gd name="T1" fmla="*/ 7 h 25"/>
                <a:gd name="T2" fmla="*/ 9 w 25"/>
                <a:gd name="T3" fmla="*/ 0 h 25"/>
                <a:gd name="T4" fmla="*/ 25 w 25"/>
                <a:gd name="T5" fmla="*/ 17 h 25"/>
                <a:gd name="T6" fmla="*/ 16 w 25"/>
                <a:gd name="T7" fmla="*/ 25 h 25"/>
                <a:gd name="T8" fmla="*/ 0 w 25"/>
                <a:gd name="T9" fmla="*/ 7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5">
                  <a:moveTo>
                    <a:pt x="0" y="7"/>
                  </a:moveTo>
                  <a:lnTo>
                    <a:pt x="9" y="0"/>
                  </a:lnTo>
                  <a:lnTo>
                    <a:pt x="25" y="17"/>
                  </a:lnTo>
                  <a:lnTo>
                    <a:pt x="16" y="25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94" name="Freeform 225"/>
            <p:cNvSpPr>
              <a:spLocks/>
            </p:cNvSpPr>
            <p:nvPr/>
          </p:nvSpPr>
          <p:spPr bwMode="auto">
            <a:xfrm>
              <a:off x="2355" y="2496"/>
              <a:ext cx="12" cy="18"/>
            </a:xfrm>
            <a:custGeom>
              <a:avLst/>
              <a:gdLst>
                <a:gd name="T0" fmla="*/ 11 w 21"/>
                <a:gd name="T1" fmla="*/ 0 h 27"/>
                <a:gd name="T2" fmla="*/ 0 w 21"/>
                <a:gd name="T3" fmla="*/ 5 h 27"/>
                <a:gd name="T4" fmla="*/ 10 w 21"/>
                <a:gd name="T5" fmla="*/ 27 h 27"/>
                <a:gd name="T6" fmla="*/ 21 w 21"/>
                <a:gd name="T7" fmla="*/ 22 h 27"/>
                <a:gd name="T8" fmla="*/ 11 w 21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7">
                  <a:moveTo>
                    <a:pt x="11" y="0"/>
                  </a:moveTo>
                  <a:lnTo>
                    <a:pt x="0" y="5"/>
                  </a:lnTo>
                  <a:lnTo>
                    <a:pt x="10" y="27"/>
                  </a:lnTo>
                  <a:lnTo>
                    <a:pt x="21" y="22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295" name="Freeform 226"/>
            <p:cNvSpPr>
              <a:spLocks/>
            </p:cNvSpPr>
            <p:nvPr/>
          </p:nvSpPr>
          <p:spPr bwMode="auto">
            <a:xfrm>
              <a:off x="2369" y="2499"/>
              <a:ext cx="23" cy="22"/>
            </a:xfrm>
            <a:custGeom>
              <a:avLst/>
              <a:gdLst>
                <a:gd name="T0" fmla="*/ 7 w 39"/>
                <a:gd name="T1" fmla="*/ 0 h 33"/>
                <a:gd name="T2" fmla="*/ 0 w 39"/>
                <a:gd name="T3" fmla="*/ 23 h 33"/>
                <a:gd name="T4" fmla="*/ 32 w 39"/>
                <a:gd name="T5" fmla="*/ 33 h 33"/>
                <a:gd name="T6" fmla="*/ 39 w 39"/>
                <a:gd name="T7" fmla="*/ 10 h 33"/>
                <a:gd name="T8" fmla="*/ 7 w 39"/>
                <a:gd name="T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33">
                  <a:moveTo>
                    <a:pt x="7" y="0"/>
                  </a:moveTo>
                  <a:lnTo>
                    <a:pt x="0" y="23"/>
                  </a:lnTo>
                  <a:lnTo>
                    <a:pt x="32" y="33"/>
                  </a:lnTo>
                  <a:lnTo>
                    <a:pt x="39" y="1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296" name="Freeform 227"/>
            <p:cNvSpPr>
              <a:spLocks/>
            </p:cNvSpPr>
            <p:nvPr/>
          </p:nvSpPr>
          <p:spPr bwMode="auto">
            <a:xfrm>
              <a:off x="2386" y="2507"/>
              <a:ext cx="18" cy="21"/>
            </a:xfrm>
            <a:custGeom>
              <a:avLst/>
              <a:gdLst>
                <a:gd name="T0" fmla="*/ 10 w 32"/>
                <a:gd name="T1" fmla="*/ 0 h 31"/>
                <a:gd name="T2" fmla="*/ 0 w 32"/>
                <a:gd name="T3" fmla="*/ 21 h 31"/>
                <a:gd name="T4" fmla="*/ 22 w 32"/>
                <a:gd name="T5" fmla="*/ 31 h 31"/>
                <a:gd name="T6" fmla="*/ 32 w 32"/>
                <a:gd name="T7" fmla="*/ 10 h 31"/>
                <a:gd name="T8" fmla="*/ 10 w 32"/>
                <a:gd name="T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1">
                  <a:moveTo>
                    <a:pt x="10" y="0"/>
                  </a:moveTo>
                  <a:lnTo>
                    <a:pt x="0" y="21"/>
                  </a:lnTo>
                  <a:lnTo>
                    <a:pt x="22" y="31"/>
                  </a:lnTo>
                  <a:lnTo>
                    <a:pt x="32" y="1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297" name="Freeform 228"/>
            <p:cNvSpPr>
              <a:spLocks/>
            </p:cNvSpPr>
            <p:nvPr/>
          </p:nvSpPr>
          <p:spPr bwMode="auto">
            <a:xfrm>
              <a:off x="2386" y="2506"/>
              <a:ext cx="12" cy="15"/>
            </a:xfrm>
            <a:custGeom>
              <a:avLst/>
              <a:gdLst>
                <a:gd name="T0" fmla="*/ 9 w 10"/>
                <a:gd name="T1" fmla="*/ 0 h 23"/>
                <a:gd name="T2" fmla="*/ 10 w 10"/>
                <a:gd name="T3" fmla="*/ 2 h 23"/>
                <a:gd name="T4" fmla="*/ 0 w 10"/>
                <a:gd name="T5" fmla="*/ 23 h 23"/>
                <a:gd name="T6" fmla="*/ 2 w 10"/>
                <a:gd name="T7" fmla="*/ 23 h 23"/>
                <a:gd name="T8" fmla="*/ 9 w 10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3">
                  <a:moveTo>
                    <a:pt x="9" y="0"/>
                  </a:moveTo>
                  <a:lnTo>
                    <a:pt x="10" y="2"/>
                  </a:lnTo>
                  <a:lnTo>
                    <a:pt x="0" y="23"/>
                  </a:lnTo>
                  <a:lnTo>
                    <a:pt x="2" y="23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298" name="Freeform 229"/>
            <p:cNvSpPr>
              <a:spLocks/>
            </p:cNvSpPr>
            <p:nvPr/>
          </p:nvSpPr>
          <p:spPr bwMode="auto">
            <a:xfrm>
              <a:off x="2396" y="2514"/>
              <a:ext cx="22" cy="24"/>
            </a:xfrm>
            <a:custGeom>
              <a:avLst/>
              <a:gdLst>
                <a:gd name="T0" fmla="*/ 17 w 38"/>
                <a:gd name="T1" fmla="*/ 0 h 37"/>
                <a:gd name="T2" fmla="*/ 0 w 38"/>
                <a:gd name="T3" fmla="*/ 17 h 37"/>
                <a:gd name="T4" fmla="*/ 22 w 38"/>
                <a:gd name="T5" fmla="*/ 37 h 37"/>
                <a:gd name="T6" fmla="*/ 38 w 38"/>
                <a:gd name="T7" fmla="*/ 20 h 37"/>
                <a:gd name="T8" fmla="*/ 17 w 38"/>
                <a:gd name="T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7">
                  <a:moveTo>
                    <a:pt x="17" y="0"/>
                  </a:moveTo>
                  <a:lnTo>
                    <a:pt x="0" y="17"/>
                  </a:lnTo>
                  <a:lnTo>
                    <a:pt x="22" y="37"/>
                  </a:lnTo>
                  <a:lnTo>
                    <a:pt x="38" y="20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299" name="Freeform 230"/>
            <p:cNvSpPr>
              <a:spLocks/>
            </p:cNvSpPr>
            <p:nvPr/>
          </p:nvSpPr>
          <p:spPr bwMode="auto">
            <a:xfrm>
              <a:off x="2396" y="2514"/>
              <a:ext cx="12" cy="14"/>
            </a:xfrm>
            <a:custGeom>
              <a:avLst/>
              <a:gdLst>
                <a:gd name="T0" fmla="*/ 14 w 17"/>
                <a:gd name="T1" fmla="*/ 0 h 21"/>
                <a:gd name="T2" fmla="*/ 17 w 17"/>
                <a:gd name="T3" fmla="*/ 1 h 21"/>
                <a:gd name="T4" fmla="*/ 0 w 17"/>
                <a:gd name="T5" fmla="*/ 18 h 21"/>
                <a:gd name="T6" fmla="*/ 4 w 17"/>
                <a:gd name="T7" fmla="*/ 21 h 21"/>
                <a:gd name="T8" fmla="*/ 14 w 17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21">
                  <a:moveTo>
                    <a:pt x="14" y="0"/>
                  </a:moveTo>
                  <a:lnTo>
                    <a:pt x="17" y="1"/>
                  </a:lnTo>
                  <a:lnTo>
                    <a:pt x="0" y="18"/>
                  </a:lnTo>
                  <a:lnTo>
                    <a:pt x="4" y="21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300" name="Freeform 231"/>
            <p:cNvSpPr>
              <a:spLocks/>
            </p:cNvSpPr>
            <p:nvPr/>
          </p:nvSpPr>
          <p:spPr bwMode="auto">
            <a:xfrm>
              <a:off x="2408" y="2529"/>
              <a:ext cx="24" cy="28"/>
            </a:xfrm>
            <a:custGeom>
              <a:avLst/>
              <a:gdLst>
                <a:gd name="T0" fmla="*/ 20 w 40"/>
                <a:gd name="T1" fmla="*/ 0 h 43"/>
                <a:gd name="T2" fmla="*/ 0 w 40"/>
                <a:gd name="T3" fmla="*/ 13 h 43"/>
                <a:gd name="T4" fmla="*/ 20 w 40"/>
                <a:gd name="T5" fmla="*/ 43 h 43"/>
                <a:gd name="T6" fmla="*/ 40 w 40"/>
                <a:gd name="T7" fmla="*/ 30 h 43"/>
                <a:gd name="T8" fmla="*/ 20 w 40"/>
                <a:gd name="T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3">
                  <a:moveTo>
                    <a:pt x="20" y="0"/>
                  </a:moveTo>
                  <a:lnTo>
                    <a:pt x="0" y="13"/>
                  </a:lnTo>
                  <a:lnTo>
                    <a:pt x="20" y="43"/>
                  </a:lnTo>
                  <a:lnTo>
                    <a:pt x="40" y="3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01" name="Freeform 232"/>
            <p:cNvSpPr>
              <a:spLocks/>
            </p:cNvSpPr>
            <p:nvPr/>
          </p:nvSpPr>
          <p:spPr bwMode="auto">
            <a:xfrm>
              <a:off x="2409" y="2527"/>
              <a:ext cx="14" cy="11"/>
            </a:xfrm>
            <a:custGeom>
              <a:avLst/>
              <a:gdLst>
                <a:gd name="T0" fmla="*/ 17 w 20"/>
                <a:gd name="T1" fmla="*/ 0 h 17"/>
                <a:gd name="T2" fmla="*/ 20 w 20"/>
                <a:gd name="T3" fmla="*/ 2 h 17"/>
                <a:gd name="T4" fmla="*/ 0 w 20"/>
                <a:gd name="T5" fmla="*/ 15 h 17"/>
                <a:gd name="T6" fmla="*/ 1 w 20"/>
                <a:gd name="T7" fmla="*/ 17 h 17"/>
                <a:gd name="T8" fmla="*/ 17 w 20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7">
                  <a:moveTo>
                    <a:pt x="17" y="0"/>
                  </a:moveTo>
                  <a:lnTo>
                    <a:pt x="20" y="2"/>
                  </a:lnTo>
                  <a:lnTo>
                    <a:pt x="0" y="15"/>
                  </a:lnTo>
                  <a:lnTo>
                    <a:pt x="1" y="17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302" name="Freeform 233"/>
            <p:cNvSpPr>
              <a:spLocks/>
            </p:cNvSpPr>
            <p:nvPr/>
          </p:nvSpPr>
          <p:spPr bwMode="auto">
            <a:xfrm>
              <a:off x="2424" y="2546"/>
              <a:ext cx="26" cy="27"/>
            </a:xfrm>
            <a:custGeom>
              <a:avLst/>
              <a:gdLst>
                <a:gd name="T0" fmla="*/ 13 w 46"/>
                <a:gd name="T1" fmla="*/ 0 h 40"/>
                <a:gd name="T2" fmla="*/ 0 w 46"/>
                <a:gd name="T3" fmla="*/ 20 h 40"/>
                <a:gd name="T4" fmla="*/ 33 w 46"/>
                <a:gd name="T5" fmla="*/ 40 h 40"/>
                <a:gd name="T6" fmla="*/ 46 w 46"/>
                <a:gd name="T7" fmla="*/ 20 h 40"/>
                <a:gd name="T8" fmla="*/ 13 w 46"/>
                <a:gd name="T9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40">
                  <a:moveTo>
                    <a:pt x="13" y="0"/>
                  </a:moveTo>
                  <a:lnTo>
                    <a:pt x="0" y="20"/>
                  </a:lnTo>
                  <a:lnTo>
                    <a:pt x="33" y="40"/>
                  </a:lnTo>
                  <a:lnTo>
                    <a:pt x="46" y="2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03" name="Freeform 234"/>
            <p:cNvSpPr>
              <a:spLocks/>
            </p:cNvSpPr>
            <p:nvPr/>
          </p:nvSpPr>
          <p:spPr bwMode="auto">
            <a:xfrm>
              <a:off x="2423" y="2546"/>
              <a:ext cx="10" cy="12"/>
            </a:xfrm>
            <a:custGeom>
              <a:avLst/>
              <a:gdLst>
                <a:gd name="T0" fmla="*/ 0 w 20"/>
                <a:gd name="T1" fmla="*/ 16 h 20"/>
                <a:gd name="T2" fmla="*/ 1 w 20"/>
                <a:gd name="T3" fmla="*/ 18 h 20"/>
                <a:gd name="T4" fmla="*/ 4 w 20"/>
                <a:gd name="T5" fmla="*/ 20 h 20"/>
                <a:gd name="T6" fmla="*/ 17 w 20"/>
                <a:gd name="T7" fmla="*/ 0 h 20"/>
                <a:gd name="T8" fmla="*/ 20 w 20"/>
                <a:gd name="T9" fmla="*/ 3 h 20"/>
                <a:gd name="T10" fmla="*/ 0 w 20"/>
                <a:gd name="T11" fmla="*/ 1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20">
                  <a:moveTo>
                    <a:pt x="0" y="16"/>
                  </a:moveTo>
                  <a:lnTo>
                    <a:pt x="1" y="18"/>
                  </a:lnTo>
                  <a:lnTo>
                    <a:pt x="4" y="20"/>
                  </a:lnTo>
                  <a:lnTo>
                    <a:pt x="17" y="0"/>
                  </a:lnTo>
                  <a:lnTo>
                    <a:pt x="20" y="3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04" name="Freeform 235"/>
            <p:cNvSpPr>
              <a:spLocks/>
            </p:cNvSpPr>
            <p:nvPr/>
          </p:nvSpPr>
          <p:spPr bwMode="auto">
            <a:xfrm>
              <a:off x="2441" y="2559"/>
              <a:ext cx="22" cy="24"/>
            </a:xfrm>
            <a:custGeom>
              <a:avLst/>
              <a:gdLst>
                <a:gd name="T0" fmla="*/ 16 w 37"/>
                <a:gd name="T1" fmla="*/ 0 h 37"/>
                <a:gd name="T2" fmla="*/ 0 w 37"/>
                <a:gd name="T3" fmla="*/ 17 h 37"/>
                <a:gd name="T4" fmla="*/ 20 w 37"/>
                <a:gd name="T5" fmla="*/ 37 h 37"/>
                <a:gd name="T6" fmla="*/ 37 w 37"/>
                <a:gd name="T7" fmla="*/ 20 h 37"/>
                <a:gd name="T8" fmla="*/ 16 w 37"/>
                <a:gd name="T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7">
                  <a:moveTo>
                    <a:pt x="16" y="0"/>
                  </a:moveTo>
                  <a:lnTo>
                    <a:pt x="0" y="17"/>
                  </a:lnTo>
                  <a:lnTo>
                    <a:pt x="20" y="37"/>
                  </a:lnTo>
                  <a:lnTo>
                    <a:pt x="37" y="2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05" name="Freeform 236"/>
            <p:cNvSpPr>
              <a:spLocks/>
            </p:cNvSpPr>
            <p:nvPr/>
          </p:nvSpPr>
          <p:spPr bwMode="auto">
            <a:xfrm>
              <a:off x="2441" y="2558"/>
              <a:ext cx="13" cy="15"/>
            </a:xfrm>
            <a:custGeom>
              <a:avLst/>
              <a:gdLst>
                <a:gd name="T0" fmla="*/ 15 w 16"/>
                <a:gd name="T1" fmla="*/ 0 h 20"/>
                <a:gd name="T2" fmla="*/ 16 w 16"/>
                <a:gd name="T3" fmla="*/ 1 h 20"/>
                <a:gd name="T4" fmla="*/ 0 w 16"/>
                <a:gd name="T5" fmla="*/ 18 h 20"/>
                <a:gd name="T6" fmla="*/ 2 w 16"/>
                <a:gd name="T7" fmla="*/ 20 h 20"/>
                <a:gd name="T8" fmla="*/ 15 w 16"/>
                <a:gd name="T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0">
                  <a:moveTo>
                    <a:pt x="15" y="0"/>
                  </a:moveTo>
                  <a:lnTo>
                    <a:pt x="16" y="1"/>
                  </a:lnTo>
                  <a:lnTo>
                    <a:pt x="0" y="18"/>
                  </a:lnTo>
                  <a:lnTo>
                    <a:pt x="2" y="2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06" name="Rectangle 237"/>
            <p:cNvSpPr>
              <a:spLocks noChangeArrowheads="1"/>
            </p:cNvSpPr>
            <p:nvPr/>
          </p:nvSpPr>
          <p:spPr bwMode="auto">
            <a:xfrm>
              <a:off x="2458" y="2571"/>
              <a:ext cx="19" cy="1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07" name="Freeform 238"/>
            <p:cNvSpPr>
              <a:spLocks/>
            </p:cNvSpPr>
            <p:nvPr/>
          </p:nvSpPr>
          <p:spPr bwMode="auto">
            <a:xfrm>
              <a:off x="2454" y="2571"/>
              <a:ext cx="11" cy="16"/>
            </a:xfrm>
            <a:custGeom>
              <a:avLst/>
              <a:gdLst>
                <a:gd name="T0" fmla="*/ 0 w 17"/>
                <a:gd name="T1" fmla="*/ 20 h 24"/>
                <a:gd name="T2" fmla="*/ 4 w 17"/>
                <a:gd name="T3" fmla="*/ 24 h 24"/>
                <a:gd name="T4" fmla="*/ 9 w 17"/>
                <a:gd name="T5" fmla="*/ 24 h 24"/>
                <a:gd name="T6" fmla="*/ 9 w 17"/>
                <a:gd name="T7" fmla="*/ 0 h 24"/>
                <a:gd name="T8" fmla="*/ 17 w 17"/>
                <a:gd name="T9" fmla="*/ 3 h 24"/>
                <a:gd name="T10" fmla="*/ 0 w 17"/>
                <a:gd name="T11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24">
                  <a:moveTo>
                    <a:pt x="0" y="20"/>
                  </a:moveTo>
                  <a:lnTo>
                    <a:pt x="4" y="24"/>
                  </a:lnTo>
                  <a:lnTo>
                    <a:pt x="9" y="24"/>
                  </a:lnTo>
                  <a:lnTo>
                    <a:pt x="9" y="0"/>
                  </a:lnTo>
                  <a:lnTo>
                    <a:pt x="17" y="3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08" name="Rectangle 239"/>
            <p:cNvSpPr>
              <a:spLocks noChangeArrowheads="1"/>
            </p:cNvSpPr>
            <p:nvPr/>
          </p:nvSpPr>
          <p:spPr bwMode="auto">
            <a:xfrm>
              <a:off x="2477" y="2571"/>
              <a:ext cx="352" cy="1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09" name="Freeform 240"/>
            <p:cNvSpPr>
              <a:spLocks/>
            </p:cNvSpPr>
            <p:nvPr/>
          </p:nvSpPr>
          <p:spPr bwMode="auto">
            <a:xfrm>
              <a:off x="2477" y="2571"/>
              <a:ext cx="13" cy="16"/>
            </a:xfrm>
            <a:custGeom>
              <a:avLst/>
              <a:gdLst>
                <a:gd name="T0" fmla="*/ 0 h 24"/>
                <a:gd name="T1" fmla="*/ 24 h 24"/>
                <a:gd name="T2" fmla="*/ 0 h 2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4">
                  <a:moveTo>
                    <a:pt x="0" y="0"/>
                  </a:moveTo>
                  <a:lnTo>
                    <a:pt x="0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10" name="Freeform 241"/>
            <p:cNvSpPr>
              <a:spLocks/>
            </p:cNvSpPr>
            <p:nvPr/>
          </p:nvSpPr>
          <p:spPr bwMode="auto">
            <a:xfrm>
              <a:off x="2363" y="2497"/>
              <a:ext cx="12" cy="17"/>
            </a:xfrm>
            <a:custGeom>
              <a:avLst/>
              <a:gdLst>
                <a:gd name="T0" fmla="*/ 19 w 19"/>
                <a:gd name="T1" fmla="*/ 3 h 26"/>
                <a:gd name="T2" fmla="*/ 8 w 19"/>
                <a:gd name="T3" fmla="*/ 0 h 26"/>
                <a:gd name="T4" fmla="*/ 0 w 19"/>
                <a:gd name="T5" fmla="*/ 22 h 26"/>
                <a:gd name="T6" fmla="*/ 12 w 19"/>
                <a:gd name="T7" fmla="*/ 26 h 26"/>
                <a:gd name="T8" fmla="*/ 19 w 19"/>
                <a:gd name="T9" fmla="*/ 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26">
                  <a:moveTo>
                    <a:pt x="19" y="3"/>
                  </a:moveTo>
                  <a:lnTo>
                    <a:pt x="8" y="0"/>
                  </a:lnTo>
                  <a:lnTo>
                    <a:pt x="0" y="22"/>
                  </a:lnTo>
                  <a:lnTo>
                    <a:pt x="12" y="26"/>
                  </a:lnTo>
                  <a:lnTo>
                    <a:pt x="19" y="3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311" name="Freeform 242"/>
            <p:cNvSpPr>
              <a:spLocks/>
            </p:cNvSpPr>
            <p:nvPr/>
          </p:nvSpPr>
          <p:spPr bwMode="auto">
            <a:xfrm>
              <a:off x="2415" y="2542"/>
              <a:ext cx="50" cy="92"/>
            </a:xfrm>
            <a:custGeom>
              <a:avLst/>
              <a:gdLst>
                <a:gd name="T0" fmla="*/ 21 w 85"/>
                <a:gd name="T1" fmla="*/ 0 h 141"/>
                <a:gd name="T2" fmla="*/ 0 w 85"/>
                <a:gd name="T3" fmla="*/ 10 h 141"/>
                <a:gd name="T4" fmla="*/ 63 w 85"/>
                <a:gd name="T5" fmla="*/ 141 h 141"/>
                <a:gd name="T6" fmla="*/ 85 w 85"/>
                <a:gd name="T7" fmla="*/ 131 h 141"/>
                <a:gd name="T8" fmla="*/ 21 w 85"/>
                <a:gd name="T9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41">
                  <a:moveTo>
                    <a:pt x="21" y="0"/>
                  </a:moveTo>
                  <a:lnTo>
                    <a:pt x="0" y="10"/>
                  </a:lnTo>
                  <a:lnTo>
                    <a:pt x="63" y="141"/>
                  </a:lnTo>
                  <a:lnTo>
                    <a:pt x="85" y="131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12" name="Freeform 243"/>
            <p:cNvSpPr>
              <a:spLocks/>
            </p:cNvSpPr>
            <p:nvPr/>
          </p:nvSpPr>
          <p:spPr bwMode="auto">
            <a:xfrm>
              <a:off x="2452" y="2627"/>
              <a:ext cx="15" cy="14"/>
            </a:xfrm>
            <a:custGeom>
              <a:avLst/>
              <a:gdLst>
                <a:gd name="T0" fmla="*/ 22 w 27"/>
                <a:gd name="T1" fmla="*/ 0 h 20"/>
                <a:gd name="T2" fmla="*/ 27 w 27"/>
                <a:gd name="T3" fmla="*/ 10 h 20"/>
                <a:gd name="T4" fmla="*/ 6 w 27"/>
                <a:gd name="T5" fmla="*/ 20 h 20"/>
                <a:gd name="T6" fmla="*/ 0 w 27"/>
                <a:gd name="T7" fmla="*/ 10 h 20"/>
                <a:gd name="T8" fmla="*/ 22 w 27"/>
                <a:gd name="T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0">
                  <a:moveTo>
                    <a:pt x="22" y="0"/>
                  </a:moveTo>
                  <a:lnTo>
                    <a:pt x="27" y="10"/>
                  </a:lnTo>
                  <a:lnTo>
                    <a:pt x="6" y="20"/>
                  </a:lnTo>
                  <a:lnTo>
                    <a:pt x="0" y="1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13" name="Freeform 244"/>
            <p:cNvSpPr>
              <a:spLocks/>
            </p:cNvSpPr>
            <p:nvPr/>
          </p:nvSpPr>
          <p:spPr bwMode="auto">
            <a:xfrm>
              <a:off x="2412" y="2534"/>
              <a:ext cx="15" cy="16"/>
            </a:xfrm>
            <a:custGeom>
              <a:avLst/>
              <a:gdLst>
                <a:gd name="T0" fmla="*/ 27 w 27"/>
                <a:gd name="T1" fmla="*/ 12 h 22"/>
                <a:gd name="T2" fmla="*/ 22 w 27"/>
                <a:gd name="T3" fmla="*/ 0 h 22"/>
                <a:gd name="T4" fmla="*/ 0 w 27"/>
                <a:gd name="T5" fmla="*/ 10 h 22"/>
                <a:gd name="T6" fmla="*/ 6 w 27"/>
                <a:gd name="T7" fmla="*/ 22 h 22"/>
                <a:gd name="T8" fmla="*/ 27 w 27"/>
                <a:gd name="T9" fmla="*/ 1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2">
                  <a:moveTo>
                    <a:pt x="27" y="12"/>
                  </a:moveTo>
                  <a:lnTo>
                    <a:pt x="22" y="0"/>
                  </a:lnTo>
                  <a:lnTo>
                    <a:pt x="0" y="10"/>
                  </a:lnTo>
                  <a:lnTo>
                    <a:pt x="6" y="22"/>
                  </a:lnTo>
                  <a:lnTo>
                    <a:pt x="27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14" name="Freeform 245"/>
            <p:cNvSpPr>
              <a:spLocks/>
            </p:cNvSpPr>
            <p:nvPr/>
          </p:nvSpPr>
          <p:spPr bwMode="auto">
            <a:xfrm>
              <a:off x="2420" y="2573"/>
              <a:ext cx="18" cy="32"/>
            </a:xfrm>
            <a:custGeom>
              <a:avLst/>
              <a:gdLst>
                <a:gd name="T0" fmla="*/ 30 w 30"/>
                <a:gd name="T1" fmla="*/ 1 h 49"/>
                <a:gd name="T2" fmla="*/ 6 w 30"/>
                <a:gd name="T3" fmla="*/ 0 h 49"/>
                <a:gd name="T4" fmla="*/ 0 w 30"/>
                <a:gd name="T5" fmla="*/ 48 h 49"/>
                <a:gd name="T6" fmla="*/ 25 w 30"/>
                <a:gd name="T7" fmla="*/ 49 h 49"/>
                <a:gd name="T8" fmla="*/ 30 w 30"/>
                <a:gd name="T9" fmla="*/ 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49">
                  <a:moveTo>
                    <a:pt x="30" y="1"/>
                  </a:moveTo>
                  <a:lnTo>
                    <a:pt x="6" y="0"/>
                  </a:lnTo>
                  <a:lnTo>
                    <a:pt x="0" y="48"/>
                  </a:lnTo>
                  <a:lnTo>
                    <a:pt x="25" y="49"/>
                  </a:lnTo>
                  <a:lnTo>
                    <a:pt x="3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15" name="Freeform 246"/>
            <p:cNvSpPr>
              <a:spLocks/>
            </p:cNvSpPr>
            <p:nvPr/>
          </p:nvSpPr>
          <p:spPr bwMode="auto">
            <a:xfrm>
              <a:off x="2420" y="2604"/>
              <a:ext cx="20" cy="54"/>
            </a:xfrm>
            <a:custGeom>
              <a:avLst/>
              <a:gdLst>
                <a:gd name="T0" fmla="*/ 25 w 36"/>
                <a:gd name="T1" fmla="*/ 0 h 82"/>
                <a:gd name="T2" fmla="*/ 0 w 36"/>
                <a:gd name="T3" fmla="*/ 2 h 82"/>
                <a:gd name="T4" fmla="*/ 12 w 36"/>
                <a:gd name="T5" fmla="*/ 82 h 82"/>
                <a:gd name="T6" fmla="*/ 36 w 36"/>
                <a:gd name="T7" fmla="*/ 80 h 82"/>
                <a:gd name="T8" fmla="*/ 25 w 36"/>
                <a:gd name="T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82">
                  <a:moveTo>
                    <a:pt x="25" y="0"/>
                  </a:moveTo>
                  <a:lnTo>
                    <a:pt x="0" y="2"/>
                  </a:lnTo>
                  <a:lnTo>
                    <a:pt x="12" y="82"/>
                  </a:lnTo>
                  <a:lnTo>
                    <a:pt x="36" y="8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16" name="Freeform 247"/>
            <p:cNvSpPr>
              <a:spLocks/>
            </p:cNvSpPr>
            <p:nvPr/>
          </p:nvSpPr>
          <p:spPr bwMode="auto">
            <a:xfrm>
              <a:off x="2420" y="2593"/>
              <a:ext cx="13" cy="13"/>
            </a:xfrm>
            <a:custGeom>
              <a:avLst/>
              <a:gdLst>
                <a:gd name="T0" fmla="*/ 0 w 25"/>
                <a:gd name="T1" fmla="*/ 0 h 2"/>
                <a:gd name="T2" fmla="*/ 0 w 25"/>
                <a:gd name="T3" fmla="*/ 1 h 2"/>
                <a:gd name="T4" fmla="*/ 0 w 25"/>
                <a:gd name="T5" fmla="*/ 2 h 2"/>
                <a:gd name="T6" fmla="*/ 25 w 25"/>
                <a:gd name="T7" fmla="*/ 0 h 2"/>
                <a:gd name="T8" fmla="*/ 25 w 25"/>
                <a:gd name="T9" fmla="*/ 1 h 2"/>
                <a:gd name="T10" fmla="*/ 0 w 25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2">
                  <a:moveTo>
                    <a:pt x="0" y="0"/>
                  </a:moveTo>
                  <a:lnTo>
                    <a:pt x="0" y="1"/>
                  </a:lnTo>
                  <a:lnTo>
                    <a:pt x="0" y="2"/>
                  </a:lnTo>
                  <a:lnTo>
                    <a:pt x="25" y="0"/>
                  </a:lnTo>
                  <a:lnTo>
                    <a:pt x="25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17" name="Freeform 248"/>
            <p:cNvSpPr>
              <a:spLocks/>
            </p:cNvSpPr>
            <p:nvPr/>
          </p:nvSpPr>
          <p:spPr bwMode="auto">
            <a:xfrm>
              <a:off x="2426" y="2652"/>
              <a:ext cx="15" cy="13"/>
            </a:xfrm>
            <a:custGeom>
              <a:avLst/>
              <a:gdLst>
                <a:gd name="T0" fmla="*/ 24 w 26"/>
                <a:gd name="T1" fmla="*/ 0 h 13"/>
                <a:gd name="T2" fmla="*/ 26 w 26"/>
                <a:gd name="T3" fmla="*/ 11 h 13"/>
                <a:gd name="T4" fmla="*/ 1 w 26"/>
                <a:gd name="T5" fmla="*/ 13 h 13"/>
                <a:gd name="T6" fmla="*/ 0 w 26"/>
                <a:gd name="T7" fmla="*/ 2 h 13"/>
                <a:gd name="T8" fmla="*/ 24 w 26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3">
                  <a:moveTo>
                    <a:pt x="24" y="0"/>
                  </a:moveTo>
                  <a:lnTo>
                    <a:pt x="26" y="11"/>
                  </a:lnTo>
                  <a:lnTo>
                    <a:pt x="1" y="13"/>
                  </a:lnTo>
                  <a:lnTo>
                    <a:pt x="0" y="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18" name="Freeform 249"/>
            <p:cNvSpPr>
              <a:spLocks/>
            </p:cNvSpPr>
            <p:nvPr/>
          </p:nvSpPr>
          <p:spPr bwMode="auto">
            <a:xfrm>
              <a:off x="2424" y="2562"/>
              <a:ext cx="15" cy="12"/>
            </a:xfrm>
            <a:custGeom>
              <a:avLst/>
              <a:gdLst>
                <a:gd name="T0" fmla="*/ 24 w 25"/>
                <a:gd name="T1" fmla="*/ 12 h 12"/>
                <a:gd name="T2" fmla="*/ 25 w 25"/>
                <a:gd name="T3" fmla="*/ 1 h 12"/>
                <a:gd name="T4" fmla="*/ 1 w 25"/>
                <a:gd name="T5" fmla="*/ 0 h 12"/>
                <a:gd name="T6" fmla="*/ 0 w 25"/>
                <a:gd name="T7" fmla="*/ 11 h 12"/>
                <a:gd name="T8" fmla="*/ 24 w 25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12">
                  <a:moveTo>
                    <a:pt x="24" y="12"/>
                  </a:moveTo>
                  <a:lnTo>
                    <a:pt x="25" y="1"/>
                  </a:lnTo>
                  <a:lnTo>
                    <a:pt x="1" y="0"/>
                  </a:lnTo>
                  <a:lnTo>
                    <a:pt x="0" y="11"/>
                  </a:lnTo>
                  <a:lnTo>
                    <a:pt x="24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19" name="Freeform 250"/>
            <p:cNvSpPr>
              <a:spLocks/>
            </p:cNvSpPr>
            <p:nvPr/>
          </p:nvSpPr>
          <p:spPr bwMode="auto">
            <a:xfrm>
              <a:off x="2454" y="2573"/>
              <a:ext cx="70" cy="77"/>
            </a:xfrm>
            <a:custGeom>
              <a:avLst/>
              <a:gdLst>
                <a:gd name="T0" fmla="*/ 17 w 124"/>
                <a:gd name="T1" fmla="*/ 0 h 119"/>
                <a:gd name="T2" fmla="*/ 0 w 124"/>
                <a:gd name="T3" fmla="*/ 17 h 119"/>
                <a:gd name="T4" fmla="*/ 107 w 124"/>
                <a:gd name="T5" fmla="*/ 119 h 119"/>
                <a:gd name="T6" fmla="*/ 124 w 124"/>
                <a:gd name="T7" fmla="*/ 101 h 119"/>
                <a:gd name="T8" fmla="*/ 17 w 124"/>
                <a:gd name="T9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" h="119">
                  <a:moveTo>
                    <a:pt x="17" y="0"/>
                  </a:moveTo>
                  <a:lnTo>
                    <a:pt x="0" y="17"/>
                  </a:lnTo>
                  <a:lnTo>
                    <a:pt x="107" y="119"/>
                  </a:lnTo>
                  <a:lnTo>
                    <a:pt x="124" y="101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20" name="Freeform 251"/>
            <p:cNvSpPr>
              <a:spLocks/>
            </p:cNvSpPr>
            <p:nvPr/>
          </p:nvSpPr>
          <p:spPr bwMode="auto">
            <a:xfrm>
              <a:off x="2516" y="2638"/>
              <a:ext cx="14" cy="15"/>
            </a:xfrm>
            <a:custGeom>
              <a:avLst/>
              <a:gdLst>
                <a:gd name="T0" fmla="*/ 17 w 26"/>
                <a:gd name="T1" fmla="*/ 0 h 25"/>
                <a:gd name="T2" fmla="*/ 26 w 26"/>
                <a:gd name="T3" fmla="*/ 8 h 25"/>
                <a:gd name="T4" fmla="*/ 9 w 26"/>
                <a:gd name="T5" fmla="*/ 25 h 25"/>
                <a:gd name="T6" fmla="*/ 0 w 26"/>
                <a:gd name="T7" fmla="*/ 18 h 25"/>
                <a:gd name="T8" fmla="*/ 17 w 26"/>
                <a:gd name="T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5">
                  <a:moveTo>
                    <a:pt x="17" y="0"/>
                  </a:moveTo>
                  <a:lnTo>
                    <a:pt x="26" y="8"/>
                  </a:lnTo>
                  <a:lnTo>
                    <a:pt x="9" y="25"/>
                  </a:lnTo>
                  <a:lnTo>
                    <a:pt x="0" y="18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21" name="Freeform 252"/>
            <p:cNvSpPr>
              <a:spLocks/>
            </p:cNvSpPr>
            <p:nvPr/>
          </p:nvSpPr>
          <p:spPr bwMode="auto">
            <a:xfrm>
              <a:off x="2448" y="2566"/>
              <a:ext cx="15" cy="17"/>
            </a:xfrm>
            <a:custGeom>
              <a:avLst/>
              <a:gdLst>
                <a:gd name="T0" fmla="*/ 26 w 26"/>
                <a:gd name="T1" fmla="*/ 9 h 26"/>
                <a:gd name="T2" fmla="*/ 17 w 26"/>
                <a:gd name="T3" fmla="*/ 0 h 26"/>
                <a:gd name="T4" fmla="*/ 0 w 26"/>
                <a:gd name="T5" fmla="*/ 18 h 26"/>
                <a:gd name="T6" fmla="*/ 9 w 26"/>
                <a:gd name="T7" fmla="*/ 26 h 26"/>
                <a:gd name="T8" fmla="*/ 26 w 26"/>
                <a:gd name="T9" fmla="*/ 9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6">
                  <a:moveTo>
                    <a:pt x="26" y="9"/>
                  </a:moveTo>
                  <a:lnTo>
                    <a:pt x="17" y="0"/>
                  </a:lnTo>
                  <a:lnTo>
                    <a:pt x="0" y="18"/>
                  </a:lnTo>
                  <a:lnTo>
                    <a:pt x="9" y="26"/>
                  </a:lnTo>
                  <a:lnTo>
                    <a:pt x="26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22" name="Freeform 253"/>
            <p:cNvSpPr>
              <a:spLocks/>
            </p:cNvSpPr>
            <p:nvPr/>
          </p:nvSpPr>
          <p:spPr bwMode="auto">
            <a:xfrm>
              <a:off x="2479" y="2609"/>
              <a:ext cx="43" cy="82"/>
            </a:xfrm>
            <a:custGeom>
              <a:avLst/>
              <a:gdLst>
                <a:gd name="T0" fmla="*/ 23 w 72"/>
                <a:gd name="T1" fmla="*/ 0 h 128"/>
                <a:gd name="T2" fmla="*/ 0 w 72"/>
                <a:gd name="T3" fmla="*/ 8 h 128"/>
                <a:gd name="T4" fmla="*/ 49 w 72"/>
                <a:gd name="T5" fmla="*/ 128 h 128"/>
                <a:gd name="T6" fmla="*/ 72 w 72"/>
                <a:gd name="T7" fmla="*/ 120 h 128"/>
                <a:gd name="T8" fmla="*/ 23 w 72"/>
                <a:gd name="T9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28">
                  <a:moveTo>
                    <a:pt x="23" y="0"/>
                  </a:moveTo>
                  <a:lnTo>
                    <a:pt x="0" y="8"/>
                  </a:lnTo>
                  <a:lnTo>
                    <a:pt x="49" y="128"/>
                  </a:lnTo>
                  <a:lnTo>
                    <a:pt x="72" y="12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23" name="Freeform 254"/>
            <p:cNvSpPr>
              <a:spLocks/>
            </p:cNvSpPr>
            <p:nvPr/>
          </p:nvSpPr>
          <p:spPr bwMode="auto">
            <a:xfrm>
              <a:off x="2508" y="2686"/>
              <a:ext cx="16" cy="13"/>
            </a:xfrm>
            <a:custGeom>
              <a:avLst/>
              <a:gdLst>
                <a:gd name="T0" fmla="*/ 23 w 27"/>
                <a:gd name="T1" fmla="*/ 0 h 19"/>
                <a:gd name="T2" fmla="*/ 27 w 27"/>
                <a:gd name="T3" fmla="*/ 11 h 19"/>
                <a:gd name="T4" fmla="*/ 4 w 27"/>
                <a:gd name="T5" fmla="*/ 19 h 19"/>
                <a:gd name="T6" fmla="*/ 0 w 27"/>
                <a:gd name="T7" fmla="*/ 8 h 19"/>
                <a:gd name="T8" fmla="*/ 23 w 27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9">
                  <a:moveTo>
                    <a:pt x="23" y="0"/>
                  </a:moveTo>
                  <a:lnTo>
                    <a:pt x="27" y="11"/>
                  </a:lnTo>
                  <a:lnTo>
                    <a:pt x="4" y="19"/>
                  </a:lnTo>
                  <a:lnTo>
                    <a:pt x="0" y="8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24" name="Freeform 255"/>
            <p:cNvSpPr>
              <a:spLocks/>
            </p:cNvSpPr>
            <p:nvPr/>
          </p:nvSpPr>
          <p:spPr bwMode="auto">
            <a:xfrm>
              <a:off x="2477" y="2602"/>
              <a:ext cx="15" cy="12"/>
            </a:xfrm>
            <a:custGeom>
              <a:avLst/>
              <a:gdLst>
                <a:gd name="T0" fmla="*/ 28 w 28"/>
                <a:gd name="T1" fmla="*/ 11 h 19"/>
                <a:gd name="T2" fmla="*/ 23 w 28"/>
                <a:gd name="T3" fmla="*/ 0 h 19"/>
                <a:gd name="T4" fmla="*/ 0 w 28"/>
                <a:gd name="T5" fmla="*/ 7 h 19"/>
                <a:gd name="T6" fmla="*/ 5 w 28"/>
                <a:gd name="T7" fmla="*/ 19 h 19"/>
                <a:gd name="T8" fmla="*/ 28 w 28"/>
                <a:gd name="T9" fmla="*/ 1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9">
                  <a:moveTo>
                    <a:pt x="28" y="11"/>
                  </a:moveTo>
                  <a:lnTo>
                    <a:pt x="23" y="0"/>
                  </a:lnTo>
                  <a:lnTo>
                    <a:pt x="0" y="7"/>
                  </a:lnTo>
                  <a:lnTo>
                    <a:pt x="5" y="19"/>
                  </a:lnTo>
                  <a:lnTo>
                    <a:pt x="28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25" name="Freeform 256"/>
            <p:cNvSpPr>
              <a:spLocks/>
            </p:cNvSpPr>
            <p:nvPr/>
          </p:nvSpPr>
          <p:spPr bwMode="auto">
            <a:xfrm>
              <a:off x="2519" y="2573"/>
              <a:ext cx="29" cy="25"/>
            </a:xfrm>
            <a:custGeom>
              <a:avLst/>
              <a:gdLst>
                <a:gd name="T0" fmla="*/ 7 w 49"/>
                <a:gd name="T1" fmla="*/ 0 h 39"/>
                <a:gd name="T2" fmla="*/ 0 w 49"/>
                <a:gd name="T3" fmla="*/ 23 h 39"/>
                <a:gd name="T4" fmla="*/ 42 w 49"/>
                <a:gd name="T5" fmla="*/ 39 h 39"/>
                <a:gd name="T6" fmla="*/ 49 w 49"/>
                <a:gd name="T7" fmla="*/ 16 h 39"/>
                <a:gd name="T8" fmla="*/ 7 w 49"/>
                <a:gd name="T9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39">
                  <a:moveTo>
                    <a:pt x="7" y="0"/>
                  </a:moveTo>
                  <a:lnTo>
                    <a:pt x="0" y="23"/>
                  </a:lnTo>
                  <a:lnTo>
                    <a:pt x="42" y="39"/>
                  </a:lnTo>
                  <a:lnTo>
                    <a:pt x="49" y="16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26" name="Freeform 257"/>
            <p:cNvSpPr>
              <a:spLocks/>
            </p:cNvSpPr>
            <p:nvPr/>
          </p:nvSpPr>
          <p:spPr bwMode="auto">
            <a:xfrm>
              <a:off x="2542" y="2584"/>
              <a:ext cx="26" cy="28"/>
            </a:xfrm>
            <a:custGeom>
              <a:avLst/>
              <a:gdLst>
                <a:gd name="T0" fmla="*/ 13 w 45"/>
                <a:gd name="T1" fmla="*/ 0 h 41"/>
                <a:gd name="T2" fmla="*/ 0 w 45"/>
                <a:gd name="T3" fmla="*/ 20 h 41"/>
                <a:gd name="T4" fmla="*/ 32 w 45"/>
                <a:gd name="T5" fmla="*/ 41 h 41"/>
                <a:gd name="T6" fmla="*/ 45 w 45"/>
                <a:gd name="T7" fmla="*/ 21 h 41"/>
                <a:gd name="T8" fmla="*/ 13 w 45"/>
                <a:gd name="T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1">
                  <a:moveTo>
                    <a:pt x="13" y="0"/>
                  </a:moveTo>
                  <a:lnTo>
                    <a:pt x="0" y="20"/>
                  </a:lnTo>
                  <a:lnTo>
                    <a:pt x="32" y="41"/>
                  </a:lnTo>
                  <a:lnTo>
                    <a:pt x="45" y="21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27" name="Freeform 258"/>
            <p:cNvSpPr>
              <a:spLocks/>
            </p:cNvSpPr>
            <p:nvPr/>
          </p:nvSpPr>
          <p:spPr bwMode="auto">
            <a:xfrm>
              <a:off x="2542" y="2583"/>
              <a:ext cx="12" cy="15"/>
            </a:xfrm>
            <a:custGeom>
              <a:avLst/>
              <a:gdLst>
                <a:gd name="T0" fmla="*/ 10 w 13"/>
                <a:gd name="T1" fmla="*/ 0 h 23"/>
                <a:gd name="T2" fmla="*/ 12 w 13"/>
                <a:gd name="T3" fmla="*/ 0 h 23"/>
                <a:gd name="T4" fmla="*/ 13 w 13"/>
                <a:gd name="T5" fmla="*/ 2 h 23"/>
                <a:gd name="T6" fmla="*/ 0 w 13"/>
                <a:gd name="T7" fmla="*/ 22 h 23"/>
                <a:gd name="T8" fmla="*/ 3 w 13"/>
                <a:gd name="T9" fmla="*/ 23 h 23"/>
                <a:gd name="T10" fmla="*/ 10 w 13"/>
                <a:gd name="T1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23">
                  <a:moveTo>
                    <a:pt x="10" y="0"/>
                  </a:moveTo>
                  <a:lnTo>
                    <a:pt x="12" y="0"/>
                  </a:lnTo>
                  <a:lnTo>
                    <a:pt x="13" y="2"/>
                  </a:lnTo>
                  <a:lnTo>
                    <a:pt x="0" y="22"/>
                  </a:lnTo>
                  <a:lnTo>
                    <a:pt x="3" y="23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28" name="Freeform 259"/>
            <p:cNvSpPr>
              <a:spLocks/>
            </p:cNvSpPr>
            <p:nvPr/>
          </p:nvSpPr>
          <p:spPr bwMode="auto">
            <a:xfrm>
              <a:off x="2558" y="2599"/>
              <a:ext cx="21" cy="25"/>
            </a:xfrm>
            <a:custGeom>
              <a:avLst/>
              <a:gdLst>
                <a:gd name="T0" fmla="*/ 16 w 38"/>
                <a:gd name="T1" fmla="*/ 0 h 38"/>
                <a:gd name="T2" fmla="*/ 0 w 38"/>
                <a:gd name="T3" fmla="*/ 18 h 38"/>
                <a:gd name="T4" fmla="*/ 21 w 38"/>
                <a:gd name="T5" fmla="*/ 38 h 38"/>
                <a:gd name="T6" fmla="*/ 38 w 38"/>
                <a:gd name="T7" fmla="*/ 20 h 38"/>
                <a:gd name="T8" fmla="*/ 16 w 38"/>
                <a:gd name="T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16" y="0"/>
                  </a:moveTo>
                  <a:lnTo>
                    <a:pt x="0" y="18"/>
                  </a:lnTo>
                  <a:lnTo>
                    <a:pt x="21" y="38"/>
                  </a:lnTo>
                  <a:lnTo>
                    <a:pt x="38" y="2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29" name="Freeform 260"/>
            <p:cNvSpPr>
              <a:spLocks/>
            </p:cNvSpPr>
            <p:nvPr/>
          </p:nvSpPr>
          <p:spPr bwMode="auto">
            <a:xfrm>
              <a:off x="2558" y="2598"/>
              <a:ext cx="12" cy="14"/>
            </a:xfrm>
            <a:custGeom>
              <a:avLst/>
              <a:gdLst>
                <a:gd name="T0" fmla="*/ 15 w 16"/>
                <a:gd name="T1" fmla="*/ 0 h 20"/>
                <a:gd name="T2" fmla="*/ 16 w 16"/>
                <a:gd name="T3" fmla="*/ 1 h 20"/>
                <a:gd name="T4" fmla="*/ 0 w 16"/>
                <a:gd name="T5" fmla="*/ 19 h 20"/>
                <a:gd name="T6" fmla="*/ 2 w 16"/>
                <a:gd name="T7" fmla="*/ 20 h 20"/>
                <a:gd name="T8" fmla="*/ 15 w 16"/>
                <a:gd name="T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0">
                  <a:moveTo>
                    <a:pt x="15" y="0"/>
                  </a:moveTo>
                  <a:lnTo>
                    <a:pt x="16" y="1"/>
                  </a:lnTo>
                  <a:lnTo>
                    <a:pt x="0" y="19"/>
                  </a:lnTo>
                  <a:lnTo>
                    <a:pt x="2" y="2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30" name="Freeform 261"/>
            <p:cNvSpPr>
              <a:spLocks/>
            </p:cNvSpPr>
            <p:nvPr/>
          </p:nvSpPr>
          <p:spPr bwMode="auto">
            <a:xfrm>
              <a:off x="2570" y="2614"/>
              <a:ext cx="23" cy="27"/>
            </a:xfrm>
            <a:custGeom>
              <a:avLst/>
              <a:gdLst>
                <a:gd name="T0" fmla="*/ 21 w 41"/>
                <a:gd name="T1" fmla="*/ 0 h 42"/>
                <a:gd name="T2" fmla="*/ 0 w 41"/>
                <a:gd name="T3" fmla="*/ 12 h 42"/>
                <a:gd name="T4" fmla="*/ 21 w 41"/>
                <a:gd name="T5" fmla="*/ 42 h 42"/>
                <a:gd name="T6" fmla="*/ 41 w 41"/>
                <a:gd name="T7" fmla="*/ 30 h 42"/>
                <a:gd name="T8" fmla="*/ 21 w 41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2">
                  <a:moveTo>
                    <a:pt x="21" y="0"/>
                  </a:moveTo>
                  <a:lnTo>
                    <a:pt x="0" y="12"/>
                  </a:lnTo>
                  <a:lnTo>
                    <a:pt x="21" y="42"/>
                  </a:lnTo>
                  <a:lnTo>
                    <a:pt x="41" y="3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31" name="Freeform 262"/>
            <p:cNvSpPr>
              <a:spLocks/>
            </p:cNvSpPr>
            <p:nvPr/>
          </p:nvSpPr>
          <p:spPr bwMode="auto">
            <a:xfrm>
              <a:off x="2570" y="2612"/>
              <a:ext cx="13" cy="12"/>
            </a:xfrm>
            <a:custGeom>
              <a:avLst/>
              <a:gdLst>
                <a:gd name="T0" fmla="*/ 18 w 21"/>
                <a:gd name="T1" fmla="*/ 0 h 18"/>
                <a:gd name="T2" fmla="*/ 21 w 21"/>
                <a:gd name="T3" fmla="*/ 3 h 18"/>
                <a:gd name="T4" fmla="*/ 0 w 21"/>
                <a:gd name="T5" fmla="*/ 15 h 18"/>
                <a:gd name="T6" fmla="*/ 1 w 21"/>
                <a:gd name="T7" fmla="*/ 18 h 18"/>
                <a:gd name="T8" fmla="*/ 18 w 21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8">
                  <a:moveTo>
                    <a:pt x="18" y="0"/>
                  </a:moveTo>
                  <a:lnTo>
                    <a:pt x="21" y="3"/>
                  </a:lnTo>
                  <a:lnTo>
                    <a:pt x="0" y="15"/>
                  </a:lnTo>
                  <a:lnTo>
                    <a:pt x="1" y="18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32" name="Freeform 263"/>
            <p:cNvSpPr>
              <a:spLocks/>
            </p:cNvSpPr>
            <p:nvPr/>
          </p:nvSpPr>
          <p:spPr bwMode="auto">
            <a:xfrm>
              <a:off x="2583" y="2632"/>
              <a:ext cx="16" cy="18"/>
            </a:xfrm>
            <a:custGeom>
              <a:avLst/>
              <a:gdLst>
                <a:gd name="T0" fmla="*/ 16 w 28"/>
                <a:gd name="T1" fmla="*/ 0 h 28"/>
                <a:gd name="T2" fmla="*/ 0 w 28"/>
                <a:gd name="T3" fmla="*/ 18 h 28"/>
                <a:gd name="T4" fmla="*/ 11 w 28"/>
                <a:gd name="T5" fmla="*/ 28 h 28"/>
                <a:gd name="T6" fmla="*/ 28 w 28"/>
                <a:gd name="T7" fmla="*/ 10 h 28"/>
                <a:gd name="T8" fmla="*/ 16 w 2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16" y="0"/>
                  </a:moveTo>
                  <a:lnTo>
                    <a:pt x="0" y="18"/>
                  </a:lnTo>
                  <a:lnTo>
                    <a:pt x="11" y="28"/>
                  </a:lnTo>
                  <a:lnTo>
                    <a:pt x="28" y="1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33" name="Freeform 264"/>
            <p:cNvSpPr>
              <a:spLocks/>
            </p:cNvSpPr>
            <p:nvPr/>
          </p:nvSpPr>
          <p:spPr bwMode="auto">
            <a:xfrm>
              <a:off x="2583" y="2632"/>
              <a:ext cx="11" cy="11"/>
            </a:xfrm>
            <a:custGeom>
              <a:avLst/>
              <a:gdLst>
                <a:gd name="T0" fmla="*/ 0 w 20"/>
                <a:gd name="T1" fmla="*/ 15 h 19"/>
                <a:gd name="T2" fmla="*/ 2 w 20"/>
                <a:gd name="T3" fmla="*/ 19 h 19"/>
                <a:gd name="T4" fmla="*/ 1 w 20"/>
                <a:gd name="T5" fmla="*/ 18 h 19"/>
                <a:gd name="T6" fmla="*/ 17 w 20"/>
                <a:gd name="T7" fmla="*/ 0 h 19"/>
                <a:gd name="T8" fmla="*/ 20 w 20"/>
                <a:gd name="T9" fmla="*/ 3 h 19"/>
                <a:gd name="T10" fmla="*/ 0 w 20"/>
                <a:gd name="T11" fmla="*/ 1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9">
                  <a:moveTo>
                    <a:pt x="0" y="15"/>
                  </a:moveTo>
                  <a:lnTo>
                    <a:pt x="2" y="19"/>
                  </a:lnTo>
                  <a:lnTo>
                    <a:pt x="1" y="18"/>
                  </a:lnTo>
                  <a:lnTo>
                    <a:pt x="17" y="0"/>
                  </a:lnTo>
                  <a:lnTo>
                    <a:pt x="20" y="3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34" name="Freeform 265"/>
            <p:cNvSpPr>
              <a:spLocks/>
            </p:cNvSpPr>
            <p:nvPr/>
          </p:nvSpPr>
          <p:spPr bwMode="auto">
            <a:xfrm>
              <a:off x="2589" y="2638"/>
              <a:ext cx="15" cy="15"/>
            </a:xfrm>
            <a:custGeom>
              <a:avLst/>
              <a:gdLst>
                <a:gd name="T0" fmla="*/ 17 w 26"/>
                <a:gd name="T1" fmla="*/ 0 h 25"/>
                <a:gd name="T2" fmla="*/ 26 w 26"/>
                <a:gd name="T3" fmla="*/ 8 h 25"/>
                <a:gd name="T4" fmla="*/ 9 w 26"/>
                <a:gd name="T5" fmla="*/ 25 h 25"/>
                <a:gd name="T6" fmla="*/ 0 w 26"/>
                <a:gd name="T7" fmla="*/ 18 h 25"/>
                <a:gd name="T8" fmla="*/ 17 w 26"/>
                <a:gd name="T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5">
                  <a:moveTo>
                    <a:pt x="17" y="0"/>
                  </a:moveTo>
                  <a:lnTo>
                    <a:pt x="26" y="8"/>
                  </a:lnTo>
                  <a:lnTo>
                    <a:pt x="9" y="25"/>
                  </a:lnTo>
                  <a:lnTo>
                    <a:pt x="0" y="18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35" name="Freeform 266"/>
            <p:cNvSpPr>
              <a:spLocks/>
            </p:cNvSpPr>
            <p:nvPr/>
          </p:nvSpPr>
          <p:spPr bwMode="auto">
            <a:xfrm>
              <a:off x="2511" y="2571"/>
              <a:ext cx="13" cy="18"/>
            </a:xfrm>
            <a:custGeom>
              <a:avLst/>
              <a:gdLst>
                <a:gd name="T0" fmla="*/ 19 w 19"/>
                <a:gd name="T1" fmla="*/ 4 h 27"/>
                <a:gd name="T2" fmla="*/ 8 w 19"/>
                <a:gd name="T3" fmla="*/ 0 h 27"/>
                <a:gd name="T4" fmla="*/ 0 w 19"/>
                <a:gd name="T5" fmla="*/ 23 h 27"/>
                <a:gd name="T6" fmla="*/ 12 w 19"/>
                <a:gd name="T7" fmla="*/ 27 h 27"/>
                <a:gd name="T8" fmla="*/ 19 w 19"/>
                <a:gd name="T9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27">
                  <a:moveTo>
                    <a:pt x="19" y="4"/>
                  </a:moveTo>
                  <a:lnTo>
                    <a:pt x="8" y="0"/>
                  </a:lnTo>
                  <a:lnTo>
                    <a:pt x="0" y="23"/>
                  </a:lnTo>
                  <a:lnTo>
                    <a:pt x="12" y="27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36" name="Freeform 267"/>
            <p:cNvSpPr>
              <a:spLocks/>
            </p:cNvSpPr>
            <p:nvPr/>
          </p:nvSpPr>
          <p:spPr bwMode="auto">
            <a:xfrm>
              <a:off x="2593" y="2574"/>
              <a:ext cx="36" cy="31"/>
            </a:xfrm>
            <a:custGeom>
              <a:avLst/>
              <a:gdLst>
                <a:gd name="T0" fmla="*/ 12 w 63"/>
                <a:gd name="T1" fmla="*/ 0 h 48"/>
                <a:gd name="T2" fmla="*/ 0 w 63"/>
                <a:gd name="T3" fmla="*/ 22 h 48"/>
                <a:gd name="T4" fmla="*/ 52 w 63"/>
                <a:gd name="T5" fmla="*/ 48 h 48"/>
                <a:gd name="T6" fmla="*/ 63 w 63"/>
                <a:gd name="T7" fmla="*/ 27 h 48"/>
                <a:gd name="T8" fmla="*/ 12 w 63"/>
                <a:gd name="T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48">
                  <a:moveTo>
                    <a:pt x="12" y="0"/>
                  </a:moveTo>
                  <a:lnTo>
                    <a:pt x="0" y="22"/>
                  </a:lnTo>
                  <a:lnTo>
                    <a:pt x="52" y="48"/>
                  </a:lnTo>
                  <a:lnTo>
                    <a:pt x="63" y="27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37" name="Freeform 268"/>
            <p:cNvSpPr>
              <a:spLocks/>
            </p:cNvSpPr>
            <p:nvPr/>
          </p:nvSpPr>
          <p:spPr bwMode="auto">
            <a:xfrm>
              <a:off x="2620" y="2591"/>
              <a:ext cx="27" cy="33"/>
            </a:xfrm>
            <a:custGeom>
              <a:avLst/>
              <a:gdLst>
                <a:gd name="T0" fmla="*/ 17 w 49"/>
                <a:gd name="T1" fmla="*/ 0 h 49"/>
                <a:gd name="T2" fmla="*/ 0 w 49"/>
                <a:gd name="T3" fmla="*/ 17 h 49"/>
                <a:gd name="T4" fmla="*/ 32 w 49"/>
                <a:gd name="T5" fmla="*/ 49 h 49"/>
                <a:gd name="T6" fmla="*/ 49 w 49"/>
                <a:gd name="T7" fmla="*/ 31 h 49"/>
                <a:gd name="T8" fmla="*/ 17 w 49"/>
                <a:gd name="T9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49">
                  <a:moveTo>
                    <a:pt x="17" y="0"/>
                  </a:moveTo>
                  <a:lnTo>
                    <a:pt x="0" y="17"/>
                  </a:lnTo>
                  <a:lnTo>
                    <a:pt x="32" y="49"/>
                  </a:lnTo>
                  <a:lnTo>
                    <a:pt x="49" y="31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38" name="Freeform 269"/>
            <p:cNvSpPr>
              <a:spLocks/>
            </p:cNvSpPr>
            <p:nvPr/>
          </p:nvSpPr>
          <p:spPr bwMode="auto">
            <a:xfrm>
              <a:off x="2620" y="2591"/>
              <a:ext cx="13" cy="14"/>
            </a:xfrm>
            <a:custGeom>
              <a:avLst/>
              <a:gdLst>
                <a:gd name="T0" fmla="*/ 14 w 17"/>
                <a:gd name="T1" fmla="*/ 0 h 21"/>
                <a:gd name="T2" fmla="*/ 17 w 17"/>
                <a:gd name="T3" fmla="*/ 1 h 21"/>
                <a:gd name="T4" fmla="*/ 0 w 17"/>
                <a:gd name="T5" fmla="*/ 18 h 21"/>
                <a:gd name="T6" fmla="*/ 3 w 17"/>
                <a:gd name="T7" fmla="*/ 21 h 21"/>
                <a:gd name="T8" fmla="*/ 14 w 17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21">
                  <a:moveTo>
                    <a:pt x="14" y="0"/>
                  </a:moveTo>
                  <a:lnTo>
                    <a:pt x="17" y="1"/>
                  </a:lnTo>
                  <a:lnTo>
                    <a:pt x="0" y="18"/>
                  </a:lnTo>
                  <a:lnTo>
                    <a:pt x="3" y="21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39" name="Freeform 270"/>
            <p:cNvSpPr>
              <a:spLocks/>
            </p:cNvSpPr>
            <p:nvPr/>
          </p:nvSpPr>
          <p:spPr bwMode="auto">
            <a:xfrm>
              <a:off x="2638" y="2612"/>
              <a:ext cx="41" cy="44"/>
            </a:xfrm>
            <a:custGeom>
              <a:avLst/>
              <a:gdLst>
                <a:gd name="T0" fmla="*/ 17 w 70"/>
                <a:gd name="T1" fmla="*/ 0 h 68"/>
                <a:gd name="T2" fmla="*/ 0 w 70"/>
                <a:gd name="T3" fmla="*/ 18 h 68"/>
                <a:gd name="T4" fmla="*/ 54 w 70"/>
                <a:gd name="T5" fmla="*/ 68 h 68"/>
                <a:gd name="T6" fmla="*/ 70 w 70"/>
                <a:gd name="T7" fmla="*/ 50 h 68"/>
                <a:gd name="T8" fmla="*/ 17 w 70"/>
                <a:gd name="T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68">
                  <a:moveTo>
                    <a:pt x="17" y="0"/>
                  </a:moveTo>
                  <a:lnTo>
                    <a:pt x="0" y="18"/>
                  </a:lnTo>
                  <a:lnTo>
                    <a:pt x="54" y="68"/>
                  </a:lnTo>
                  <a:lnTo>
                    <a:pt x="70" y="50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40" name="Freeform 271"/>
            <p:cNvSpPr>
              <a:spLocks/>
            </p:cNvSpPr>
            <p:nvPr/>
          </p:nvSpPr>
          <p:spPr bwMode="auto">
            <a:xfrm>
              <a:off x="2638" y="2612"/>
              <a:ext cx="13" cy="12"/>
            </a:xfrm>
            <a:custGeom>
              <a:avLst/>
              <a:gdLst>
                <a:gd name="T0" fmla="*/ 0 w 17"/>
                <a:gd name="T1" fmla="*/ 18 h 18"/>
                <a:gd name="T2" fmla="*/ 17 w 17"/>
                <a:gd name="T3" fmla="*/ 0 h 18"/>
                <a:gd name="T4" fmla="*/ 0 w 17"/>
                <a:gd name="T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18">
                  <a:moveTo>
                    <a:pt x="0" y="18"/>
                  </a:moveTo>
                  <a:lnTo>
                    <a:pt x="17" y="0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41" name="Freeform 272"/>
            <p:cNvSpPr>
              <a:spLocks/>
            </p:cNvSpPr>
            <p:nvPr/>
          </p:nvSpPr>
          <p:spPr bwMode="auto">
            <a:xfrm>
              <a:off x="2669" y="2644"/>
              <a:ext cx="41" cy="45"/>
            </a:xfrm>
            <a:custGeom>
              <a:avLst/>
              <a:gdLst>
                <a:gd name="T0" fmla="*/ 16 w 70"/>
                <a:gd name="T1" fmla="*/ 0 h 68"/>
                <a:gd name="T2" fmla="*/ 0 w 70"/>
                <a:gd name="T3" fmla="*/ 18 h 68"/>
                <a:gd name="T4" fmla="*/ 53 w 70"/>
                <a:gd name="T5" fmla="*/ 68 h 68"/>
                <a:gd name="T6" fmla="*/ 70 w 70"/>
                <a:gd name="T7" fmla="*/ 50 h 68"/>
                <a:gd name="T8" fmla="*/ 16 w 70"/>
                <a:gd name="T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68">
                  <a:moveTo>
                    <a:pt x="16" y="0"/>
                  </a:moveTo>
                  <a:lnTo>
                    <a:pt x="0" y="18"/>
                  </a:lnTo>
                  <a:lnTo>
                    <a:pt x="53" y="68"/>
                  </a:lnTo>
                  <a:lnTo>
                    <a:pt x="70" y="5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42" name="Freeform 273"/>
            <p:cNvSpPr>
              <a:spLocks/>
            </p:cNvSpPr>
            <p:nvPr/>
          </p:nvSpPr>
          <p:spPr bwMode="auto">
            <a:xfrm>
              <a:off x="2701" y="2677"/>
              <a:ext cx="14" cy="16"/>
            </a:xfrm>
            <a:custGeom>
              <a:avLst/>
              <a:gdLst>
                <a:gd name="T0" fmla="*/ 17 w 26"/>
                <a:gd name="T1" fmla="*/ 0 h 25"/>
                <a:gd name="T2" fmla="*/ 26 w 26"/>
                <a:gd name="T3" fmla="*/ 8 h 25"/>
                <a:gd name="T4" fmla="*/ 9 w 26"/>
                <a:gd name="T5" fmla="*/ 25 h 25"/>
                <a:gd name="T6" fmla="*/ 0 w 26"/>
                <a:gd name="T7" fmla="*/ 18 h 25"/>
                <a:gd name="T8" fmla="*/ 17 w 26"/>
                <a:gd name="T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5">
                  <a:moveTo>
                    <a:pt x="17" y="0"/>
                  </a:moveTo>
                  <a:lnTo>
                    <a:pt x="26" y="8"/>
                  </a:lnTo>
                  <a:lnTo>
                    <a:pt x="9" y="25"/>
                  </a:lnTo>
                  <a:lnTo>
                    <a:pt x="0" y="18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43" name="Freeform 274"/>
            <p:cNvSpPr>
              <a:spLocks/>
            </p:cNvSpPr>
            <p:nvPr/>
          </p:nvSpPr>
          <p:spPr bwMode="auto">
            <a:xfrm>
              <a:off x="2586" y="2571"/>
              <a:ext cx="14" cy="18"/>
            </a:xfrm>
            <a:custGeom>
              <a:avLst/>
              <a:gdLst>
                <a:gd name="T0" fmla="*/ 22 w 22"/>
                <a:gd name="T1" fmla="*/ 5 h 27"/>
                <a:gd name="T2" fmla="*/ 12 w 22"/>
                <a:gd name="T3" fmla="*/ 0 h 27"/>
                <a:gd name="T4" fmla="*/ 0 w 22"/>
                <a:gd name="T5" fmla="*/ 22 h 27"/>
                <a:gd name="T6" fmla="*/ 10 w 22"/>
                <a:gd name="T7" fmla="*/ 27 h 27"/>
                <a:gd name="T8" fmla="*/ 22 w 22"/>
                <a:gd name="T9" fmla="*/ 5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7">
                  <a:moveTo>
                    <a:pt x="22" y="5"/>
                  </a:moveTo>
                  <a:lnTo>
                    <a:pt x="12" y="0"/>
                  </a:lnTo>
                  <a:lnTo>
                    <a:pt x="0" y="22"/>
                  </a:lnTo>
                  <a:lnTo>
                    <a:pt x="10" y="27"/>
                  </a:lnTo>
                  <a:lnTo>
                    <a:pt x="22" y="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44" name="Freeform 275"/>
            <p:cNvSpPr>
              <a:spLocks/>
            </p:cNvSpPr>
            <p:nvPr/>
          </p:nvSpPr>
          <p:spPr bwMode="auto">
            <a:xfrm>
              <a:off x="2629" y="2592"/>
              <a:ext cx="48" cy="33"/>
            </a:xfrm>
            <a:custGeom>
              <a:avLst/>
              <a:gdLst>
                <a:gd name="T0" fmla="*/ 8 w 84"/>
                <a:gd name="T1" fmla="*/ 0 h 50"/>
                <a:gd name="T2" fmla="*/ 0 w 84"/>
                <a:gd name="T3" fmla="*/ 23 h 50"/>
                <a:gd name="T4" fmla="*/ 77 w 84"/>
                <a:gd name="T5" fmla="*/ 50 h 50"/>
                <a:gd name="T6" fmla="*/ 84 w 84"/>
                <a:gd name="T7" fmla="*/ 28 h 50"/>
                <a:gd name="T8" fmla="*/ 8 w 84"/>
                <a:gd name="T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50">
                  <a:moveTo>
                    <a:pt x="8" y="0"/>
                  </a:moveTo>
                  <a:lnTo>
                    <a:pt x="0" y="23"/>
                  </a:lnTo>
                  <a:lnTo>
                    <a:pt x="77" y="50"/>
                  </a:lnTo>
                  <a:lnTo>
                    <a:pt x="84" y="28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45" name="Freeform 276"/>
            <p:cNvSpPr>
              <a:spLocks/>
            </p:cNvSpPr>
            <p:nvPr/>
          </p:nvSpPr>
          <p:spPr bwMode="auto">
            <a:xfrm>
              <a:off x="2672" y="2612"/>
              <a:ext cx="13" cy="15"/>
            </a:xfrm>
            <a:custGeom>
              <a:avLst/>
              <a:gdLst>
                <a:gd name="T0" fmla="*/ 7 w 19"/>
                <a:gd name="T1" fmla="*/ 0 h 26"/>
                <a:gd name="T2" fmla="*/ 19 w 19"/>
                <a:gd name="T3" fmla="*/ 3 h 26"/>
                <a:gd name="T4" fmla="*/ 11 w 19"/>
                <a:gd name="T5" fmla="*/ 26 h 26"/>
                <a:gd name="T6" fmla="*/ 0 w 19"/>
                <a:gd name="T7" fmla="*/ 22 h 26"/>
                <a:gd name="T8" fmla="*/ 7 w 19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26">
                  <a:moveTo>
                    <a:pt x="7" y="0"/>
                  </a:moveTo>
                  <a:lnTo>
                    <a:pt x="19" y="3"/>
                  </a:lnTo>
                  <a:lnTo>
                    <a:pt x="11" y="26"/>
                  </a:lnTo>
                  <a:lnTo>
                    <a:pt x="0" y="22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46" name="Freeform 277"/>
            <p:cNvSpPr>
              <a:spLocks/>
            </p:cNvSpPr>
            <p:nvPr/>
          </p:nvSpPr>
          <p:spPr bwMode="auto">
            <a:xfrm>
              <a:off x="2621" y="2589"/>
              <a:ext cx="13" cy="19"/>
            </a:xfrm>
            <a:custGeom>
              <a:avLst/>
              <a:gdLst>
                <a:gd name="T0" fmla="*/ 19 w 19"/>
                <a:gd name="T1" fmla="*/ 4 h 27"/>
                <a:gd name="T2" fmla="*/ 7 w 19"/>
                <a:gd name="T3" fmla="*/ 0 h 27"/>
                <a:gd name="T4" fmla="*/ 0 w 19"/>
                <a:gd name="T5" fmla="*/ 23 h 27"/>
                <a:gd name="T6" fmla="*/ 11 w 19"/>
                <a:gd name="T7" fmla="*/ 27 h 27"/>
                <a:gd name="T8" fmla="*/ 19 w 19"/>
                <a:gd name="T9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27">
                  <a:moveTo>
                    <a:pt x="19" y="4"/>
                  </a:moveTo>
                  <a:lnTo>
                    <a:pt x="7" y="0"/>
                  </a:lnTo>
                  <a:lnTo>
                    <a:pt x="0" y="23"/>
                  </a:lnTo>
                  <a:lnTo>
                    <a:pt x="11" y="27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47" name="Freeform 278"/>
            <p:cNvSpPr>
              <a:spLocks/>
            </p:cNvSpPr>
            <p:nvPr/>
          </p:nvSpPr>
          <p:spPr bwMode="auto">
            <a:xfrm>
              <a:off x="2669" y="2574"/>
              <a:ext cx="34" cy="30"/>
            </a:xfrm>
            <a:custGeom>
              <a:avLst/>
              <a:gdLst>
                <a:gd name="T0" fmla="*/ 12 w 57"/>
                <a:gd name="T1" fmla="*/ 0 h 47"/>
                <a:gd name="T2" fmla="*/ 0 w 57"/>
                <a:gd name="T3" fmla="*/ 20 h 47"/>
                <a:gd name="T4" fmla="*/ 44 w 57"/>
                <a:gd name="T5" fmla="*/ 47 h 47"/>
                <a:gd name="T6" fmla="*/ 57 w 57"/>
                <a:gd name="T7" fmla="*/ 27 h 47"/>
                <a:gd name="T8" fmla="*/ 12 w 57"/>
                <a:gd name="T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47">
                  <a:moveTo>
                    <a:pt x="12" y="0"/>
                  </a:moveTo>
                  <a:lnTo>
                    <a:pt x="0" y="20"/>
                  </a:lnTo>
                  <a:lnTo>
                    <a:pt x="44" y="47"/>
                  </a:lnTo>
                  <a:lnTo>
                    <a:pt x="57" y="27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48" name="Freeform 279"/>
            <p:cNvSpPr>
              <a:spLocks/>
            </p:cNvSpPr>
            <p:nvPr/>
          </p:nvSpPr>
          <p:spPr bwMode="auto">
            <a:xfrm>
              <a:off x="2694" y="2591"/>
              <a:ext cx="35" cy="40"/>
            </a:xfrm>
            <a:custGeom>
              <a:avLst/>
              <a:gdLst>
                <a:gd name="T0" fmla="*/ 16 w 60"/>
                <a:gd name="T1" fmla="*/ 0 h 59"/>
                <a:gd name="T2" fmla="*/ 0 w 60"/>
                <a:gd name="T3" fmla="*/ 17 h 59"/>
                <a:gd name="T4" fmla="*/ 43 w 60"/>
                <a:gd name="T5" fmla="*/ 59 h 59"/>
                <a:gd name="T6" fmla="*/ 60 w 60"/>
                <a:gd name="T7" fmla="*/ 41 h 59"/>
                <a:gd name="T8" fmla="*/ 16 w 60"/>
                <a:gd name="T9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59">
                  <a:moveTo>
                    <a:pt x="16" y="0"/>
                  </a:moveTo>
                  <a:lnTo>
                    <a:pt x="0" y="17"/>
                  </a:lnTo>
                  <a:lnTo>
                    <a:pt x="43" y="59"/>
                  </a:lnTo>
                  <a:lnTo>
                    <a:pt x="60" y="41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49" name="Freeform 280"/>
            <p:cNvSpPr>
              <a:spLocks/>
            </p:cNvSpPr>
            <p:nvPr/>
          </p:nvSpPr>
          <p:spPr bwMode="auto">
            <a:xfrm>
              <a:off x="2694" y="2591"/>
              <a:ext cx="12" cy="13"/>
            </a:xfrm>
            <a:custGeom>
              <a:avLst/>
              <a:gdLst>
                <a:gd name="T0" fmla="*/ 15 w 16"/>
                <a:gd name="T1" fmla="*/ 0 h 20"/>
                <a:gd name="T2" fmla="*/ 16 w 16"/>
                <a:gd name="T3" fmla="*/ 1 h 20"/>
                <a:gd name="T4" fmla="*/ 0 w 16"/>
                <a:gd name="T5" fmla="*/ 18 h 20"/>
                <a:gd name="T6" fmla="*/ 2 w 16"/>
                <a:gd name="T7" fmla="*/ 20 h 20"/>
                <a:gd name="T8" fmla="*/ 15 w 16"/>
                <a:gd name="T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0">
                  <a:moveTo>
                    <a:pt x="15" y="0"/>
                  </a:moveTo>
                  <a:lnTo>
                    <a:pt x="16" y="1"/>
                  </a:lnTo>
                  <a:lnTo>
                    <a:pt x="0" y="18"/>
                  </a:lnTo>
                  <a:lnTo>
                    <a:pt x="2" y="2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50" name="Freeform 281"/>
            <p:cNvSpPr>
              <a:spLocks/>
            </p:cNvSpPr>
            <p:nvPr/>
          </p:nvSpPr>
          <p:spPr bwMode="auto">
            <a:xfrm>
              <a:off x="2720" y="2619"/>
              <a:ext cx="33" cy="37"/>
            </a:xfrm>
            <a:custGeom>
              <a:avLst/>
              <a:gdLst>
                <a:gd name="T0" fmla="*/ 17 w 59"/>
                <a:gd name="T1" fmla="*/ 0 h 58"/>
                <a:gd name="T2" fmla="*/ 0 w 59"/>
                <a:gd name="T3" fmla="*/ 18 h 58"/>
                <a:gd name="T4" fmla="*/ 42 w 59"/>
                <a:gd name="T5" fmla="*/ 58 h 58"/>
                <a:gd name="T6" fmla="*/ 59 w 59"/>
                <a:gd name="T7" fmla="*/ 40 h 58"/>
                <a:gd name="T8" fmla="*/ 17 w 59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58">
                  <a:moveTo>
                    <a:pt x="17" y="0"/>
                  </a:moveTo>
                  <a:lnTo>
                    <a:pt x="0" y="18"/>
                  </a:lnTo>
                  <a:lnTo>
                    <a:pt x="42" y="58"/>
                  </a:lnTo>
                  <a:lnTo>
                    <a:pt x="59" y="40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51" name="Freeform 282"/>
            <p:cNvSpPr>
              <a:spLocks/>
            </p:cNvSpPr>
            <p:nvPr/>
          </p:nvSpPr>
          <p:spPr bwMode="auto">
            <a:xfrm>
              <a:off x="2744" y="2644"/>
              <a:ext cx="13" cy="16"/>
            </a:xfrm>
            <a:custGeom>
              <a:avLst/>
              <a:gdLst>
                <a:gd name="T0" fmla="*/ 17 w 26"/>
                <a:gd name="T1" fmla="*/ 0 h 25"/>
                <a:gd name="T2" fmla="*/ 26 w 26"/>
                <a:gd name="T3" fmla="*/ 8 h 25"/>
                <a:gd name="T4" fmla="*/ 9 w 26"/>
                <a:gd name="T5" fmla="*/ 25 h 25"/>
                <a:gd name="T6" fmla="*/ 0 w 26"/>
                <a:gd name="T7" fmla="*/ 18 h 25"/>
                <a:gd name="T8" fmla="*/ 17 w 26"/>
                <a:gd name="T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5">
                  <a:moveTo>
                    <a:pt x="17" y="0"/>
                  </a:moveTo>
                  <a:lnTo>
                    <a:pt x="26" y="8"/>
                  </a:lnTo>
                  <a:lnTo>
                    <a:pt x="9" y="25"/>
                  </a:lnTo>
                  <a:lnTo>
                    <a:pt x="0" y="18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52" name="Freeform 283"/>
            <p:cNvSpPr>
              <a:spLocks/>
            </p:cNvSpPr>
            <p:nvPr/>
          </p:nvSpPr>
          <p:spPr bwMode="auto">
            <a:xfrm>
              <a:off x="2663" y="2571"/>
              <a:ext cx="14" cy="16"/>
            </a:xfrm>
            <a:custGeom>
              <a:avLst/>
              <a:gdLst>
                <a:gd name="T0" fmla="*/ 23 w 23"/>
                <a:gd name="T1" fmla="*/ 6 h 26"/>
                <a:gd name="T2" fmla="*/ 13 w 23"/>
                <a:gd name="T3" fmla="*/ 0 h 26"/>
                <a:gd name="T4" fmla="*/ 0 w 23"/>
                <a:gd name="T5" fmla="*/ 20 h 26"/>
                <a:gd name="T6" fmla="*/ 11 w 23"/>
                <a:gd name="T7" fmla="*/ 26 h 26"/>
                <a:gd name="T8" fmla="*/ 23 w 23"/>
                <a:gd name="T9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6">
                  <a:moveTo>
                    <a:pt x="23" y="6"/>
                  </a:moveTo>
                  <a:lnTo>
                    <a:pt x="13" y="0"/>
                  </a:lnTo>
                  <a:lnTo>
                    <a:pt x="0" y="20"/>
                  </a:lnTo>
                  <a:lnTo>
                    <a:pt x="11" y="26"/>
                  </a:lnTo>
                  <a:lnTo>
                    <a:pt x="23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53" name="Freeform 284"/>
            <p:cNvSpPr>
              <a:spLocks/>
            </p:cNvSpPr>
            <p:nvPr/>
          </p:nvSpPr>
          <p:spPr bwMode="auto">
            <a:xfrm>
              <a:off x="2701" y="2589"/>
              <a:ext cx="112" cy="61"/>
            </a:xfrm>
            <a:custGeom>
              <a:avLst/>
              <a:gdLst>
                <a:gd name="T0" fmla="*/ 8 w 193"/>
                <a:gd name="T1" fmla="*/ 0 h 94"/>
                <a:gd name="T2" fmla="*/ 0 w 193"/>
                <a:gd name="T3" fmla="*/ 23 h 94"/>
                <a:gd name="T4" fmla="*/ 186 w 193"/>
                <a:gd name="T5" fmla="*/ 94 h 94"/>
                <a:gd name="T6" fmla="*/ 193 w 193"/>
                <a:gd name="T7" fmla="*/ 72 h 94"/>
                <a:gd name="T8" fmla="*/ 8 w 193"/>
                <a:gd name="T9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" h="94">
                  <a:moveTo>
                    <a:pt x="8" y="0"/>
                  </a:moveTo>
                  <a:lnTo>
                    <a:pt x="0" y="23"/>
                  </a:lnTo>
                  <a:lnTo>
                    <a:pt x="186" y="94"/>
                  </a:lnTo>
                  <a:lnTo>
                    <a:pt x="193" y="72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54" name="Freeform 285"/>
            <p:cNvSpPr>
              <a:spLocks/>
            </p:cNvSpPr>
            <p:nvPr/>
          </p:nvSpPr>
          <p:spPr bwMode="auto">
            <a:xfrm>
              <a:off x="2807" y="2636"/>
              <a:ext cx="14" cy="17"/>
            </a:xfrm>
            <a:custGeom>
              <a:avLst/>
              <a:gdLst>
                <a:gd name="T0" fmla="*/ 7 w 19"/>
                <a:gd name="T1" fmla="*/ 0 h 26"/>
                <a:gd name="T2" fmla="*/ 19 w 19"/>
                <a:gd name="T3" fmla="*/ 3 h 26"/>
                <a:gd name="T4" fmla="*/ 11 w 19"/>
                <a:gd name="T5" fmla="*/ 26 h 26"/>
                <a:gd name="T6" fmla="*/ 0 w 19"/>
                <a:gd name="T7" fmla="*/ 22 h 26"/>
                <a:gd name="T8" fmla="*/ 7 w 19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26">
                  <a:moveTo>
                    <a:pt x="7" y="0"/>
                  </a:moveTo>
                  <a:lnTo>
                    <a:pt x="19" y="3"/>
                  </a:lnTo>
                  <a:lnTo>
                    <a:pt x="11" y="26"/>
                  </a:lnTo>
                  <a:lnTo>
                    <a:pt x="0" y="22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55" name="Freeform 286"/>
            <p:cNvSpPr>
              <a:spLocks/>
            </p:cNvSpPr>
            <p:nvPr/>
          </p:nvSpPr>
          <p:spPr bwMode="auto">
            <a:xfrm>
              <a:off x="2694" y="2589"/>
              <a:ext cx="12" cy="16"/>
            </a:xfrm>
            <a:custGeom>
              <a:avLst/>
              <a:gdLst>
                <a:gd name="T0" fmla="*/ 19 w 19"/>
                <a:gd name="T1" fmla="*/ 3 h 26"/>
                <a:gd name="T2" fmla="*/ 8 w 19"/>
                <a:gd name="T3" fmla="*/ 0 h 26"/>
                <a:gd name="T4" fmla="*/ 0 w 19"/>
                <a:gd name="T5" fmla="*/ 22 h 26"/>
                <a:gd name="T6" fmla="*/ 11 w 19"/>
                <a:gd name="T7" fmla="*/ 26 h 26"/>
                <a:gd name="T8" fmla="*/ 19 w 19"/>
                <a:gd name="T9" fmla="*/ 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26">
                  <a:moveTo>
                    <a:pt x="19" y="3"/>
                  </a:moveTo>
                  <a:lnTo>
                    <a:pt x="8" y="0"/>
                  </a:lnTo>
                  <a:lnTo>
                    <a:pt x="0" y="22"/>
                  </a:lnTo>
                  <a:lnTo>
                    <a:pt x="11" y="26"/>
                  </a:lnTo>
                  <a:lnTo>
                    <a:pt x="19" y="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56" name="Freeform 287"/>
            <p:cNvSpPr>
              <a:spLocks/>
            </p:cNvSpPr>
            <p:nvPr/>
          </p:nvSpPr>
          <p:spPr bwMode="auto">
            <a:xfrm>
              <a:off x="2577" y="2266"/>
              <a:ext cx="106" cy="58"/>
            </a:xfrm>
            <a:custGeom>
              <a:avLst/>
              <a:gdLst>
                <a:gd name="T0" fmla="*/ 0 w 183"/>
                <a:gd name="T1" fmla="*/ 66 h 89"/>
                <a:gd name="T2" fmla="*/ 8 w 183"/>
                <a:gd name="T3" fmla="*/ 89 h 89"/>
                <a:gd name="T4" fmla="*/ 183 w 183"/>
                <a:gd name="T5" fmla="*/ 22 h 89"/>
                <a:gd name="T6" fmla="*/ 175 w 183"/>
                <a:gd name="T7" fmla="*/ 0 h 89"/>
                <a:gd name="T8" fmla="*/ 0 w 183"/>
                <a:gd name="T9" fmla="*/ 66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3" h="89">
                  <a:moveTo>
                    <a:pt x="0" y="66"/>
                  </a:moveTo>
                  <a:lnTo>
                    <a:pt x="8" y="89"/>
                  </a:lnTo>
                  <a:lnTo>
                    <a:pt x="183" y="22"/>
                  </a:lnTo>
                  <a:lnTo>
                    <a:pt x="175" y="0"/>
                  </a:lnTo>
                  <a:lnTo>
                    <a:pt x="0" y="6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57" name="Freeform 288"/>
            <p:cNvSpPr>
              <a:spLocks/>
            </p:cNvSpPr>
            <p:nvPr/>
          </p:nvSpPr>
          <p:spPr bwMode="auto">
            <a:xfrm>
              <a:off x="2678" y="2263"/>
              <a:ext cx="13" cy="17"/>
            </a:xfrm>
            <a:custGeom>
              <a:avLst/>
              <a:gdLst>
                <a:gd name="T0" fmla="*/ 0 w 19"/>
                <a:gd name="T1" fmla="*/ 4 h 26"/>
                <a:gd name="T2" fmla="*/ 11 w 19"/>
                <a:gd name="T3" fmla="*/ 0 h 26"/>
                <a:gd name="T4" fmla="*/ 19 w 19"/>
                <a:gd name="T5" fmla="*/ 23 h 26"/>
                <a:gd name="T6" fmla="*/ 8 w 19"/>
                <a:gd name="T7" fmla="*/ 26 h 26"/>
                <a:gd name="T8" fmla="*/ 0 w 19"/>
                <a:gd name="T9" fmla="*/ 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26">
                  <a:moveTo>
                    <a:pt x="0" y="4"/>
                  </a:moveTo>
                  <a:lnTo>
                    <a:pt x="11" y="0"/>
                  </a:lnTo>
                  <a:lnTo>
                    <a:pt x="19" y="23"/>
                  </a:lnTo>
                  <a:lnTo>
                    <a:pt x="8" y="26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58" name="Freeform 289"/>
            <p:cNvSpPr>
              <a:spLocks/>
            </p:cNvSpPr>
            <p:nvPr/>
          </p:nvSpPr>
          <p:spPr bwMode="auto">
            <a:xfrm>
              <a:off x="2570" y="2309"/>
              <a:ext cx="13" cy="18"/>
            </a:xfrm>
            <a:custGeom>
              <a:avLst/>
              <a:gdLst>
                <a:gd name="T0" fmla="*/ 12 w 20"/>
                <a:gd name="T1" fmla="*/ 0 h 27"/>
                <a:gd name="T2" fmla="*/ 0 w 20"/>
                <a:gd name="T3" fmla="*/ 4 h 27"/>
                <a:gd name="T4" fmla="*/ 8 w 20"/>
                <a:gd name="T5" fmla="*/ 27 h 27"/>
                <a:gd name="T6" fmla="*/ 20 w 20"/>
                <a:gd name="T7" fmla="*/ 23 h 27"/>
                <a:gd name="T8" fmla="*/ 12 w 20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7">
                  <a:moveTo>
                    <a:pt x="12" y="0"/>
                  </a:moveTo>
                  <a:lnTo>
                    <a:pt x="0" y="4"/>
                  </a:lnTo>
                  <a:lnTo>
                    <a:pt x="8" y="27"/>
                  </a:lnTo>
                  <a:lnTo>
                    <a:pt x="20" y="23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59" name="Freeform 290"/>
            <p:cNvSpPr>
              <a:spLocks/>
            </p:cNvSpPr>
            <p:nvPr/>
          </p:nvSpPr>
          <p:spPr bwMode="auto">
            <a:xfrm>
              <a:off x="2548" y="2337"/>
              <a:ext cx="171" cy="22"/>
            </a:xfrm>
            <a:custGeom>
              <a:avLst/>
              <a:gdLst>
                <a:gd name="T0" fmla="*/ 0 w 295"/>
                <a:gd name="T1" fmla="*/ 9 h 33"/>
                <a:gd name="T2" fmla="*/ 0 w 295"/>
                <a:gd name="T3" fmla="*/ 33 h 33"/>
                <a:gd name="T4" fmla="*/ 295 w 295"/>
                <a:gd name="T5" fmla="*/ 24 h 33"/>
                <a:gd name="T6" fmla="*/ 295 w 295"/>
                <a:gd name="T7" fmla="*/ 0 h 33"/>
                <a:gd name="T8" fmla="*/ 0 w 295"/>
                <a:gd name="T9" fmla="*/ 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5" h="33">
                  <a:moveTo>
                    <a:pt x="0" y="9"/>
                  </a:moveTo>
                  <a:lnTo>
                    <a:pt x="0" y="33"/>
                  </a:lnTo>
                  <a:lnTo>
                    <a:pt x="295" y="24"/>
                  </a:lnTo>
                  <a:lnTo>
                    <a:pt x="295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60" name="Rectangle 291"/>
            <p:cNvSpPr>
              <a:spLocks noChangeArrowheads="1"/>
            </p:cNvSpPr>
            <p:nvPr/>
          </p:nvSpPr>
          <p:spPr bwMode="auto">
            <a:xfrm>
              <a:off x="2719" y="2337"/>
              <a:ext cx="11" cy="1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61" name="Rectangle 292"/>
            <p:cNvSpPr>
              <a:spLocks noChangeArrowheads="1"/>
            </p:cNvSpPr>
            <p:nvPr/>
          </p:nvSpPr>
          <p:spPr bwMode="auto">
            <a:xfrm>
              <a:off x="2542" y="2343"/>
              <a:ext cx="12" cy="1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62" name="Rectangle 293"/>
            <p:cNvSpPr>
              <a:spLocks noChangeArrowheads="1"/>
            </p:cNvSpPr>
            <p:nvPr/>
          </p:nvSpPr>
          <p:spPr bwMode="auto">
            <a:xfrm>
              <a:off x="2520" y="2480"/>
              <a:ext cx="13" cy="2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63" name="Freeform 294"/>
            <p:cNvSpPr>
              <a:spLocks/>
            </p:cNvSpPr>
            <p:nvPr/>
          </p:nvSpPr>
          <p:spPr bwMode="auto">
            <a:xfrm>
              <a:off x="2520" y="2466"/>
              <a:ext cx="16" cy="16"/>
            </a:xfrm>
            <a:custGeom>
              <a:avLst/>
              <a:gdLst>
                <a:gd name="T0" fmla="*/ 0 w 27"/>
                <a:gd name="T1" fmla="*/ 15 h 25"/>
                <a:gd name="T2" fmla="*/ 22 w 27"/>
                <a:gd name="T3" fmla="*/ 25 h 25"/>
                <a:gd name="T4" fmla="*/ 27 w 27"/>
                <a:gd name="T5" fmla="*/ 10 h 25"/>
                <a:gd name="T6" fmla="*/ 5 w 27"/>
                <a:gd name="T7" fmla="*/ 0 h 25"/>
                <a:gd name="T8" fmla="*/ 0 w 27"/>
                <a:gd name="T9" fmla="*/ 1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5">
                  <a:moveTo>
                    <a:pt x="0" y="15"/>
                  </a:moveTo>
                  <a:lnTo>
                    <a:pt x="22" y="25"/>
                  </a:lnTo>
                  <a:lnTo>
                    <a:pt x="27" y="10"/>
                  </a:lnTo>
                  <a:lnTo>
                    <a:pt x="5" y="0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64" name="Freeform 295"/>
            <p:cNvSpPr>
              <a:spLocks/>
            </p:cNvSpPr>
            <p:nvPr/>
          </p:nvSpPr>
          <p:spPr bwMode="auto">
            <a:xfrm>
              <a:off x="2520" y="2471"/>
              <a:ext cx="13" cy="11"/>
            </a:xfrm>
            <a:custGeom>
              <a:avLst/>
              <a:gdLst>
                <a:gd name="T0" fmla="*/ 0 w 24"/>
                <a:gd name="T1" fmla="*/ 5 h 10"/>
                <a:gd name="T2" fmla="*/ 0 w 24"/>
                <a:gd name="T3" fmla="*/ 0 h 10"/>
                <a:gd name="T4" fmla="*/ 22 w 24"/>
                <a:gd name="T5" fmla="*/ 10 h 10"/>
                <a:gd name="T6" fmla="*/ 24 w 24"/>
                <a:gd name="T7" fmla="*/ 5 h 10"/>
                <a:gd name="T8" fmla="*/ 0 w 24"/>
                <a:gd name="T9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0">
                  <a:moveTo>
                    <a:pt x="0" y="5"/>
                  </a:moveTo>
                  <a:lnTo>
                    <a:pt x="0" y="0"/>
                  </a:lnTo>
                  <a:lnTo>
                    <a:pt x="22" y="10"/>
                  </a:lnTo>
                  <a:lnTo>
                    <a:pt x="24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65" name="Freeform 296"/>
            <p:cNvSpPr>
              <a:spLocks/>
            </p:cNvSpPr>
            <p:nvPr/>
          </p:nvSpPr>
          <p:spPr bwMode="auto">
            <a:xfrm>
              <a:off x="2524" y="2454"/>
              <a:ext cx="18" cy="19"/>
            </a:xfrm>
            <a:custGeom>
              <a:avLst/>
              <a:gdLst>
                <a:gd name="T0" fmla="*/ 0 w 32"/>
                <a:gd name="T1" fmla="*/ 19 h 31"/>
                <a:gd name="T2" fmla="*/ 20 w 32"/>
                <a:gd name="T3" fmla="*/ 31 h 31"/>
                <a:gd name="T4" fmla="*/ 32 w 32"/>
                <a:gd name="T5" fmla="*/ 13 h 31"/>
                <a:gd name="T6" fmla="*/ 11 w 32"/>
                <a:gd name="T7" fmla="*/ 0 h 31"/>
                <a:gd name="T8" fmla="*/ 0 w 32"/>
                <a:gd name="T9" fmla="*/ 1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1">
                  <a:moveTo>
                    <a:pt x="0" y="19"/>
                  </a:moveTo>
                  <a:lnTo>
                    <a:pt x="20" y="31"/>
                  </a:lnTo>
                  <a:lnTo>
                    <a:pt x="32" y="13"/>
                  </a:lnTo>
                  <a:lnTo>
                    <a:pt x="11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66" name="Freeform 297"/>
            <p:cNvSpPr>
              <a:spLocks/>
            </p:cNvSpPr>
            <p:nvPr/>
          </p:nvSpPr>
          <p:spPr bwMode="auto">
            <a:xfrm>
              <a:off x="2524" y="2462"/>
              <a:ext cx="12" cy="11"/>
            </a:xfrm>
            <a:custGeom>
              <a:avLst/>
              <a:gdLst>
                <a:gd name="T0" fmla="*/ 0 w 22"/>
                <a:gd name="T1" fmla="*/ 1 h 12"/>
                <a:gd name="T2" fmla="*/ 2 w 22"/>
                <a:gd name="T3" fmla="*/ 0 h 12"/>
                <a:gd name="T4" fmla="*/ 22 w 22"/>
                <a:gd name="T5" fmla="*/ 12 h 12"/>
                <a:gd name="T6" fmla="*/ 22 w 22"/>
                <a:gd name="T7" fmla="*/ 11 h 12"/>
                <a:gd name="T8" fmla="*/ 0 w 22"/>
                <a:gd name="T9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2">
                  <a:moveTo>
                    <a:pt x="0" y="1"/>
                  </a:moveTo>
                  <a:lnTo>
                    <a:pt x="2" y="0"/>
                  </a:lnTo>
                  <a:lnTo>
                    <a:pt x="22" y="12"/>
                  </a:lnTo>
                  <a:lnTo>
                    <a:pt x="22" y="1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67" name="Freeform 298"/>
            <p:cNvSpPr>
              <a:spLocks/>
            </p:cNvSpPr>
            <p:nvPr/>
          </p:nvSpPr>
          <p:spPr bwMode="auto">
            <a:xfrm>
              <a:off x="2532" y="2418"/>
              <a:ext cx="43" cy="46"/>
            </a:xfrm>
            <a:custGeom>
              <a:avLst/>
              <a:gdLst>
                <a:gd name="T0" fmla="*/ 0 w 74"/>
                <a:gd name="T1" fmla="*/ 54 h 71"/>
                <a:gd name="T2" fmla="*/ 17 w 74"/>
                <a:gd name="T3" fmla="*/ 71 h 71"/>
                <a:gd name="T4" fmla="*/ 74 w 74"/>
                <a:gd name="T5" fmla="*/ 17 h 71"/>
                <a:gd name="T6" fmla="*/ 58 w 74"/>
                <a:gd name="T7" fmla="*/ 0 h 71"/>
                <a:gd name="T8" fmla="*/ 0 w 74"/>
                <a:gd name="T9" fmla="*/ 54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71">
                  <a:moveTo>
                    <a:pt x="0" y="54"/>
                  </a:moveTo>
                  <a:lnTo>
                    <a:pt x="17" y="71"/>
                  </a:lnTo>
                  <a:lnTo>
                    <a:pt x="74" y="17"/>
                  </a:lnTo>
                  <a:lnTo>
                    <a:pt x="58" y="0"/>
                  </a:lnTo>
                  <a:lnTo>
                    <a:pt x="0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68" name="Freeform 299"/>
            <p:cNvSpPr>
              <a:spLocks/>
            </p:cNvSpPr>
            <p:nvPr/>
          </p:nvSpPr>
          <p:spPr bwMode="auto">
            <a:xfrm>
              <a:off x="2531" y="2451"/>
              <a:ext cx="11" cy="13"/>
            </a:xfrm>
            <a:custGeom>
              <a:avLst/>
              <a:gdLst>
                <a:gd name="T0" fmla="*/ 0 w 21"/>
                <a:gd name="T1" fmla="*/ 2 h 17"/>
                <a:gd name="T2" fmla="*/ 3 w 21"/>
                <a:gd name="T3" fmla="*/ 0 h 17"/>
                <a:gd name="T4" fmla="*/ 1 w 21"/>
                <a:gd name="T5" fmla="*/ 0 h 17"/>
                <a:gd name="T6" fmla="*/ 18 w 21"/>
                <a:gd name="T7" fmla="*/ 17 h 17"/>
                <a:gd name="T8" fmla="*/ 21 w 21"/>
                <a:gd name="T9" fmla="*/ 15 h 17"/>
                <a:gd name="T10" fmla="*/ 0 w 21"/>
                <a:gd name="T11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7">
                  <a:moveTo>
                    <a:pt x="0" y="2"/>
                  </a:moveTo>
                  <a:lnTo>
                    <a:pt x="3" y="0"/>
                  </a:lnTo>
                  <a:lnTo>
                    <a:pt x="1" y="0"/>
                  </a:lnTo>
                  <a:lnTo>
                    <a:pt x="18" y="17"/>
                  </a:lnTo>
                  <a:lnTo>
                    <a:pt x="21" y="15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69" name="Freeform 300"/>
            <p:cNvSpPr>
              <a:spLocks/>
            </p:cNvSpPr>
            <p:nvPr/>
          </p:nvSpPr>
          <p:spPr bwMode="auto">
            <a:xfrm>
              <a:off x="2564" y="2412"/>
              <a:ext cx="14" cy="16"/>
            </a:xfrm>
            <a:custGeom>
              <a:avLst/>
              <a:gdLst>
                <a:gd name="T0" fmla="*/ 0 w 25"/>
                <a:gd name="T1" fmla="*/ 9 h 26"/>
                <a:gd name="T2" fmla="*/ 9 w 25"/>
                <a:gd name="T3" fmla="*/ 0 h 26"/>
                <a:gd name="T4" fmla="*/ 25 w 25"/>
                <a:gd name="T5" fmla="*/ 18 h 26"/>
                <a:gd name="T6" fmla="*/ 16 w 25"/>
                <a:gd name="T7" fmla="*/ 26 h 26"/>
                <a:gd name="T8" fmla="*/ 0 w 25"/>
                <a:gd name="T9" fmla="*/ 9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6">
                  <a:moveTo>
                    <a:pt x="0" y="9"/>
                  </a:moveTo>
                  <a:lnTo>
                    <a:pt x="9" y="0"/>
                  </a:lnTo>
                  <a:lnTo>
                    <a:pt x="25" y="18"/>
                  </a:lnTo>
                  <a:lnTo>
                    <a:pt x="16" y="26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70" name="Rectangle 301"/>
            <p:cNvSpPr>
              <a:spLocks noChangeArrowheads="1"/>
            </p:cNvSpPr>
            <p:nvPr/>
          </p:nvSpPr>
          <p:spPr bwMode="auto">
            <a:xfrm>
              <a:off x="2520" y="2496"/>
              <a:ext cx="13" cy="12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71" name="Rectangle 302"/>
            <p:cNvSpPr>
              <a:spLocks noChangeArrowheads="1"/>
            </p:cNvSpPr>
            <p:nvPr/>
          </p:nvSpPr>
          <p:spPr bwMode="auto">
            <a:xfrm>
              <a:off x="2274" y="2499"/>
              <a:ext cx="481" cy="1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72" name="Rectangle 303"/>
            <p:cNvSpPr>
              <a:spLocks noChangeArrowheads="1"/>
            </p:cNvSpPr>
            <p:nvPr/>
          </p:nvSpPr>
          <p:spPr bwMode="auto">
            <a:xfrm>
              <a:off x="2755" y="2499"/>
              <a:ext cx="13" cy="1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73" name="Rectangle 304"/>
            <p:cNvSpPr>
              <a:spLocks noChangeArrowheads="1"/>
            </p:cNvSpPr>
            <p:nvPr/>
          </p:nvSpPr>
          <p:spPr bwMode="auto">
            <a:xfrm>
              <a:off x="2268" y="2499"/>
              <a:ext cx="11" cy="16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374" name="Freeform 305"/>
            <p:cNvSpPr>
              <a:spLocks/>
            </p:cNvSpPr>
            <p:nvPr/>
          </p:nvSpPr>
          <p:spPr bwMode="auto">
            <a:xfrm>
              <a:off x="892" y="2482"/>
              <a:ext cx="1356" cy="48"/>
            </a:xfrm>
            <a:custGeom>
              <a:avLst/>
              <a:gdLst>
                <a:gd name="T0" fmla="*/ 0 w 2352"/>
                <a:gd name="T1" fmla="*/ 0 h 74"/>
                <a:gd name="T2" fmla="*/ 588 w 2352"/>
                <a:gd name="T3" fmla="*/ 0 h 74"/>
                <a:gd name="T4" fmla="*/ 1175 w 2352"/>
                <a:gd name="T5" fmla="*/ 0 h 74"/>
                <a:gd name="T6" fmla="*/ 1763 w 2352"/>
                <a:gd name="T7" fmla="*/ 0 h 74"/>
                <a:gd name="T8" fmla="*/ 2352 w 2352"/>
                <a:gd name="T9" fmla="*/ 0 h 74"/>
                <a:gd name="T10" fmla="*/ 2352 w 2352"/>
                <a:gd name="T11" fmla="*/ 74 h 74"/>
                <a:gd name="T12" fmla="*/ 1763 w 2352"/>
                <a:gd name="T13" fmla="*/ 74 h 74"/>
                <a:gd name="T14" fmla="*/ 1175 w 2352"/>
                <a:gd name="T15" fmla="*/ 74 h 74"/>
                <a:gd name="T16" fmla="*/ 588 w 2352"/>
                <a:gd name="T17" fmla="*/ 74 h 74"/>
                <a:gd name="T18" fmla="*/ 0 w 2352"/>
                <a:gd name="T19" fmla="*/ 74 h 74"/>
                <a:gd name="T20" fmla="*/ 0 w 2352"/>
                <a:gd name="T21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52" h="74">
                  <a:moveTo>
                    <a:pt x="0" y="0"/>
                  </a:moveTo>
                  <a:lnTo>
                    <a:pt x="588" y="0"/>
                  </a:lnTo>
                  <a:lnTo>
                    <a:pt x="1175" y="0"/>
                  </a:lnTo>
                  <a:lnTo>
                    <a:pt x="1763" y="0"/>
                  </a:lnTo>
                  <a:lnTo>
                    <a:pt x="2352" y="0"/>
                  </a:lnTo>
                  <a:lnTo>
                    <a:pt x="2352" y="74"/>
                  </a:lnTo>
                  <a:lnTo>
                    <a:pt x="1763" y="74"/>
                  </a:lnTo>
                  <a:lnTo>
                    <a:pt x="1175" y="74"/>
                  </a:lnTo>
                  <a:lnTo>
                    <a:pt x="588" y="74"/>
                  </a:lnTo>
                  <a:lnTo>
                    <a:pt x="0" y="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75" name="Freeform 306"/>
            <p:cNvSpPr>
              <a:spLocks/>
            </p:cNvSpPr>
            <p:nvPr/>
          </p:nvSpPr>
          <p:spPr bwMode="auto">
            <a:xfrm>
              <a:off x="1365" y="2389"/>
              <a:ext cx="44" cy="67"/>
            </a:xfrm>
            <a:custGeom>
              <a:avLst/>
              <a:gdLst>
                <a:gd name="T0" fmla="*/ 0 w 77"/>
                <a:gd name="T1" fmla="*/ 101 h 104"/>
                <a:gd name="T2" fmla="*/ 1 w 77"/>
                <a:gd name="T3" fmla="*/ 83 h 104"/>
                <a:gd name="T4" fmla="*/ 4 w 77"/>
                <a:gd name="T5" fmla="*/ 64 h 104"/>
                <a:gd name="T6" fmla="*/ 10 w 77"/>
                <a:gd name="T7" fmla="*/ 48 h 104"/>
                <a:gd name="T8" fmla="*/ 19 w 77"/>
                <a:gd name="T9" fmla="*/ 31 h 104"/>
                <a:gd name="T10" fmla="*/ 31 w 77"/>
                <a:gd name="T11" fmla="*/ 19 h 104"/>
                <a:gd name="T12" fmla="*/ 43 w 77"/>
                <a:gd name="T13" fmla="*/ 9 h 104"/>
                <a:gd name="T14" fmla="*/ 59 w 77"/>
                <a:gd name="T15" fmla="*/ 3 h 104"/>
                <a:gd name="T16" fmla="*/ 74 w 77"/>
                <a:gd name="T17" fmla="*/ 0 h 104"/>
                <a:gd name="T18" fmla="*/ 77 w 77"/>
                <a:gd name="T19" fmla="*/ 24 h 104"/>
                <a:gd name="T20" fmla="*/ 66 w 77"/>
                <a:gd name="T21" fmla="*/ 25 h 104"/>
                <a:gd name="T22" fmla="*/ 56 w 77"/>
                <a:gd name="T23" fmla="*/ 29 h 104"/>
                <a:gd name="T24" fmla="*/ 47 w 77"/>
                <a:gd name="T25" fmla="*/ 36 h 104"/>
                <a:gd name="T26" fmla="*/ 38 w 77"/>
                <a:gd name="T27" fmla="*/ 46 h 104"/>
                <a:gd name="T28" fmla="*/ 32 w 77"/>
                <a:gd name="T29" fmla="*/ 58 h 104"/>
                <a:gd name="T30" fmla="*/ 27 w 77"/>
                <a:gd name="T31" fmla="*/ 71 h 104"/>
                <a:gd name="T32" fmla="*/ 24 w 77"/>
                <a:gd name="T33" fmla="*/ 88 h 104"/>
                <a:gd name="T34" fmla="*/ 23 w 77"/>
                <a:gd name="T35" fmla="*/ 104 h 104"/>
                <a:gd name="T36" fmla="*/ 0 w 77"/>
                <a:gd name="T37" fmla="*/ 101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7" h="104">
                  <a:moveTo>
                    <a:pt x="0" y="101"/>
                  </a:moveTo>
                  <a:lnTo>
                    <a:pt x="1" y="83"/>
                  </a:lnTo>
                  <a:lnTo>
                    <a:pt x="4" y="64"/>
                  </a:lnTo>
                  <a:lnTo>
                    <a:pt x="10" y="48"/>
                  </a:lnTo>
                  <a:lnTo>
                    <a:pt x="19" y="31"/>
                  </a:lnTo>
                  <a:lnTo>
                    <a:pt x="31" y="19"/>
                  </a:lnTo>
                  <a:lnTo>
                    <a:pt x="43" y="9"/>
                  </a:lnTo>
                  <a:lnTo>
                    <a:pt x="59" y="3"/>
                  </a:lnTo>
                  <a:lnTo>
                    <a:pt x="74" y="0"/>
                  </a:lnTo>
                  <a:lnTo>
                    <a:pt x="77" y="24"/>
                  </a:lnTo>
                  <a:lnTo>
                    <a:pt x="66" y="25"/>
                  </a:lnTo>
                  <a:lnTo>
                    <a:pt x="56" y="29"/>
                  </a:lnTo>
                  <a:lnTo>
                    <a:pt x="47" y="36"/>
                  </a:lnTo>
                  <a:lnTo>
                    <a:pt x="38" y="46"/>
                  </a:lnTo>
                  <a:lnTo>
                    <a:pt x="32" y="58"/>
                  </a:lnTo>
                  <a:lnTo>
                    <a:pt x="27" y="71"/>
                  </a:lnTo>
                  <a:lnTo>
                    <a:pt x="24" y="88"/>
                  </a:lnTo>
                  <a:lnTo>
                    <a:pt x="23" y="104"/>
                  </a:lnTo>
                  <a:lnTo>
                    <a:pt x="0" y="101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76" name="Freeform 307"/>
            <p:cNvSpPr>
              <a:spLocks/>
            </p:cNvSpPr>
            <p:nvPr/>
          </p:nvSpPr>
          <p:spPr bwMode="auto">
            <a:xfrm>
              <a:off x="1408" y="2388"/>
              <a:ext cx="13" cy="16"/>
            </a:xfrm>
            <a:custGeom>
              <a:avLst/>
              <a:gdLst>
                <a:gd name="T0" fmla="*/ 0 w 14"/>
                <a:gd name="T1" fmla="*/ 1 h 25"/>
                <a:gd name="T2" fmla="*/ 12 w 14"/>
                <a:gd name="T3" fmla="*/ 0 h 25"/>
                <a:gd name="T4" fmla="*/ 14 w 14"/>
                <a:gd name="T5" fmla="*/ 24 h 25"/>
                <a:gd name="T6" fmla="*/ 3 w 14"/>
                <a:gd name="T7" fmla="*/ 25 h 25"/>
                <a:gd name="T8" fmla="*/ 0 w 14"/>
                <a:gd name="T9" fmla="*/ 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25">
                  <a:moveTo>
                    <a:pt x="0" y="1"/>
                  </a:moveTo>
                  <a:lnTo>
                    <a:pt x="12" y="0"/>
                  </a:lnTo>
                  <a:lnTo>
                    <a:pt x="14" y="24"/>
                  </a:lnTo>
                  <a:lnTo>
                    <a:pt x="3" y="2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77" name="Freeform 308"/>
            <p:cNvSpPr>
              <a:spLocks/>
            </p:cNvSpPr>
            <p:nvPr/>
          </p:nvSpPr>
          <p:spPr bwMode="auto">
            <a:xfrm>
              <a:off x="1365" y="2451"/>
              <a:ext cx="14" cy="13"/>
            </a:xfrm>
            <a:custGeom>
              <a:avLst/>
              <a:gdLst>
                <a:gd name="T0" fmla="*/ 1 w 24"/>
                <a:gd name="T1" fmla="*/ 0 h 14"/>
                <a:gd name="T2" fmla="*/ 0 w 24"/>
                <a:gd name="T3" fmla="*/ 12 h 14"/>
                <a:gd name="T4" fmla="*/ 23 w 24"/>
                <a:gd name="T5" fmla="*/ 14 h 14"/>
                <a:gd name="T6" fmla="*/ 24 w 24"/>
                <a:gd name="T7" fmla="*/ 3 h 14"/>
                <a:gd name="T8" fmla="*/ 1 w 24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4">
                  <a:moveTo>
                    <a:pt x="1" y="0"/>
                  </a:moveTo>
                  <a:lnTo>
                    <a:pt x="0" y="12"/>
                  </a:lnTo>
                  <a:lnTo>
                    <a:pt x="23" y="14"/>
                  </a:lnTo>
                  <a:lnTo>
                    <a:pt x="24" y="3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78" name="Rectangle 309"/>
            <p:cNvSpPr>
              <a:spLocks noChangeArrowheads="1"/>
            </p:cNvSpPr>
            <p:nvPr/>
          </p:nvSpPr>
          <p:spPr bwMode="auto">
            <a:xfrm>
              <a:off x="1408" y="2389"/>
              <a:ext cx="44" cy="1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79" name="Rectangle 310"/>
            <p:cNvSpPr>
              <a:spLocks noChangeArrowheads="1"/>
            </p:cNvSpPr>
            <p:nvPr/>
          </p:nvSpPr>
          <p:spPr bwMode="auto">
            <a:xfrm>
              <a:off x="1401" y="2389"/>
              <a:ext cx="13" cy="15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80" name="Freeform 311"/>
            <p:cNvSpPr>
              <a:spLocks/>
            </p:cNvSpPr>
            <p:nvPr/>
          </p:nvSpPr>
          <p:spPr bwMode="auto">
            <a:xfrm>
              <a:off x="1365" y="2456"/>
              <a:ext cx="39" cy="58"/>
            </a:xfrm>
            <a:custGeom>
              <a:avLst/>
              <a:gdLst>
                <a:gd name="T0" fmla="*/ 64 w 66"/>
                <a:gd name="T1" fmla="*/ 90 h 90"/>
                <a:gd name="T2" fmla="*/ 49 w 66"/>
                <a:gd name="T3" fmla="*/ 88 h 90"/>
                <a:gd name="T4" fmla="*/ 36 w 66"/>
                <a:gd name="T5" fmla="*/ 83 h 90"/>
                <a:gd name="T6" fmla="*/ 24 w 66"/>
                <a:gd name="T7" fmla="*/ 76 h 90"/>
                <a:gd name="T8" fmla="*/ 15 w 66"/>
                <a:gd name="T9" fmla="*/ 66 h 90"/>
                <a:gd name="T10" fmla="*/ 8 w 66"/>
                <a:gd name="T11" fmla="*/ 52 h 90"/>
                <a:gd name="T12" fmla="*/ 4 w 66"/>
                <a:gd name="T13" fmla="*/ 37 h 90"/>
                <a:gd name="T14" fmla="*/ 0 w 66"/>
                <a:gd name="T15" fmla="*/ 18 h 90"/>
                <a:gd name="T16" fmla="*/ 0 w 66"/>
                <a:gd name="T17" fmla="*/ 0 h 90"/>
                <a:gd name="T18" fmla="*/ 23 w 66"/>
                <a:gd name="T19" fmla="*/ 0 h 90"/>
                <a:gd name="T20" fmla="*/ 23 w 66"/>
                <a:gd name="T21" fmla="*/ 16 h 90"/>
                <a:gd name="T22" fmla="*/ 27 w 66"/>
                <a:gd name="T23" fmla="*/ 31 h 90"/>
                <a:gd name="T24" fmla="*/ 29 w 66"/>
                <a:gd name="T25" fmla="*/ 42 h 90"/>
                <a:gd name="T26" fmla="*/ 35 w 66"/>
                <a:gd name="T27" fmla="*/ 52 h 90"/>
                <a:gd name="T28" fmla="*/ 41 w 66"/>
                <a:gd name="T29" fmla="*/ 58 h 90"/>
                <a:gd name="T30" fmla="*/ 47 w 66"/>
                <a:gd name="T31" fmla="*/ 63 h 90"/>
                <a:gd name="T32" fmla="*/ 55 w 66"/>
                <a:gd name="T33" fmla="*/ 66 h 90"/>
                <a:gd name="T34" fmla="*/ 66 w 66"/>
                <a:gd name="T35" fmla="*/ 67 h 90"/>
                <a:gd name="T36" fmla="*/ 64 w 66"/>
                <a:gd name="T37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6" h="90">
                  <a:moveTo>
                    <a:pt x="64" y="90"/>
                  </a:moveTo>
                  <a:lnTo>
                    <a:pt x="49" y="88"/>
                  </a:lnTo>
                  <a:lnTo>
                    <a:pt x="36" y="83"/>
                  </a:lnTo>
                  <a:lnTo>
                    <a:pt x="24" y="76"/>
                  </a:lnTo>
                  <a:lnTo>
                    <a:pt x="15" y="66"/>
                  </a:lnTo>
                  <a:lnTo>
                    <a:pt x="8" y="52"/>
                  </a:lnTo>
                  <a:lnTo>
                    <a:pt x="4" y="37"/>
                  </a:lnTo>
                  <a:lnTo>
                    <a:pt x="0" y="18"/>
                  </a:lnTo>
                  <a:lnTo>
                    <a:pt x="0" y="0"/>
                  </a:lnTo>
                  <a:lnTo>
                    <a:pt x="23" y="0"/>
                  </a:lnTo>
                  <a:lnTo>
                    <a:pt x="23" y="16"/>
                  </a:lnTo>
                  <a:lnTo>
                    <a:pt x="27" y="31"/>
                  </a:lnTo>
                  <a:lnTo>
                    <a:pt x="29" y="42"/>
                  </a:lnTo>
                  <a:lnTo>
                    <a:pt x="35" y="52"/>
                  </a:lnTo>
                  <a:lnTo>
                    <a:pt x="41" y="58"/>
                  </a:lnTo>
                  <a:lnTo>
                    <a:pt x="47" y="63"/>
                  </a:lnTo>
                  <a:lnTo>
                    <a:pt x="55" y="66"/>
                  </a:lnTo>
                  <a:lnTo>
                    <a:pt x="66" y="67"/>
                  </a:lnTo>
                  <a:lnTo>
                    <a:pt x="64" y="9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81" name="Rectangle 312"/>
            <p:cNvSpPr>
              <a:spLocks noChangeArrowheads="1"/>
            </p:cNvSpPr>
            <p:nvPr/>
          </p:nvSpPr>
          <p:spPr bwMode="auto">
            <a:xfrm>
              <a:off x="1365" y="2443"/>
              <a:ext cx="14" cy="1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82" name="Freeform 313"/>
            <p:cNvSpPr>
              <a:spLocks/>
            </p:cNvSpPr>
            <p:nvPr/>
          </p:nvSpPr>
          <p:spPr bwMode="auto">
            <a:xfrm>
              <a:off x="1402" y="2498"/>
              <a:ext cx="12" cy="16"/>
            </a:xfrm>
            <a:custGeom>
              <a:avLst/>
              <a:gdLst>
                <a:gd name="T0" fmla="*/ 0 w 14"/>
                <a:gd name="T1" fmla="*/ 23 h 24"/>
                <a:gd name="T2" fmla="*/ 11 w 14"/>
                <a:gd name="T3" fmla="*/ 24 h 24"/>
                <a:gd name="T4" fmla="*/ 14 w 14"/>
                <a:gd name="T5" fmla="*/ 1 h 24"/>
                <a:gd name="T6" fmla="*/ 2 w 14"/>
                <a:gd name="T7" fmla="*/ 0 h 24"/>
                <a:gd name="T8" fmla="*/ 0 w 14"/>
                <a:gd name="T9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24">
                  <a:moveTo>
                    <a:pt x="0" y="23"/>
                  </a:moveTo>
                  <a:lnTo>
                    <a:pt x="11" y="24"/>
                  </a:lnTo>
                  <a:lnTo>
                    <a:pt x="14" y="1"/>
                  </a:lnTo>
                  <a:lnTo>
                    <a:pt x="2" y="0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83" name="Rectangle 314"/>
            <p:cNvSpPr>
              <a:spLocks noChangeArrowheads="1"/>
            </p:cNvSpPr>
            <p:nvPr/>
          </p:nvSpPr>
          <p:spPr bwMode="auto">
            <a:xfrm>
              <a:off x="1408" y="2499"/>
              <a:ext cx="136" cy="1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84" name="Rectangle 315"/>
            <p:cNvSpPr>
              <a:spLocks noChangeArrowheads="1"/>
            </p:cNvSpPr>
            <p:nvPr/>
          </p:nvSpPr>
          <p:spPr bwMode="auto">
            <a:xfrm>
              <a:off x="1402" y="2499"/>
              <a:ext cx="12" cy="1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85" name="Rectangle 316"/>
            <p:cNvSpPr>
              <a:spLocks noChangeArrowheads="1"/>
            </p:cNvSpPr>
            <p:nvPr/>
          </p:nvSpPr>
          <p:spPr bwMode="auto">
            <a:xfrm>
              <a:off x="1544" y="2499"/>
              <a:ext cx="13" cy="1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86" name="Rectangle 317"/>
            <p:cNvSpPr>
              <a:spLocks noChangeArrowheads="1"/>
            </p:cNvSpPr>
            <p:nvPr/>
          </p:nvSpPr>
          <p:spPr bwMode="auto">
            <a:xfrm>
              <a:off x="2426" y="2447"/>
              <a:ext cx="14" cy="1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87" name="Freeform 318"/>
            <p:cNvSpPr>
              <a:spLocks/>
            </p:cNvSpPr>
            <p:nvPr/>
          </p:nvSpPr>
          <p:spPr bwMode="auto">
            <a:xfrm>
              <a:off x="1453" y="2494"/>
              <a:ext cx="12" cy="11"/>
            </a:xfrm>
            <a:custGeom>
              <a:avLst/>
              <a:gdLst>
                <a:gd name="T0" fmla="*/ 9 w 9"/>
                <a:gd name="T1" fmla="*/ 4 h 10"/>
                <a:gd name="T2" fmla="*/ 6 w 9"/>
                <a:gd name="T3" fmla="*/ 0 h 10"/>
                <a:gd name="T4" fmla="*/ 0 w 9"/>
                <a:gd name="T5" fmla="*/ 6 h 10"/>
                <a:gd name="T6" fmla="*/ 2 w 9"/>
                <a:gd name="T7" fmla="*/ 10 h 10"/>
                <a:gd name="T8" fmla="*/ 9 w 9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0">
                  <a:moveTo>
                    <a:pt x="9" y="4"/>
                  </a:moveTo>
                  <a:lnTo>
                    <a:pt x="6" y="0"/>
                  </a:lnTo>
                  <a:lnTo>
                    <a:pt x="0" y="6"/>
                  </a:lnTo>
                  <a:lnTo>
                    <a:pt x="2" y="10"/>
                  </a:lnTo>
                  <a:lnTo>
                    <a:pt x="9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88" name="Freeform 319"/>
            <p:cNvSpPr>
              <a:spLocks/>
            </p:cNvSpPr>
            <p:nvPr/>
          </p:nvSpPr>
          <p:spPr bwMode="auto">
            <a:xfrm>
              <a:off x="2642" y="2127"/>
              <a:ext cx="35" cy="61"/>
            </a:xfrm>
            <a:custGeom>
              <a:avLst/>
              <a:gdLst>
                <a:gd name="T0" fmla="*/ 61 w 61"/>
                <a:gd name="T1" fmla="*/ 10 h 91"/>
                <a:gd name="T2" fmla="*/ 39 w 61"/>
                <a:gd name="T3" fmla="*/ 0 h 91"/>
                <a:gd name="T4" fmla="*/ 0 w 61"/>
                <a:gd name="T5" fmla="*/ 81 h 91"/>
                <a:gd name="T6" fmla="*/ 21 w 61"/>
                <a:gd name="T7" fmla="*/ 91 h 91"/>
                <a:gd name="T8" fmla="*/ 61 w 61"/>
                <a:gd name="T9" fmla="*/ 1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91">
                  <a:moveTo>
                    <a:pt x="61" y="10"/>
                  </a:moveTo>
                  <a:lnTo>
                    <a:pt x="39" y="0"/>
                  </a:lnTo>
                  <a:lnTo>
                    <a:pt x="0" y="81"/>
                  </a:lnTo>
                  <a:lnTo>
                    <a:pt x="21" y="91"/>
                  </a:lnTo>
                  <a:lnTo>
                    <a:pt x="61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89" name="Freeform 320"/>
            <p:cNvSpPr>
              <a:spLocks/>
            </p:cNvSpPr>
            <p:nvPr/>
          </p:nvSpPr>
          <p:spPr bwMode="auto">
            <a:xfrm>
              <a:off x="2666" y="2122"/>
              <a:ext cx="11" cy="13"/>
            </a:xfrm>
            <a:custGeom>
              <a:avLst/>
              <a:gdLst>
                <a:gd name="T0" fmla="*/ 22 w 22"/>
                <a:gd name="T1" fmla="*/ 10 h 10"/>
                <a:gd name="T2" fmla="*/ 0 w 22"/>
                <a:gd name="T3" fmla="*/ 0 h 10"/>
                <a:gd name="T4" fmla="*/ 22 w 22"/>
                <a:gd name="T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10">
                  <a:moveTo>
                    <a:pt x="22" y="10"/>
                  </a:moveTo>
                  <a:lnTo>
                    <a:pt x="0" y="0"/>
                  </a:lnTo>
                  <a:lnTo>
                    <a:pt x="22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90" name="Freeform 321"/>
            <p:cNvSpPr>
              <a:spLocks/>
            </p:cNvSpPr>
            <p:nvPr/>
          </p:nvSpPr>
          <p:spPr bwMode="auto">
            <a:xfrm>
              <a:off x="2626" y="2181"/>
              <a:ext cx="28" cy="39"/>
            </a:xfrm>
            <a:custGeom>
              <a:avLst/>
              <a:gdLst>
                <a:gd name="T0" fmla="*/ 50 w 50"/>
                <a:gd name="T1" fmla="*/ 12 h 62"/>
                <a:gd name="T2" fmla="*/ 29 w 50"/>
                <a:gd name="T3" fmla="*/ 0 h 62"/>
                <a:gd name="T4" fmla="*/ 0 w 50"/>
                <a:gd name="T5" fmla="*/ 50 h 62"/>
                <a:gd name="T6" fmla="*/ 22 w 50"/>
                <a:gd name="T7" fmla="*/ 62 h 62"/>
                <a:gd name="T8" fmla="*/ 50 w 50"/>
                <a:gd name="T9" fmla="*/ 1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62">
                  <a:moveTo>
                    <a:pt x="50" y="12"/>
                  </a:moveTo>
                  <a:lnTo>
                    <a:pt x="29" y="0"/>
                  </a:lnTo>
                  <a:lnTo>
                    <a:pt x="0" y="50"/>
                  </a:lnTo>
                  <a:lnTo>
                    <a:pt x="22" y="62"/>
                  </a:lnTo>
                  <a:lnTo>
                    <a:pt x="50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91" name="Freeform 322"/>
            <p:cNvSpPr>
              <a:spLocks/>
            </p:cNvSpPr>
            <p:nvPr/>
          </p:nvSpPr>
          <p:spPr bwMode="auto">
            <a:xfrm>
              <a:off x="2642" y="2176"/>
              <a:ext cx="12" cy="13"/>
            </a:xfrm>
            <a:custGeom>
              <a:avLst/>
              <a:gdLst>
                <a:gd name="T0" fmla="*/ 21 w 21"/>
                <a:gd name="T1" fmla="*/ 10 h 12"/>
                <a:gd name="T2" fmla="*/ 21 w 21"/>
                <a:gd name="T3" fmla="*/ 12 h 12"/>
                <a:gd name="T4" fmla="*/ 0 w 21"/>
                <a:gd name="T5" fmla="*/ 0 h 12"/>
                <a:gd name="T6" fmla="*/ 21 w 21"/>
                <a:gd name="T7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2">
                  <a:moveTo>
                    <a:pt x="21" y="10"/>
                  </a:moveTo>
                  <a:lnTo>
                    <a:pt x="21" y="12"/>
                  </a:lnTo>
                  <a:lnTo>
                    <a:pt x="0" y="0"/>
                  </a:lnTo>
                  <a:lnTo>
                    <a:pt x="21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92" name="Freeform 323"/>
            <p:cNvSpPr>
              <a:spLocks/>
            </p:cNvSpPr>
            <p:nvPr/>
          </p:nvSpPr>
          <p:spPr bwMode="auto">
            <a:xfrm>
              <a:off x="2604" y="2211"/>
              <a:ext cx="34" cy="40"/>
            </a:xfrm>
            <a:custGeom>
              <a:avLst/>
              <a:gdLst>
                <a:gd name="T0" fmla="*/ 59 w 59"/>
                <a:gd name="T1" fmla="*/ 15 h 62"/>
                <a:gd name="T2" fmla="*/ 40 w 59"/>
                <a:gd name="T3" fmla="*/ 0 h 62"/>
                <a:gd name="T4" fmla="*/ 0 w 59"/>
                <a:gd name="T5" fmla="*/ 47 h 62"/>
                <a:gd name="T6" fmla="*/ 19 w 59"/>
                <a:gd name="T7" fmla="*/ 62 h 62"/>
                <a:gd name="T8" fmla="*/ 59 w 59"/>
                <a:gd name="T9" fmla="*/ 15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62">
                  <a:moveTo>
                    <a:pt x="59" y="15"/>
                  </a:moveTo>
                  <a:lnTo>
                    <a:pt x="40" y="0"/>
                  </a:lnTo>
                  <a:lnTo>
                    <a:pt x="0" y="47"/>
                  </a:lnTo>
                  <a:lnTo>
                    <a:pt x="19" y="62"/>
                  </a:lnTo>
                  <a:lnTo>
                    <a:pt x="59" y="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93" name="Freeform 324"/>
            <p:cNvSpPr>
              <a:spLocks/>
            </p:cNvSpPr>
            <p:nvPr/>
          </p:nvSpPr>
          <p:spPr bwMode="auto">
            <a:xfrm>
              <a:off x="2626" y="2209"/>
              <a:ext cx="12" cy="11"/>
            </a:xfrm>
            <a:custGeom>
              <a:avLst/>
              <a:gdLst>
                <a:gd name="T0" fmla="*/ 22 w 22"/>
                <a:gd name="T1" fmla="*/ 14 h 15"/>
                <a:gd name="T2" fmla="*/ 21 w 22"/>
                <a:gd name="T3" fmla="*/ 15 h 15"/>
                <a:gd name="T4" fmla="*/ 2 w 22"/>
                <a:gd name="T5" fmla="*/ 0 h 15"/>
                <a:gd name="T6" fmla="*/ 0 w 22"/>
                <a:gd name="T7" fmla="*/ 2 h 15"/>
                <a:gd name="T8" fmla="*/ 22 w 22"/>
                <a:gd name="T9" fmla="*/ 1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5">
                  <a:moveTo>
                    <a:pt x="22" y="14"/>
                  </a:moveTo>
                  <a:lnTo>
                    <a:pt x="21" y="15"/>
                  </a:lnTo>
                  <a:lnTo>
                    <a:pt x="2" y="0"/>
                  </a:lnTo>
                  <a:lnTo>
                    <a:pt x="0" y="2"/>
                  </a:lnTo>
                  <a:lnTo>
                    <a:pt x="22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94" name="Freeform 325"/>
            <p:cNvSpPr>
              <a:spLocks/>
            </p:cNvSpPr>
            <p:nvPr/>
          </p:nvSpPr>
          <p:spPr bwMode="auto">
            <a:xfrm>
              <a:off x="2415" y="2242"/>
              <a:ext cx="200" cy="199"/>
            </a:xfrm>
            <a:custGeom>
              <a:avLst/>
              <a:gdLst>
                <a:gd name="T0" fmla="*/ 345 w 345"/>
                <a:gd name="T1" fmla="*/ 18 h 310"/>
                <a:gd name="T2" fmla="*/ 328 w 345"/>
                <a:gd name="T3" fmla="*/ 0 h 310"/>
                <a:gd name="T4" fmla="*/ 0 w 345"/>
                <a:gd name="T5" fmla="*/ 293 h 310"/>
                <a:gd name="T6" fmla="*/ 17 w 345"/>
                <a:gd name="T7" fmla="*/ 310 h 310"/>
                <a:gd name="T8" fmla="*/ 345 w 345"/>
                <a:gd name="T9" fmla="*/ 18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5" h="310">
                  <a:moveTo>
                    <a:pt x="345" y="18"/>
                  </a:moveTo>
                  <a:lnTo>
                    <a:pt x="328" y="0"/>
                  </a:lnTo>
                  <a:lnTo>
                    <a:pt x="0" y="293"/>
                  </a:lnTo>
                  <a:lnTo>
                    <a:pt x="17" y="310"/>
                  </a:lnTo>
                  <a:lnTo>
                    <a:pt x="345" y="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95" name="Freeform 326"/>
            <p:cNvSpPr>
              <a:spLocks/>
            </p:cNvSpPr>
            <p:nvPr/>
          </p:nvSpPr>
          <p:spPr bwMode="auto">
            <a:xfrm>
              <a:off x="2604" y="2241"/>
              <a:ext cx="12" cy="12"/>
            </a:xfrm>
            <a:custGeom>
              <a:avLst/>
              <a:gdLst>
                <a:gd name="T0" fmla="*/ 19 w 19"/>
                <a:gd name="T1" fmla="*/ 16 h 18"/>
                <a:gd name="T2" fmla="*/ 18 w 19"/>
                <a:gd name="T3" fmla="*/ 18 h 18"/>
                <a:gd name="T4" fmla="*/ 1 w 19"/>
                <a:gd name="T5" fmla="*/ 0 h 18"/>
                <a:gd name="T6" fmla="*/ 0 w 19"/>
                <a:gd name="T7" fmla="*/ 1 h 18"/>
                <a:gd name="T8" fmla="*/ 19 w 19"/>
                <a:gd name="T9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8">
                  <a:moveTo>
                    <a:pt x="19" y="16"/>
                  </a:moveTo>
                  <a:lnTo>
                    <a:pt x="18" y="18"/>
                  </a:lnTo>
                  <a:lnTo>
                    <a:pt x="1" y="0"/>
                  </a:lnTo>
                  <a:lnTo>
                    <a:pt x="0" y="1"/>
                  </a:lnTo>
                  <a:lnTo>
                    <a:pt x="19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96" name="Freeform 327"/>
            <p:cNvSpPr>
              <a:spLocks/>
            </p:cNvSpPr>
            <p:nvPr/>
          </p:nvSpPr>
          <p:spPr bwMode="auto">
            <a:xfrm>
              <a:off x="2401" y="2430"/>
              <a:ext cx="23" cy="24"/>
            </a:xfrm>
            <a:custGeom>
              <a:avLst/>
              <a:gdLst>
                <a:gd name="T0" fmla="*/ 39 w 39"/>
                <a:gd name="T1" fmla="*/ 17 h 37"/>
                <a:gd name="T2" fmla="*/ 22 w 39"/>
                <a:gd name="T3" fmla="*/ 0 h 37"/>
                <a:gd name="T4" fmla="*/ 0 w 39"/>
                <a:gd name="T5" fmla="*/ 20 h 37"/>
                <a:gd name="T6" fmla="*/ 17 w 39"/>
                <a:gd name="T7" fmla="*/ 37 h 37"/>
                <a:gd name="T8" fmla="*/ 39 w 39"/>
                <a:gd name="T9" fmla="*/ 1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37">
                  <a:moveTo>
                    <a:pt x="39" y="17"/>
                  </a:moveTo>
                  <a:lnTo>
                    <a:pt x="22" y="0"/>
                  </a:lnTo>
                  <a:lnTo>
                    <a:pt x="0" y="20"/>
                  </a:lnTo>
                  <a:lnTo>
                    <a:pt x="17" y="37"/>
                  </a:lnTo>
                  <a:lnTo>
                    <a:pt x="39" y="1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97" name="Freeform 328"/>
            <p:cNvSpPr>
              <a:spLocks/>
            </p:cNvSpPr>
            <p:nvPr/>
          </p:nvSpPr>
          <p:spPr bwMode="auto">
            <a:xfrm>
              <a:off x="2415" y="2429"/>
              <a:ext cx="11" cy="12"/>
            </a:xfrm>
            <a:custGeom>
              <a:avLst/>
              <a:gdLst>
                <a:gd name="T0" fmla="*/ 0 w 17"/>
                <a:gd name="T1" fmla="*/ 0 h 17"/>
                <a:gd name="T2" fmla="*/ 17 w 17"/>
                <a:gd name="T3" fmla="*/ 17 h 17"/>
                <a:gd name="T4" fmla="*/ 0 w 17"/>
                <a:gd name="T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17">
                  <a:moveTo>
                    <a:pt x="0" y="0"/>
                  </a:moveTo>
                  <a:lnTo>
                    <a:pt x="17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98" name="Freeform 329"/>
            <p:cNvSpPr>
              <a:spLocks/>
            </p:cNvSpPr>
            <p:nvPr/>
          </p:nvSpPr>
          <p:spPr bwMode="auto">
            <a:xfrm>
              <a:off x="2384" y="2443"/>
              <a:ext cx="28" cy="30"/>
            </a:xfrm>
            <a:custGeom>
              <a:avLst/>
              <a:gdLst>
                <a:gd name="T0" fmla="*/ 49 w 49"/>
                <a:gd name="T1" fmla="*/ 17 h 47"/>
                <a:gd name="T2" fmla="*/ 32 w 49"/>
                <a:gd name="T3" fmla="*/ 0 h 47"/>
                <a:gd name="T4" fmla="*/ 0 w 49"/>
                <a:gd name="T5" fmla="*/ 30 h 47"/>
                <a:gd name="T6" fmla="*/ 17 w 49"/>
                <a:gd name="T7" fmla="*/ 47 h 47"/>
                <a:gd name="T8" fmla="*/ 49 w 49"/>
                <a:gd name="T9" fmla="*/ 1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47">
                  <a:moveTo>
                    <a:pt x="49" y="17"/>
                  </a:moveTo>
                  <a:lnTo>
                    <a:pt x="32" y="0"/>
                  </a:lnTo>
                  <a:lnTo>
                    <a:pt x="0" y="30"/>
                  </a:lnTo>
                  <a:lnTo>
                    <a:pt x="17" y="47"/>
                  </a:lnTo>
                  <a:lnTo>
                    <a:pt x="49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399" name="Freeform 330"/>
            <p:cNvSpPr>
              <a:spLocks/>
            </p:cNvSpPr>
            <p:nvPr/>
          </p:nvSpPr>
          <p:spPr bwMode="auto">
            <a:xfrm>
              <a:off x="2401" y="2443"/>
              <a:ext cx="14" cy="11"/>
            </a:xfrm>
            <a:custGeom>
              <a:avLst/>
              <a:gdLst>
                <a:gd name="T0" fmla="*/ 0 w 17"/>
                <a:gd name="T1" fmla="*/ 0 h 17"/>
                <a:gd name="T2" fmla="*/ 17 w 17"/>
                <a:gd name="T3" fmla="*/ 17 h 17"/>
                <a:gd name="T4" fmla="*/ 0 w 17"/>
                <a:gd name="T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17">
                  <a:moveTo>
                    <a:pt x="0" y="0"/>
                  </a:moveTo>
                  <a:lnTo>
                    <a:pt x="17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400" name="Freeform 331"/>
            <p:cNvSpPr>
              <a:spLocks/>
            </p:cNvSpPr>
            <p:nvPr/>
          </p:nvSpPr>
          <p:spPr bwMode="auto">
            <a:xfrm>
              <a:off x="2369" y="2462"/>
              <a:ext cx="24" cy="26"/>
            </a:xfrm>
            <a:custGeom>
              <a:avLst/>
              <a:gdLst>
                <a:gd name="T0" fmla="*/ 45 w 45"/>
                <a:gd name="T1" fmla="*/ 20 h 40"/>
                <a:gd name="T2" fmla="*/ 32 w 45"/>
                <a:gd name="T3" fmla="*/ 0 h 40"/>
                <a:gd name="T4" fmla="*/ 0 w 45"/>
                <a:gd name="T5" fmla="*/ 20 h 40"/>
                <a:gd name="T6" fmla="*/ 13 w 45"/>
                <a:gd name="T7" fmla="*/ 40 h 40"/>
                <a:gd name="T8" fmla="*/ 45 w 45"/>
                <a:gd name="T9" fmla="*/ 2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0">
                  <a:moveTo>
                    <a:pt x="45" y="20"/>
                  </a:moveTo>
                  <a:lnTo>
                    <a:pt x="32" y="0"/>
                  </a:lnTo>
                  <a:lnTo>
                    <a:pt x="0" y="20"/>
                  </a:lnTo>
                  <a:lnTo>
                    <a:pt x="13" y="40"/>
                  </a:lnTo>
                  <a:lnTo>
                    <a:pt x="45" y="2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401" name="Freeform 332"/>
            <p:cNvSpPr>
              <a:spLocks/>
            </p:cNvSpPr>
            <p:nvPr/>
          </p:nvSpPr>
          <p:spPr bwMode="auto">
            <a:xfrm>
              <a:off x="2384" y="2462"/>
              <a:ext cx="12" cy="13"/>
            </a:xfrm>
            <a:custGeom>
              <a:avLst/>
              <a:gdLst>
                <a:gd name="T0" fmla="*/ 17 w 17"/>
                <a:gd name="T1" fmla="*/ 18 h 20"/>
                <a:gd name="T2" fmla="*/ 16 w 17"/>
                <a:gd name="T3" fmla="*/ 20 h 20"/>
                <a:gd name="T4" fmla="*/ 3 w 17"/>
                <a:gd name="T5" fmla="*/ 0 h 20"/>
                <a:gd name="T6" fmla="*/ 0 w 17"/>
                <a:gd name="T7" fmla="*/ 1 h 20"/>
                <a:gd name="T8" fmla="*/ 17 w 17"/>
                <a:gd name="T9" fmla="*/ 1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20">
                  <a:moveTo>
                    <a:pt x="17" y="18"/>
                  </a:moveTo>
                  <a:lnTo>
                    <a:pt x="16" y="20"/>
                  </a:lnTo>
                  <a:lnTo>
                    <a:pt x="3" y="0"/>
                  </a:lnTo>
                  <a:lnTo>
                    <a:pt x="0" y="1"/>
                  </a:lnTo>
                  <a:lnTo>
                    <a:pt x="17" y="18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402" name="Freeform 333"/>
            <p:cNvSpPr>
              <a:spLocks/>
            </p:cNvSpPr>
            <p:nvPr/>
          </p:nvSpPr>
          <p:spPr bwMode="auto">
            <a:xfrm>
              <a:off x="2337" y="2475"/>
              <a:ext cx="36" cy="27"/>
            </a:xfrm>
            <a:custGeom>
              <a:avLst/>
              <a:gdLst>
                <a:gd name="T0" fmla="*/ 64 w 64"/>
                <a:gd name="T1" fmla="*/ 21 h 41"/>
                <a:gd name="T2" fmla="*/ 53 w 64"/>
                <a:gd name="T3" fmla="*/ 0 h 41"/>
                <a:gd name="T4" fmla="*/ 0 w 64"/>
                <a:gd name="T5" fmla="*/ 20 h 41"/>
                <a:gd name="T6" fmla="*/ 10 w 64"/>
                <a:gd name="T7" fmla="*/ 41 h 41"/>
                <a:gd name="T8" fmla="*/ 64 w 64"/>
                <a:gd name="T9" fmla="*/ 2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41">
                  <a:moveTo>
                    <a:pt x="64" y="21"/>
                  </a:moveTo>
                  <a:lnTo>
                    <a:pt x="53" y="0"/>
                  </a:lnTo>
                  <a:lnTo>
                    <a:pt x="0" y="20"/>
                  </a:lnTo>
                  <a:lnTo>
                    <a:pt x="10" y="41"/>
                  </a:lnTo>
                  <a:lnTo>
                    <a:pt x="64" y="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403" name="Freeform 334"/>
            <p:cNvSpPr>
              <a:spLocks/>
            </p:cNvSpPr>
            <p:nvPr/>
          </p:nvSpPr>
          <p:spPr bwMode="auto">
            <a:xfrm>
              <a:off x="2369" y="2475"/>
              <a:ext cx="11" cy="14"/>
            </a:xfrm>
            <a:custGeom>
              <a:avLst/>
              <a:gdLst>
                <a:gd name="T0" fmla="*/ 13 w 13"/>
                <a:gd name="T1" fmla="*/ 20 h 21"/>
                <a:gd name="T2" fmla="*/ 12 w 13"/>
                <a:gd name="T3" fmla="*/ 21 h 21"/>
                <a:gd name="T4" fmla="*/ 1 w 13"/>
                <a:gd name="T5" fmla="*/ 0 h 21"/>
                <a:gd name="T6" fmla="*/ 0 w 13"/>
                <a:gd name="T7" fmla="*/ 0 h 21"/>
                <a:gd name="T8" fmla="*/ 13 w 13"/>
                <a:gd name="T9" fmla="*/ 2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21">
                  <a:moveTo>
                    <a:pt x="13" y="20"/>
                  </a:moveTo>
                  <a:lnTo>
                    <a:pt x="12" y="21"/>
                  </a:lnTo>
                  <a:lnTo>
                    <a:pt x="1" y="0"/>
                  </a:lnTo>
                  <a:lnTo>
                    <a:pt x="0" y="0"/>
                  </a:lnTo>
                  <a:lnTo>
                    <a:pt x="13" y="2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404" name="Freeform 335"/>
            <p:cNvSpPr>
              <a:spLocks/>
            </p:cNvSpPr>
            <p:nvPr/>
          </p:nvSpPr>
          <p:spPr bwMode="auto">
            <a:xfrm>
              <a:off x="2314" y="2487"/>
              <a:ext cx="27" cy="21"/>
            </a:xfrm>
            <a:custGeom>
              <a:avLst/>
              <a:gdLst>
                <a:gd name="T0" fmla="*/ 48 w 48"/>
                <a:gd name="T1" fmla="*/ 23 h 33"/>
                <a:gd name="T2" fmla="*/ 42 w 48"/>
                <a:gd name="T3" fmla="*/ 0 h 33"/>
                <a:gd name="T4" fmla="*/ 0 w 48"/>
                <a:gd name="T5" fmla="*/ 10 h 33"/>
                <a:gd name="T6" fmla="*/ 6 w 48"/>
                <a:gd name="T7" fmla="*/ 33 h 33"/>
                <a:gd name="T8" fmla="*/ 48 w 48"/>
                <a:gd name="T9" fmla="*/ 2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33">
                  <a:moveTo>
                    <a:pt x="48" y="23"/>
                  </a:moveTo>
                  <a:lnTo>
                    <a:pt x="42" y="0"/>
                  </a:lnTo>
                  <a:lnTo>
                    <a:pt x="0" y="10"/>
                  </a:lnTo>
                  <a:lnTo>
                    <a:pt x="6" y="33"/>
                  </a:lnTo>
                  <a:lnTo>
                    <a:pt x="48" y="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405" name="Freeform 336"/>
            <p:cNvSpPr>
              <a:spLocks/>
            </p:cNvSpPr>
            <p:nvPr/>
          </p:nvSpPr>
          <p:spPr bwMode="auto">
            <a:xfrm>
              <a:off x="2337" y="2487"/>
              <a:ext cx="12" cy="15"/>
            </a:xfrm>
            <a:custGeom>
              <a:avLst/>
              <a:gdLst>
                <a:gd name="T0" fmla="*/ 10 w 14"/>
                <a:gd name="T1" fmla="*/ 23 h 23"/>
                <a:gd name="T2" fmla="*/ 14 w 14"/>
                <a:gd name="T3" fmla="*/ 22 h 23"/>
                <a:gd name="T4" fmla="*/ 7 w 14"/>
                <a:gd name="T5" fmla="*/ 23 h 23"/>
                <a:gd name="T6" fmla="*/ 1 w 14"/>
                <a:gd name="T7" fmla="*/ 0 h 23"/>
                <a:gd name="T8" fmla="*/ 0 w 14"/>
                <a:gd name="T9" fmla="*/ 2 h 23"/>
                <a:gd name="T10" fmla="*/ 10 w 14"/>
                <a:gd name="T11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23">
                  <a:moveTo>
                    <a:pt x="10" y="23"/>
                  </a:moveTo>
                  <a:lnTo>
                    <a:pt x="14" y="22"/>
                  </a:lnTo>
                  <a:lnTo>
                    <a:pt x="7" y="23"/>
                  </a:lnTo>
                  <a:lnTo>
                    <a:pt x="1" y="0"/>
                  </a:lnTo>
                  <a:lnTo>
                    <a:pt x="0" y="2"/>
                  </a:lnTo>
                  <a:lnTo>
                    <a:pt x="10" y="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406" name="Freeform 337"/>
            <p:cNvSpPr>
              <a:spLocks/>
            </p:cNvSpPr>
            <p:nvPr/>
          </p:nvSpPr>
          <p:spPr bwMode="auto">
            <a:xfrm>
              <a:off x="2277" y="2494"/>
              <a:ext cx="39" cy="20"/>
            </a:xfrm>
            <a:custGeom>
              <a:avLst/>
              <a:gdLst>
                <a:gd name="T0" fmla="*/ 70 w 70"/>
                <a:gd name="T1" fmla="*/ 23 h 33"/>
                <a:gd name="T2" fmla="*/ 65 w 70"/>
                <a:gd name="T3" fmla="*/ 0 h 33"/>
                <a:gd name="T4" fmla="*/ 0 w 70"/>
                <a:gd name="T5" fmla="*/ 10 h 33"/>
                <a:gd name="T6" fmla="*/ 5 w 70"/>
                <a:gd name="T7" fmla="*/ 33 h 33"/>
                <a:gd name="T8" fmla="*/ 70 w 70"/>
                <a:gd name="T9" fmla="*/ 2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33">
                  <a:moveTo>
                    <a:pt x="70" y="23"/>
                  </a:moveTo>
                  <a:lnTo>
                    <a:pt x="65" y="0"/>
                  </a:lnTo>
                  <a:lnTo>
                    <a:pt x="0" y="10"/>
                  </a:lnTo>
                  <a:lnTo>
                    <a:pt x="5" y="33"/>
                  </a:lnTo>
                  <a:lnTo>
                    <a:pt x="70" y="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407" name="Freeform 338"/>
            <p:cNvSpPr>
              <a:spLocks/>
            </p:cNvSpPr>
            <p:nvPr/>
          </p:nvSpPr>
          <p:spPr bwMode="auto">
            <a:xfrm>
              <a:off x="2314" y="2494"/>
              <a:ext cx="11" cy="14"/>
            </a:xfrm>
            <a:custGeom>
              <a:avLst/>
              <a:gdLst>
                <a:gd name="T0" fmla="*/ 6 w 6"/>
                <a:gd name="T1" fmla="*/ 23 h 23"/>
                <a:gd name="T2" fmla="*/ 1 w 6"/>
                <a:gd name="T3" fmla="*/ 0 h 23"/>
                <a:gd name="T4" fmla="*/ 0 w 6"/>
                <a:gd name="T5" fmla="*/ 0 h 23"/>
                <a:gd name="T6" fmla="*/ 6 w 6"/>
                <a:gd name="T7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23">
                  <a:moveTo>
                    <a:pt x="6" y="23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6" y="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408" name="Rectangle 339"/>
            <p:cNvSpPr>
              <a:spLocks noChangeArrowheads="1"/>
            </p:cNvSpPr>
            <p:nvPr/>
          </p:nvSpPr>
          <p:spPr bwMode="auto">
            <a:xfrm>
              <a:off x="2194" y="2499"/>
              <a:ext cx="84" cy="16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409" name="Freeform 340"/>
            <p:cNvSpPr>
              <a:spLocks/>
            </p:cNvSpPr>
            <p:nvPr/>
          </p:nvSpPr>
          <p:spPr bwMode="auto">
            <a:xfrm>
              <a:off x="2276" y="2499"/>
              <a:ext cx="11" cy="16"/>
            </a:xfrm>
            <a:custGeom>
              <a:avLst/>
              <a:gdLst>
                <a:gd name="T0" fmla="*/ 8 w 8"/>
                <a:gd name="T1" fmla="*/ 23 h 24"/>
                <a:gd name="T2" fmla="*/ 0 w 8"/>
                <a:gd name="T3" fmla="*/ 24 h 24"/>
                <a:gd name="T4" fmla="*/ 5 w 8"/>
                <a:gd name="T5" fmla="*/ 24 h 24"/>
                <a:gd name="T6" fmla="*/ 5 w 8"/>
                <a:gd name="T7" fmla="*/ 0 h 24"/>
                <a:gd name="T8" fmla="*/ 3 w 8"/>
                <a:gd name="T9" fmla="*/ 0 h 24"/>
                <a:gd name="T10" fmla="*/ 8 w 8"/>
                <a:gd name="T11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24">
                  <a:moveTo>
                    <a:pt x="8" y="23"/>
                  </a:moveTo>
                  <a:lnTo>
                    <a:pt x="0" y="24"/>
                  </a:lnTo>
                  <a:lnTo>
                    <a:pt x="5" y="24"/>
                  </a:lnTo>
                  <a:lnTo>
                    <a:pt x="5" y="0"/>
                  </a:lnTo>
                  <a:lnTo>
                    <a:pt x="3" y="0"/>
                  </a:lnTo>
                  <a:lnTo>
                    <a:pt x="8" y="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410" name="Rectangle 341"/>
            <p:cNvSpPr>
              <a:spLocks noChangeArrowheads="1"/>
            </p:cNvSpPr>
            <p:nvPr/>
          </p:nvSpPr>
          <p:spPr bwMode="auto">
            <a:xfrm>
              <a:off x="2187" y="2499"/>
              <a:ext cx="13" cy="16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411" name="Oval 342"/>
            <p:cNvSpPr>
              <a:spLocks noChangeArrowheads="1"/>
            </p:cNvSpPr>
            <p:nvPr/>
          </p:nvSpPr>
          <p:spPr bwMode="auto">
            <a:xfrm>
              <a:off x="1185" y="2358"/>
              <a:ext cx="102" cy="100"/>
            </a:xfrm>
            <a:prstGeom prst="ellipse">
              <a:avLst/>
            </a:prstGeom>
            <a:solidFill>
              <a:srgbClr val="FF0000"/>
            </a:solidFill>
            <a:ln w="635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de-DE" altLang="de-DE">
                <a:solidFill>
                  <a:schemeClr val="bg1"/>
                </a:solidFill>
                <a:latin typeface="Arial" pitchFamily="34" charset="0"/>
              </a:endParaRPr>
            </a:p>
          </p:txBody>
        </p:sp>
        <p:sp>
          <p:nvSpPr>
            <p:cNvPr id="412" name="Freeform 343"/>
            <p:cNvSpPr>
              <a:spLocks/>
            </p:cNvSpPr>
            <p:nvPr/>
          </p:nvSpPr>
          <p:spPr bwMode="auto">
            <a:xfrm>
              <a:off x="2271" y="2435"/>
              <a:ext cx="64" cy="77"/>
            </a:xfrm>
            <a:custGeom>
              <a:avLst/>
              <a:gdLst>
                <a:gd name="T0" fmla="*/ 0 w 227"/>
                <a:gd name="T1" fmla="*/ 272 h 272"/>
                <a:gd name="T2" fmla="*/ 182 w 227"/>
                <a:gd name="T3" fmla="*/ 182 h 272"/>
                <a:gd name="T4" fmla="*/ 227 w 227"/>
                <a:gd name="T5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7" h="272">
                  <a:moveTo>
                    <a:pt x="0" y="272"/>
                  </a:moveTo>
                  <a:cubicBezTo>
                    <a:pt x="72" y="249"/>
                    <a:pt x="144" y="227"/>
                    <a:pt x="182" y="182"/>
                  </a:cubicBezTo>
                  <a:cubicBezTo>
                    <a:pt x="220" y="137"/>
                    <a:pt x="223" y="68"/>
                    <a:pt x="227" y="0"/>
                  </a:cubicBezTo>
                </a:path>
              </a:pathLst>
            </a:custGeom>
            <a:solidFill>
              <a:srgbClr val="000000"/>
            </a:solidFill>
            <a:ln w="635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13" name="Line 344"/>
            <p:cNvSpPr>
              <a:spLocks noChangeShapeType="1"/>
            </p:cNvSpPr>
            <p:nvPr/>
          </p:nvSpPr>
          <p:spPr bwMode="auto">
            <a:xfrm flipV="1">
              <a:off x="2335" y="2266"/>
              <a:ext cx="0" cy="179"/>
            </a:xfrm>
            <a:prstGeom prst="line">
              <a:avLst/>
            </a:prstGeom>
            <a:noFill/>
            <a:ln w="635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14" name="Line 345"/>
            <p:cNvSpPr>
              <a:spLocks noChangeShapeType="1"/>
            </p:cNvSpPr>
            <p:nvPr/>
          </p:nvSpPr>
          <p:spPr bwMode="auto">
            <a:xfrm flipH="1" flipV="1">
              <a:off x="2287" y="2274"/>
              <a:ext cx="48" cy="102"/>
            </a:xfrm>
            <a:prstGeom prst="line">
              <a:avLst/>
            </a:prstGeom>
            <a:noFill/>
            <a:ln w="635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15" name="Line 346"/>
            <p:cNvSpPr>
              <a:spLocks noChangeShapeType="1"/>
            </p:cNvSpPr>
            <p:nvPr/>
          </p:nvSpPr>
          <p:spPr bwMode="auto">
            <a:xfrm flipH="1" flipV="1">
              <a:off x="2271" y="2327"/>
              <a:ext cx="64" cy="49"/>
            </a:xfrm>
            <a:prstGeom prst="line">
              <a:avLst/>
            </a:prstGeom>
            <a:noFill/>
            <a:ln w="635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16" name="Oval 347"/>
            <p:cNvSpPr>
              <a:spLocks noChangeArrowheads="1"/>
            </p:cNvSpPr>
            <p:nvPr/>
          </p:nvSpPr>
          <p:spPr bwMode="auto">
            <a:xfrm>
              <a:off x="2291" y="2181"/>
              <a:ext cx="102" cy="101"/>
            </a:xfrm>
            <a:prstGeom prst="ellipse">
              <a:avLst/>
            </a:prstGeom>
            <a:solidFill>
              <a:srgbClr val="000000"/>
            </a:solidFill>
            <a:ln w="63500">
              <a:solidFill>
                <a:srgbClr val="FF66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de-DE" altLang="de-DE">
                <a:solidFill>
                  <a:schemeClr val="bg1"/>
                </a:solidFill>
                <a:latin typeface="Arial" pitchFamily="34" charset="0"/>
              </a:endParaRPr>
            </a:p>
          </p:txBody>
        </p:sp>
        <p:sp>
          <p:nvSpPr>
            <p:cNvPr id="417" name="Oval 348"/>
            <p:cNvSpPr>
              <a:spLocks noChangeArrowheads="1"/>
            </p:cNvSpPr>
            <p:nvPr/>
          </p:nvSpPr>
          <p:spPr bwMode="auto">
            <a:xfrm>
              <a:off x="2223" y="2198"/>
              <a:ext cx="101" cy="102"/>
            </a:xfrm>
            <a:prstGeom prst="ellipse">
              <a:avLst/>
            </a:prstGeom>
            <a:solidFill>
              <a:srgbClr val="000000"/>
            </a:solidFill>
            <a:ln w="63500">
              <a:solidFill>
                <a:srgbClr val="FF66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de-DE" altLang="de-DE">
                <a:solidFill>
                  <a:schemeClr val="bg1"/>
                </a:solidFill>
                <a:latin typeface="Arial" pitchFamily="34" charset="0"/>
              </a:endParaRPr>
            </a:p>
          </p:txBody>
        </p:sp>
        <p:sp>
          <p:nvSpPr>
            <p:cNvPr id="418" name="Oval 349"/>
            <p:cNvSpPr>
              <a:spLocks noChangeArrowheads="1"/>
            </p:cNvSpPr>
            <p:nvPr/>
          </p:nvSpPr>
          <p:spPr bwMode="auto">
            <a:xfrm>
              <a:off x="2186" y="2271"/>
              <a:ext cx="101" cy="102"/>
            </a:xfrm>
            <a:prstGeom prst="ellipse">
              <a:avLst/>
            </a:prstGeom>
            <a:solidFill>
              <a:srgbClr val="000000"/>
            </a:solidFill>
            <a:ln w="63500">
              <a:solidFill>
                <a:srgbClr val="FF66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de-DE" altLang="de-DE">
                <a:solidFill>
                  <a:schemeClr val="bg1"/>
                </a:solidFill>
                <a:latin typeface="Arial" pitchFamily="34" charset="0"/>
              </a:endParaRPr>
            </a:p>
          </p:txBody>
        </p:sp>
        <p:sp>
          <p:nvSpPr>
            <p:cNvPr id="419" name="Oval 350"/>
            <p:cNvSpPr>
              <a:spLocks noChangeArrowheads="1"/>
            </p:cNvSpPr>
            <p:nvPr/>
          </p:nvSpPr>
          <p:spPr bwMode="auto">
            <a:xfrm>
              <a:off x="2711" y="2527"/>
              <a:ext cx="102" cy="100"/>
            </a:xfrm>
            <a:prstGeom prst="ellipse">
              <a:avLst/>
            </a:prstGeom>
            <a:solidFill>
              <a:srgbClr val="000000"/>
            </a:solidFill>
            <a:ln w="63500">
              <a:solidFill>
                <a:srgbClr val="000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de-DE" altLang="de-DE">
                <a:solidFill>
                  <a:schemeClr val="bg1"/>
                </a:solidFill>
                <a:latin typeface="Arial" pitchFamily="34" charset="0"/>
              </a:endParaRPr>
            </a:p>
          </p:txBody>
        </p:sp>
        <p:sp>
          <p:nvSpPr>
            <p:cNvPr id="420" name="Oval 351"/>
            <p:cNvSpPr>
              <a:spLocks noChangeArrowheads="1"/>
            </p:cNvSpPr>
            <p:nvPr/>
          </p:nvSpPr>
          <p:spPr bwMode="auto">
            <a:xfrm>
              <a:off x="2821" y="2524"/>
              <a:ext cx="101" cy="101"/>
            </a:xfrm>
            <a:prstGeom prst="ellipse">
              <a:avLst/>
            </a:prstGeom>
            <a:solidFill>
              <a:srgbClr val="000000"/>
            </a:solidFill>
            <a:ln w="63500">
              <a:solidFill>
                <a:srgbClr val="000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421" name="Oval 352"/>
            <p:cNvSpPr>
              <a:spLocks noChangeArrowheads="1"/>
            </p:cNvSpPr>
            <p:nvPr/>
          </p:nvSpPr>
          <p:spPr bwMode="auto">
            <a:xfrm>
              <a:off x="3643" y="3348"/>
              <a:ext cx="101" cy="103"/>
            </a:xfrm>
            <a:prstGeom prst="ellipse">
              <a:avLst/>
            </a:prstGeom>
            <a:solidFill>
              <a:srgbClr val="3366FF"/>
            </a:solidFill>
            <a:ln w="63500">
              <a:solidFill>
                <a:srgbClr val="8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422" name="Text Box 353"/>
            <p:cNvSpPr txBox="1">
              <a:spLocks noChangeArrowheads="1"/>
            </p:cNvSpPr>
            <p:nvPr/>
          </p:nvSpPr>
          <p:spPr bwMode="auto">
            <a:xfrm>
              <a:off x="2669" y="2681"/>
              <a:ext cx="710" cy="44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de-DE" b="1" dirty="0">
                  <a:latin typeface="Arial" pitchFamily="34" charset="0"/>
                </a:rPr>
                <a:t>X0</a:t>
              </a:r>
            </a:p>
          </p:txBody>
        </p:sp>
        <p:sp>
          <p:nvSpPr>
            <p:cNvPr id="423" name="Text Box 354"/>
            <p:cNvSpPr txBox="1">
              <a:spLocks noChangeArrowheads="1"/>
            </p:cNvSpPr>
            <p:nvPr/>
          </p:nvSpPr>
          <p:spPr bwMode="auto">
            <a:xfrm>
              <a:off x="1812" y="653"/>
              <a:ext cx="1295" cy="964"/>
            </a:xfrm>
            <a:prstGeom prst="rect">
              <a:avLst/>
            </a:prstGeom>
            <a:noFill/>
            <a:ln>
              <a:noFill/>
            </a:ln>
            <a:effectLst>
              <a:prstShdw prst="shdw17" dist="17961" dir="2700000">
                <a:srgbClr val="C0C0C0">
                  <a:gamma/>
                  <a:shade val="60000"/>
                  <a:invGamma/>
                </a:srgbClr>
              </a:prst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de-DE" b="1" dirty="0">
                  <a:latin typeface="Arial" pitchFamily="34" charset="0"/>
                  <a:cs typeface="Arial" pitchFamily="34" charset="0"/>
                </a:rPr>
                <a:t>SIS</a:t>
              </a:r>
            </a:p>
            <a:p>
              <a:pPr algn="ctr"/>
              <a:r>
                <a:rPr lang="en-US" altLang="de-DE" sz="1400" b="1" dirty="0">
                  <a:latin typeface="Arial" pitchFamily="34" charset="0"/>
                  <a:cs typeface="Arial" pitchFamily="34" charset="0"/>
                </a:rPr>
                <a:t>up to</a:t>
              </a:r>
            </a:p>
            <a:p>
              <a:pPr algn="ctr"/>
              <a:r>
                <a:rPr lang="en-US" altLang="de-DE" sz="1400" b="1" dirty="0">
                  <a:latin typeface="Arial" pitchFamily="34" charset="0"/>
                  <a:cs typeface="Arial" pitchFamily="34" charset="0"/>
                </a:rPr>
                <a:t>2 GeV/u</a:t>
              </a:r>
              <a:endParaRPr lang="en-US" altLang="de-DE" sz="14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425" name="Freeform 8"/>
          <p:cNvSpPr>
            <a:spLocks/>
          </p:cNvSpPr>
          <p:nvPr/>
        </p:nvSpPr>
        <p:spPr bwMode="auto">
          <a:xfrm>
            <a:off x="7769764" y="3192580"/>
            <a:ext cx="869414" cy="531864"/>
          </a:xfrm>
          <a:custGeom>
            <a:avLst/>
            <a:gdLst>
              <a:gd name="T0" fmla="*/ 161 w 775"/>
              <a:gd name="T1" fmla="*/ 1612 h 1612"/>
              <a:gd name="T2" fmla="*/ 468 w 775"/>
              <a:gd name="T3" fmla="*/ 913 h 1612"/>
              <a:gd name="T4" fmla="*/ 775 w 775"/>
              <a:gd name="T5" fmla="*/ 215 h 1612"/>
              <a:gd name="T6" fmla="*/ 716 w 775"/>
              <a:gd name="T7" fmla="*/ 0 h 1612"/>
              <a:gd name="T8" fmla="*/ 358 w 775"/>
              <a:gd name="T9" fmla="*/ 806 h 1612"/>
              <a:gd name="T10" fmla="*/ 0 w 775"/>
              <a:gd name="T11" fmla="*/ 1612 h 1612"/>
              <a:gd name="T12" fmla="*/ 161 w 775"/>
              <a:gd name="T13" fmla="*/ 1612 h 16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75" h="1612">
                <a:moveTo>
                  <a:pt x="161" y="1612"/>
                </a:moveTo>
                <a:lnTo>
                  <a:pt x="468" y="913"/>
                </a:lnTo>
                <a:lnTo>
                  <a:pt x="775" y="215"/>
                </a:lnTo>
                <a:lnTo>
                  <a:pt x="716" y="0"/>
                </a:lnTo>
                <a:lnTo>
                  <a:pt x="358" y="806"/>
                </a:lnTo>
                <a:lnTo>
                  <a:pt x="0" y="1612"/>
                </a:lnTo>
                <a:lnTo>
                  <a:pt x="161" y="1612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de-DE" b="1" dirty="0" smtClean="0"/>
              <a:t>Cave A</a:t>
            </a:r>
            <a:endParaRPr lang="de-DE" b="1" dirty="0"/>
          </a:p>
        </p:txBody>
      </p:sp>
      <p:pic>
        <p:nvPicPr>
          <p:cNvPr id="426" name="Picture 8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2213" y="3601352"/>
            <a:ext cx="2002088" cy="1329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7" name="Picture 15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49" t="6779"/>
          <a:stretch>
            <a:fillRect/>
          </a:stretch>
        </p:blipFill>
        <p:spPr bwMode="auto">
          <a:xfrm>
            <a:off x="7272763" y="4258565"/>
            <a:ext cx="1836516" cy="1468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8" name="Picture 427"/>
          <p:cNvPicPr/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2882" y="5517090"/>
            <a:ext cx="1720427" cy="1278655"/>
          </a:xfrm>
          <a:prstGeom prst="rect">
            <a:avLst/>
          </a:prstGeom>
        </p:spPr>
      </p:pic>
      <p:sp>
        <p:nvSpPr>
          <p:cNvPr id="2" name="AutoShape 2" descr="Bildergebnis für gsi logo"/>
          <p:cNvSpPr>
            <a:spLocks noChangeAspect="1" noChangeArrowheads="1"/>
          </p:cNvSpPr>
          <p:nvPr/>
        </p:nvSpPr>
        <p:spPr bwMode="auto">
          <a:xfrm>
            <a:off x="155575" y="-1303338"/>
            <a:ext cx="7810500" cy="2714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0115" y="53975"/>
            <a:ext cx="1642565" cy="5713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41372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ARIES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0</TotalTime>
  <Words>1088</Words>
  <Application>Microsoft Office PowerPoint</Application>
  <PresentationFormat>On-screen Show (4:3)</PresentationFormat>
  <Paragraphs>233</Paragraphs>
  <Slides>23</Slides>
  <Notes>8</Notes>
  <HiddenSlides>0</HiddenSlides>
  <MMClips>1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23</vt:i4>
      </vt:variant>
    </vt:vector>
  </HeadingPairs>
  <TitlesOfParts>
    <vt:vector size="26" baseType="lpstr">
      <vt:lpstr>Thème Office</vt:lpstr>
      <vt:lpstr>Thème ARIES</vt:lpstr>
      <vt:lpstr>Thème Office</vt:lpstr>
      <vt:lpstr>PowerPoint Presentation</vt:lpstr>
      <vt:lpstr>PowerMat WP Objectives</vt:lpstr>
      <vt:lpstr>PowerMat WP Description</vt:lpstr>
      <vt:lpstr>PowerMat WP Innovations</vt:lpstr>
      <vt:lpstr>PowerMat WP Organisation</vt:lpstr>
      <vt:lpstr>PowerMat Participants</vt:lpstr>
      <vt:lpstr>CERN in WP17 and WP14</vt:lpstr>
      <vt:lpstr>CERN FLUKA team</vt:lpstr>
      <vt:lpstr>PowerPoint Presentation</vt:lpstr>
      <vt:lpstr>PowerPoint Presentation</vt:lpstr>
      <vt:lpstr>University of Malta</vt:lpstr>
      <vt:lpstr>RHP-Technology @ ARIES</vt:lpstr>
      <vt:lpstr> </vt:lpstr>
      <vt:lpstr>Task 2 description</vt:lpstr>
      <vt:lpstr>Task 3 description</vt:lpstr>
      <vt:lpstr>Task 4 description</vt:lpstr>
      <vt:lpstr>Task 5 description</vt:lpstr>
      <vt:lpstr>Deliverables</vt:lpstr>
      <vt:lpstr>Milestones</vt:lpstr>
      <vt:lpstr>Deliverables</vt:lpstr>
      <vt:lpstr>Deliverables and Milestones  </vt:lpstr>
      <vt:lpstr>PowerPoint Presentation</vt:lpstr>
      <vt:lpstr>PowerPoint Presentation</vt:lpstr>
    </vt:vector>
  </TitlesOfParts>
  <Company>APO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Tomut, Marilena Dr.</cp:lastModifiedBy>
  <cp:revision>66</cp:revision>
  <dcterms:created xsi:type="dcterms:W3CDTF">2017-04-26T09:15:49Z</dcterms:created>
  <dcterms:modified xsi:type="dcterms:W3CDTF">2017-05-05T10:35:09Z</dcterms:modified>
</cp:coreProperties>
</file>