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034" r:id="rId2"/>
    <p:sldId id="2440" r:id="rId3"/>
    <p:sldId id="2447" r:id="rId4"/>
    <p:sldId id="2454" r:id="rId5"/>
    <p:sldId id="2448" r:id="rId6"/>
    <p:sldId id="2445" r:id="rId7"/>
    <p:sldId id="2460" r:id="rId8"/>
    <p:sldId id="2461" r:id="rId9"/>
    <p:sldId id="2462" r:id="rId10"/>
    <p:sldId id="2466" r:id="rId11"/>
    <p:sldId id="2467" r:id="rId12"/>
    <p:sldId id="2468" r:id="rId13"/>
    <p:sldId id="2469" r:id="rId14"/>
    <p:sldId id="2475" r:id="rId15"/>
    <p:sldId id="2497" r:id="rId16"/>
    <p:sldId id="2495" r:id="rId17"/>
    <p:sldId id="2302" r:id="rId18"/>
    <p:sldId id="2496" r:id="rId19"/>
    <p:sldId id="2482" r:id="rId20"/>
    <p:sldId id="2444" r:id="rId21"/>
    <p:sldId id="2452" r:id="rId22"/>
    <p:sldId id="2485" r:id="rId23"/>
    <p:sldId id="2486" r:id="rId24"/>
    <p:sldId id="2488" r:id="rId25"/>
    <p:sldId id="2489" r:id="rId26"/>
    <p:sldId id="2501" r:id="rId27"/>
    <p:sldId id="2347" r:id="rId28"/>
    <p:sldId id="2127" r:id="rId29"/>
    <p:sldId id="2130" r:id="rId30"/>
    <p:sldId id="2136" r:id="rId31"/>
    <p:sldId id="2318" r:id="rId32"/>
    <p:sldId id="2319" r:id="rId33"/>
    <p:sldId id="2320" r:id="rId34"/>
    <p:sldId id="2321" r:id="rId35"/>
    <p:sldId id="2322" r:id="rId36"/>
    <p:sldId id="2323" r:id="rId37"/>
    <p:sldId id="2324" r:id="rId38"/>
    <p:sldId id="2325" r:id="rId39"/>
    <p:sldId id="2326" r:id="rId40"/>
    <p:sldId id="2327" r:id="rId41"/>
    <p:sldId id="2330" r:id="rId42"/>
    <p:sldId id="2331" r:id="rId43"/>
    <p:sldId id="2332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EFF"/>
    <a:srgbClr val="A75B85"/>
    <a:srgbClr val="005400"/>
    <a:srgbClr val="09840A"/>
    <a:srgbClr val="4D4D4D"/>
    <a:srgbClr val="660000"/>
    <a:srgbClr val="4A7EBB"/>
    <a:srgbClr val="0000FF"/>
    <a:srgbClr val="FF0000"/>
    <a:srgbClr val="3F3D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5" autoAdjust="0"/>
    <p:restoredTop sz="91229" autoAdjust="0"/>
  </p:normalViewPr>
  <p:slideViewPr>
    <p:cSldViewPr>
      <p:cViewPr>
        <p:scale>
          <a:sx n="115" d="100"/>
          <a:sy n="115" d="100"/>
        </p:scale>
        <p:origin x="1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D8B53-A3EF-574B-BC18-9D3772D79EC6}" type="datetimeFigureOut">
              <a:rPr lang="en-US" smtClean="0"/>
              <a:t>9/29/18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97F0-8DDE-8947-B507-592C513B5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792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5713B-7F30-4AF5-96BF-BCA3677841D5}" type="datetimeFigureOut">
              <a:rPr lang="en-US" smtClean="0"/>
              <a:pPr/>
              <a:t>9/29/18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2E535-840F-463B-B54A-E456A7A5BD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15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Interested in the physics that determines 99% of the mass of the visible universe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use </a:t>
            </a:r>
            <a:r>
              <a:rPr lang="en-US" dirty="0" err="1"/>
              <a:t>AdS</a:t>
            </a:r>
            <a:r>
              <a:rPr lang="en-US" dirty="0"/>
              <a:t>/CFT to study strongly coupled string theory</a:t>
            </a:r>
            <a:r>
              <a:rPr lang="en-US" baseline="0" dirty="0"/>
              <a:t> via weakly coupled QFT _or_ strongly coupled QFT using weakly coupled string theory.  Conjecture isn’t proven =&gt; seek experimental/phenomenological evidence for it.  There is a dictionary of results mapping quantities in one theory into the other.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61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0988" y="868363"/>
            <a:ext cx="3675062" cy="2755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we have the weakly</a:t>
            </a:r>
            <a:r>
              <a:rPr lang="en-US" baseline="0" dirty="0"/>
              <a:t> coupled potential from </a:t>
            </a:r>
            <a:r>
              <a:rPr lang="en-US" baseline="0" dirty="0" err="1"/>
              <a:t>pQCD</a:t>
            </a:r>
            <a:r>
              <a:rPr lang="en-US" baseline="0" dirty="0"/>
              <a:t> used in Strickland. The potential is complex-valued, with both the real and imaginary part stemming from leading-order perturbative calculations. The real part was found from a Fourier transform of the gluon propagator in the real time formalism, and the imaginary part from that of the symmetric propagator in the imaginary time formalism.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49B5F-89AA-0D4E-BD66-5E70F7E215C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50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0988" y="868363"/>
            <a:ext cx="3675062" cy="2755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49B5F-89AA-0D4E-BD66-5E70F7E215C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7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7E18D-1C01-014D-8BA5-D26FBFAD820B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B27E-F55E-4045-997F-0B971F9D544B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B1913-0EC4-8B44-A49D-7A21E1C2619C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DF22-BB05-9D4D-9700-4548FB9C02A9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AEAB-9A16-4C44-B38D-39172AFB0E06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0BCA-9BAE-0044-A36C-017F6C3D146E}" type="datetime1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729F9-FFC0-0B42-B186-EC343554B610}" type="datetime1">
              <a:rPr lang="en-US" smtClean="0"/>
              <a:t>10/1/18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1552-1981-064E-BB78-B9F138803093}" type="datetime1">
              <a:rPr lang="en-US" smtClean="0"/>
              <a:t>10/1/18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3A82-771D-9C47-94B6-662A24F80E46}" type="datetime1">
              <a:rPr lang="en-US" smtClean="0"/>
              <a:t>10/1/18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2B6D-9957-B74C-B5D6-8D19755F6DE3}" type="datetime1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30D6A-0C23-7B4F-A999-5DBB2EFC2670}" type="datetime1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25621-AA9B-7B47-B642-A4037B768AD6}" type="datetime1">
              <a:rPr lang="en-US" smtClean="0"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9292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5BCB-DCF7-4CB6-B569-5FAD0D0113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62881" name="Picture 1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25" y="6388925"/>
            <a:ext cx="304800" cy="4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D2A6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54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D4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png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err="1"/>
              <a:t>Bottomonia</a:t>
            </a:r>
            <a:r>
              <a:rPr lang="en-US" dirty="0"/>
              <a:t> Suppression </a:t>
            </a:r>
            <a:br>
              <a:rPr lang="en-US" dirty="0"/>
            </a:br>
            <a:r>
              <a:rPr lang="en-US" dirty="0"/>
              <a:t>from </a:t>
            </a:r>
            <a:r>
              <a:rPr lang="en-US" dirty="0" err="1"/>
              <a:t>AdS</a:t>
            </a:r>
            <a:r>
              <a:rPr lang="en-US" dirty="0"/>
              <a:t>/CFT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83842"/>
            <a:ext cx="6400800" cy="1424284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660000"/>
                </a:solidFill>
              </a:rPr>
              <a:t>W. A. Horowitz</a:t>
            </a:r>
          </a:p>
          <a:p>
            <a:r>
              <a:rPr lang="en-US" sz="2000" dirty="0">
                <a:solidFill>
                  <a:srgbClr val="660000"/>
                </a:solidFill>
              </a:rPr>
              <a:t>University of Cape Town</a:t>
            </a:r>
          </a:p>
          <a:p>
            <a:r>
              <a:rPr lang="en-US" sz="2000" dirty="0">
                <a:solidFill>
                  <a:srgbClr val="660000"/>
                </a:solidFill>
              </a:rPr>
              <a:t>October 2, 2018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15EF-D19F-2943-9084-8D957FB423B4}" type="datetime1">
              <a:rPr lang="en-US" smtClean="0"/>
              <a:t>10/1/18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pic>
        <p:nvPicPr>
          <p:cNvPr id="9768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5772738"/>
            <a:ext cx="2895600" cy="100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a-cern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865" y="5867400"/>
            <a:ext cx="1080135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33600" y="4337447"/>
            <a:ext cx="464896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/>
              <a:t>Based on: </a:t>
            </a:r>
          </a:p>
          <a:p>
            <a:r>
              <a:rPr lang="en-US" sz="1700" dirty="0"/>
              <a:t>     N. N. Barnard and WAH, arXiv:1706.09217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30757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75F2B-9609-D54E-8FA4-E2C8E4253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AdS</a:t>
            </a:r>
            <a:r>
              <a:rPr lang="en-US" dirty="0"/>
              <a:t> HQ Potential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BB340-72E8-1C43-ADC6-0A8E2F18A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41700"/>
            <a:ext cx="8229600" cy="11115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𝛿S</a:t>
            </a:r>
            <a:r>
              <a:rPr lang="en-US" baseline="-25000" dirty="0"/>
              <a:t>NG</a:t>
            </a:r>
            <a:r>
              <a:rPr lang="en-US" dirty="0"/>
              <a:t> = 0 =&gt; EOM =&gt; </a:t>
            </a:r>
            <a:r>
              <a:rPr lang="en-US" dirty="0" err="1"/>
              <a:t>worldsheet</a:t>
            </a:r>
            <a:r>
              <a:rPr lang="en-US" dirty="0"/>
              <a:t> shape</a:t>
            </a:r>
          </a:p>
          <a:p>
            <a:r>
              <a:rPr lang="en-US" dirty="0" err="1"/>
              <a:t>Worldsheet</a:t>
            </a:r>
            <a:r>
              <a:rPr lang="en-US" dirty="0"/>
              <a:t> shape =&gt; E(r) </a:t>
            </a:r>
            <a:r>
              <a:rPr lang="en-US" dirty="0">
                <a:sym typeface="Wingdings" pitchFamily="2" charset="2"/>
              </a:rPr>
              <a:t>=&gt; V(r)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25587-11B9-D341-B820-E3097AE97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E6AB-8BB9-0E4C-9F10-CC775BAD1815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D4956-09B6-1448-9197-8C6CB8956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F8DB5-23E4-9B4F-9804-D4DB5E9C3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999F321-9599-5440-B639-E032E09AFE81}"/>
              </a:ext>
            </a:extLst>
          </p:cNvPr>
          <p:cNvGrpSpPr/>
          <p:nvPr/>
        </p:nvGrpSpPr>
        <p:grpSpPr>
          <a:xfrm>
            <a:off x="1447800" y="990600"/>
            <a:ext cx="6087087" cy="4397824"/>
            <a:chOff x="44102" y="2079176"/>
            <a:chExt cx="6087087" cy="439782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760774A-3010-8446-B12C-0B4F93E2030F}"/>
                </a:ext>
              </a:extLst>
            </p:cNvPr>
            <p:cNvGrpSpPr/>
            <p:nvPr/>
          </p:nvGrpSpPr>
          <p:grpSpPr>
            <a:xfrm>
              <a:off x="44102" y="2079176"/>
              <a:ext cx="6087087" cy="4397824"/>
              <a:chOff x="44102" y="2079176"/>
              <a:chExt cx="6087087" cy="439782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620A4E0-2088-2C49-8059-F9C9B954A82D}"/>
                  </a:ext>
                </a:extLst>
              </p:cNvPr>
              <p:cNvGrpSpPr/>
              <p:nvPr/>
            </p:nvGrpSpPr>
            <p:grpSpPr>
              <a:xfrm>
                <a:off x="3692029" y="2079176"/>
                <a:ext cx="1600200" cy="276999"/>
                <a:chOff x="2109303" y="2910712"/>
                <a:chExt cx="1600200" cy="276999"/>
              </a:xfrm>
            </p:grpSpPr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6072A08-B976-1347-BB43-0A08A3388755}"/>
                    </a:ext>
                  </a:extLst>
                </p:cNvPr>
                <p:cNvSpPr txBox="1"/>
                <p:nvPr/>
              </p:nvSpPr>
              <p:spPr>
                <a:xfrm>
                  <a:off x="2795103" y="2910712"/>
                  <a:ext cx="23596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r</a:t>
                  </a:r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9275EA8D-7E0A-2F42-AE6D-95C17FD75783}"/>
                    </a:ext>
                  </a:extLst>
                </p:cNvPr>
                <p:cNvCxnSpPr/>
                <p:nvPr/>
              </p:nvCxnSpPr>
              <p:spPr>
                <a:xfrm>
                  <a:off x="3031065" y="3049211"/>
                  <a:ext cx="678438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7A9E35ED-A684-5F4E-8C76-15CBFFFEE1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09303" y="3049211"/>
                  <a:ext cx="68580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419F21E-7848-D74D-BDCB-600DB3317F10}"/>
                  </a:ext>
                </a:extLst>
              </p:cNvPr>
              <p:cNvSpPr txBox="1"/>
              <p:nvPr/>
            </p:nvSpPr>
            <p:spPr>
              <a:xfrm>
                <a:off x="393562" y="3259814"/>
                <a:ext cx="8915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4D </a:t>
                </a:r>
              </a:p>
              <a:p>
                <a:r>
                  <a:rPr lang="en-US" sz="1200" dirty="0" err="1"/>
                  <a:t>Minkowski</a:t>
                </a:r>
                <a:endParaRPr lang="en-US" sz="12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1FE2029-B4E3-694D-A962-4307AA80C16B}"/>
                  </a:ext>
                </a:extLst>
              </p:cNvPr>
              <p:cNvSpPr txBox="1"/>
              <p:nvPr/>
            </p:nvSpPr>
            <p:spPr>
              <a:xfrm>
                <a:off x="307821" y="4535853"/>
                <a:ext cx="12602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/>
                  <a:t>z</a:t>
                </a:r>
                <a:r>
                  <a:rPr lang="en-US" sz="1200" dirty="0"/>
                  <a:t>: 5</a:t>
                </a:r>
                <a:r>
                  <a:rPr lang="en-US" sz="1200" baseline="30000" dirty="0"/>
                  <a:t>th</a:t>
                </a:r>
                <a:r>
                  <a:rPr lang="en-US" sz="1200" dirty="0"/>
                  <a:t> dimension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61C8389-FD42-0448-8407-E0A1331EB6C8}"/>
                  </a:ext>
                </a:extLst>
              </p:cNvPr>
              <p:cNvSpPr txBox="1"/>
              <p:nvPr/>
            </p:nvSpPr>
            <p:spPr>
              <a:xfrm>
                <a:off x="44102" y="5808511"/>
                <a:ext cx="17768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Black hole horizon </a:t>
                </a:r>
                <a:r>
                  <a:rPr lang="en-US" sz="1200" dirty="0">
                    <a:sym typeface="Wingdings" pitchFamily="2" charset="2"/>
                  </a:rPr>
                  <a:t></a:t>
                </a:r>
                <a:endParaRPr lang="en-US" sz="1200" dirty="0"/>
              </a:p>
              <a:p>
                <a:r>
                  <a:rPr lang="en-US" sz="1200" dirty="0"/>
                  <a:t>Hawking temperature T</a:t>
                </a: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4990CB39-2780-5241-BA3E-3D1F730AC242}"/>
                  </a:ext>
                </a:extLst>
              </p:cNvPr>
              <p:cNvGrpSpPr/>
              <p:nvPr/>
            </p:nvGrpSpPr>
            <p:grpSpPr>
              <a:xfrm>
                <a:off x="1347303" y="2339953"/>
                <a:ext cx="4783886" cy="4137047"/>
                <a:chOff x="1347303" y="2339953"/>
                <a:chExt cx="4783886" cy="4137047"/>
              </a:xfrm>
            </p:grpSpPr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3D8A6014-8BB2-9E44-B6E8-12069A54D6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721" t="29270" b="26181"/>
                <a:stretch/>
              </p:blipFill>
              <p:spPr>
                <a:xfrm>
                  <a:off x="4477828" y="3277413"/>
                  <a:ext cx="1650226" cy="1408811"/>
                </a:xfrm>
                <a:prstGeom prst="rect">
                  <a:avLst/>
                </a:prstGeom>
              </p:spPr>
            </p:pic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A5338025-D04F-0145-B5CE-4FDE7007E8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47303" y="3314700"/>
                  <a:ext cx="3218105" cy="3162300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E25633FA-7917-DE4C-BA97-4DB48A4AD1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9286"/>
                <a:stretch/>
              </p:blipFill>
              <p:spPr>
                <a:xfrm>
                  <a:off x="2913084" y="2339953"/>
                  <a:ext cx="3218105" cy="971276"/>
                </a:xfrm>
                <a:prstGeom prst="rect">
                  <a:avLst/>
                </a:prstGeom>
              </p:spPr>
            </p:pic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A54384BF-AB11-BF49-A32D-7891A71861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54381" y="2438401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BEB637AD-677F-EF46-B011-39BC1644D9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37108" y="2438401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35F33756-56BA-7E49-92E0-D13481AE8F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31941" y="4399305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F1DBF04A-F29B-D948-BEE9-943689BDA5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73344" y="2797457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EE783BF-C80D-F547-8A48-5144A09F43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09580" y="3134593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714374B4-40C0-7440-99C3-C4EB2D8600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52642" y="3429813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BC6E10C0-E30E-624C-81C3-DBB6FC6F20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452256" y="3748663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C700263E-253B-D447-A1CC-6CDD95C570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286795" y="4080455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E4CE8C3-CD37-7747-A0AF-0E734525EA1B}"/>
                </a:ext>
              </a:extLst>
            </p:cNvPr>
            <p:cNvCxnSpPr>
              <a:cxnSpLocks/>
            </p:cNvCxnSpPr>
            <p:nvPr/>
          </p:nvCxnSpPr>
          <p:spPr>
            <a:xfrm>
              <a:off x="1847229" y="3536813"/>
              <a:ext cx="0" cy="22543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A517733-19EC-304E-916C-2534213C99DF}"/>
                </a:ext>
              </a:extLst>
            </p:cNvPr>
            <p:cNvSpPr txBox="1"/>
            <p:nvPr/>
          </p:nvSpPr>
          <p:spPr>
            <a:xfrm>
              <a:off x="3738478" y="5323751"/>
              <a:ext cx="13692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String </a:t>
              </a:r>
              <a:r>
                <a:rPr lang="en-US" sz="1200" dirty="0" err="1"/>
                <a:t>worldsheet</a:t>
              </a:r>
              <a:endParaRPr lang="en-US" sz="1200" dirty="0"/>
            </a:p>
          </p:txBody>
        </p:sp>
        <p:cxnSp>
          <p:nvCxnSpPr>
            <p:cNvPr id="21" name="Curved Connector 20">
              <a:extLst>
                <a:ext uri="{FF2B5EF4-FFF2-40B4-BE49-F238E27FC236}">
                  <a16:creationId xmlns:a16="http://schemas.microsoft.com/office/drawing/2014/main" id="{E10C5476-BF71-AA45-81F7-0BFCD4AEF9A8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047763" y="4774955"/>
              <a:ext cx="502731" cy="469544"/>
            </a:xfrm>
            <a:prstGeom prst="curvedConnector3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470448B1-3D7F-8A48-B4DF-C799182387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61" t="80656" b="11199"/>
            <a:stretch/>
          </p:blipFill>
          <p:spPr>
            <a:xfrm>
              <a:off x="3609580" y="4906948"/>
              <a:ext cx="2495282" cy="257583"/>
            </a:xfrm>
            <a:prstGeom prst="rect">
              <a:avLst/>
            </a:prstGeom>
          </p:spPr>
        </p:pic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5C22C83-2B92-8246-B1E0-C94E7B5B80CF}"/>
              </a:ext>
            </a:extLst>
          </p:cNvPr>
          <p:cNvCxnSpPr>
            <a:cxnSpLocks/>
          </p:cNvCxnSpPr>
          <p:nvPr/>
        </p:nvCxnSpPr>
        <p:spPr>
          <a:xfrm flipV="1">
            <a:off x="2301753" y="1909589"/>
            <a:ext cx="493215" cy="28989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8A70D12-B27F-3948-8701-31D32E93FF60}"/>
              </a:ext>
            </a:extLst>
          </p:cNvPr>
          <p:cNvCxnSpPr/>
          <p:nvPr/>
        </p:nvCxnSpPr>
        <p:spPr>
          <a:xfrm>
            <a:off x="2301753" y="2199487"/>
            <a:ext cx="678438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5CEDA82-CD3F-3B4F-ACFD-A1FED44083F4}"/>
              </a:ext>
            </a:extLst>
          </p:cNvPr>
          <p:cNvSpPr txBox="1"/>
          <p:nvPr/>
        </p:nvSpPr>
        <p:spPr>
          <a:xfrm>
            <a:off x="2338431" y="1832792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4E94FC3-CAE3-3142-85E0-FA1781F94F8F}"/>
                  </a:ext>
                </a:extLst>
              </p:cNvPr>
              <p:cNvSpPr txBox="1"/>
              <p:nvPr/>
            </p:nvSpPr>
            <p:spPr>
              <a:xfrm>
                <a:off x="2514600" y="2161401"/>
                <a:ext cx="3143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sz="1200" dirty="0" err="1"/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4E94FC3-CAE3-3142-85E0-FA1781F94F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2161401"/>
                <a:ext cx="314381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0762B79-0367-5944-B5F3-ADE15540DAE5}"/>
              </a:ext>
            </a:extLst>
          </p:cNvPr>
          <p:cNvCxnSpPr>
            <a:cxnSpLocks/>
          </p:cNvCxnSpPr>
          <p:nvPr/>
        </p:nvCxnSpPr>
        <p:spPr>
          <a:xfrm flipV="1">
            <a:off x="5631965" y="3890069"/>
            <a:ext cx="1555121" cy="959912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F47DCB0-9D17-364F-9968-8FBFC6AA5DEB}"/>
              </a:ext>
            </a:extLst>
          </p:cNvPr>
          <p:cNvCxnSpPr>
            <a:cxnSpLocks/>
          </p:cNvCxnSpPr>
          <p:nvPr/>
        </p:nvCxnSpPr>
        <p:spPr>
          <a:xfrm flipV="1">
            <a:off x="3104297" y="4188355"/>
            <a:ext cx="1043840" cy="644319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CC7966A-C4A9-114A-BA50-05DB98724AAD}"/>
              </a:ext>
            </a:extLst>
          </p:cNvPr>
          <p:cNvCxnSpPr>
            <a:cxnSpLocks/>
          </p:cNvCxnSpPr>
          <p:nvPr/>
        </p:nvCxnSpPr>
        <p:spPr>
          <a:xfrm flipV="1">
            <a:off x="5591327" y="1345916"/>
            <a:ext cx="1583912" cy="970428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1790671-A70E-C54A-8358-063D9E6ECFFB}"/>
              </a:ext>
            </a:extLst>
          </p:cNvPr>
          <p:cNvCxnSpPr>
            <a:cxnSpLocks/>
          </p:cNvCxnSpPr>
          <p:nvPr/>
        </p:nvCxnSpPr>
        <p:spPr>
          <a:xfrm flipV="1">
            <a:off x="3056483" y="1349518"/>
            <a:ext cx="1583912" cy="970428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146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A7D03B6-FC03-4441-B712-44D14BE05EE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Static </a:t>
                </a:r>
                <a:r>
                  <a:rPr lang="en-US" dirty="0" err="1"/>
                  <a:t>AdS</a:t>
                </a:r>
                <a:r>
                  <a:rPr lang="en-US" dirty="0"/>
                  <a:t> </a:t>
                </a:r>
                <a:r>
                  <a:rPr lang="en-US" dirty="0" err="1"/>
                  <a:t>QQbar</a:t>
                </a:r>
                <a:r>
                  <a:rPr lang="en-US" dirty="0"/>
                  <a:t> V(r)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endParaRPr lang="en-US" i="1" dirty="0">
                  <a:latin typeface="Hoefler Text" panose="02030602050506020203" pitchFamily="18" charset="77"/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A7D03B6-FC03-4441-B712-44D14BE05E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8924E-FCB0-B444-BCCB-2540A499B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/>
              <a:t>Following Albacete, </a:t>
            </a:r>
            <a:r>
              <a:rPr lang="en-US" dirty="0" err="1"/>
              <a:t>Kovchegov</a:t>
            </a:r>
            <a:r>
              <a:rPr lang="en-US" dirty="0"/>
              <a:t>, and </a:t>
            </a:r>
            <a:r>
              <a:rPr lang="en-US" dirty="0" err="1"/>
              <a:t>Taliotis</a:t>
            </a:r>
            <a:r>
              <a:rPr lang="en-US" dirty="0"/>
              <a:t>, PRD78 (2008):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44A3B-F6CD-B646-B0C8-D7A33B6A5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2DB5-2D06-5F4D-9800-C88FED2CD25A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87D2D-80F8-5240-A6FA-3E25A58B6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06A21-6D2B-C94E-B542-46997171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Screen Shot 2017-05-12 at 12.15.58 AM.png">
            <a:extLst>
              <a:ext uri="{FF2B5EF4-FFF2-40B4-BE49-F238E27FC236}">
                <a16:creationId xmlns:a16="http://schemas.microsoft.com/office/drawing/2014/main" id="{91E9A427-CE4A-7B45-97AD-4866AABB4A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0"/>
            <a:ext cx="9144000" cy="29588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8842C7-B6B5-844E-8C9B-A71DA7918A2D}"/>
              </a:ext>
            </a:extLst>
          </p:cNvPr>
          <p:cNvSpPr txBox="1"/>
          <p:nvPr/>
        </p:nvSpPr>
        <p:spPr>
          <a:xfrm>
            <a:off x="1431233" y="6914724"/>
            <a:ext cx="3106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N. N. Barnard and WAH, arXiv:1706.09217</a:t>
            </a:r>
          </a:p>
        </p:txBody>
      </p:sp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C415C064-ACF9-4548-A143-F0A74A43D05C}"/>
              </a:ext>
            </a:extLst>
          </p:cNvPr>
          <p:cNvCxnSpPr>
            <a:cxnSpLocks/>
          </p:cNvCxnSpPr>
          <p:nvPr/>
        </p:nvCxnSpPr>
        <p:spPr>
          <a:xfrm rot="16200000" flipV="1">
            <a:off x="815881" y="4269129"/>
            <a:ext cx="1644840" cy="990599"/>
          </a:xfrm>
          <a:prstGeom prst="curved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0A7CDCC-D822-DD4E-AE6D-B85296FBE5AD}"/>
              </a:ext>
            </a:extLst>
          </p:cNvPr>
          <p:cNvSpPr txBox="1"/>
          <p:nvPr/>
        </p:nvSpPr>
        <p:spPr>
          <a:xfrm>
            <a:off x="1294738" y="5638800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Coulomb-like 1/r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957DD3F-8E9E-384C-948F-210176A3C2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258399"/>
            <a:ext cx="1342050" cy="14880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6ADB4E4-3F40-AE49-9C74-01D127267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830" y="5057247"/>
            <a:ext cx="1460139" cy="1501659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B2E6BBC-7191-4343-AFF4-9C9573CAA8BD}"/>
              </a:ext>
            </a:extLst>
          </p:cNvPr>
          <p:cNvCxnSpPr/>
          <p:nvPr/>
        </p:nvCxnSpPr>
        <p:spPr>
          <a:xfrm flipV="1">
            <a:off x="5503556" y="2590800"/>
            <a:ext cx="90975" cy="22906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6DC4B0-9C7B-3144-A840-FA0CC6462275}"/>
              </a:ext>
            </a:extLst>
          </p:cNvPr>
          <p:cNvCxnSpPr/>
          <p:nvPr/>
        </p:nvCxnSpPr>
        <p:spPr>
          <a:xfrm flipV="1">
            <a:off x="8291025" y="4495800"/>
            <a:ext cx="167175" cy="74901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08EC191-B6F1-1142-A3CC-BB25F34AA6D4}"/>
              </a:ext>
            </a:extLst>
          </p:cNvPr>
          <p:cNvSpPr txBox="1"/>
          <p:nvPr/>
        </p:nvSpPr>
        <p:spPr>
          <a:xfrm>
            <a:off x="5791200" y="5634335"/>
            <a:ext cx="1734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Energetically favorable</a:t>
            </a:r>
            <a:br>
              <a:rPr lang="en-US" sz="1200" dirty="0"/>
            </a:br>
            <a:r>
              <a:rPr lang="en-US" sz="1200" dirty="0"/>
              <a:t>configuration: </a:t>
            </a:r>
            <a:br>
              <a:rPr lang="en-US" sz="1200" dirty="0"/>
            </a:br>
            <a:r>
              <a:rPr lang="en-US" sz="1200" dirty="0"/>
              <a:t>1/N</a:t>
            </a:r>
            <a:r>
              <a:rPr lang="en-US" sz="1200" baseline="-25000" dirty="0"/>
              <a:t>c</a:t>
            </a:r>
            <a:r>
              <a:rPr lang="en-US" sz="1200" baseline="30000" dirty="0"/>
              <a:t>2</a:t>
            </a:r>
            <a:r>
              <a:rPr lang="en-US" sz="1200" dirty="0"/>
              <a:t> suppressed</a:t>
            </a:r>
            <a:br>
              <a:rPr lang="en-US" sz="1200" dirty="0"/>
            </a:br>
            <a:r>
              <a:rPr lang="en-US" sz="1200" dirty="0"/>
              <a:t>string breaking</a:t>
            </a:r>
          </a:p>
        </p:txBody>
      </p:sp>
    </p:spTree>
    <p:extLst>
      <p:ext uri="{BB962C8B-B14F-4D97-AF65-F5344CB8AC3E}">
        <p14:creationId xmlns:p14="http://schemas.microsoft.com/office/powerpoint/2010/main" val="3437553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</a:t>
            </a:r>
            <a:r>
              <a:rPr lang="en-US" dirty="0" err="1"/>
              <a:t>pQCD</a:t>
            </a:r>
            <a:r>
              <a:rPr lang="en-US" dirty="0"/>
              <a:t>: Real Part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E633556-86FA-2F4D-ABEF-2360BD7AB3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sz="2600" dirty="0" err="1"/>
              <a:t>AdS</a:t>
            </a:r>
            <a:r>
              <a:rPr lang="en-US" sz="2600" dirty="0"/>
              <a:t>: Albacete et al., PRB78 (2008)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FE89648-81DE-C64C-BB13-57BD7A03E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1"/>
            <a:ext cx="4495800" cy="1066800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pQCD</a:t>
            </a:r>
            <a:r>
              <a:rPr lang="en-US" dirty="0"/>
              <a:t>: HTL from </a:t>
            </a:r>
            <a:r>
              <a:rPr lang="en-US" dirty="0" err="1"/>
              <a:t>Margotta</a:t>
            </a:r>
            <a:r>
              <a:rPr lang="en-US" dirty="0"/>
              <a:t> et al., PRD83 (2011)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05408-84A4-6543-B012-F14453C881F8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 descr="Screen Shot 2017-05-12 at 12.15.58 AM.png">
            <a:extLst>
              <a:ext uri="{FF2B5EF4-FFF2-40B4-BE49-F238E27FC236}">
                <a16:creationId xmlns:a16="http://schemas.microsoft.com/office/drawing/2014/main" id="{BBADDA9C-663E-9A41-9FFB-D38DE9C0F2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67"/>
          <a:stretch/>
        </p:blipFill>
        <p:spPr>
          <a:xfrm>
            <a:off x="76200" y="2362200"/>
            <a:ext cx="4648200" cy="2958816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BB5FD87F-E396-AD4D-9C13-F05C2FFAC308}"/>
              </a:ext>
            </a:extLst>
          </p:cNvPr>
          <p:cNvSpPr txBox="1">
            <a:spLocks/>
          </p:cNvSpPr>
          <p:nvPr/>
        </p:nvSpPr>
        <p:spPr>
          <a:xfrm>
            <a:off x="457200" y="5334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similar shapes</a:t>
            </a:r>
          </a:p>
          <a:p>
            <a:pPr lvl="1"/>
            <a:r>
              <a:rPr lang="en-US" dirty="0"/>
              <a:t>NB: constant vertical offset irrelevant for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endParaRPr lang="en-US" baseline="-25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B04498-4FAF-474D-83CE-3A061B77C920}"/>
              </a:ext>
            </a:extLst>
          </p:cNvPr>
          <p:cNvSpPr txBox="1"/>
          <p:nvPr/>
        </p:nvSpPr>
        <p:spPr>
          <a:xfrm>
            <a:off x="3338038" y="5057001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51F6F4-508B-324B-8714-980E02322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438400"/>
            <a:ext cx="4075003" cy="277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492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D042B-18F4-4644-B8FB-728D100F3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</a:t>
            </a:r>
            <a:r>
              <a:rPr lang="en-US" dirty="0" err="1"/>
              <a:t>pQCD</a:t>
            </a:r>
            <a:r>
              <a:rPr lang="en-US" dirty="0"/>
              <a:t>: </a:t>
            </a:r>
            <a:r>
              <a:rPr lang="en-US" dirty="0" err="1"/>
              <a:t>Im</a:t>
            </a:r>
            <a:r>
              <a:rPr lang="en-US" dirty="0"/>
              <a:t> Part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83CE51-79BE-1C41-8046-ED6A508D7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C098A-D122-6643-BB2B-075A41F929B7}" type="datetime1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5E689-D1A7-7141-A529-AE57F67E4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66E48-14D7-664D-9EBC-E2620AC1E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A72B0D84-7D40-1C4E-9526-81C5CA1CB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sz="2600" dirty="0" err="1"/>
              <a:t>AdS</a:t>
            </a:r>
            <a:r>
              <a:rPr lang="en-US" sz="2600" dirty="0"/>
              <a:t>: Albacete et al., PRB78 (2008)</a:t>
            </a: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AB13E6BE-F31F-2F46-94B3-F2B398B7C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1"/>
            <a:ext cx="4495800" cy="1066800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pQCD</a:t>
            </a:r>
            <a:r>
              <a:rPr lang="en-US" dirty="0"/>
              <a:t>: HTL from </a:t>
            </a:r>
            <a:r>
              <a:rPr lang="en-US" dirty="0" err="1"/>
              <a:t>Margotta</a:t>
            </a:r>
            <a:r>
              <a:rPr lang="en-US" dirty="0"/>
              <a:t> et al., PRD83 (2011) </a:t>
            </a:r>
          </a:p>
        </p:txBody>
      </p:sp>
      <p:pic>
        <p:nvPicPr>
          <p:cNvPr id="10" name="Picture 9" descr="Screen Shot 2017-05-12 at 12.15.58 AM.png">
            <a:extLst>
              <a:ext uri="{FF2B5EF4-FFF2-40B4-BE49-F238E27FC236}">
                <a16:creationId xmlns:a16="http://schemas.microsoft.com/office/drawing/2014/main" id="{242F2FF7-404F-3A4F-A4C8-02AC0BF56E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76200" y="2288554"/>
            <a:ext cx="4572000" cy="2958816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728FEE04-A83E-3046-9A35-AE1AFD35425B}"/>
              </a:ext>
            </a:extLst>
          </p:cNvPr>
          <p:cNvSpPr txBox="1">
            <a:spLocks/>
          </p:cNvSpPr>
          <p:nvPr/>
        </p:nvSpPr>
        <p:spPr>
          <a:xfrm>
            <a:off x="457200" y="5334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AdS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(V) grows with r</a:t>
            </a:r>
          </a:p>
          <a:p>
            <a:r>
              <a:rPr lang="en-US" dirty="0" err="1"/>
              <a:t>pQCD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(V) asymptotes with 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058EEF-A59F-FA44-914B-A5F68087E3E1}"/>
              </a:ext>
            </a:extLst>
          </p:cNvPr>
          <p:cNvSpPr txBox="1"/>
          <p:nvPr/>
        </p:nvSpPr>
        <p:spPr>
          <a:xfrm>
            <a:off x="3338038" y="5057001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8CE5E2A-EA07-4543-90C0-D65C29C44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418" y="2362200"/>
            <a:ext cx="3995247" cy="271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226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9927F-E8F8-8B4D-A556-7A5FA6C65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: Find Ground State</a:t>
            </a:r>
            <a:endParaRPr lang="en-US" baseline="-25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CF2C06-1B56-7A4B-8B09-623FF7EE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36632-A450-734B-80A6-46A2A1BF7499}" type="datetime1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C62A36-CDF6-FE41-80D2-ACC00FEB4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59F841-6FD6-044D-BFDB-43784889A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14B994-CA31-EB41-A9BE-2BABCB645D19}"/>
              </a:ext>
            </a:extLst>
          </p:cNvPr>
          <p:cNvSpPr txBox="1"/>
          <p:nvPr/>
        </p:nvSpPr>
        <p:spPr>
          <a:xfrm>
            <a:off x="412475" y="2922238"/>
            <a:ext cx="4007125" cy="689891"/>
          </a:xfrm>
          <a:prstGeom prst="rect">
            <a:avLst/>
          </a:prstGeom>
          <a:solidFill>
            <a:schemeClr val="bg1">
              <a:lumMod val="75000"/>
            </a:schemeClr>
          </a:solidFill>
          <a:ln w="47625" cmpd="dbl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19FB93-6DFA-D348-8A30-063757D59E67}"/>
              </a:ext>
            </a:extLst>
          </p:cNvPr>
          <p:cNvSpPr txBox="1"/>
          <p:nvPr/>
        </p:nvSpPr>
        <p:spPr>
          <a:xfrm>
            <a:off x="394236" y="4049257"/>
            <a:ext cx="4007125" cy="471367"/>
          </a:xfrm>
          <a:prstGeom prst="rect">
            <a:avLst/>
          </a:prstGeom>
          <a:solidFill>
            <a:schemeClr val="bg1">
              <a:lumMod val="75000"/>
            </a:schemeClr>
          </a:solidFill>
          <a:ln w="47625" cmpd="dbl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DBA79F-0399-8D49-BED8-0D90DA944F3A}"/>
              </a:ext>
            </a:extLst>
          </p:cNvPr>
          <p:cNvSpPr txBox="1"/>
          <p:nvPr/>
        </p:nvSpPr>
        <p:spPr>
          <a:xfrm>
            <a:off x="396940" y="4953474"/>
            <a:ext cx="4007125" cy="543721"/>
          </a:xfrm>
          <a:prstGeom prst="rect">
            <a:avLst/>
          </a:prstGeom>
          <a:solidFill>
            <a:schemeClr val="bg1">
              <a:lumMod val="75000"/>
            </a:schemeClr>
          </a:solidFill>
          <a:ln w="47625" cmpd="dbl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1F5961-DC97-D342-A854-F09A76D0FADC}"/>
              </a:ext>
            </a:extLst>
          </p:cNvPr>
          <p:cNvSpPr txBox="1"/>
          <p:nvPr/>
        </p:nvSpPr>
        <p:spPr>
          <a:xfrm>
            <a:off x="404709" y="1623383"/>
            <a:ext cx="4007125" cy="8667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47625" cmpd="dbl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6AAF782-5971-224D-8151-971B8E860D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3" t="17373" r="31932" b="77386"/>
          <a:stretch/>
        </p:blipFill>
        <p:spPr>
          <a:xfrm>
            <a:off x="404709" y="1865692"/>
            <a:ext cx="4014891" cy="738089"/>
          </a:xfrm>
          <a:prstGeom prst="rect">
            <a:avLst/>
          </a:prstGeom>
        </p:spPr>
      </p:pic>
      <p:sp>
        <p:nvSpPr>
          <p:cNvPr id="14" name="Left Arrow 13">
            <a:extLst>
              <a:ext uri="{FF2B5EF4-FFF2-40B4-BE49-F238E27FC236}">
                <a16:creationId xmlns:a16="http://schemas.microsoft.com/office/drawing/2014/main" id="{11628406-1F32-4D40-BB9A-7EBA171A40A3}"/>
              </a:ext>
            </a:extLst>
          </p:cNvPr>
          <p:cNvSpPr/>
          <p:nvPr/>
        </p:nvSpPr>
        <p:spPr>
          <a:xfrm rot="10800000">
            <a:off x="4648200" y="1743088"/>
            <a:ext cx="323602" cy="214274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80D11AE-FB61-3E44-8549-8F2C72C8C453}"/>
                  </a:ext>
                </a:extLst>
              </p:cNvPr>
              <p:cNvSpPr txBox="1"/>
              <p:nvPr/>
            </p:nvSpPr>
            <p:spPr>
              <a:xfrm>
                <a:off x="5030341" y="1675860"/>
                <a:ext cx="3558854" cy="801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>
                            <a:latin typeface="Cambria Math" charset="0"/>
                          </a:rPr>
                          <m:t>Q</m:t>
                        </m:r>
                      </m:sub>
                    </m:sSub>
                  </m:oMath>
                </a14:m>
                <a:r>
                  <a:rPr lang="en-US" sz="1500" dirty="0"/>
                  <a:t> and small relative </a:t>
                </a:r>
                <a14:m>
                  <m:oMath xmlns:m="http://schemas.openxmlformats.org/officeDocument/2006/math">
                    <m:r>
                      <a:rPr lang="en-US" sz="1500" i="1" dirty="0">
                        <a:latin typeface="Cambria Math" charset="0"/>
                      </a:rPr>
                      <m:t>𝑣</m:t>
                    </m:r>
                  </m:oMath>
                </a14:m>
                <a:r>
                  <a:rPr lang="en-US" sz="1500" dirty="0"/>
                  <a:t> of heavy quarks → </a:t>
                </a:r>
                <a:r>
                  <a:rPr lang="en-US" sz="1500" dirty="0">
                    <a:solidFill>
                      <a:srgbClr val="C00000"/>
                    </a:solidFill>
                  </a:rPr>
                  <a:t>non-relativistic quantum mechanics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80D11AE-FB61-3E44-8549-8F2C72C8C4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0341" y="1675860"/>
                <a:ext cx="3558854" cy="801951"/>
              </a:xfrm>
              <a:prstGeom prst="rect">
                <a:avLst/>
              </a:prstGeom>
              <a:blipFill>
                <a:blip r:embed="rId3"/>
                <a:stretch>
                  <a:fillRect l="-714" t="-4762" b="-63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6449416D-EA41-2741-8FFD-12A13448B7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0" t="25510" r="35001" b="70607"/>
          <a:stretch/>
        </p:blipFill>
        <p:spPr>
          <a:xfrm>
            <a:off x="758038" y="2989949"/>
            <a:ext cx="3327644" cy="5469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84C000-6394-6844-883E-3206A23ABB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2" t="44123" r="39780" b="53696"/>
          <a:stretch/>
        </p:blipFill>
        <p:spPr>
          <a:xfrm>
            <a:off x="1031334" y="4105570"/>
            <a:ext cx="2539603" cy="3069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DA28C27-8816-CA40-9BFE-BFF3444A13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3" t="49435" r="34959" b="47365"/>
          <a:stretch/>
        </p:blipFill>
        <p:spPr>
          <a:xfrm>
            <a:off x="758037" y="4996768"/>
            <a:ext cx="3327644" cy="45137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20D0E79-F50E-5446-B9F8-DBD7D4250C91}"/>
              </a:ext>
            </a:extLst>
          </p:cNvPr>
          <p:cNvSpPr txBox="1"/>
          <p:nvPr/>
        </p:nvSpPr>
        <p:spPr>
          <a:xfrm>
            <a:off x="492460" y="1711726"/>
            <a:ext cx="10599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50000"/>
                  </a:schemeClr>
                </a:solidFill>
              </a:rPr>
              <a:t>NRTDSWE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0763D8-9685-624B-9F4F-8F12DDB11524}"/>
              </a:ext>
            </a:extLst>
          </p:cNvPr>
          <p:cNvSpPr txBox="1"/>
          <p:nvPr/>
        </p:nvSpPr>
        <p:spPr>
          <a:xfrm>
            <a:off x="492461" y="4146440"/>
            <a:ext cx="12795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50000"/>
                  </a:schemeClr>
                </a:solidFill>
              </a:rPr>
              <a:t>Wick rotation</a:t>
            </a:r>
          </a:p>
        </p:txBody>
      </p:sp>
      <p:sp>
        <p:nvSpPr>
          <p:cNvPr id="23" name="Left Arrow 22">
            <a:extLst>
              <a:ext uri="{FF2B5EF4-FFF2-40B4-BE49-F238E27FC236}">
                <a16:creationId xmlns:a16="http://schemas.microsoft.com/office/drawing/2014/main" id="{15F5DE91-4026-B642-BD40-D8209F90834B}"/>
              </a:ext>
            </a:extLst>
          </p:cNvPr>
          <p:cNvSpPr/>
          <p:nvPr/>
        </p:nvSpPr>
        <p:spPr>
          <a:xfrm rot="16200000">
            <a:off x="2246472" y="2600445"/>
            <a:ext cx="323602" cy="21427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C0000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7A8840-3436-484A-9FC1-E7666B493D80}"/>
              </a:ext>
            </a:extLst>
          </p:cNvPr>
          <p:cNvGrpSpPr/>
          <p:nvPr/>
        </p:nvGrpSpPr>
        <p:grpSpPr>
          <a:xfrm>
            <a:off x="4648200" y="2987153"/>
            <a:ext cx="3962400" cy="746647"/>
            <a:chOff x="4718552" y="2987153"/>
            <a:chExt cx="3962400" cy="746647"/>
          </a:xfrm>
        </p:grpSpPr>
        <p:sp>
          <p:nvSpPr>
            <p:cNvPr id="21" name="Left Arrow 20">
              <a:extLst>
                <a:ext uri="{FF2B5EF4-FFF2-40B4-BE49-F238E27FC236}">
                  <a16:creationId xmlns:a16="http://schemas.microsoft.com/office/drawing/2014/main" id="{520CBC95-351A-7C43-9ABB-F2BE6A69855C}"/>
                </a:ext>
              </a:extLst>
            </p:cNvPr>
            <p:cNvSpPr/>
            <p:nvPr/>
          </p:nvSpPr>
          <p:spPr>
            <a:xfrm rot="10800000">
              <a:off x="4718552" y="3037712"/>
              <a:ext cx="323602" cy="214274"/>
            </a:xfrm>
            <a:prstGeom prst="lef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C0000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6E604F-C9E5-A549-B781-50FD373C443E}"/>
                </a:ext>
              </a:extLst>
            </p:cNvPr>
            <p:cNvSpPr txBox="1"/>
            <p:nvPr/>
          </p:nvSpPr>
          <p:spPr>
            <a:xfrm>
              <a:off x="5122098" y="2987153"/>
              <a:ext cx="355885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Real time evolution operator of wave function ~ 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CA780DF-FFF4-9C47-B814-02D2505EF3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47" t="33012" r="46663" b="63060"/>
            <a:stretch/>
          </p:blipFill>
          <p:spPr>
            <a:xfrm>
              <a:off x="5791200" y="3179740"/>
              <a:ext cx="838200" cy="55406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F06967C-4072-404B-BD00-644F453A9820}"/>
              </a:ext>
            </a:extLst>
          </p:cNvPr>
          <p:cNvGrpSpPr/>
          <p:nvPr/>
        </p:nvGrpSpPr>
        <p:grpSpPr>
          <a:xfrm>
            <a:off x="4648200" y="3965063"/>
            <a:ext cx="4155775" cy="612698"/>
            <a:chOff x="4718552" y="3965063"/>
            <a:chExt cx="4155775" cy="612698"/>
          </a:xfrm>
        </p:grpSpPr>
        <p:sp>
          <p:nvSpPr>
            <p:cNvPr id="29" name="Left Arrow 28">
              <a:extLst>
                <a:ext uri="{FF2B5EF4-FFF2-40B4-BE49-F238E27FC236}">
                  <a16:creationId xmlns:a16="http://schemas.microsoft.com/office/drawing/2014/main" id="{07527E88-1B3E-3546-B586-5E5ECC119E84}"/>
                </a:ext>
              </a:extLst>
            </p:cNvPr>
            <p:cNvSpPr/>
            <p:nvPr/>
          </p:nvSpPr>
          <p:spPr>
            <a:xfrm rot="10800000">
              <a:off x="4718552" y="4163910"/>
              <a:ext cx="323602" cy="214274"/>
            </a:xfrm>
            <a:prstGeom prst="lef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C0000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09A3967-3FA0-EF43-A679-8FF73F39FFF2}"/>
                </a:ext>
              </a:extLst>
            </p:cNvPr>
            <p:cNvSpPr txBox="1"/>
            <p:nvPr/>
          </p:nvSpPr>
          <p:spPr>
            <a:xfrm>
              <a:off x="5135819" y="4113716"/>
              <a:ext cx="368236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Imaginary time evolution operator ~ 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C9A85F2-BEF0-6F40-9D64-36299A4315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47" t="37789" r="46663" b="57867"/>
            <a:stretch/>
          </p:blipFill>
          <p:spPr>
            <a:xfrm>
              <a:off x="8036127" y="3965063"/>
              <a:ext cx="838200" cy="612698"/>
            </a:xfrm>
            <a:prstGeom prst="rect">
              <a:avLst/>
            </a:prstGeom>
          </p:spPr>
        </p:pic>
      </p:grpSp>
      <p:sp>
        <p:nvSpPr>
          <p:cNvPr id="32" name="Left Arrow 31">
            <a:extLst>
              <a:ext uri="{FF2B5EF4-FFF2-40B4-BE49-F238E27FC236}">
                <a16:creationId xmlns:a16="http://schemas.microsoft.com/office/drawing/2014/main" id="{68456BBA-E669-3A47-98D0-4B6E9E397B16}"/>
              </a:ext>
            </a:extLst>
          </p:cNvPr>
          <p:cNvSpPr/>
          <p:nvPr/>
        </p:nvSpPr>
        <p:spPr>
          <a:xfrm rot="16200000">
            <a:off x="2246473" y="3721593"/>
            <a:ext cx="323602" cy="21427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C00000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4CC9898-C3EE-5547-84D6-9EA95B83B67B}"/>
              </a:ext>
            </a:extLst>
          </p:cNvPr>
          <p:cNvGrpSpPr/>
          <p:nvPr/>
        </p:nvGrpSpPr>
        <p:grpSpPr>
          <a:xfrm>
            <a:off x="4648200" y="4962978"/>
            <a:ext cx="4114800" cy="553998"/>
            <a:chOff x="4718552" y="4962978"/>
            <a:chExt cx="4114800" cy="553998"/>
          </a:xfrm>
        </p:grpSpPr>
        <p:sp>
          <p:nvSpPr>
            <p:cNvPr id="26" name="Left Arrow 25">
              <a:extLst>
                <a:ext uri="{FF2B5EF4-FFF2-40B4-BE49-F238E27FC236}">
                  <a16:creationId xmlns:a16="http://schemas.microsoft.com/office/drawing/2014/main" id="{2BF8FA78-BB07-4F47-A57F-96FE8405C56F}"/>
                </a:ext>
              </a:extLst>
            </p:cNvPr>
            <p:cNvSpPr/>
            <p:nvPr/>
          </p:nvSpPr>
          <p:spPr>
            <a:xfrm rot="10800000">
              <a:off x="4718552" y="5006998"/>
              <a:ext cx="323602" cy="214274"/>
            </a:xfrm>
            <a:prstGeom prst="lef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C0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2CE14E-8272-CC4D-8EB7-254C52A8E3D9}"/>
                </a:ext>
              </a:extLst>
            </p:cNvPr>
            <p:cNvSpPr txBox="1"/>
            <p:nvPr/>
          </p:nvSpPr>
          <p:spPr>
            <a:xfrm>
              <a:off x="5150991" y="4962978"/>
              <a:ext cx="368236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At large </a:t>
              </a:r>
              <a:r>
                <a:rPr lang="en-US" sz="1500" dirty="0">
                  <a:latin typeface="Symbol" pitchFamily="2" charset="2"/>
                </a:rPr>
                <a:t>t</a:t>
              </a:r>
              <a:r>
                <a:rPr lang="en-US" sz="1500" dirty="0"/>
                <a:t>, </a:t>
              </a:r>
              <a:r>
                <a:rPr lang="en-US" sz="1500" dirty="0">
                  <a:solidFill>
                    <a:srgbClr val="C00000"/>
                  </a:solidFill>
                </a:rPr>
                <a:t>only ground state wave function</a:t>
              </a:r>
              <a:r>
                <a:rPr lang="en-US" sz="1500" dirty="0"/>
                <a:t> survives</a:t>
              </a:r>
            </a:p>
          </p:txBody>
        </p:sp>
      </p:grpSp>
      <p:sp>
        <p:nvSpPr>
          <p:cNvPr id="28" name="Left Arrow 27">
            <a:extLst>
              <a:ext uri="{FF2B5EF4-FFF2-40B4-BE49-F238E27FC236}">
                <a16:creationId xmlns:a16="http://schemas.microsoft.com/office/drawing/2014/main" id="{D1B4F1B5-FC82-D641-8AA2-2D477A20466A}"/>
              </a:ext>
            </a:extLst>
          </p:cNvPr>
          <p:cNvSpPr/>
          <p:nvPr/>
        </p:nvSpPr>
        <p:spPr>
          <a:xfrm rot="16200000">
            <a:off x="2246472" y="4628638"/>
            <a:ext cx="323602" cy="21427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C00000"/>
              </a:solidFill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5EE3A44-AF8B-E04D-BDB2-4368909D53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425" y="1713430"/>
            <a:ext cx="3909059" cy="284384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35F7CB4-6669-444A-A3AF-0C91A1BB8C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425" y="1713430"/>
            <a:ext cx="3909059" cy="284384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B77FF41-87CE-314B-9F6D-1E04983C49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0" y="1709928"/>
            <a:ext cx="3909059" cy="284384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22BD614-F44C-0144-AE96-8BBBDEEBD5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0" y="1709928"/>
            <a:ext cx="3909059" cy="28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0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FB5E1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FB5E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FB5E1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23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D7B91-13F4-B24F-83DC-43CD43B26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ADBC1-698B-0246-A5F5-4CF23A477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</a:t>
            </a:r>
            <a:r>
              <a:rPr lang="en-US" dirty="0">
                <a:latin typeface="Symbol" pitchFamily="2" charset="2"/>
              </a:rPr>
              <a:t>y</a:t>
            </a:r>
            <a:r>
              <a:rPr lang="en-US" baseline="-25000" dirty="0"/>
              <a:t>0</a:t>
            </a:r>
            <a:r>
              <a:rPr lang="en-US" dirty="0"/>
              <a:t> to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= &lt;</a:t>
            </a:r>
            <a:r>
              <a:rPr lang="en-US" dirty="0">
                <a:latin typeface="Symbol" pitchFamily="2" charset="2"/>
              </a:rPr>
              <a:t>y</a:t>
            </a:r>
            <a:r>
              <a:rPr lang="en-US" baseline="-25000" dirty="0"/>
              <a:t>0</a:t>
            </a:r>
            <a:r>
              <a:rPr lang="en-US" dirty="0"/>
              <a:t>|H|</a:t>
            </a:r>
            <a:r>
              <a:rPr lang="en-US" dirty="0">
                <a:latin typeface="Symbol" pitchFamily="2" charset="2"/>
              </a:rPr>
              <a:t>y</a:t>
            </a:r>
            <a:r>
              <a:rPr lang="en-US" baseline="-25000" dirty="0"/>
              <a:t>0</a:t>
            </a:r>
            <a:r>
              <a:rPr lang="en-US" dirty="0"/>
              <a:t>&gt; − Re[V(r = ∞)]</a:t>
            </a:r>
            <a:br>
              <a:rPr lang="en-US" dirty="0"/>
            </a:br>
            <a:endParaRPr lang="en-US" dirty="0"/>
          </a:p>
          <a:p>
            <a:r>
              <a:rPr lang="en-US" dirty="0"/>
              <a:t>Independent check on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Use Complex Ritz Variational Method</a:t>
            </a:r>
          </a:p>
          <a:p>
            <a:pPr lvl="2"/>
            <a:r>
              <a:rPr lang="en-US" dirty="0"/>
              <a:t>For complex potentials, complex ground state energy E is a stationary state when wavefunction parameters are varied</a:t>
            </a:r>
          </a:p>
          <a:p>
            <a:pPr lvl="2"/>
            <a:r>
              <a:rPr lang="en-US" dirty="0" err="1"/>
              <a:t>cf</a:t>
            </a:r>
            <a:r>
              <a:rPr lang="en-US" dirty="0"/>
              <a:t> E is minimum for real V(r) and usual Ritz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79FDC-4577-BE42-A785-E6614BF0C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3EFDE-C916-9347-BBE1-95E1F1BE6CE1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EAFDE-AE19-5648-9628-FE49848A7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5903D-9D0E-1D48-8AAF-2CF6CABBC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35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9AA5-A096-A44D-BADB-838F583D3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Coupling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endParaRPr lang="en-US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D46FA-D1A8-474A-A0B2-0B33BBFAD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208050"/>
            <a:ext cx="8229600" cy="925550"/>
          </a:xfrm>
        </p:spPr>
        <p:txBody>
          <a:bodyPr>
            <a:normAutofit/>
          </a:bodyPr>
          <a:lstStyle/>
          <a:p>
            <a:r>
              <a:rPr lang="en-US" sz="2500" dirty="0"/>
              <a:t>Compare to </a:t>
            </a:r>
            <a:r>
              <a:rPr lang="en-US" sz="2500" dirty="0" err="1"/>
              <a:t>Krouppa</a:t>
            </a:r>
            <a:r>
              <a:rPr lang="en-US" sz="2500" dirty="0"/>
              <a:t> et al. PRC92 (2015)</a:t>
            </a:r>
          </a:p>
          <a:p>
            <a:pPr lvl="1"/>
            <a:r>
              <a:rPr lang="en-US" sz="2200" dirty="0"/>
              <a:t>Consistency check on method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BB70E-6378-874F-BEA6-7E250F2BB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BADB-903F-C247-8ABE-964B2B18AC3D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88EA7-D66A-2B4E-BF08-512E8FF0D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A259F-AC72-9748-9D47-949BA2276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F48DC9-3A5F-AC45-9A99-911077796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161888"/>
            <a:ext cx="4026067" cy="396567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84F37D0-3FDE-C642-A7CE-A954197B4002}"/>
              </a:ext>
            </a:extLst>
          </p:cNvPr>
          <p:cNvSpPr txBox="1">
            <a:spLocks/>
          </p:cNvSpPr>
          <p:nvPr/>
        </p:nvSpPr>
        <p:spPr>
          <a:xfrm>
            <a:off x="152400" y="2146611"/>
            <a:ext cx="4648200" cy="46114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Using </a:t>
            </a:r>
            <a:r>
              <a:rPr lang="en-US" dirty="0" err="1"/>
              <a:t>Krouppa</a:t>
            </a:r>
            <a:r>
              <a:rPr lang="en-US" dirty="0"/>
              <a:t> et al. potential V(r), we find</a:t>
            </a:r>
          </a:p>
          <a:p>
            <a:pPr lvl="1"/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using Wick method (thick solid)</a:t>
            </a:r>
          </a:p>
          <a:p>
            <a:pPr lvl="1"/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using Ritz method (dashed)</a:t>
            </a:r>
          </a:p>
          <a:p>
            <a:pPr lvl="1"/>
            <a:r>
              <a:rPr lang="en-US" dirty="0"/>
              <a:t>Two methods yield identical results</a:t>
            </a:r>
          </a:p>
          <a:p>
            <a:r>
              <a:rPr lang="en-US" dirty="0"/>
              <a:t>Cf. </a:t>
            </a:r>
            <a:r>
              <a:rPr lang="en-US" dirty="0" err="1"/>
              <a:t>Krouppa</a:t>
            </a:r>
            <a:r>
              <a:rPr lang="en-US" dirty="0"/>
              <a:t> et al.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(thin solid)</a:t>
            </a:r>
          </a:p>
          <a:p>
            <a:pPr lvl="1"/>
            <a:r>
              <a:rPr lang="en-US" dirty="0"/>
              <a:t>Modest differences in absolute values, although large relative difference in </a:t>
            </a:r>
            <a:r>
              <a:rPr lang="en-US" dirty="0" err="1"/>
              <a:t>Im</a:t>
            </a:r>
            <a:r>
              <a:rPr lang="en-US" dirty="0"/>
              <a:t>(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54DE7E-3E56-F146-8D08-8DFE27AAD7FB}"/>
              </a:ext>
            </a:extLst>
          </p:cNvPr>
          <p:cNvSpPr txBox="1"/>
          <p:nvPr/>
        </p:nvSpPr>
        <p:spPr>
          <a:xfrm>
            <a:off x="5638800" y="6155852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</p:spTree>
    <p:extLst>
      <p:ext uri="{BB962C8B-B14F-4D97-AF65-F5344CB8AC3E}">
        <p14:creationId xmlns:p14="http://schemas.microsoft.com/office/powerpoint/2010/main" val="4254507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R</a:t>
            </a:r>
            <a:r>
              <a:rPr lang="en-US" baseline="-25000" dirty="0"/>
              <a:t>AA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839200" cy="5791200"/>
          </a:xfrm>
        </p:spPr>
        <p:txBody>
          <a:bodyPr>
            <a:normAutofit/>
          </a:bodyPr>
          <a:lstStyle/>
          <a:p>
            <a:r>
              <a:rPr lang="en-US" dirty="0"/>
              <a:t>Follow </a:t>
            </a:r>
            <a:r>
              <a:rPr lang="en-US" dirty="0" err="1"/>
              <a:t>Krouppa</a:t>
            </a:r>
            <a:r>
              <a:rPr lang="en-US" dirty="0"/>
              <a:t> et al.: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r>
              <a:rPr lang="en-US" dirty="0"/>
              <a:t>Relatively naive </a:t>
            </a:r>
            <a:r>
              <a:rPr lang="en-US" dirty="0" err="1"/>
              <a:t>dN</a:t>
            </a:r>
            <a:r>
              <a:rPr lang="en-US" dirty="0"/>
              <a:t>/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 ~ 1/E</a:t>
            </a:r>
            <a:r>
              <a:rPr lang="en-US" baseline="30000" dirty="0"/>
              <a:t>4</a:t>
            </a:r>
            <a:endParaRPr lang="en-US" dirty="0"/>
          </a:p>
          <a:p>
            <a:r>
              <a:rPr lang="en-US" dirty="0" err="1"/>
              <a:t>Bjorken</a:t>
            </a:r>
            <a:r>
              <a:rPr lang="en-US" dirty="0"/>
              <a:t> expanding optical Glauber medium:</a:t>
            </a:r>
          </a:p>
          <a:p>
            <a:pPr lvl="1"/>
            <a:r>
              <a:rPr lang="en-US" dirty="0"/>
              <a:t>T ~ (</a:t>
            </a:r>
            <a:r>
              <a:rPr lang="en-US" dirty="0" err="1">
                <a:latin typeface="Symbol" pitchFamily="2" charset="2"/>
              </a:rPr>
              <a:t>r</a:t>
            </a:r>
            <a:r>
              <a:rPr lang="en-US" baseline="-25000" dirty="0" err="1"/>
              <a:t>part</a:t>
            </a:r>
            <a:r>
              <a:rPr lang="en-US" dirty="0"/>
              <a:t>/</a:t>
            </a:r>
            <a:r>
              <a:rPr lang="en-US" dirty="0">
                <a:latin typeface="Symbol" pitchFamily="2" charset="2"/>
              </a:rPr>
              <a:t>t</a:t>
            </a:r>
            <a:r>
              <a:rPr lang="en-US" dirty="0"/>
              <a:t>)</a:t>
            </a:r>
            <a:r>
              <a:rPr lang="en-US" baseline="30000" dirty="0"/>
              <a:t>1/3</a:t>
            </a:r>
          </a:p>
          <a:p>
            <a:pPr lvl="1"/>
            <a:r>
              <a:rPr lang="en-US" dirty="0" err="1"/>
              <a:t>Cf</a:t>
            </a:r>
            <a:r>
              <a:rPr lang="en-US" dirty="0"/>
              <a:t> </a:t>
            </a:r>
            <a:r>
              <a:rPr lang="en-US" dirty="0" err="1"/>
              <a:t>Krouppa’s</a:t>
            </a:r>
            <a:r>
              <a:rPr lang="en-US" dirty="0"/>
              <a:t> </a:t>
            </a:r>
            <a:r>
              <a:rPr lang="en-US" dirty="0" err="1"/>
              <a:t>aHydro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F842-2CD5-E845-A690-174493E5D3E9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3A9770E-F6A6-0F48-B166-74B44E1945F8}"/>
              </a:ext>
            </a:extLst>
          </p:cNvPr>
          <p:cNvGrpSpPr/>
          <p:nvPr/>
        </p:nvGrpSpPr>
        <p:grpSpPr>
          <a:xfrm>
            <a:off x="1828800" y="1828800"/>
            <a:ext cx="5902312" cy="2340252"/>
            <a:chOff x="1828800" y="2057400"/>
            <a:chExt cx="5902312" cy="23402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CE9459E-6D23-C14D-BA5E-C316754BE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0" y="2057400"/>
              <a:ext cx="5902312" cy="129933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A0E08C7-A126-064B-8A60-5DA61B059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000" y="3521352"/>
              <a:ext cx="4749800" cy="876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0816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CA031-1E4D-5448-9EF9-60B4F055E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Coupling R</a:t>
            </a:r>
            <a:r>
              <a:rPr lang="en-US" baseline="-25000" dirty="0"/>
              <a:t>AA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7BB5D-8F16-FB48-BE3A-F06520FBE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170801"/>
            <a:ext cx="8229600" cy="4876800"/>
          </a:xfrm>
        </p:spPr>
        <p:txBody>
          <a:bodyPr/>
          <a:lstStyle/>
          <a:p>
            <a:r>
              <a:rPr lang="en-US" sz="2500" dirty="0"/>
              <a:t>Compare to </a:t>
            </a:r>
            <a:r>
              <a:rPr lang="en-US" sz="2500" dirty="0" err="1"/>
              <a:t>Krouppa</a:t>
            </a:r>
            <a:r>
              <a:rPr lang="en-US" sz="2500" dirty="0"/>
              <a:t> et al. PRC92 (2015)</a:t>
            </a:r>
          </a:p>
          <a:p>
            <a:pPr lvl="1"/>
            <a:r>
              <a:rPr lang="en-US" sz="2200" dirty="0"/>
              <a:t>Consistency check on geometry model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F9B35-114E-7C4F-B7D8-C7E29C3C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F18F-66A2-FA44-9CDE-ADA36D33BC17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704BE-7E5E-A943-A63B-D6E54EEF7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CB9FB-6732-8A46-B2A4-B2366EF8A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B3F3A0-018D-1844-AED4-CF5A4D7FF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807" y="2390001"/>
            <a:ext cx="5291993" cy="36250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58F43C-248E-6E4C-906A-B146465EDE45}"/>
              </a:ext>
            </a:extLst>
          </p:cNvPr>
          <p:cNvSpPr txBox="1"/>
          <p:nvPr/>
        </p:nvSpPr>
        <p:spPr>
          <a:xfrm>
            <a:off x="5090638" y="6123801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11D8E6-4913-EB40-AB8A-7D4643B71C27}"/>
              </a:ext>
            </a:extLst>
          </p:cNvPr>
          <p:cNvSpPr txBox="1">
            <a:spLocks/>
          </p:cNvSpPr>
          <p:nvPr/>
        </p:nvSpPr>
        <p:spPr>
          <a:xfrm>
            <a:off x="76200" y="2085201"/>
            <a:ext cx="3810000" cy="4231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Blue: our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and geometry</a:t>
            </a:r>
            <a:endParaRPr lang="en-US" baseline="-25000" dirty="0"/>
          </a:p>
          <a:p>
            <a:r>
              <a:rPr lang="en-US" dirty="0"/>
              <a:t>Red: KRS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and our geometry</a:t>
            </a:r>
          </a:p>
          <a:p>
            <a:pPr lvl="1"/>
            <a:r>
              <a:rPr lang="en-US" dirty="0"/>
              <a:t>Significantly greater suppression from </a:t>
            </a:r>
            <a:r>
              <a:rPr lang="en-US" dirty="0" err="1"/>
              <a:t>Im</a:t>
            </a:r>
            <a:r>
              <a:rPr lang="en-US" dirty="0"/>
              <a:t>(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)</a:t>
            </a:r>
          </a:p>
          <a:p>
            <a:r>
              <a:rPr lang="en-US" dirty="0"/>
              <a:t>Purple: KRS reported R</a:t>
            </a:r>
            <a:r>
              <a:rPr lang="en-US" baseline="-25000" dirty="0"/>
              <a:t>AA</a:t>
            </a:r>
          </a:p>
          <a:p>
            <a:pPr lvl="1"/>
            <a:r>
              <a:rPr lang="en-US" dirty="0"/>
              <a:t>Suppression significantly reduced using </a:t>
            </a:r>
            <a:r>
              <a:rPr lang="en-US" dirty="0" err="1"/>
              <a:t>aHydro</a:t>
            </a:r>
            <a:r>
              <a:rPr lang="en-US" dirty="0"/>
              <a:t> vs. Glauber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957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A5D8E-6C26-DF4F-AA09-41E774100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pQCD</a:t>
            </a:r>
            <a:r>
              <a:rPr lang="en-US" dirty="0"/>
              <a:t> and </a:t>
            </a:r>
            <a:r>
              <a:rPr lang="en-US" dirty="0" err="1"/>
              <a:t>AdS</a:t>
            </a:r>
            <a:r>
              <a:rPr lang="en-US" dirty="0"/>
              <a:t> Binding Energies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6FB86-E314-DE4C-B8AE-FFE2CD065F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4421350"/>
                <a:ext cx="8610600" cy="2018223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Uncertainty in map from QCD to N = 4 SYM</a:t>
                </a:r>
              </a:p>
              <a:p>
                <a:pPr lvl="1"/>
                <a:r>
                  <a:rPr lang="en-US" dirty="0"/>
                  <a:t>Explore systematics with two reasonable assumptions</a:t>
                </a:r>
              </a:p>
              <a:p>
                <a:pPr lvl="2"/>
                <a:r>
                  <a:rPr lang="en-US" dirty="0">
                    <a:latin typeface="Symbol" charset="2"/>
                    <a:cs typeface="Symbol" charset="2"/>
                  </a:rPr>
                  <a:t>a</a:t>
                </a:r>
                <a:r>
                  <a:rPr lang="en-US" baseline="-25000" dirty="0"/>
                  <a:t>s</a:t>
                </a:r>
                <a:r>
                  <a:rPr lang="en-US" dirty="0"/>
                  <a:t> = 0.27 (</a:t>
                </a:r>
                <a:r>
                  <a:rPr lang="en-US" dirty="0">
                    <a:latin typeface="Symbol" charset="2"/>
                    <a:cs typeface="Symbol" charset="2"/>
                  </a:rPr>
                  <a:t>l</a:t>
                </a:r>
                <a:r>
                  <a:rPr lang="en-US" dirty="0"/>
                  <a:t> = 12), T</a:t>
                </a:r>
                <a:r>
                  <a:rPr lang="en-US" baseline="-25000" dirty="0"/>
                  <a:t>SYM</a:t>
                </a:r>
                <a:r>
                  <a:rPr lang="en-US" dirty="0"/>
                  <a:t> = T</a:t>
                </a:r>
                <a:r>
                  <a:rPr lang="en-US" baseline="-25000" dirty="0"/>
                  <a:t>QCD</a:t>
                </a:r>
                <a:endParaRPr lang="en-US" dirty="0"/>
              </a:p>
              <a:p>
                <a:pPr lvl="2"/>
                <a:r>
                  <a:rPr lang="en-US" dirty="0">
                    <a:latin typeface="Symbol" charset="2"/>
                    <a:cs typeface="Symbol" charset="2"/>
                  </a:rPr>
                  <a:t>l</a:t>
                </a:r>
                <a:r>
                  <a:rPr lang="en-US" dirty="0"/>
                  <a:t> = 5.5, T</a:t>
                </a:r>
                <a:r>
                  <a:rPr lang="en-US" baseline="-25000" dirty="0"/>
                  <a:t>SYM</a:t>
                </a:r>
                <a:r>
                  <a:rPr lang="en-US" dirty="0"/>
                  <a:t> = T</a:t>
                </a:r>
                <a:r>
                  <a:rPr lang="en-US" baseline="-25000" dirty="0"/>
                  <a:t>QCD</a:t>
                </a:r>
                <a:r>
                  <a:rPr lang="en-US" dirty="0"/>
                  <a:t>/3</a:t>
                </a:r>
                <a:r>
                  <a:rPr lang="en-US" baseline="30000" dirty="0"/>
                  <a:t>1/4</a:t>
                </a:r>
              </a:p>
              <a:p>
                <a:r>
                  <a:rPr lang="en-US" dirty="0"/>
                  <a:t>Solid curves: 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 from Wick; Dashed curves: Ritz</a:t>
                </a:r>
              </a:p>
              <a:p>
                <a:pPr lvl="1"/>
                <a:r>
                  <a:rPr lang="en-US" dirty="0"/>
                  <a:t>Identical</a:t>
                </a:r>
              </a:p>
              <a:p>
                <a:r>
                  <a:rPr lang="en-US" dirty="0"/>
                  <a:t>For T &gt;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crit</a:t>
                </a:r>
                <a:r>
                  <a:rPr lang="en-US" dirty="0"/>
                  <a:t>, </a:t>
                </a:r>
                <a:r>
                  <a:rPr lang="en-US" dirty="0" err="1"/>
                  <a:t>AdS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dirty="0"/>
                  <a:t> is unbound: Re(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) &gt; 0 for T &gt;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crit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6FB86-E314-DE4C-B8AE-FFE2CD065F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421350"/>
                <a:ext cx="8610600" cy="2018223"/>
              </a:xfrm>
              <a:blipFill>
                <a:blip r:embed="rId2"/>
                <a:stretch>
                  <a:fillRect l="-590" t="-4403" b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90A74-B9B0-834C-82E6-3B780371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2178-9654-4A4A-96B9-DE28E9ACD975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FB259-A1E0-D747-B382-BF7C29EDD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788F8-1752-D54C-B790-DC5800368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 descr="Screen Shot 2018-02-28 at 1.29.27 AM.png">
            <a:extLst>
              <a:ext uri="{FF2B5EF4-FFF2-40B4-BE49-F238E27FC236}">
                <a16:creationId xmlns:a16="http://schemas.microsoft.com/office/drawing/2014/main" id="{6ADD935C-1A71-3744-B44E-453CD10CFC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13"/>
          <a:stretch/>
        </p:blipFill>
        <p:spPr>
          <a:xfrm>
            <a:off x="76200" y="914400"/>
            <a:ext cx="9144000" cy="35069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41AD06-F61F-BC4D-A423-E15368F7C239}"/>
              </a:ext>
            </a:extLst>
          </p:cNvPr>
          <p:cNvSpPr txBox="1"/>
          <p:nvPr/>
        </p:nvSpPr>
        <p:spPr>
          <a:xfrm>
            <a:off x="6157438" y="4191000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10931C-FABB-8545-8372-8A4ED28A2CA5}"/>
              </a:ext>
            </a:extLst>
          </p:cNvPr>
          <p:cNvSpPr txBox="1"/>
          <p:nvPr/>
        </p:nvSpPr>
        <p:spPr>
          <a:xfrm>
            <a:off x="7772400" y="1676400"/>
            <a:ext cx="1018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hard</a:t>
            </a:r>
            <a:r>
              <a:rPr lang="en-US" dirty="0"/>
              <a:t> = T</a:t>
            </a:r>
          </a:p>
        </p:txBody>
      </p:sp>
    </p:spTree>
    <p:extLst>
      <p:ext uri="{BB962C8B-B14F-4D97-AF65-F5344CB8AC3E}">
        <p14:creationId xmlns:p14="http://schemas.microsoft.com/office/powerpoint/2010/main" val="291143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E067-6A63-4E42-AC9D-BE2509E8AA48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Content Placeholder 6" descr="PhaseDiagramLR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0870" y="1493837"/>
            <a:ext cx="4618330" cy="4525963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4191000" cy="403860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What are the emergent, “moderate body” dynamics of non-</a:t>
            </a:r>
            <a:r>
              <a:rPr lang="en-US" dirty="0" err="1"/>
              <a:t>Abelian</a:t>
            </a:r>
            <a:r>
              <a:rPr lang="en-US" dirty="0"/>
              <a:t> plasma?</a:t>
            </a:r>
          </a:p>
          <a:p>
            <a:pPr lvl="2"/>
            <a:r>
              <a:rPr lang="en-US" dirty="0"/>
              <a:t>Unique theory/experiment opportunity with QCD</a:t>
            </a:r>
          </a:p>
        </p:txBody>
      </p:sp>
    </p:spTree>
    <p:extLst>
      <p:ext uri="{BB962C8B-B14F-4D97-AF65-F5344CB8AC3E}">
        <p14:creationId xmlns:p14="http://schemas.microsoft.com/office/powerpoint/2010/main" val="1448216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Quarkonia</a:t>
            </a:r>
            <a:r>
              <a:rPr lang="en-US" dirty="0"/>
              <a:t> Suppression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4343400"/>
                <a:ext cx="8229600" cy="2049525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AdS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dirty="0"/>
                  <a:t> significantly </a:t>
                </a:r>
                <a:r>
                  <a:rPr lang="en-US" dirty="0" err="1"/>
                  <a:t>oversuppressed</a:t>
                </a:r>
                <a:r>
                  <a:rPr lang="en-US" dirty="0"/>
                  <a:t> </a:t>
                </a:r>
                <a:r>
                  <a:rPr lang="en-US" dirty="0" err="1"/>
                  <a:t>cf</a:t>
                </a:r>
                <a:r>
                  <a:rPr lang="en-US" dirty="0"/>
                  <a:t> data</a:t>
                </a:r>
              </a:p>
              <a:p>
                <a:r>
                  <a:rPr lang="en-US" dirty="0"/>
                  <a:t>Note significant sensitivity to background:</a:t>
                </a:r>
              </a:p>
              <a:p>
                <a:pPr lvl="1"/>
                <a:r>
                  <a:rPr lang="en-US" dirty="0" err="1"/>
                  <a:t>pQCD</a:t>
                </a:r>
                <a:r>
                  <a:rPr lang="en-US" dirty="0"/>
                  <a:t> (KRS 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) vs </a:t>
                </a:r>
                <a:r>
                  <a:rPr lang="en-US" dirty="0" err="1"/>
                  <a:t>pQCD</a:t>
                </a:r>
                <a:r>
                  <a:rPr lang="en-US" dirty="0"/>
                  <a:t> (KRS Full)</a:t>
                </a:r>
              </a:p>
              <a:p>
                <a:r>
                  <a:rPr lang="en-US" dirty="0"/>
                  <a:t>More sophisticated background + velocity dependent potential (+ fluctuations)?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4343400"/>
                <a:ext cx="8229600" cy="2049525"/>
              </a:xfrm>
              <a:blipFill>
                <a:blip r:embed="rId2"/>
                <a:stretch>
                  <a:fillRect l="-1079" t="-6173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D47E-F28F-2E4B-92F7-37B521B77497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54926AE-1BAB-064C-B05C-6C0A4FCBF59C}"/>
              </a:ext>
            </a:extLst>
          </p:cNvPr>
          <p:cNvGrpSpPr/>
          <p:nvPr/>
        </p:nvGrpSpPr>
        <p:grpSpPr>
          <a:xfrm>
            <a:off x="0" y="1066800"/>
            <a:ext cx="9144000" cy="3200400"/>
            <a:chOff x="0" y="1219200"/>
            <a:chExt cx="9144000" cy="3200400"/>
          </a:xfrm>
        </p:grpSpPr>
        <p:pic>
          <p:nvPicPr>
            <p:cNvPr id="7" name="Picture 6" descr="Screen Shot 2018-02-28 at 1.30.38 AM.png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308"/>
            <a:stretch/>
          </p:blipFill>
          <p:spPr>
            <a:xfrm>
              <a:off x="0" y="1219200"/>
              <a:ext cx="9144000" cy="31242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BDFD25-2A6B-D341-9B54-6CC9C21A732F}"/>
                </a:ext>
              </a:extLst>
            </p:cNvPr>
            <p:cNvSpPr txBox="1"/>
            <p:nvPr/>
          </p:nvSpPr>
          <p:spPr>
            <a:xfrm>
              <a:off x="3276600" y="4142601"/>
              <a:ext cx="30627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 N Barnard and WAH, arXiv:1706.09217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9202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9D68E-41EC-0743-9D61-F2DC7BFD0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1CC843-9291-0F4B-A4BB-07162FD650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First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dirty="0"/>
                  <a:t> R</a:t>
                </a:r>
                <a:r>
                  <a:rPr lang="en-US" baseline="-25000" dirty="0"/>
                  <a:t>AA</a:t>
                </a:r>
                <a:r>
                  <a:rPr lang="en-US" dirty="0"/>
                  <a:t> from </a:t>
                </a:r>
                <a:r>
                  <a:rPr lang="en-US" dirty="0" err="1"/>
                  <a:t>AdS</a:t>
                </a:r>
                <a:r>
                  <a:rPr lang="en-US" dirty="0"/>
                  <a:t> presented</a:t>
                </a:r>
              </a:p>
              <a:p>
                <a:pPr lvl="1"/>
                <a:r>
                  <a:rPr lang="en-US" dirty="0" err="1"/>
                  <a:t>Oversuppressed</a:t>
                </a:r>
                <a:r>
                  <a:rPr lang="en-US" dirty="0"/>
                  <a:t> </a:t>
                </a:r>
                <a:r>
                  <a:rPr lang="en-US" dirty="0" err="1"/>
                  <a:t>cf</a:t>
                </a:r>
                <a:r>
                  <a:rPr lang="en-US" dirty="0"/>
                  <a:t> data</a:t>
                </a:r>
              </a:p>
              <a:p>
                <a:r>
                  <a:rPr lang="en-US" dirty="0"/>
                  <a:t>Predictions very sensitive to geometry, 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 from </a:t>
                </a:r>
                <a:r>
                  <a:rPr lang="en-US" dirty="0" err="1"/>
                  <a:t>numerics</a:t>
                </a:r>
                <a:endParaRPr lang="en-US" dirty="0"/>
              </a:p>
              <a:p>
                <a:r>
                  <a:rPr lang="en-US" dirty="0"/>
                  <a:t>Future work:</a:t>
                </a:r>
              </a:p>
              <a:p>
                <a:pPr lvl="1"/>
                <a:r>
                  <a:rPr lang="en-US" dirty="0"/>
                  <a:t>Confirm self-consistency of </a:t>
                </a:r>
                <a:r>
                  <a:rPr lang="en-US" dirty="0" err="1"/>
                  <a:t>AdS</a:t>
                </a:r>
                <a:r>
                  <a:rPr lang="en-US" dirty="0"/>
                  <a:t> calculations</a:t>
                </a:r>
              </a:p>
              <a:p>
                <a:pPr lvl="1"/>
                <a:r>
                  <a:rPr lang="en-US" dirty="0"/>
                  <a:t>Improve physics of model</a:t>
                </a:r>
              </a:p>
              <a:p>
                <a:pPr lvl="2"/>
                <a:r>
                  <a:rPr lang="en-US" dirty="0"/>
                  <a:t>Better geometry; include </a:t>
                </a:r>
                <a:r>
                  <a:rPr lang="en-US" dirty="0" err="1"/>
                  <a:t>feeddown</a:t>
                </a:r>
                <a:r>
                  <a:rPr lang="en-US" dirty="0"/>
                  <a:t>, etc.</a:t>
                </a:r>
              </a:p>
              <a:p>
                <a:pPr lvl="1"/>
                <a:r>
                  <a:rPr lang="en-US" dirty="0"/>
                  <a:t>Include v dependence in </a:t>
                </a:r>
                <a:r>
                  <a:rPr lang="en-US" dirty="0" err="1"/>
                  <a:t>AdS</a:t>
                </a:r>
                <a:r>
                  <a:rPr lang="en-US" dirty="0"/>
                  <a:t> potential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1CC843-9291-0F4B-A4BB-07162FD65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64301-99DC-A94E-AFD2-72B90A947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34A9-D9BA-A845-ACDD-18481183E46A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B4091-F98C-C645-867A-341B04C65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8AC3D-D4BB-4945-9092-D1FBBFE69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33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91F023B-147F-5F4E-B35B-7A4876A458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Bonus Material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9B36C85-9AFE-6A49-91FD-8512FA9241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DD448-5CB2-E941-A31A-0A559C78A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CB90-DFD2-5346-9753-2E4C920B4A87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7B0C8-483F-5E43-B621-EC84D6790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0548E-684D-C34B-B380-BD6520E2F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40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4F490-457E-1D43-8722-AE1294CC0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 Ritz Variational Method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A4603-0193-E242-A2BD-C3F29FDCC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9AFE-9017-0F41-A6B4-5FFDF9A78B1E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7CCB0-7371-E94A-99FC-0113E9BE3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94691-896C-674D-BFE2-E9127577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78FBAA-0A29-4749-B30D-E420318E41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4" t="43897" r="28495" b="47243"/>
          <a:stretch/>
        </p:blipFill>
        <p:spPr>
          <a:xfrm>
            <a:off x="4149272" y="2194300"/>
            <a:ext cx="2099128" cy="3572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0D6D84-20B7-2E41-9E8B-D861F0A63E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8" t="11144" r="28000" b="66311"/>
          <a:stretch/>
        </p:blipFill>
        <p:spPr>
          <a:xfrm>
            <a:off x="2444373" y="1099883"/>
            <a:ext cx="3455952" cy="909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2AB193-29A6-3546-80C7-06B41D799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9" t="92147" r="67305" b="384"/>
          <a:stretch/>
        </p:blipFill>
        <p:spPr>
          <a:xfrm>
            <a:off x="3121985" y="4308227"/>
            <a:ext cx="1050364" cy="3012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CA4B72-6214-EA41-82B5-C5218B523D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6" t="64322" r="36915" b="15522"/>
          <a:stretch/>
        </p:blipFill>
        <p:spPr>
          <a:xfrm>
            <a:off x="3397562" y="2796403"/>
            <a:ext cx="2253158" cy="81283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17D3965-F7AB-9740-9B9B-0DB9161306DB}"/>
              </a:ext>
            </a:extLst>
          </p:cNvPr>
          <p:cNvGrpSpPr/>
          <p:nvPr/>
        </p:nvGrpSpPr>
        <p:grpSpPr>
          <a:xfrm>
            <a:off x="7140414" y="2155249"/>
            <a:ext cx="1308883" cy="374021"/>
            <a:chOff x="5464884" y="3232947"/>
            <a:chExt cx="1759273" cy="50272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4811CC3-F813-E744-81FC-999E2D684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15" t="43647" b="47077"/>
            <a:stretch/>
          </p:blipFill>
          <p:spPr>
            <a:xfrm>
              <a:off x="5464884" y="3232947"/>
              <a:ext cx="1758710" cy="50272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FB82C7E-7142-3942-8B3C-D2D4DFEE0F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4" t="51974" r="95909" b="40491"/>
            <a:stretch/>
          </p:blipFill>
          <p:spPr>
            <a:xfrm>
              <a:off x="6946871" y="3251643"/>
              <a:ext cx="277286" cy="408426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FE16C6F8-31C7-F74B-8D9B-E5F8ECA9EB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8" t="83364" r="74811" b="8239"/>
          <a:stretch/>
        </p:blipFill>
        <p:spPr>
          <a:xfrm>
            <a:off x="2512831" y="3880779"/>
            <a:ext cx="939961" cy="3386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C3DFE66-D45F-0640-B825-7F46E2BED396}"/>
              </a:ext>
            </a:extLst>
          </p:cNvPr>
          <p:cNvSpPr txBox="1"/>
          <p:nvPr/>
        </p:nvSpPr>
        <p:spPr>
          <a:xfrm>
            <a:off x="1071094" y="1303672"/>
            <a:ext cx="1381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c-product: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7EDAB1-D738-EC43-9E4C-C971BE570AE3}"/>
              </a:ext>
            </a:extLst>
          </p:cNvPr>
          <p:cNvSpPr txBox="1"/>
          <p:nvPr/>
        </p:nvSpPr>
        <p:spPr>
          <a:xfrm>
            <a:off x="1072319" y="2132140"/>
            <a:ext cx="3957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Given eigenvalue problem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B9DD6C-9885-E74F-821F-4CDFD2F2E2BA}"/>
              </a:ext>
            </a:extLst>
          </p:cNvPr>
          <p:cNvSpPr txBox="1"/>
          <p:nvPr/>
        </p:nvSpPr>
        <p:spPr>
          <a:xfrm>
            <a:off x="6238310" y="2129160"/>
            <a:ext cx="1381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where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208220-31E6-6B4C-BD95-8F7525F908FF}"/>
              </a:ext>
            </a:extLst>
          </p:cNvPr>
          <p:cNvSpPr txBox="1"/>
          <p:nvPr/>
        </p:nvSpPr>
        <p:spPr>
          <a:xfrm>
            <a:off x="1071094" y="3060466"/>
            <a:ext cx="4038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Rayleigh quotient: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63AC54-F55F-0D41-8A62-13255E6AC461}"/>
              </a:ext>
            </a:extLst>
          </p:cNvPr>
          <p:cNvSpPr txBox="1"/>
          <p:nvPr/>
        </p:nvSpPr>
        <p:spPr>
          <a:xfrm>
            <a:off x="1566988" y="3869378"/>
            <a:ext cx="1381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where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53CEE0-7636-644F-9F5D-5158352290A3}"/>
              </a:ext>
            </a:extLst>
          </p:cNvPr>
          <p:cNvSpPr txBox="1"/>
          <p:nvPr/>
        </p:nvSpPr>
        <p:spPr>
          <a:xfrm>
            <a:off x="3597046" y="3865789"/>
            <a:ext cx="5775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 parameter-dependent trial wave function with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B364AF7-F86E-FA47-A865-14D8DB9F92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3" t="-409" r="19897" b="88464"/>
          <a:stretch/>
        </p:blipFill>
        <p:spPr>
          <a:xfrm>
            <a:off x="1535007" y="4863920"/>
            <a:ext cx="3223016" cy="3740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A14AE24-6C99-A543-B634-E8DF4E193A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10688" r="25266" b="76637"/>
          <a:stretch/>
        </p:blipFill>
        <p:spPr>
          <a:xfrm>
            <a:off x="2256245" y="5475224"/>
            <a:ext cx="2582850" cy="39688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27C71FC-93ED-A44B-8A4B-47A7E43D9D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0" t="9835" r="67390" b="72379"/>
          <a:stretch/>
        </p:blipFill>
        <p:spPr>
          <a:xfrm>
            <a:off x="5417518" y="4852183"/>
            <a:ext cx="1127760" cy="556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B435094-EC00-5747-BDF9-E1F110EB21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7" t="32488" r="40304" b="36137"/>
          <a:stretch/>
        </p:blipFill>
        <p:spPr>
          <a:xfrm>
            <a:off x="5954027" y="5341798"/>
            <a:ext cx="1706880" cy="98241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4329904-9729-324D-92EB-7666EECD45E7}"/>
              </a:ext>
            </a:extLst>
          </p:cNvPr>
          <p:cNvSpPr txBox="1"/>
          <p:nvPr/>
        </p:nvSpPr>
        <p:spPr>
          <a:xfrm>
            <a:off x="1071094" y="4817415"/>
            <a:ext cx="463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If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38F38E-C599-464F-A566-5919C4F3786F}"/>
              </a:ext>
            </a:extLst>
          </p:cNvPr>
          <p:cNvSpPr txBox="1"/>
          <p:nvPr/>
        </p:nvSpPr>
        <p:spPr>
          <a:xfrm>
            <a:off x="4839096" y="4822662"/>
            <a:ext cx="1061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for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8A4957-334E-AD47-91A3-066C6A589E03}"/>
              </a:ext>
            </a:extLst>
          </p:cNvPr>
          <p:cNvSpPr txBox="1"/>
          <p:nvPr/>
        </p:nvSpPr>
        <p:spPr>
          <a:xfrm>
            <a:off x="5046056" y="5434412"/>
            <a:ext cx="1381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2DE0DF-6B9A-384A-BBE8-1D800BF44AF5}"/>
              </a:ext>
            </a:extLst>
          </p:cNvPr>
          <p:cNvSpPr txBox="1"/>
          <p:nvPr/>
        </p:nvSpPr>
        <p:spPr>
          <a:xfrm>
            <a:off x="1566988" y="5432896"/>
            <a:ext cx="1381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given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84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2A6B5195-CB8F-C646-BD54-C7FA6DC90950}"/>
              </a:ext>
            </a:extLst>
          </p:cNvPr>
          <p:cNvGrpSpPr/>
          <p:nvPr/>
        </p:nvGrpSpPr>
        <p:grpSpPr>
          <a:xfrm>
            <a:off x="-499696" y="990600"/>
            <a:ext cx="9796492" cy="1998068"/>
            <a:chOff x="-499696" y="1223518"/>
            <a:chExt cx="9796492" cy="199806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34" t="16178" r="37720" b="66456"/>
            <a:stretch/>
          </p:blipFill>
          <p:spPr>
            <a:xfrm>
              <a:off x="7496869" y="1223518"/>
              <a:ext cx="1799927" cy="199806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77" t="14398" r="24671" b="77976"/>
            <a:stretch/>
          </p:blipFill>
          <p:spPr>
            <a:xfrm>
              <a:off x="113209" y="1231551"/>
              <a:ext cx="5132891" cy="986518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77" t="23268" r="24671" b="70458"/>
            <a:stretch/>
          </p:blipFill>
          <p:spPr>
            <a:xfrm>
              <a:off x="-499696" y="2015435"/>
              <a:ext cx="5132891" cy="81157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77" t="29285" r="24671" b="63749"/>
            <a:stretch/>
          </p:blipFill>
          <p:spPr>
            <a:xfrm>
              <a:off x="3426615" y="1978562"/>
              <a:ext cx="5132891" cy="901149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298023" y="2290637"/>
              <a:ext cx="370492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where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16448" y="2783865"/>
              <a:ext cx="35539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B. </a:t>
              </a:r>
              <a:r>
                <a:rPr lang="en-US" sz="1200" dirty="0" err="1"/>
                <a:t>Krouppa</a:t>
              </a:r>
              <a:r>
                <a:rPr lang="en-US" sz="1200" dirty="0"/>
                <a:t> et al., Phys. Rev. C92, 061901 (2015)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82A1FD-B0B5-D340-B4BC-447C3AD06065}"/>
              </a:ext>
            </a:extLst>
          </p:cNvPr>
          <p:cNvGrpSpPr/>
          <p:nvPr/>
        </p:nvGrpSpPr>
        <p:grpSpPr>
          <a:xfrm>
            <a:off x="304800" y="3276600"/>
            <a:ext cx="8458200" cy="2931337"/>
            <a:chOff x="304800" y="3545663"/>
            <a:chExt cx="8458200" cy="293133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8775" y="3545663"/>
              <a:ext cx="4054225" cy="272435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3570006"/>
              <a:ext cx="4053902" cy="270619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3E3AC87-92DD-AB41-ADA0-8B77AB40AA97}"/>
                </a:ext>
              </a:extLst>
            </p:cNvPr>
            <p:cNvSpPr txBox="1"/>
            <p:nvPr/>
          </p:nvSpPr>
          <p:spPr>
            <a:xfrm>
              <a:off x="3338038" y="6200001"/>
              <a:ext cx="30627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 N Barnard and WAH, arXiv:1706.09217</a:t>
              </a:r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8E99F6EA-5ECB-6842-B930-0F7C0BF4E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Weakly Coupled Potential from </a:t>
            </a:r>
            <a:r>
              <a:rPr lang="en-US" dirty="0" err="1"/>
              <a:t>pQCD</a:t>
            </a:r>
            <a:endParaRPr 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C19A76A3-E876-4F44-9E51-2FBE1CD5A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6488-BD34-AA45-B592-88FC4A9B1185}" type="datetime1">
              <a:rPr lang="en-US" smtClean="0"/>
              <a:t>10/1/18</a:t>
            </a:fld>
            <a:endParaRPr lang="en-US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2BEB512-1A1F-D040-9152-A5E6F2DCB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C5F3552D-1C50-D849-996C-7457B32B7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890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4" t="59200" r="25787" b="33149"/>
          <a:stretch/>
        </p:blipFill>
        <p:spPr>
          <a:xfrm>
            <a:off x="147301" y="1849392"/>
            <a:ext cx="4534457" cy="9192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86200"/>
            <a:ext cx="4039520" cy="2514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208" y="1164556"/>
            <a:ext cx="3923808" cy="24916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8" t="67899" r="32351" b="25682"/>
          <a:stretch/>
        </p:blipFill>
        <p:spPr>
          <a:xfrm>
            <a:off x="653238" y="3665844"/>
            <a:ext cx="3351691" cy="77120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1" t="74490" r="57900" b="21841"/>
          <a:stretch/>
        </p:blipFill>
        <p:spPr>
          <a:xfrm>
            <a:off x="708100" y="2813660"/>
            <a:ext cx="2020445" cy="43652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1" t="78159" r="57900" b="17863"/>
          <a:stretch/>
        </p:blipFill>
        <p:spPr>
          <a:xfrm>
            <a:off x="2449463" y="2894454"/>
            <a:ext cx="2040572" cy="47802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56831" y="2919850"/>
            <a:ext cx="7972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where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6832" y="3398759"/>
            <a:ext cx="37418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and            is found using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13" t="69664" r="57272" b="28979"/>
          <a:stretch/>
        </p:blipFill>
        <p:spPr>
          <a:xfrm>
            <a:off x="824114" y="3450766"/>
            <a:ext cx="372818" cy="16307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401555" y="2919850"/>
            <a:ext cx="7972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,</a:t>
            </a:r>
            <a:endParaRPr lang="en-US" sz="1350" dirty="0"/>
          </a:p>
        </p:txBody>
      </p:sp>
      <p:sp>
        <p:nvSpPr>
          <p:cNvPr id="29" name="TextBox 28"/>
          <p:cNvSpPr txBox="1"/>
          <p:nvPr/>
        </p:nvSpPr>
        <p:spPr>
          <a:xfrm>
            <a:off x="3515759" y="2919850"/>
            <a:ext cx="7972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,</a:t>
            </a:r>
            <a:endParaRPr lang="en-US" sz="1350" dirty="0"/>
          </a:p>
        </p:txBody>
      </p:sp>
      <p:sp>
        <p:nvSpPr>
          <p:cNvPr id="30" name="TextBox 29"/>
          <p:cNvSpPr txBox="1"/>
          <p:nvPr/>
        </p:nvSpPr>
        <p:spPr>
          <a:xfrm>
            <a:off x="1663717" y="4489055"/>
            <a:ext cx="28456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J. L. Albacete et al., Phys. Rev. D78, 115007 (2008)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64183" y="4893225"/>
            <a:ext cx="4107195" cy="784830"/>
            <a:chOff x="583371" y="4631803"/>
            <a:chExt cx="5476260" cy="1046439"/>
          </a:xfrm>
        </p:grpSpPr>
        <p:sp>
          <p:nvSpPr>
            <p:cNvPr id="20" name="TextBox 19"/>
            <p:cNvSpPr txBox="1"/>
            <p:nvPr/>
          </p:nvSpPr>
          <p:spPr>
            <a:xfrm>
              <a:off x="583371" y="4631803"/>
              <a:ext cx="4993147" cy="1046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dirty="0"/>
                <a:t>Solid root chosen over complex conjugate to ensure </a:t>
              </a:r>
              <a:r>
                <a:rPr lang="en-US" sz="1500" dirty="0" err="1"/>
                <a:t>Im</a:t>
              </a:r>
              <a:r>
                <a:rPr lang="en-US" sz="1500" dirty="0"/>
                <a:t>[V</a:t>
              </a:r>
              <a:r>
                <a:rPr lang="en-US" sz="1500" baseline="-25000" dirty="0"/>
                <a:t>s</a:t>
              </a:r>
              <a:r>
                <a:rPr lang="en-US" sz="1500" dirty="0"/>
                <a:t>] &lt; 0 → </a:t>
              </a:r>
              <a:r>
                <a:rPr lang="en-US" sz="1500" dirty="0">
                  <a:solidFill>
                    <a:srgbClr val="C00000"/>
                  </a:solidFill>
                </a:rPr>
                <a:t>probability of state &lt; 1 </a:t>
              </a:r>
            </a:p>
          </p:txBody>
        </p:sp>
        <p:sp>
          <p:nvSpPr>
            <p:cNvPr id="25" name="Left Arrow 24"/>
            <p:cNvSpPr/>
            <p:nvPr/>
          </p:nvSpPr>
          <p:spPr>
            <a:xfrm rot="10800000">
              <a:off x="5628162" y="4689009"/>
              <a:ext cx="431469" cy="285698"/>
            </a:xfrm>
            <a:prstGeom prst="left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C8C679E-E03C-564C-B099-2F808FE1E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Strongly Coupled Potential from </a:t>
            </a:r>
            <a:r>
              <a:rPr lang="en-US" dirty="0" err="1"/>
              <a:t>AdS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01CC19-4ECA-3146-ACF8-5F320FEC2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25E1-B062-824F-88F7-91A38D0F3CB4}" type="datetime1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FF598B-5029-014E-90B0-912902FD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97EA4D-A6B4-DC41-A51F-41C3544A5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884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625D7-2D4C-484F-A336-01E27E0EE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Consistent </a:t>
            </a:r>
            <a:r>
              <a:rPr lang="en-US" dirty="0" err="1"/>
              <a:t>AdS</a:t>
            </a:r>
            <a:r>
              <a:rPr lang="en-US" dirty="0"/>
              <a:t>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2451A-51D4-CF42-918A-7536F0DB6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90600"/>
            <a:ext cx="8229600" cy="11684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Kruczenski</a:t>
            </a:r>
            <a:r>
              <a:rPr lang="en-US" dirty="0"/>
              <a:t>, </a:t>
            </a:r>
            <a:r>
              <a:rPr lang="en-US" dirty="0" err="1"/>
              <a:t>Mateos</a:t>
            </a:r>
            <a:r>
              <a:rPr lang="en-US" dirty="0"/>
              <a:t>, Myers, Winters JHEP 0307 (2003)</a:t>
            </a:r>
          </a:p>
          <a:p>
            <a:pPr lvl="1"/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from classical fluctuations on D branes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A8162-590C-7B46-95AE-EBCA526E2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1EE8-71C0-4147-9A4C-AF86F011531F}" type="datetime1">
              <a:rPr lang="en-US" smtClean="0"/>
              <a:t>10/2/18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579E1-CDDB-BE4C-9858-B022AFC3C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ADA15-2C29-5A49-8CDA-5D32B1534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B003B1-1894-874F-8EC8-2295EA07A2DD}"/>
              </a:ext>
            </a:extLst>
          </p:cNvPr>
          <p:cNvSpPr txBox="1">
            <a:spLocks/>
          </p:cNvSpPr>
          <p:nvPr/>
        </p:nvSpPr>
        <p:spPr>
          <a:xfrm>
            <a:off x="152401" y="2209800"/>
            <a:ext cx="4191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Consistency between</a:t>
            </a:r>
          </a:p>
          <a:p>
            <a:pPr lvl="1"/>
            <a:r>
              <a:rPr lang="en-US" dirty="0"/>
              <a:t>non-relativistic quantum mechanics (NRQM) approach and</a:t>
            </a:r>
          </a:p>
          <a:p>
            <a:pPr lvl="1"/>
            <a:r>
              <a:rPr lang="en-US" dirty="0"/>
              <a:t>large J, classically non-relativistic region of Myers et al.</a:t>
            </a:r>
          </a:p>
          <a:p>
            <a:pPr lvl="2"/>
            <a:r>
              <a:rPr lang="en-US" dirty="0"/>
              <a:t>NRQM self-consistent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small correction to rest mass, v &lt;&lt; 1 for all J</a:t>
            </a:r>
          </a:p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E363BA-9997-5D4C-99B5-F31A890A8AD5}"/>
              </a:ext>
            </a:extLst>
          </p:cNvPr>
          <p:cNvSpPr txBox="1">
            <a:spLocks/>
          </p:cNvSpPr>
          <p:nvPr/>
        </p:nvSpPr>
        <p:spPr>
          <a:xfrm>
            <a:off x="152400" y="563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/>
              <a:t>Myers et al. breaks down for J too small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35D042-7B12-3E40-95B1-33B56C1A3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063" y="2311400"/>
            <a:ext cx="4535714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797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AdS</a:t>
            </a:r>
            <a:r>
              <a:rPr lang="en-US" dirty="0"/>
              <a:t> at High-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Perturbatively</a:t>
            </a:r>
            <a:r>
              <a:rPr lang="en-US" dirty="0"/>
              <a:t>, 3 couplings for rad E-loss</a:t>
            </a:r>
          </a:p>
          <a:p>
            <a:pPr lvl="1"/>
            <a:r>
              <a:rPr lang="en-US" dirty="0"/>
              <a:t>Not known at which scale(s) couplings run</a:t>
            </a:r>
          </a:p>
          <a:p>
            <a:r>
              <a:rPr lang="en-US" dirty="0"/>
              <a:t>T</a:t>
            </a:r>
            <a:r>
              <a:rPr lang="en-US" baseline="-25000" dirty="0"/>
              <a:t>QGP</a:t>
            </a:r>
            <a:r>
              <a:rPr lang="en-US" dirty="0"/>
              <a:t> ~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baseline="-25000" dirty="0"/>
              <a:t>QCD</a:t>
            </a:r>
            <a:r>
              <a:rPr lang="en-US" dirty="0"/>
              <a:t> =&gt; g(2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dirty="0"/>
              <a:t>T) ~ 2</a:t>
            </a:r>
          </a:p>
          <a:p>
            <a:pPr lvl="1"/>
            <a:r>
              <a:rPr lang="en-US" dirty="0"/>
              <a:t>Always “small” scale in problem</a:t>
            </a:r>
          </a:p>
          <a:p>
            <a:pPr lvl="1"/>
            <a:r>
              <a:rPr lang="en-US" dirty="0"/>
              <a:t>Perhaps low-Q</a:t>
            </a:r>
            <a:r>
              <a:rPr lang="en-US" baseline="30000" dirty="0"/>
              <a:t>2</a:t>
            </a:r>
            <a:r>
              <a:rPr lang="en-US" dirty="0"/>
              <a:t> plasma physics dominates over high-Q</a:t>
            </a:r>
            <a:r>
              <a:rPr lang="en-US" baseline="30000" dirty="0"/>
              <a:t>2</a:t>
            </a:r>
            <a:r>
              <a:rPr lang="en-US" dirty="0"/>
              <a:t> in E-loss physics?</a:t>
            </a:r>
          </a:p>
          <a:p>
            <a:pPr lvl="2"/>
            <a:r>
              <a:rPr lang="en-US" dirty="0"/>
              <a:t>Factorization not proven in AA</a:t>
            </a:r>
          </a:p>
          <a:p>
            <a:r>
              <a:rPr lang="en-US" dirty="0"/>
              <a:t>Work here assumes all couplings strong</a:t>
            </a:r>
          </a:p>
          <a:p>
            <a:pPr lvl="1"/>
            <a:r>
              <a:rPr lang="en-US" dirty="0" err="1"/>
              <a:t>Cf</a:t>
            </a:r>
            <a:r>
              <a:rPr lang="en-US" dirty="0"/>
              <a:t>, e.g., </a:t>
            </a:r>
            <a:r>
              <a:rPr lang="en-US" dirty="0" err="1"/>
              <a:t>Casalderrey</a:t>
            </a:r>
            <a:r>
              <a:rPr lang="en-US" dirty="0"/>
              <a:t>-Solana et al. [JHEP 1410 19], </a:t>
            </a:r>
            <a:r>
              <a:rPr lang="en-US" dirty="0" err="1"/>
              <a:t>Iancu</a:t>
            </a:r>
            <a:r>
              <a:rPr lang="en-US" dirty="0"/>
              <a:t> et al. [JHEP 1506 3] for alternative hybrid models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FBBE-289A-B942-8C32-CCDD6CB84E51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958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 </a:t>
            </a:r>
            <a:r>
              <a:rPr lang="en-US" dirty="0" err="1"/>
              <a:t>AdS</a:t>
            </a:r>
            <a:r>
              <a:rPr lang="en-US" dirty="0"/>
              <a:t> for Heavy Quark E-Loss</a:t>
            </a:r>
            <a:endParaRPr lang="en-US" baseline="-25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Result is a drag: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53F3-1FCF-4649-8052-96413063CC24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1752600"/>
            <a:ext cx="396240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itchFamily="34" charset="0"/>
              <a:buNone/>
            </a:pPr>
            <a:endParaRPr lang="en-US" dirty="0"/>
          </a:p>
          <a:p>
            <a:pPr lvl="1">
              <a:buFontTx/>
              <a:buNone/>
            </a:pP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= -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 lvl="1">
              <a:buFont typeface="Arial" pitchFamily="34" charset="0"/>
              <a:buNone/>
            </a:pPr>
            <a:endParaRPr lang="en-US" sz="1800" baseline="-25000" dirty="0"/>
          </a:p>
          <a:p>
            <a:pPr lvl="1">
              <a:buFontTx/>
              <a:buNone/>
            </a:pP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= </a:t>
            </a:r>
            <a:r>
              <a:rPr lang="en-US" dirty="0">
                <a:latin typeface="Symbol" pitchFamily="18" charset="2"/>
              </a:rPr>
              <a:t>pl</a:t>
            </a:r>
            <a:r>
              <a:rPr lang="en-US" baseline="30000" dirty="0">
                <a:latin typeface="Symbol" pitchFamily="18" charset="2"/>
              </a:rPr>
              <a:t>1/2</a:t>
            </a:r>
            <a:r>
              <a:rPr lang="en-US" dirty="0">
                <a:latin typeface="Symbol" pitchFamily="18" charset="2"/>
              </a:rPr>
              <a:t> </a:t>
            </a:r>
            <a:r>
              <a:rPr lang="en-US" dirty="0"/>
              <a:t>T</a:t>
            </a:r>
            <a:r>
              <a:rPr lang="en-US" baseline="30000" dirty="0"/>
              <a:t>2</a:t>
            </a:r>
            <a:r>
              <a:rPr lang="en-US" dirty="0"/>
              <a:t>/2M</a:t>
            </a:r>
            <a:r>
              <a:rPr lang="en-US" baseline="-25000" dirty="0"/>
              <a:t>q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886200" y="2209800"/>
            <a:ext cx="5105400" cy="2867799"/>
            <a:chOff x="3886200" y="1676400"/>
            <a:chExt cx="5105400" cy="2867799"/>
          </a:xfrm>
        </p:grpSpPr>
        <p:graphicFrame>
          <p:nvGraphicFramePr>
            <p:cNvPr id="1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22470145"/>
                </p:ext>
              </p:extLst>
            </p:nvPr>
          </p:nvGraphicFramePr>
          <p:xfrm>
            <a:off x="3886200" y="1676400"/>
            <a:ext cx="5105400" cy="2543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0064" name="Image" r:id="rId3" imgW="13561905" imgH="6755556" progId="">
                    <p:embed/>
                  </p:oleObj>
                </mc:Choice>
                <mc:Fallback>
                  <p:oleObj name="Image" r:id="rId3" imgW="13561905" imgH="675555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6200" y="1676400"/>
                          <a:ext cx="5105400" cy="2543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6477000" y="4267200"/>
              <a:ext cx="225434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J </a:t>
              </a:r>
              <a:r>
                <a:rPr lang="en-US" sz="1200" dirty="0" err="1"/>
                <a:t>Friess</a:t>
              </a:r>
              <a:r>
                <a:rPr lang="en-US" sz="1200" dirty="0"/>
                <a:t>, et al., PRD75 (2007)</a:t>
              </a:r>
            </a:p>
          </p:txBody>
        </p:sp>
      </p:grp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4419600"/>
            <a:ext cx="7086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5400"/>
                </a:solidFill>
              </a:rPr>
              <a:t>Similar to Bethe-</a:t>
            </a:r>
            <a:r>
              <a:rPr lang="en-US" sz="2400" dirty="0" err="1">
                <a:solidFill>
                  <a:srgbClr val="005400"/>
                </a:solidFill>
              </a:rPr>
              <a:t>Heitler</a:t>
            </a:r>
            <a:endParaRPr lang="en-US" sz="24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000" dirty="0" err="1">
                <a:solidFill>
                  <a:srgbClr val="4D4D4D"/>
                </a:solidFill>
              </a:rPr>
              <a:t>dp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dt</a:t>
            </a:r>
            <a:r>
              <a:rPr lang="en-US" sz="2000" dirty="0">
                <a:solidFill>
                  <a:srgbClr val="4D4D4D"/>
                </a:solidFill>
              </a:rPr>
              <a:t> ~ -(T</a:t>
            </a:r>
            <a:r>
              <a:rPr lang="en-US" sz="2000" baseline="30000" dirty="0">
                <a:solidFill>
                  <a:srgbClr val="4D4D4D"/>
                </a:solidFill>
              </a:rPr>
              <a:t>3</a:t>
            </a:r>
            <a:r>
              <a:rPr lang="en-US" sz="2000" dirty="0">
                <a:solidFill>
                  <a:srgbClr val="4D4D4D"/>
                </a:solidFill>
              </a:rPr>
              <a:t>/M</a:t>
            </a:r>
            <a:r>
              <a:rPr lang="en-US" sz="2000" baseline="-25000" dirty="0">
                <a:solidFill>
                  <a:srgbClr val="4D4D4D"/>
                </a:solidFill>
              </a:rPr>
              <a:t>q</a:t>
            </a:r>
            <a:r>
              <a:rPr lang="en-US" sz="2000" baseline="30000" dirty="0">
                <a:solidFill>
                  <a:srgbClr val="4D4D4D"/>
                </a:solidFill>
              </a:rPr>
              <a:t>2</a:t>
            </a:r>
            <a:r>
              <a:rPr lang="en-US" sz="2000" dirty="0">
                <a:solidFill>
                  <a:srgbClr val="4D4D4D"/>
                </a:solidFill>
              </a:rPr>
              <a:t>) </a:t>
            </a:r>
            <a:r>
              <a:rPr lang="en-US" sz="2000" dirty="0" err="1">
                <a:solidFill>
                  <a:srgbClr val="4D4D4D"/>
                </a:solidFill>
              </a:rPr>
              <a:t>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endParaRPr lang="en-US" sz="2000" baseline="-25000" dirty="0">
              <a:solidFill>
                <a:srgbClr val="4D4D4D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endParaRPr lang="en-US" sz="2400" baseline="-25000" dirty="0">
              <a:solidFill>
                <a:srgbClr val="4D4D4D"/>
              </a:solidFill>
            </a:endParaRP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5400"/>
                </a:solidFill>
              </a:rPr>
              <a:t>Very different from usual </a:t>
            </a:r>
            <a:r>
              <a:rPr lang="en-US" sz="2400" dirty="0" err="1">
                <a:solidFill>
                  <a:srgbClr val="005400"/>
                </a:solidFill>
              </a:rPr>
              <a:t>pQCD</a:t>
            </a:r>
            <a:r>
              <a:rPr lang="en-US" sz="2400" dirty="0">
                <a:solidFill>
                  <a:srgbClr val="005400"/>
                </a:solidFill>
              </a:rPr>
              <a:t> and LPM</a:t>
            </a:r>
          </a:p>
          <a:p>
            <a:pPr marL="1143000" lvl="2" indent="-228600">
              <a:spcBef>
                <a:spcPct val="20000"/>
              </a:spcBef>
            </a:pPr>
            <a:r>
              <a:rPr lang="en-US" sz="2000" dirty="0" err="1">
                <a:solidFill>
                  <a:srgbClr val="4D4D4D"/>
                </a:solidFill>
              </a:rPr>
              <a:t>dp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dt</a:t>
            </a:r>
            <a:r>
              <a:rPr lang="en-US" sz="2000" dirty="0">
                <a:solidFill>
                  <a:srgbClr val="4D4D4D"/>
                </a:solidFill>
              </a:rPr>
              <a:t> ~ -LT</a:t>
            </a:r>
            <a:r>
              <a:rPr lang="en-US" sz="2000" baseline="30000" dirty="0">
                <a:solidFill>
                  <a:srgbClr val="4D4D4D"/>
                </a:solidFill>
              </a:rPr>
              <a:t>3</a:t>
            </a:r>
            <a:r>
              <a:rPr lang="en-US" sz="2000" dirty="0">
                <a:solidFill>
                  <a:srgbClr val="4D4D4D"/>
                </a:solidFill>
              </a:rPr>
              <a:t> log(</a:t>
            </a:r>
            <a:r>
              <a:rPr lang="en-US" sz="2000" dirty="0" err="1">
                <a:solidFill>
                  <a:srgbClr val="4D4D4D"/>
                </a:solidFill>
              </a:rPr>
              <a:t>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M</a:t>
            </a:r>
            <a:r>
              <a:rPr lang="en-US" sz="2000" baseline="-25000" dirty="0" err="1">
                <a:solidFill>
                  <a:srgbClr val="4D4D4D"/>
                </a:solidFill>
              </a:rPr>
              <a:t>q</a:t>
            </a:r>
            <a:r>
              <a:rPr lang="en-US" sz="2000" dirty="0">
                <a:solidFill>
                  <a:srgbClr val="4D4D4D"/>
                </a:solidFill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3000" y="3505200"/>
            <a:ext cx="2405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Herzog et al., JHEP 0607 (2006)</a:t>
            </a:r>
          </a:p>
          <a:p>
            <a:r>
              <a:rPr lang="en-US" sz="1200" dirty="0" err="1"/>
              <a:t>Gubser</a:t>
            </a:r>
            <a:r>
              <a:rPr lang="en-US" sz="1200" dirty="0"/>
              <a:t>, PRD74 (2006)</a:t>
            </a:r>
          </a:p>
        </p:txBody>
      </p:sp>
    </p:spTree>
    <p:extLst>
      <p:ext uri="{BB962C8B-B14F-4D97-AF65-F5344CB8AC3E}">
        <p14:creationId xmlns:p14="http://schemas.microsoft.com/office/powerpoint/2010/main" val="3985462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Including Fluctuations in </a:t>
            </a:r>
            <a:r>
              <a:rPr lang="en-US" dirty="0" err="1"/>
              <a:t>AdS</a:t>
            </a:r>
            <a:r>
              <a:rPr lang="en-US" dirty="0"/>
              <a:t> HF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2E67B-9319-E046-8BB4-FA2BC0E70010}" type="datetime1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52400" y="3581400"/>
            <a:ext cx="5029200" cy="31242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Obeys Einstein’s relations </a:t>
            </a:r>
            <a:r>
              <a:rPr lang="en-US" i="1" dirty="0"/>
              <a:t>only</a:t>
            </a:r>
            <a:r>
              <a:rPr lang="en-US" dirty="0"/>
              <a:t> at    v = 0</a:t>
            </a:r>
          </a:p>
          <a:p>
            <a:r>
              <a:rPr lang="en-US" dirty="0"/>
              <a:t>Multiplicative </a:t>
            </a:r>
            <a:r>
              <a:rPr lang="en-US" dirty="0" err="1"/>
              <a:t>Langevin</a:t>
            </a:r>
            <a:r>
              <a:rPr lang="en-US" dirty="0"/>
              <a:t> problem!</a:t>
            </a:r>
          </a:p>
          <a:p>
            <a:pPr lvl="1"/>
            <a:r>
              <a:rPr lang="en-US" dirty="0"/>
              <a:t>Results depend on time within </a:t>
            </a:r>
            <a:r>
              <a:rPr lang="en-US" dirty="0" err="1"/>
              <a:t>timestep</a:t>
            </a:r>
            <a:r>
              <a:rPr lang="en-US" dirty="0"/>
              <a:t> kicks are evaluated</a:t>
            </a:r>
          </a:p>
          <a:p>
            <a:pPr lvl="2"/>
            <a:r>
              <a:rPr lang="en-US" dirty="0"/>
              <a:t>Ito, </a:t>
            </a:r>
            <a:r>
              <a:rPr lang="en-US" dirty="0" err="1"/>
              <a:t>Stratonovich</a:t>
            </a:r>
            <a:r>
              <a:rPr lang="en-US" dirty="0"/>
              <a:t>, </a:t>
            </a:r>
            <a:r>
              <a:rPr lang="en-US" dirty="0" err="1"/>
              <a:t>Hänggi-Klimontovich</a:t>
            </a:r>
            <a:endParaRPr lang="en-US" dirty="0"/>
          </a:p>
          <a:p>
            <a:r>
              <a:rPr lang="en-US" dirty="0"/>
              <a:t>Non-</a:t>
            </a:r>
            <a:r>
              <a:rPr lang="en-US" dirty="0" err="1"/>
              <a:t>Markovian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Colored (not white) noise</a:t>
            </a:r>
          </a:p>
          <a:p>
            <a:pPr lvl="2"/>
            <a:r>
              <a:rPr lang="en-US" dirty="0"/>
              <a:t>Momentum kicks have a memory</a:t>
            </a:r>
          </a:p>
        </p:txBody>
      </p:sp>
      <p:pic>
        <p:nvPicPr>
          <p:cNvPr id="13" name="Picture 12" descr="Screen Shot 2013-09-24 at 8.13.58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1066800"/>
            <a:ext cx="6057900" cy="18205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324600" y="3429000"/>
            <a:ext cx="1827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Gubser</a:t>
            </a:r>
            <a:r>
              <a:rPr lang="en-US" sz="1200" dirty="0"/>
              <a:t>, NPB790 (2008)</a:t>
            </a:r>
          </a:p>
        </p:txBody>
      </p:sp>
      <p:pic>
        <p:nvPicPr>
          <p:cNvPr id="12" name="Picture 11" descr="Screen Shot 2014-05-18 at 9.20.21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714" y="2895600"/>
            <a:ext cx="5867400" cy="468101"/>
          </a:xfrm>
          <a:prstGeom prst="rect">
            <a:avLst/>
          </a:prstGeom>
        </p:spPr>
      </p:pic>
      <p:pic>
        <p:nvPicPr>
          <p:cNvPr id="3" name="Picture 2" descr="Screen Shot 2014-12-17 at 11.59.39 A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810000"/>
            <a:ext cx="3614415" cy="23160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03635" y="6096000"/>
            <a:ext cx="2425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Teaney</a:t>
            </a:r>
            <a:r>
              <a:rPr lang="en-US" sz="1200" dirty="0"/>
              <a:t> and </a:t>
            </a:r>
            <a:r>
              <a:rPr lang="en-US" sz="1200" dirty="0" err="1"/>
              <a:t>Casalderrey</a:t>
            </a:r>
            <a:r>
              <a:rPr lang="en-US" sz="1200" dirty="0"/>
              <a:t>-Solana,</a:t>
            </a:r>
          </a:p>
          <a:p>
            <a:r>
              <a:rPr lang="en-US" sz="1200" dirty="0"/>
              <a:t>JHEP 0912 (2009) 066 </a:t>
            </a:r>
          </a:p>
        </p:txBody>
      </p:sp>
    </p:spTree>
    <p:extLst>
      <p:ext uri="{BB962C8B-B14F-4D97-AF65-F5344CB8AC3E}">
        <p14:creationId xmlns:p14="http://schemas.microsoft.com/office/powerpoint/2010/main" val="2813936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 </a:t>
            </a:r>
            <a:r>
              <a:rPr lang="en-US" dirty="0" err="1"/>
              <a:t>AdS</a:t>
            </a:r>
            <a:r>
              <a:rPr lang="en-US" dirty="0"/>
              <a:t>/CFT to HI Phenomenology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/>
          <a:lstStyle/>
          <a:p>
            <a:r>
              <a:rPr lang="en-US" dirty="0" err="1"/>
              <a:t>Maldacena</a:t>
            </a:r>
            <a:r>
              <a:rPr lang="en-US" dirty="0"/>
              <a:t> conjectures </a:t>
            </a:r>
            <a:r>
              <a:rPr lang="en-US" i="1" dirty="0"/>
              <a:t>exact</a:t>
            </a:r>
            <a:r>
              <a:rPr lang="en-US" dirty="0"/>
              <a:t> correspondence: </a:t>
            </a:r>
            <a:r>
              <a:rPr lang="en-US" i="1" dirty="0"/>
              <a:t>N</a:t>
            </a:r>
            <a:r>
              <a:rPr lang="en-US" dirty="0"/>
              <a:t> = 4 SYM ~ IIB ST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Power: weak/strong connection</a:t>
            </a:r>
          </a:p>
          <a:p>
            <a:pPr lvl="2"/>
            <a:r>
              <a:rPr lang="en-US" dirty="0"/>
              <a:t>Strongly coupled SYM </a:t>
            </a:r>
            <a:r>
              <a:rPr lang="en-US" dirty="0">
                <a:sym typeface="Wingdings"/>
              </a:rPr>
              <a:t> classical gravity</a:t>
            </a:r>
          </a:p>
          <a:p>
            <a:pPr lvl="2"/>
            <a:r>
              <a:rPr lang="en-US" dirty="0"/>
              <a:t>Strongly coupled (?) QGP </a:t>
            </a:r>
            <a:r>
              <a:rPr lang="en-US" dirty="0">
                <a:sym typeface="Wingdings"/>
              </a:rPr>
              <a:t> classical gravity (?)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79802-50DF-1C49-8F28-4415FF3CC06F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-1" y="2056194"/>
            <a:ext cx="9220201" cy="3049206"/>
            <a:chOff x="-1" y="2667000"/>
            <a:chExt cx="9220201" cy="3049206"/>
          </a:xfrm>
        </p:grpSpPr>
        <p:pic>
          <p:nvPicPr>
            <p:cNvPr id="7" name="Picture 6" descr="AdS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2223" y="2667000"/>
              <a:ext cx="4337977" cy="3049206"/>
            </a:xfrm>
            <a:prstGeom prst="rect">
              <a:avLst/>
            </a:prstGeom>
          </p:spPr>
        </p:pic>
        <p:pic>
          <p:nvPicPr>
            <p:cNvPr id="8" name="Picture 7" descr="AdS1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3052029"/>
              <a:ext cx="4038601" cy="2205771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3581400" y="4953000"/>
              <a:ext cx="1676400" cy="0"/>
            </a:xfrm>
            <a:prstGeom prst="straightConnector1">
              <a:avLst/>
            </a:prstGeom>
            <a:ln w="50800">
              <a:solidFill>
                <a:schemeClr val="accent2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47567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/>
              <a:t>Compare to RHIC HF Electrons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181600"/>
            <a:ext cx="8229600" cy="1600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Agreement in sweet spot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~ 3 – 4 </a:t>
            </a:r>
            <a:r>
              <a:rPr lang="en-US" dirty="0" err="1"/>
              <a:t>GeV</a:t>
            </a:r>
            <a:r>
              <a:rPr lang="en-US" dirty="0"/>
              <a:t>/c</a:t>
            </a:r>
          </a:p>
          <a:p>
            <a:pPr lvl="1"/>
            <a:r>
              <a:rPr lang="en-US" dirty="0"/>
              <a:t>Below 3 </a:t>
            </a:r>
            <a:r>
              <a:rPr lang="en-US" dirty="0" err="1"/>
              <a:t>GeV</a:t>
            </a:r>
            <a:r>
              <a:rPr lang="en-US" dirty="0"/>
              <a:t> production unreliable</a:t>
            </a:r>
          </a:p>
          <a:p>
            <a:pPr lvl="1"/>
            <a:r>
              <a:rPr lang="en-US" dirty="0"/>
              <a:t>Above 4 </a:t>
            </a:r>
            <a:r>
              <a:rPr lang="en-US" dirty="0" err="1"/>
              <a:t>GeV</a:t>
            </a:r>
            <a:r>
              <a:rPr lang="en-US" dirty="0"/>
              <a:t> theory corrections necessary (col. noise, non-</a:t>
            </a:r>
            <a:r>
              <a:rPr lang="en-US" dirty="0" err="1"/>
              <a:t>const</a:t>
            </a:r>
            <a:r>
              <a:rPr lang="en-US" dirty="0"/>
              <a:t> p)</a:t>
            </a:r>
          </a:p>
          <a:p>
            <a:r>
              <a:rPr lang="en-US" dirty="0"/>
              <a:t>NB: VISHNU medium hotter than from previous </a:t>
            </a:r>
            <a:r>
              <a:rPr lang="en-US" dirty="0" err="1"/>
              <a:t>calc</a:t>
            </a:r>
            <a:r>
              <a:rPr lang="en-US" dirty="0"/>
              <a:t> =&gt; larger LO supp.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0841-E3F3-764F-A794-FF13CDFCDE9B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7" descr="HQ.ps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6" t="1479" r="5350" b="1322"/>
          <a:stretch/>
        </p:blipFill>
        <p:spPr>
          <a:xfrm rot="5400000">
            <a:off x="2348055" y="-169382"/>
            <a:ext cx="4204303" cy="64481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48628" y="4876800"/>
            <a:ext cx="2163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WAH, PR</a:t>
            </a:r>
            <a:r>
              <a:rPr lang="is-IS" sz="1200" dirty="0"/>
              <a:t>D91 (2015) 085019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666464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Extending Fluctuating E-Loss to 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Extremely difficult problem</a:t>
            </a:r>
          </a:p>
          <a:p>
            <a:pPr lvl="1"/>
            <a:r>
              <a:rPr lang="en-US" dirty="0"/>
              <a:t>Solve simpler initial v = 0 in AdS</a:t>
            </a:r>
            <a:r>
              <a:rPr lang="en-US" baseline="-25000" dirty="0"/>
              <a:t>3</a:t>
            </a:r>
            <a:endParaRPr lang="en-US" dirty="0"/>
          </a:p>
          <a:p>
            <a:pPr lvl="2"/>
            <a:r>
              <a:rPr lang="en-US" dirty="0"/>
              <a:t>Compute mean distance squared travelled by the endpoint as it falls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Performed in the semi-classical </a:t>
            </a:r>
            <a:r>
              <a:rPr lang="en-US" dirty="0" err="1"/>
              <a:t>approx</a:t>
            </a:r>
            <a:r>
              <a:rPr lang="en-US" dirty="0"/>
              <a:t> </a:t>
            </a:r>
            <a:r>
              <a:rPr lang="en-US"/>
              <a:t>by de Boer </a:t>
            </a:r>
            <a:r>
              <a:rPr lang="en-US" dirty="0"/>
              <a:t>et al. for a heavy quark: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A0DF-A2F7-3440-9AB5-9402AB0F8FE1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 descr="Screen Shot 2015-09-26 at 4.59.55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699260"/>
            <a:ext cx="7924800" cy="930140"/>
          </a:xfrm>
          <a:prstGeom prst="rect">
            <a:avLst/>
          </a:prstGeom>
        </p:spPr>
      </p:pic>
      <p:pic>
        <p:nvPicPr>
          <p:cNvPr id="8" name="Picture 7" descr="Screen Shot 2016-05-13 at 11.07.5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895600"/>
            <a:ext cx="5486400" cy="181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3433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Outline of Solution: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295400"/>
            <a:ext cx="6400800" cy="4876800"/>
          </a:xfrm>
        </p:spPr>
        <p:txBody>
          <a:bodyPr/>
          <a:lstStyle/>
          <a:p>
            <a:r>
              <a:rPr lang="en-US" dirty="0"/>
              <a:t>Derive classical solution</a:t>
            </a:r>
          </a:p>
          <a:p>
            <a:r>
              <a:rPr lang="en-US" dirty="0"/>
              <a:t>Quantize </a:t>
            </a:r>
            <a:r>
              <a:rPr lang="en-US" dirty="0" err="1"/>
              <a:t>perp</a:t>
            </a:r>
            <a:r>
              <a:rPr lang="en-US" dirty="0"/>
              <a:t> </a:t>
            </a:r>
            <a:r>
              <a:rPr lang="en-US" dirty="0" err="1"/>
              <a:t>dir’s</a:t>
            </a:r>
            <a:r>
              <a:rPr lang="en-US" dirty="0"/>
              <a:t> of motion given classical </a:t>
            </a:r>
            <a:r>
              <a:rPr lang="en-US" dirty="0" err="1"/>
              <a:t>sol’n</a:t>
            </a:r>
            <a:endParaRPr lang="en-US" dirty="0"/>
          </a:p>
          <a:p>
            <a:r>
              <a:rPr lang="en-US" dirty="0"/>
              <a:t>Populate quanta according to Bose statistics (semi-classical approx.)</a:t>
            </a:r>
          </a:p>
          <a:p>
            <a:r>
              <a:rPr lang="en-US" dirty="0"/>
              <a:t>Compute </a:t>
            </a:r>
            <a:r>
              <a:rPr lang="en-US" dirty="0" err="1"/>
              <a:t>correlators</a:t>
            </a:r>
            <a:endParaRPr lang="en-US" dirty="0"/>
          </a:p>
          <a:p>
            <a:pPr lvl="1"/>
            <a:r>
              <a:rPr lang="en-US" dirty="0"/>
              <a:t>For details, see </a:t>
            </a:r>
            <a:r>
              <a:rPr lang="is-IS" dirty="0"/>
              <a:t>arXiv:1605.09285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6682-EDB9-6E42-A700-2EF30A09A704}" type="datetime1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571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Non-equilibrium Thermodynamics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09046-8D8C-844D-BE49-AAD9D9069F91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 descr="EquilString5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836" y="1981200"/>
            <a:ext cx="5978964" cy="4114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4876800"/>
          </a:xfrm>
        </p:spPr>
        <p:txBody>
          <a:bodyPr/>
          <a:lstStyle/>
          <a:p>
            <a:r>
              <a:rPr lang="en-US" dirty="0"/>
              <a:t>Extend to massless </a:t>
            </a:r>
            <a:r>
              <a:rPr lang="en-US" dirty="0" err="1"/>
              <a:t>sol’n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065490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 Brownian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/>
              <a:t>Average distance squared travelled as a </a:t>
            </a:r>
            <a:r>
              <a:rPr lang="en-US" dirty="0" err="1"/>
              <a:t>fcn</a:t>
            </a:r>
            <a:r>
              <a:rPr lang="en-US" dirty="0"/>
              <a:t> of time </a:t>
            </a:r>
            <a:r>
              <a:rPr lang="en-US" i="1" dirty="0"/>
              <a:t>t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r>
              <a:rPr lang="en-US" i="1" dirty="0"/>
              <a:t>a</a:t>
            </a:r>
            <a:r>
              <a:rPr lang="en-US" dirty="0"/>
              <a:t> is the speed at which the endpoint falls</a:t>
            </a:r>
          </a:p>
          <a:p>
            <a:pPr lvl="2"/>
            <a:r>
              <a:rPr lang="en-US" dirty="0"/>
              <a:t>Allows interpolation </a:t>
            </a:r>
            <a:r>
              <a:rPr lang="en-US" dirty="0" err="1"/>
              <a:t>btwn</a:t>
            </a:r>
            <a:r>
              <a:rPr lang="en-US" dirty="0"/>
              <a:t> known HQ and new light quark results</a:t>
            </a:r>
          </a:p>
          <a:p>
            <a:pPr lvl="2"/>
            <a:r>
              <a:rPr lang="en-US" dirty="0"/>
              <a:t>Will also allow for </a:t>
            </a:r>
            <a:r>
              <a:rPr lang="en-US" dirty="0" err="1"/>
              <a:t>qhat</a:t>
            </a:r>
            <a:r>
              <a:rPr lang="en-US" dirty="0"/>
              <a:t>(t)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B559-E8A4-AB4F-B03A-82FD15AA3490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 descr="Screen Shot 2016-05-13 at 5.48.31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300919"/>
            <a:ext cx="7467600" cy="1271081"/>
          </a:xfrm>
          <a:prstGeom prst="rect">
            <a:avLst/>
          </a:prstGeom>
        </p:spPr>
      </p:pic>
      <p:pic>
        <p:nvPicPr>
          <p:cNvPr id="8" name="Picture 7" descr="Screen Shot 2016-05-13 at 5.48.21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3" y="2438400"/>
            <a:ext cx="6227087" cy="65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199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Explicit Evaluation in Various Limits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Small </a:t>
            </a:r>
            <a:r>
              <a:rPr lang="en-US" dirty="0" err="1"/>
              <a:t>virtuality</a:t>
            </a:r>
            <a:endParaRPr lang="en-US" dirty="0"/>
          </a:p>
          <a:p>
            <a:pPr lvl="1"/>
            <a:r>
              <a:rPr lang="en-US" dirty="0"/>
              <a:t>Initial string length small compared to size of BH</a:t>
            </a:r>
          </a:p>
          <a:p>
            <a:pPr lvl="2"/>
            <a:r>
              <a:rPr lang="en-US" i="1" dirty="0"/>
              <a:t>l</a:t>
            </a:r>
            <a:r>
              <a:rPr lang="en-US" i="1" baseline="-25000" dirty="0"/>
              <a:t>0</a:t>
            </a:r>
            <a:r>
              <a:rPr lang="en-US" dirty="0"/>
              <a:t> &lt;&lt; </a:t>
            </a:r>
            <a:r>
              <a:rPr lang="en-US" i="1" dirty="0" err="1"/>
              <a:t>r</a:t>
            </a:r>
            <a:r>
              <a:rPr lang="en-US" i="1" baseline="-25000" dirty="0" err="1"/>
              <a:t>H</a:t>
            </a:r>
            <a:endParaRPr lang="en-US" dirty="0"/>
          </a:p>
          <a:p>
            <a:r>
              <a:rPr lang="en-US" dirty="0"/>
              <a:t>Arbitrary </a:t>
            </a:r>
            <a:r>
              <a:rPr lang="en-US" dirty="0" err="1"/>
              <a:t>virtuality</a:t>
            </a:r>
            <a:endParaRPr lang="en-US" dirty="0"/>
          </a:p>
          <a:p>
            <a:pPr lvl="1"/>
            <a:r>
              <a:rPr lang="en-US" dirty="0"/>
              <a:t>Early times </a:t>
            </a:r>
            <a:r>
              <a:rPr lang="en-US" i="1" dirty="0"/>
              <a:t>t</a:t>
            </a:r>
            <a:r>
              <a:rPr lang="en-US" dirty="0"/>
              <a:t> &lt;&lt; </a:t>
            </a:r>
            <a:r>
              <a:rPr lang="en-US" i="1" dirty="0">
                <a:latin typeface="Symbol" charset="2"/>
                <a:cs typeface="Symbol" charset="2"/>
              </a:rPr>
              <a:t>b</a:t>
            </a:r>
          </a:p>
          <a:p>
            <a:pPr lvl="2"/>
            <a:r>
              <a:rPr lang="en-US" dirty="0">
                <a:cs typeface="Symbol" charset="2"/>
              </a:rPr>
              <a:t>Ballistic regime</a:t>
            </a:r>
            <a:endParaRPr lang="en-US" dirty="0"/>
          </a:p>
          <a:p>
            <a:pPr lvl="1"/>
            <a:r>
              <a:rPr lang="en-US" dirty="0"/>
              <a:t>Late times </a:t>
            </a:r>
            <a:r>
              <a:rPr lang="en-US" i="1" dirty="0"/>
              <a:t>t</a:t>
            </a:r>
            <a:r>
              <a:rPr lang="en-US" dirty="0"/>
              <a:t> &gt;&gt; </a:t>
            </a:r>
            <a:r>
              <a:rPr lang="en-US" i="1" dirty="0">
                <a:latin typeface="Symbol" charset="2"/>
                <a:cs typeface="Symbol" charset="2"/>
              </a:rPr>
              <a:t>b</a:t>
            </a:r>
          </a:p>
          <a:p>
            <a:pPr lvl="2"/>
            <a:r>
              <a:rPr lang="en-US" dirty="0">
                <a:cs typeface="Symbol" charset="2"/>
              </a:rPr>
              <a:t>Diffusive regime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0855-CC5E-9B43-8213-3363F5077F9D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0544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</a:t>
            </a:r>
            <a:r>
              <a:rPr lang="en-US" dirty="0" err="1"/>
              <a:t>Virtuality</a:t>
            </a:r>
            <a:r>
              <a:rPr lang="en-US" dirty="0"/>
              <a:t> Limit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/>
          <a:lstStyle/>
          <a:p>
            <a:r>
              <a:rPr lang="en-US" dirty="0"/>
              <a:t>Complicated, but analytic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Examine:</a:t>
            </a:r>
          </a:p>
          <a:p>
            <a:pPr lvl="1"/>
            <a:r>
              <a:rPr lang="en-US" dirty="0"/>
              <a:t>Early times:</a:t>
            </a:r>
          </a:p>
          <a:p>
            <a:pPr lvl="2"/>
            <a:r>
              <a:rPr lang="en-US" dirty="0"/>
              <a:t>Characteristic of ballistic behavior: </a:t>
            </a:r>
            <a:r>
              <a:rPr lang="en-US" i="1" dirty="0"/>
              <a:t>s</a:t>
            </a:r>
            <a:r>
              <a:rPr lang="en-US" dirty="0"/>
              <a:t> ~ </a:t>
            </a:r>
            <a:r>
              <a:rPr lang="en-US" i="1" dirty="0"/>
              <a:t>t</a:t>
            </a:r>
          </a:p>
          <a:p>
            <a:pPr lvl="1"/>
            <a:r>
              <a:rPr lang="en-US" dirty="0"/>
              <a:t>Late times:</a:t>
            </a:r>
          </a:p>
          <a:p>
            <a:pPr lvl="3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Characteristic of diffusive/Brownian motion: </a:t>
            </a:r>
            <a:r>
              <a:rPr lang="en-US" i="1" dirty="0"/>
              <a:t>s</a:t>
            </a:r>
            <a:r>
              <a:rPr lang="en-US" dirty="0"/>
              <a:t> ~ </a:t>
            </a:r>
            <a:r>
              <a:rPr lang="en-US" i="1" dirty="0"/>
              <a:t>t</a:t>
            </a:r>
            <a:r>
              <a:rPr lang="en-US" baseline="30000" dirty="0"/>
              <a:t>1/2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BC3E-9780-4042-8307-7E50F4E13AA0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36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066800" y="1751258"/>
            <a:ext cx="7035800" cy="915742"/>
            <a:chOff x="762000" y="1559274"/>
            <a:chExt cx="9855200" cy="1282700"/>
          </a:xfrm>
        </p:grpSpPr>
        <p:pic>
          <p:nvPicPr>
            <p:cNvPr id="7" name="Picture 6" descr="Screen Shot 2016-05-13 at 6.02.29 AM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" y="1828800"/>
              <a:ext cx="1866900" cy="749300"/>
            </a:xfrm>
            <a:prstGeom prst="rect">
              <a:avLst/>
            </a:prstGeom>
          </p:spPr>
        </p:pic>
        <p:pic>
          <p:nvPicPr>
            <p:cNvPr id="8" name="Picture 7" descr="Screen Shot 2016-05-13 at 6.02.33 AM.png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44"/>
            <a:stretch/>
          </p:blipFill>
          <p:spPr>
            <a:xfrm>
              <a:off x="2586954" y="1559274"/>
              <a:ext cx="8030246" cy="1282700"/>
            </a:xfrm>
            <a:prstGeom prst="rect">
              <a:avLst/>
            </a:prstGeom>
          </p:spPr>
        </p:pic>
      </p:grpSp>
      <p:pic>
        <p:nvPicPr>
          <p:cNvPr id="11" name="Picture 10" descr="Screen Shot 2016-05-13 at 6.04.27 A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052" y="3086100"/>
            <a:ext cx="3851148" cy="800100"/>
          </a:xfrm>
          <a:prstGeom prst="rect">
            <a:avLst/>
          </a:prstGeom>
        </p:spPr>
      </p:pic>
      <p:pic>
        <p:nvPicPr>
          <p:cNvPr id="12" name="Picture 11" descr="Screen Shot 2016-05-13 at 6.04.52 AM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4572000"/>
            <a:ext cx="9144000" cy="148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3746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Arbitrary </a:t>
            </a:r>
            <a:r>
              <a:rPr lang="en-US" dirty="0" err="1"/>
              <a:t>Virtuality</a:t>
            </a:r>
            <a:r>
              <a:rPr lang="en-US" dirty="0"/>
              <a:t> Result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/>
              <a:t>Early times: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Ballistic dynamics at early times for all </a:t>
            </a:r>
            <a:r>
              <a:rPr lang="en-US" dirty="0" err="1"/>
              <a:t>virtualities</a:t>
            </a:r>
            <a:endParaRPr lang="en-US" dirty="0"/>
          </a:p>
          <a:p>
            <a:r>
              <a:rPr lang="en-US" dirty="0"/>
              <a:t>Late times: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b="1" i="1" dirty="0"/>
              <a:t>Critical result</a:t>
            </a:r>
            <a:r>
              <a:rPr lang="en-US" dirty="0"/>
              <a:t>: late time dynamics </a:t>
            </a:r>
            <a:r>
              <a:rPr lang="en-US" i="1" u="sng" dirty="0"/>
              <a:t>independent</a:t>
            </a:r>
            <a:r>
              <a:rPr lang="en-US" dirty="0"/>
              <a:t> of initial string length and </a:t>
            </a:r>
            <a:r>
              <a:rPr lang="en-US" b="1" dirty="0"/>
              <a:t>solely</a:t>
            </a:r>
            <a:r>
              <a:rPr lang="en-US" dirty="0"/>
              <a:t> determined by dynamics near the horizon</a:t>
            </a:r>
            <a:endParaRPr lang="en-US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20683-4836-A945-9676-53534A2B6B64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9719" y="1611958"/>
            <a:ext cx="8968081" cy="690795"/>
            <a:chOff x="1752600" y="2057400"/>
            <a:chExt cx="10644481" cy="819925"/>
          </a:xfrm>
        </p:grpSpPr>
        <p:pic>
          <p:nvPicPr>
            <p:cNvPr id="7" name="Picture 6" descr="Screen Shot 2016-05-13 at 6.10.44 AM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2600" y="2057400"/>
              <a:ext cx="1784684" cy="762000"/>
            </a:xfrm>
            <a:prstGeom prst="rect">
              <a:avLst/>
            </a:prstGeom>
          </p:spPr>
        </p:pic>
        <p:pic>
          <p:nvPicPr>
            <p:cNvPr id="8" name="Picture 7" descr="Screen Shot 2016-05-13 at 6.10.49 AM.png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6"/>
            <a:stretch/>
          </p:blipFill>
          <p:spPr>
            <a:xfrm>
              <a:off x="3586458" y="2080462"/>
              <a:ext cx="8810623" cy="796863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2667000" y="4038600"/>
            <a:ext cx="3693818" cy="749300"/>
            <a:chOff x="609600" y="4343400"/>
            <a:chExt cx="3693818" cy="749300"/>
          </a:xfrm>
        </p:grpSpPr>
        <p:pic>
          <p:nvPicPr>
            <p:cNvPr id="10" name="Picture 9" descr="Screen Shot 2016-05-13 at 6.13.40 AM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4343400"/>
              <a:ext cx="2184400" cy="749300"/>
            </a:xfrm>
            <a:prstGeom prst="rect">
              <a:avLst/>
            </a:prstGeom>
          </p:spPr>
        </p:pic>
        <p:pic>
          <p:nvPicPr>
            <p:cNvPr id="11" name="Picture 10" descr="Screen Shot 2016-05-13 at 6.13.46 AM.png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50" t="10549"/>
            <a:stretch/>
          </p:blipFill>
          <p:spPr>
            <a:xfrm>
              <a:off x="2775096" y="4421102"/>
              <a:ext cx="1528322" cy="658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49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</a:t>
            </a:r>
            <a:r>
              <a:rPr lang="en-US" dirty="0" err="1"/>
              <a:t>Virtuality</a:t>
            </a:r>
            <a:r>
              <a:rPr lang="en-US" dirty="0"/>
              <a:t> Result in d Dims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/>
          <a:lstStyle/>
          <a:p>
            <a:r>
              <a:rPr lang="en-US" dirty="0"/>
              <a:t>Examine the metric, </a:t>
            </a:r>
            <a:r>
              <a:rPr lang="en-US" dirty="0" err="1"/>
              <a:t>sol’n</a:t>
            </a:r>
            <a:r>
              <a:rPr lang="en-US" dirty="0"/>
              <a:t> near BH horizon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dirty="0"/>
              <a:t>=&gt;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At late times </a:t>
            </a:r>
            <a:r>
              <a:rPr lang="en-US" i="1" dirty="0"/>
              <a:t>t</a:t>
            </a:r>
            <a:r>
              <a:rPr lang="en-US" dirty="0"/>
              <a:t> &gt;&gt; </a:t>
            </a:r>
            <a:r>
              <a:rPr lang="en-US" i="1" dirty="0">
                <a:latin typeface="Symbol" charset="2"/>
                <a:cs typeface="Symbol" charset="2"/>
              </a:rPr>
              <a:t>b</a:t>
            </a:r>
            <a:r>
              <a:rPr lang="en-US" dirty="0"/>
              <a:t>, 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 = 2 </a:t>
            </a:r>
            <a:r>
              <a:rPr lang="en-US" i="1" dirty="0"/>
              <a:t>D</a:t>
            </a:r>
            <a:r>
              <a:rPr lang="en-US" dirty="0"/>
              <a:t>(</a:t>
            </a:r>
            <a:r>
              <a:rPr lang="en-US" i="1" dirty="0" err="1"/>
              <a:t>a</a:t>
            </a:r>
            <a:r>
              <a:rPr lang="en-US" dirty="0" err="1"/>
              <a:t>,</a:t>
            </a:r>
            <a:r>
              <a:rPr lang="en-US" i="1" dirty="0" err="1"/>
              <a:t>d</a:t>
            </a:r>
            <a:r>
              <a:rPr lang="en-US" dirty="0"/>
              <a:t>) </a:t>
            </a:r>
            <a:r>
              <a:rPr lang="en-US" i="1" dirty="0"/>
              <a:t>t</a:t>
            </a:r>
            <a:r>
              <a:rPr lang="en-US" dirty="0"/>
              <a:t>, with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012C-32D6-A041-A217-49BC269DC645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38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371600" y="1752600"/>
            <a:ext cx="6286500" cy="708338"/>
            <a:chOff x="3962400" y="2895600"/>
            <a:chExt cx="9017000" cy="1016000"/>
          </a:xfrm>
        </p:grpSpPr>
        <p:pic>
          <p:nvPicPr>
            <p:cNvPr id="7" name="Picture 6" descr="Screen Shot 2016-05-13 at 6.24.40 AM.png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050"/>
            <a:stretch/>
          </p:blipFill>
          <p:spPr>
            <a:xfrm>
              <a:off x="3962400" y="3111500"/>
              <a:ext cx="717635" cy="546100"/>
            </a:xfrm>
            <a:prstGeom prst="rect">
              <a:avLst/>
            </a:prstGeom>
          </p:spPr>
        </p:pic>
        <p:pic>
          <p:nvPicPr>
            <p:cNvPr id="8" name="Picture 7" descr="Screen Shot 2016-05-13 at 6.24.43 AM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3400" y="2895600"/>
              <a:ext cx="8636000" cy="1016000"/>
            </a:xfrm>
            <a:prstGeom prst="rect">
              <a:avLst/>
            </a:prstGeom>
          </p:spPr>
        </p:pic>
      </p:grpSp>
      <p:pic>
        <p:nvPicPr>
          <p:cNvPr id="10" name="Picture 9" descr="Screen Shot 2016-05-13 at 6.26.32 A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1000"/>
            <a:ext cx="9144000" cy="1013988"/>
          </a:xfrm>
          <a:prstGeom prst="rect">
            <a:avLst/>
          </a:prstGeom>
        </p:spPr>
      </p:pic>
      <p:pic>
        <p:nvPicPr>
          <p:cNvPr id="12" name="Picture 11" descr="Screen Shot 2016-05-13 at 6.29.17 AM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800600"/>
            <a:ext cx="43180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940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Relate </a:t>
            </a:r>
            <a:r>
              <a:rPr lang="en-US" i="1" dirty="0"/>
              <a:t>D</a:t>
            </a:r>
            <a:r>
              <a:rPr lang="en-US" dirty="0"/>
              <a:t>(</a:t>
            </a:r>
            <a:r>
              <a:rPr lang="en-US" i="1" dirty="0" err="1"/>
              <a:t>a</a:t>
            </a:r>
            <a:r>
              <a:rPr lang="en-US" dirty="0" err="1"/>
              <a:t>,</a:t>
            </a:r>
            <a:r>
              <a:rPr lang="en-US" i="1" dirty="0" err="1"/>
              <a:t>d</a:t>
            </a:r>
            <a:r>
              <a:rPr lang="en-US" dirty="0"/>
              <a:t>) to </a:t>
            </a:r>
            <a:r>
              <a:rPr lang="en-US" dirty="0" err="1"/>
              <a:t>qhat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qhat</a:t>
            </a:r>
            <a:r>
              <a:rPr lang="en-US" dirty="0"/>
              <a:t> is the average transverse momentum squared transferred from the plasma to the probe per unit distance travelled</a:t>
            </a:r>
          </a:p>
          <a:p>
            <a:pPr lvl="1"/>
            <a:r>
              <a:rPr lang="en-US" dirty="0"/>
              <a:t>Important transport coefficient</a:t>
            </a:r>
          </a:p>
          <a:p>
            <a:pPr lvl="2"/>
            <a:r>
              <a:rPr lang="en-US" dirty="0"/>
              <a:t>In </a:t>
            </a:r>
            <a:r>
              <a:rPr lang="en-US" dirty="0" err="1"/>
              <a:t>pQCD</a:t>
            </a:r>
            <a:r>
              <a:rPr lang="en-US" dirty="0"/>
              <a:t>, related to </a:t>
            </a:r>
            <a:r>
              <a:rPr lang="en-US" dirty="0" err="1"/>
              <a:t>radiative</a:t>
            </a:r>
            <a:r>
              <a:rPr lang="en-US" dirty="0"/>
              <a:t> energy loss of hard </a:t>
            </a:r>
            <a:r>
              <a:rPr lang="en-US" dirty="0" err="1"/>
              <a:t>parton</a:t>
            </a:r>
            <a:r>
              <a:rPr lang="en-US" dirty="0"/>
              <a:t>, 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E ~ </a:t>
            </a:r>
            <a:r>
              <a:rPr lang="en-US" dirty="0">
                <a:latin typeface="Symbol" charset="2"/>
                <a:cs typeface="Symbol" charset="2"/>
              </a:rPr>
              <a:t>a</a:t>
            </a:r>
            <a:r>
              <a:rPr lang="en-US" baseline="-25000" dirty="0"/>
              <a:t>s</a:t>
            </a:r>
            <a:r>
              <a:rPr lang="en-US" dirty="0"/>
              <a:t> </a:t>
            </a:r>
            <a:r>
              <a:rPr lang="en-US" dirty="0" err="1"/>
              <a:t>qhat</a:t>
            </a:r>
            <a:r>
              <a:rPr lang="en-US" dirty="0"/>
              <a:t> L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Can relate </a:t>
            </a:r>
            <a:r>
              <a:rPr lang="en-US" dirty="0" err="1"/>
              <a:t>qhat</a:t>
            </a:r>
            <a:r>
              <a:rPr lang="en-US" dirty="0"/>
              <a:t> to the diffusion coefficient: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Time dependence in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 and </a:t>
            </a:r>
            <a:r>
              <a:rPr lang="en-US" i="1" dirty="0"/>
              <a:t>v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Rate that endpoint falls in “5</a:t>
            </a:r>
            <a:r>
              <a:rPr lang="en-US" baseline="30000" dirty="0"/>
              <a:t>th</a:t>
            </a:r>
            <a:r>
              <a:rPr lang="en-US" dirty="0"/>
              <a:t>” dimension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F50-F0FE-A64F-B41E-33028351F5AF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9" name="Picture 8" descr="Screen Shot 2016-09-25 at 3.28.26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5146"/>
            <a:ext cx="9144000" cy="124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0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AdS</a:t>
            </a:r>
            <a:r>
              <a:rPr lang="en-US" dirty="0"/>
              <a:t> Successes I:</a:t>
            </a:r>
            <a:r>
              <a:rPr lang="en-US" dirty="0">
                <a:latin typeface="Symbol" pitchFamily="18" charset="2"/>
              </a:rPr>
              <a:t> h</a:t>
            </a:r>
            <a:r>
              <a:rPr lang="en-US" dirty="0"/>
              <a:t>/s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/>
              <a:t>Naive </a:t>
            </a:r>
            <a:r>
              <a:rPr lang="en-US" dirty="0" err="1"/>
              <a:t>pQCD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>
                <a:latin typeface="Symbol" pitchFamily="18" charset="2"/>
              </a:rPr>
              <a:t>       h</a:t>
            </a:r>
            <a:r>
              <a:rPr lang="en-US" dirty="0"/>
              <a:t>/s ~ 1</a:t>
            </a:r>
          </a:p>
          <a:p>
            <a:r>
              <a:rPr lang="en-US" dirty="0"/>
              <a:t>Naive </a:t>
            </a:r>
            <a:r>
              <a:rPr lang="en-US" dirty="0" err="1"/>
              <a:t>AdS</a:t>
            </a:r>
            <a:r>
              <a:rPr lang="en-US" dirty="0"/>
              <a:t>/CFT:</a:t>
            </a:r>
          </a:p>
          <a:p>
            <a:pPr marL="457200" lvl="1" indent="0">
              <a:buNone/>
            </a:pPr>
            <a:r>
              <a:rPr lang="en-US" dirty="0">
                <a:latin typeface="Symbol" pitchFamily="18" charset="2"/>
              </a:rPr>
              <a:t>     h</a:t>
            </a:r>
            <a:r>
              <a:rPr lang="en-US" dirty="0"/>
              <a:t>/s ~ 1/4</a:t>
            </a:r>
            <a:r>
              <a:rPr lang="en-US" dirty="0">
                <a:latin typeface="Symbol" pitchFamily="18" charset="2"/>
              </a:rPr>
              <a:t>p</a:t>
            </a:r>
          </a:p>
          <a:p>
            <a:pPr lvl="1"/>
            <a:endParaRPr lang="en-US" dirty="0">
              <a:latin typeface="Symbol" pitchFamily="18" charset="2"/>
            </a:endParaRPr>
          </a:p>
          <a:p>
            <a:pPr lvl="2"/>
            <a:endParaRPr lang="en-US" dirty="0">
              <a:latin typeface="Symbol" pitchFamily="18" charset="2"/>
            </a:endParaRPr>
          </a:p>
          <a:p>
            <a:pPr lvl="1"/>
            <a:endParaRPr lang="en-US" dirty="0">
              <a:latin typeface="Symbol" pitchFamily="18" charset="2"/>
            </a:endParaRPr>
          </a:p>
          <a:p>
            <a:pPr lvl="1"/>
            <a:endParaRPr lang="en-US" dirty="0">
              <a:latin typeface="Symbol" pitchFamily="18" charset="2"/>
            </a:endParaRPr>
          </a:p>
          <a:p>
            <a:pPr lvl="1"/>
            <a:endParaRPr lang="en-US" dirty="0">
              <a:latin typeface="Symbol" pitchFamily="18" charset="2"/>
            </a:endParaRPr>
          </a:p>
          <a:p>
            <a:pPr lvl="1"/>
            <a:endParaRPr lang="en-US" dirty="0">
              <a:latin typeface="Symbol" pitchFamily="18" charset="2"/>
            </a:endParaRP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E011-8E76-D049-9926-7D566FEC0B0D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4240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403344"/>
            <a:ext cx="421860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842986" y="6200001"/>
            <a:ext cx="1978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Shear Viscosity, Wikipedia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452F66-B2F9-FB46-B094-FC04FEDC80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538" y="1295400"/>
            <a:ext cx="4243862" cy="48403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84D045-9C0C-E146-86CD-D5B73248BF4F}"/>
              </a:ext>
            </a:extLst>
          </p:cNvPr>
          <p:cNvSpPr txBox="1"/>
          <p:nvPr/>
        </p:nvSpPr>
        <p:spPr>
          <a:xfrm>
            <a:off x="5886740" y="6135750"/>
            <a:ext cx="241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Ryu et al., </a:t>
            </a:r>
            <a:r>
              <a:rPr lang="en-US" sz="1200" dirty="0" err="1"/>
              <a:t>Phys.Rev</a:t>
            </a:r>
            <a:r>
              <a:rPr lang="en-US" sz="1200" dirty="0"/>
              <a:t>. C97 (2018)</a:t>
            </a:r>
          </a:p>
        </p:txBody>
      </p:sp>
    </p:spTree>
    <p:extLst>
      <p:ext uri="{BB962C8B-B14F-4D97-AF65-F5344CB8AC3E}">
        <p14:creationId xmlns:p14="http://schemas.microsoft.com/office/powerpoint/2010/main" val="36693083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Quark </a:t>
            </a:r>
            <a:r>
              <a:rPr lang="en-US" dirty="0" err="1"/>
              <a:t>qhat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/>
              <a:t>For heavy quarks </a:t>
            </a:r>
            <a:r>
              <a:rPr lang="en-US" i="1" dirty="0"/>
              <a:t>a</a:t>
            </a:r>
            <a:r>
              <a:rPr lang="en-US" dirty="0"/>
              <a:t> = 0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MH result behaves sensibly as v =&gt; 1</a:t>
            </a:r>
          </a:p>
          <a:p>
            <a:pPr lvl="1"/>
            <a:r>
              <a:rPr lang="en-US" dirty="0"/>
              <a:t>No speed limit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AEF9D-FD2B-AE4C-B2A2-5621CB4974CA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40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057400" y="2362200"/>
            <a:ext cx="6629400" cy="2094131"/>
            <a:chOff x="2057400" y="2209800"/>
            <a:chExt cx="6629400" cy="2094131"/>
          </a:xfrm>
        </p:grpSpPr>
        <p:grpSp>
          <p:nvGrpSpPr>
            <p:cNvPr id="9" name="Group 8"/>
            <p:cNvGrpSpPr/>
            <p:nvPr/>
          </p:nvGrpSpPr>
          <p:grpSpPr>
            <a:xfrm>
              <a:off x="2057400" y="2209800"/>
              <a:ext cx="3429000" cy="2057400"/>
              <a:chOff x="5105400" y="1447800"/>
              <a:chExt cx="3429000" cy="2057400"/>
            </a:xfrm>
          </p:grpSpPr>
          <p:pic>
            <p:nvPicPr>
              <p:cNvPr id="7" name="Picture 6" descr="Screen Shot 2016-09-25 at 12.29.48 AM.png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5400" y="2619564"/>
                <a:ext cx="3429000" cy="885636"/>
              </a:xfrm>
              <a:prstGeom prst="rect">
                <a:avLst/>
              </a:prstGeom>
            </p:spPr>
          </p:pic>
          <p:pic>
            <p:nvPicPr>
              <p:cNvPr id="8" name="Picture 7" descr="Screen Shot 2016-09-25 at 12.29.41 AM.png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86400" y="1447800"/>
                <a:ext cx="2545689" cy="914400"/>
              </a:xfrm>
              <a:prstGeom prst="rect">
                <a:avLst/>
              </a:prstGeom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5715000" y="2473674"/>
              <a:ext cx="1505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&lt;= This work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15000" y="3657600"/>
              <a:ext cx="2971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&lt;= </a:t>
              </a:r>
              <a:r>
                <a:rPr lang="en-US" dirty="0" err="1"/>
                <a:t>Gubser</a:t>
              </a:r>
              <a:r>
                <a:rPr lang="en-US" dirty="0"/>
                <a:t>, </a:t>
              </a:r>
              <a:r>
                <a:rPr lang="is-IS" dirty="0"/>
                <a:t>NPB790 (2008)</a:t>
              </a: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040698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Relate </a:t>
            </a:r>
            <a:r>
              <a:rPr lang="en-US" i="1" dirty="0"/>
              <a:t>D</a:t>
            </a:r>
            <a:r>
              <a:rPr lang="en-US" dirty="0"/>
              <a:t>(</a:t>
            </a:r>
            <a:r>
              <a:rPr lang="en-US" i="1" dirty="0" err="1"/>
              <a:t>a</a:t>
            </a:r>
            <a:r>
              <a:rPr lang="en-US" dirty="0" err="1"/>
              <a:t>,</a:t>
            </a:r>
            <a:r>
              <a:rPr lang="en-US" i="1" dirty="0" err="1"/>
              <a:t>d</a:t>
            </a:r>
            <a:r>
              <a:rPr lang="en-US" dirty="0"/>
              <a:t> = 5) to </a:t>
            </a:r>
            <a:r>
              <a:rPr lang="en-US" dirty="0" err="1"/>
              <a:t>qhat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/>
          <a:lstStyle/>
          <a:p>
            <a:r>
              <a:rPr lang="en-US" dirty="0"/>
              <a:t>We have numerical solutions for leading order falling strings in AdS</a:t>
            </a:r>
            <a:r>
              <a:rPr lang="en-US" baseline="-25000" dirty="0"/>
              <a:t>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Our numerical </a:t>
            </a:r>
            <a:r>
              <a:rPr lang="en-US" dirty="0" err="1"/>
              <a:t>sol’n</a:t>
            </a:r>
            <a:r>
              <a:rPr lang="en-US" dirty="0"/>
              <a:t> gives us the rate at which the endpoint is falling, the </a:t>
            </a:r>
            <a:r>
              <a:rPr lang="en-US" i="1" dirty="0"/>
              <a:t>a</a:t>
            </a:r>
            <a:r>
              <a:rPr lang="en-US" dirty="0"/>
              <a:t> in the previous!!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58FF-9D77-B044-8968-82E178A40FE8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28600" y="2124745"/>
            <a:ext cx="8686800" cy="3590255"/>
            <a:chOff x="76200" y="2971800"/>
            <a:chExt cx="8991600" cy="3716229"/>
          </a:xfrm>
        </p:grpSpPr>
        <p:pic>
          <p:nvPicPr>
            <p:cNvPr id="8" name="Picture 7" descr="Screen Shot 2015-06-06 at 7.17.49 PM.pn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3048000"/>
              <a:ext cx="7543800" cy="333884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324600" y="6041698"/>
              <a:ext cx="25917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Morad</a:t>
              </a:r>
              <a:r>
                <a:rPr lang="en-US" sz="1200" dirty="0"/>
                <a:t> and WAH,</a:t>
              </a:r>
            </a:p>
            <a:p>
              <a:r>
                <a:rPr lang="en-US" sz="1200" dirty="0"/>
                <a:t>JHEP 1411 (2014) 017 [1409.7545]</a:t>
              </a:r>
            </a:p>
            <a:p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84135" y="4340511"/>
              <a:ext cx="15959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</a:t>
              </a:r>
              <a:r>
                <a:rPr lang="en-US" baseline="30000" dirty="0"/>
                <a:t>th</a:t>
              </a:r>
              <a:r>
                <a:rPr lang="en-US" dirty="0"/>
                <a:t> Dimension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1000" y="5715000"/>
              <a:ext cx="11025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BH Horizon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200" y="2971800"/>
              <a:ext cx="1838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Minkowski</a:t>
              </a:r>
              <a:r>
                <a:rPr lang="en-US" sz="1400" dirty="0"/>
                <a:t> Boundary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78407" y="3304401"/>
              <a:ext cx="21607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Snapshots of string evolution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21300000" flipV="1">
              <a:off x="882133" y="3352800"/>
              <a:ext cx="32267" cy="3743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21300000" flipV="1">
              <a:off x="854453" y="5334694"/>
              <a:ext cx="32267" cy="37437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070487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Fast Does the Endpoint Fall?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Note:</a:t>
            </a:r>
          </a:p>
          <a:p>
            <a:pPr lvl="1"/>
            <a:r>
              <a:rPr lang="en-US" dirty="0"/>
              <a:t>rapid </a:t>
            </a:r>
            <a:r>
              <a:rPr lang="en-US" dirty="0" err="1"/>
              <a:t>thermalization</a:t>
            </a:r>
            <a:r>
              <a:rPr lang="en-US" dirty="0"/>
              <a:t>, </a:t>
            </a:r>
            <a:r>
              <a:rPr lang="en-US" i="1" dirty="0"/>
              <a:t>t</a:t>
            </a:r>
            <a:r>
              <a:rPr lang="en-US" dirty="0"/>
              <a:t> ~ 1 – 2 </a:t>
            </a:r>
            <a:r>
              <a:rPr lang="en-US" dirty="0" err="1"/>
              <a:t>fm</a:t>
            </a:r>
            <a:endParaRPr lang="en-US" dirty="0"/>
          </a:p>
          <a:p>
            <a:pPr lvl="1"/>
            <a:r>
              <a:rPr lang="en-US" dirty="0"/>
              <a:t>interesting scaling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 = 0) ~ 1 – 2</a:t>
            </a:r>
            <a:r>
              <a:rPr lang="en-US" baseline="30000" dirty="0"/>
              <a:t>-4Q^2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0272F-7CC9-3044-B3B3-098CADF34E45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7" descr="Screen Shot 2016-09-24 at 11.03.22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1447800"/>
            <a:ext cx="4572000" cy="2746431"/>
          </a:xfrm>
          <a:prstGeom prst="rect">
            <a:avLst/>
          </a:prstGeom>
        </p:spPr>
      </p:pic>
      <p:pic>
        <p:nvPicPr>
          <p:cNvPr id="9" name="Picture 8" descr="Screen Shot 2016-09-24 at 11.04.35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0" y="1371600"/>
            <a:ext cx="4508500" cy="290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0947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</a:t>
            </a:r>
            <a:r>
              <a:rPr lang="en-US" dirty="0"/>
              <a:t> Dependent </a:t>
            </a:r>
            <a:r>
              <a:rPr lang="en-US" dirty="0" err="1"/>
              <a:t>qhat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43400"/>
            <a:ext cx="8686800" cy="4876800"/>
          </a:xfrm>
        </p:spPr>
        <p:txBody>
          <a:bodyPr/>
          <a:lstStyle/>
          <a:p>
            <a:r>
              <a:rPr lang="en-US" dirty="0" err="1"/>
              <a:t>qhat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 = 0) ~ 3 – 10 GeV</a:t>
            </a:r>
            <a:r>
              <a:rPr lang="en-US" baseline="30000" dirty="0"/>
              <a:t>2</a:t>
            </a:r>
            <a:r>
              <a:rPr lang="en-US" dirty="0"/>
              <a:t>/</a:t>
            </a:r>
            <a:r>
              <a:rPr lang="en-US" dirty="0" err="1"/>
              <a:t>fm</a:t>
            </a:r>
            <a:r>
              <a:rPr lang="en-US" dirty="0"/>
              <a:t>, then increases</a:t>
            </a:r>
          </a:p>
          <a:p>
            <a:pPr lvl="1"/>
            <a:r>
              <a:rPr lang="en-US" dirty="0"/>
              <a:t>T = 350 MeV</a:t>
            </a:r>
          </a:p>
          <a:p>
            <a:r>
              <a:rPr lang="en-US" dirty="0" err="1"/>
              <a:t>qhat</a:t>
            </a:r>
            <a:r>
              <a:rPr lang="en-US" dirty="0"/>
              <a:t>(t=&gt;</a:t>
            </a:r>
            <a:r>
              <a:rPr lang="en-US" dirty="0">
                <a:latin typeface="ＭＳ ゴシック"/>
                <a:ea typeface="ＭＳ ゴシック"/>
                <a:cs typeface="ＭＳ ゴシック"/>
              </a:rPr>
              <a:t>∞</a:t>
            </a:r>
            <a:r>
              <a:rPr lang="en-US" dirty="0">
                <a:ea typeface="ＭＳ ゴシック"/>
                <a:cs typeface="ＭＳ ゴシック"/>
              </a:rPr>
              <a:t>) =&gt; </a:t>
            </a:r>
            <a:r>
              <a:rPr lang="en-US" dirty="0">
                <a:latin typeface="ＭＳ ゴシック"/>
                <a:ea typeface="ＭＳ ゴシック"/>
                <a:cs typeface="ＭＳ ゴシック"/>
              </a:rPr>
              <a:t>∞</a:t>
            </a:r>
            <a:r>
              <a:rPr lang="en-US" dirty="0">
                <a:ea typeface="ＭＳ ゴシック"/>
                <a:cs typeface="ＭＳ ゴシック"/>
              </a:rPr>
              <a:t> trivially as v =&gt; 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80AB-3C95-1942-8CCA-55E52E7CE0C8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9" name="Picture 8" descr="Screen Shot 2016-10-04 at 9.48.04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12" y="1219200"/>
            <a:ext cx="4519212" cy="2819400"/>
          </a:xfrm>
          <a:prstGeom prst="rect">
            <a:avLst/>
          </a:prstGeom>
        </p:spPr>
      </p:pic>
      <p:pic>
        <p:nvPicPr>
          <p:cNvPr id="10" name="Picture 9" descr="Screen Shot 2016-10-04 at 9.48.10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219200"/>
            <a:ext cx="4439454" cy="284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79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C159B-634A-654E-99F2-7853F18D4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AdS</a:t>
            </a:r>
            <a:r>
              <a:rPr lang="en-US" dirty="0"/>
              <a:t> Successes II: Jets and Jet Shapes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7AC86-F54D-6E4F-91F2-15B91F9DB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184608"/>
            <a:ext cx="8229600" cy="1139992"/>
          </a:xfrm>
        </p:spPr>
        <p:txBody>
          <a:bodyPr>
            <a:normAutofit fontScale="92500"/>
          </a:bodyPr>
          <a:lstStyle/>
          <a:p>
            <a:r>
              <a:rPr lang="en-US" dirty="0"/>
              <a:t>Evolution of string profile =&gt; jet suppression and evolution of light flavor jet shapes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2E9BE-F2EC-874E-B7B6-341ABF472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2E46-EE1B-214E-8ADA-4278DB311BC2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D4574-53BE-F648-96FD-3F72ED3F4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6AF67-4E27-AC40-9B1A-C83BFD63F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C88AF3-D71D-7A4D-9EFE-CD0C8B3CAB24}"/>
              </a:ext>
            </a:extLst>
          </p:cNvPr>
          <p:cNvSpPr txBox="1"/>
          <p:nvPr/>
        </p:nvSpPr>
        <p:spPr>
          <a:xfrm>
            <a:off x="5715000" y="4668082"/>
            <a:ext cx="2733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Brewer et al., JHEP 1802 (2018) 015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C25B6A-A3BD-6C46-A4EE-A90C628DBC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52" y="1371600"/>
            <a:ext cx="4284552" cy="34211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3B5CA6-788D-AA46-AB4B-9C24FA0AFAA5}"/>
              </a:ext>
            </a:extLst>
          </p:cNvPr>
          <p:cNvSpPr txBox="1"/>
          <p:nvPr/>
        </p:nvSpPr>
        <p:spPr>
          <a:xfrm>
            <a:off x="836938" y="4800600"/>
            <a:ext cx="2989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Morad</a:t>
            </a:r>
            <a:r>
              <a:rPr lang="en-US" sz="1200" dirty="0"/>
              <a:t> and WAH, JHEP 1411 (2014) 017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30EF001-EE56-604B-9D22-A57A85D60A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548231"/>
            <a:ext cx="4841103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32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AdS</a:t>
            </a:r>
            <a:r>
              <a:rPr lang="en-US" dirty="0"/>
              <a:t> Successes III: Open Heavy Flavor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98484"/>
            <a:ext cx="8686800" cy="1302316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Inclusion of fluctuations yields results qualitatively similar to D and B suppression</a:t>
            </a:r>
          </a:p>
          <a:p>
            <a:pPr lvl="1"/>
            <a:r>
              <a:rPr lang="en-US" dirty="0"/>
              <a:t>See also talk by R </a:t>
            </a:r>
            <a:r>
              <a:rPr lang="en-US" dirty="0" err="1"/>
              <a:t>Hambrock</a:t>
            </a:r>
            <a:r>
              <a:rPr lang="en-US" dirty="0"/>
              <a:t>, 3pm Tuesday (Parallel 4)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E3C3-DFA7-F342-B901-546E4135B287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DRAA3.ps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0" t="7730" r="-6984" b="1279"/>
          <a:stretch/>
        </p:blipFill>
        <p:spPr>
          <a:xfrm rot="5400000">
            <a:off x="528738" y="823459"/>
            <a:ext cx="3623818" cy="4472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5075" y="4432922"/>
            <a:ext cx="2163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WAH, PR</a:t>
            </a:r>
            <a:r>
              <a:rPr lang="is-IS" sz="1200" dirty="0"/>
              <a:t>D91 (2015) 085019 </a:t>
            </a:r>
            <a:endParaRPr lang="en-US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D527D1-BB4A-5E43-B63A-922ADB4DF8C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990600"/>
            <a:ext cx="3967163" cy="3733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851DFF-413E-9E4F-9A43-AD51C44ECE00}"/>
              </a:ext>
            </a:extLst>
          </p:cNvPr>
          <p:cNvSpPr txBox="1"/>
          <p:nvPr/>
        </p:nvSpPr>
        <p:spPr>
          <a:xfrm>
            <a:off x="6284799" y="4724400"/>
            <a:ext cx="16400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CMS, PRL119 (2017)</a:t>
            </a:r>
          </a:p>
        </p:txBody>
      </p:sp>
    </p:spTree>
    <p:extLst>
      <p:ext uri="{BB962C8B-B14F-4D97-AF65-F5344CB8AC3E}">
        <p14:creationId xmlns:p14="http://schemas.microsoft.com/office/powerpoint/2010/main" val="1782686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393DA-EE65-B449-9B3E-E3721CAC5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</a:t>
            </a:r>
            <a:r>
              <a:rPr lang="en-US" dirty="0" err="1"/>
              <a:t>Quarkonia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72DAA-A99C-4248-BDA2-1933705DD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/>
          <a:lstStyle/>
          <a:p>
            <a:r>
              <a:rPr lang="en-US" dirty="0"/>
              <a:t>Another probe of QGP physics: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6272E-BEB6-C542-885A-4CB6515A1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EBAF1-9DDA-AB43-A516-974896AE463E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11124-8E8B-3044-9D6E-6669A2AE7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39ACB-2A8E-3A4B-A22B-DB6C970F5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8EB0D9-4703-C648-BF37-5AB3E6C208FE}"/>
              </a:ext>
            </a:extLst>
          </p:cNvPr>
          <p:cNvGrpSpPr/>
          <p:nvPr/>
        </p:nvGrpSpPr>
        <p:grpSpPr>
          <a:xfrm>
            <a:off x="2667000" y="1828800"/>
            <a:ext cx="6400800" cy="2105799"/>
            <a:chOff x="2667000" y="1828800"/>
            <a:chExt cx="6400800" cy="21057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A2FEF5D-C8D8-6D4C-A3E6-85CCE11B8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000" y="1828800"/>
              <a:ext cx="6400800" cy="184075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CD91324-6CDE-B149-BF07-F3FF7BC292B8}"/>
                </a:ext>
              </a:extLst>
            </p:cNvPr>
            <p:cNvSpPr txBox="1"/>
            <p:nvPr/>
          </p:nvSpPr>
          <p:spPr>
            <a:xfrm>
              <a:off x="6000935" y="3657600"/>
              <a:ext cx="3066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 </a:t>
              </a:r>
              <a:r>
                <a:rPr lang="en-US" sz="1200" dirty="0" err="1"/>
                <a:t>Arnaldi</a:t>
              </a:r>
              <a:r>
                <a:rPr lang="en-US" sz="1200" dirty="0"/>
                <a:t>, EPJ Web Conf. 7, 02004 (2010)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EA21DE3-77D1-6749-939D-FC2931952CA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13" y="1752600"/>
            <a:ext cx="1440263" cy="21819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86A3C3-B6C6-C34F-A99B-C27062FE225D}"/>
              </a:ext>
            </a:extLst>
          </p:cNvPr>
          <p:cNvSpPr txBox="1"/>
          <p:nvPr/>
        </p:nvSpPr>
        <p:spPr>
          <a:xfrm>
            <a:off x="1299393" y="3760133"/>
            <a:ext cx="1889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 </a:t>
            </a:r>
            <a:r>
              <a:rPr lang="en-US" sz="1200" dirty="0" err="1"/>
              <a:t>Mocsy</a:t>
            </a:r>
            <a:r>
              <a:rPr lang="en-US" sz="1200" dirty="0"/>
              <a:t>, EPJC61 (2009)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413FCB-A2B0-CD4D-9E31-23F48670918A}"/>
              </a:ext>
            </a:extLst>
          </p:cNvPr>
          <p:cNvGrpSpPr/>
          <p:nvPr/>
        </p:nvGrpSpPr>
        <p:grpSpPr>
          <a:xfrm>
            <a:off x="1066800" y="4114800"/>
            <a:ext cx="6705600" cy="2562999"/>
            <a:chOff x="1066800" y="4114800"/>
            <a:chExt cx="6705600" cy="256299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4A0A0B9-5520-244B-8BAF-9DD79DD3A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5400" y="4114800"/>
              <a:ext cx="6477000" cy="243996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393307C-2BF6-2443-A128-C6F14742A699}"/>
                </a:ext>
              </a:extLst>
            </p:cNvPr>
            <p:cNvSpPr txBox="1"/>
            <p:nvPr/>
          </p:nvSpPr>
          <p:spPr>
            <a:xfrm>
              <a:off x="1066800" y="6400800"/>
              <a:ext cx="3289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Krouppa</a:t>
              </a:r>
              <a:r>
                <a:rPr lang="en-US" sz="1200" dirty="0"/>
                <a:t>, </a:t>
              </a:r>
              <a:r>
                <a:rPr lang="en-US" sz="1200" dirty="0" err="1"/>
                <a:t>Rothkopf</a:t>
              </a:r>
              <a:r>
                <a:rPr lang="en-US" sz="1200" dirty="0"/>
                <a:t>, Strickland, PRD97 (2018)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289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48976-0F64-EC4E-860B-E22484BC4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are Available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205F0-3EBC-7B4F-A98A-923530D2A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217786"/>
            <a:ext cx="8229600" cy="1259214"/>
          </a:xfrm>
        </p:spPr>
        <p:txBody>
          <a:bodyPr>
            <a:normAutofit/>
          </a:bodyPr>
          <a:lstStyle/>
          <a:p>
            <a:r>
              <a:rPr lang="en-US" dirty="0"/>
              <a:t>How do predictions from </a:t>
            </a:r>
            <a:r>
              <a:rPr lang="en-US" dirty="0" err="1"/>
              <a:t>AdS</a:t>
            </a:r>
            <a:r>
              <a:rPr lang="en-US" dirty="0"/>
              <a:t>/CFT compare?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A104D-8E34-A94E-AE0A-A47724912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975B-7CB4-C040-9F10-166E761B4467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BB218-F01E-CD4F-B001-E42A54F2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9EF81-962B-4949-B7E7-B3D93A84F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1C84A6-3D08-204B-9375-CDD20072391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350205"/>
            <a:ext cx="3752850" cy="34767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FBD4D7-DEFB-E240-9753-2EAE02989EE1}"/>
              </a:ext>
            </a:extLst>
          </p:cNvPr>
          <p:cNvSpPr txBox="1"/>
          <p:nvPr/>
        </p:nvSpPr>
        <p:spPr>
          <a:xfrm>
            <a:off x="6314320" y="4855405"/>
            <a:ext cx="1686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CMS, PLB770 (2017)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B25D0E-7ACD-7745-BA68-ACA13CF240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26405"/>
            <a:ext cx="4811689" cy="34781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E09F8E-4918-9A47-950D-402F314E9D82}"/>
              </a:ext>
            </a:extLst>
          </p:cNvPr>
          <p:cNvSpPr txBox="1"/>
          <p:nvPr/>
        </p:nvSpPr>
        <p:spPr>
          <a:xfrm>
            <a:off x="1143000" y="4980801"/>
            <a:ext cx="1915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ALICE, arXiv:1805.04387</a:t>
            </a:r>
          </a:p>
        </p:txBody>
      </p:sp>
    </p:spTree>
    <p:extLst>
      <p:ext uri="{BB962C8B-B14F-4D97-AF65-F5344CB8AC3E}">
        <p14:creationId xmlns:p14="http://schemas.microsoft.com/office/powerpoint/2010/main" val="2269524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09829-4E0E-C149-97CB-D4DCD8842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</a:t>
            </a:r>
            <a:r>
              <a:rPr lang="en-US" dirty="0" err="1"/>
              <a:t>AdS</a:t>
            </a:r>
            <a:r>
              <a:rPr lang="en-US" dirty="0"/>
              <a:t> to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145F0-91CB-D644-97BB-8C90FAF64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 </a:t>
            </a:r>
            <a:r>
              <a:rPr lang="en-US" dirty="0" err="1"/>
              <a:t>Krouppa</a:t>
            </a:r>
            <a:r>
              <a:rPr lang="en-US" dirty="0"/>
              <a:t>, </a:t>
            </a:r>
            <a:r>
              <a:rPr lang="en-US" dirty="0" err="1"/>
              <a:t>Ryblewski</a:t>
            </a:r>
            <a:r>
              <a:rPr lang="en-US" dirty="0"/>
              <a:t>, Strickland PRC92 (2015):</a:t>
            </a:r>
          </a:p>
          <a:p>
            <a:pPr lvl="1"/>
            <a:r>
              <a:rPr lang="en-US" dirty="0"/>
              <a:t>QGP dynamics =&gt; Heavy quark potential V(r)</a:t>
            </a:r>
          </a:p>
          <a:p>
            <a:pPr lvl="1"/>
            <a:r>
              <a:rPr lang="en-US" dirty="0"/>
              <a:t>V(r) =&gt;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endParaRPr lang="en-US" baseline="-25000" dirty="0"/>
          </a:p>
          <a:p>
            <a:pPr lvl="1"/>
            <a:r>
              <a:rPr lang="en-US" dirty="0"/>
              <a:t>R</a:t>
            </a:r>
            <a:r>
              <a:rPr lang="en-US" baseline="-25000" dirty="0"/>
              <a:t>AA</a:t>
            </a:r>
            <a:r>
              <a:rPr lang="en-US" dirty="0"/>
              <a:t> ~ &lt; </a:t>
            </a:r>
            <a:r>
              <a:rPr lang="en-US" dirty="0" err="1"/>
              <a:t>exp</a:t>
            </a:r>
            <a:r>
              <a:rPr lang="en-US" dirty="0"/>
              <a:t>[-L </a:t>
            </a:r>
            <a:r>
              <a:rPr lang="en-US" dirty="0" err="1"/>
              <a:t>Im</a:t>
            </a:r>
            <a:r>
              <a:rPr lang="en-US" dirty="0"/>
              <a:t>(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)] &gt;</a:t>
            </a:r>
            <a:r>
              <a:rPr lang="en-US" baseline="-25000" dirty="0"/>
              <a:t>geometry</a:t>
            </a:r>
          </a:p>
          <a:p>
            <a:r>
              <a:rPr lang="en-US" dirty="0"/>
              <a:t>Exciting because potential (!) to see hot wind screening: </a:t>
            </a:r>
            <a:r>
              <a:rPr lang="en-US" dirty="0" err="1"/>
              <a:t>L</a:t>
            </a:r>
            <a:r>
              <a:rPr lang="en-US" baseline="-25000" dirty="0" err="1"/>
              <a:t>AdS</a:t>
            </a:r>
            <a:r>
              <a:rPr lang="en-US" dirty="0"/>
              <a:t> ~ (1-v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30000" dirty="0"/>
              <a:t>1/4</a:t>
            </a:r>
            <a:endParaRPr lang="en-US" dirty="0"/>
          </a:p>
          <a:p>
            <a:pPr lvl="1"/>
            <a:r>
              <a:rPr lang="en-US" dirty="0"/>
              <a:t>Liu, Rajagopal, Wiedemann, </a:t>
            </a:r>
            <a:br>
              <a:rPr lang="en-US" dirty="0"/>
            </a:br>
            <a:r>
              <a:rPr lang="en-US" dirty="0"/>
              <a:t>PRL98 (2007)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7F6EC-BA1C-4347-A494-37AD00EAB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A851-ECD2-FA40-A846-27212C8BF953}" type="datetime1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8B5FF-DD94-6E48-85E6-0B2CB38A6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1CA6-1CAF-784A-B37C-44C2AA3AD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B5BB3C-F8F9-6745-BC6B-061837596A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134" t="30493" b="29595"/>
          <a:stretch/>
        </p:blipFill>
        <p:spPr>
          <a:xfrm>
            <a:off x="6889729" y="4510445"/>
            <a:ext cx="1233699" cy="1828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369834-E56B-8342-8703-80EADC75CDF9}"/>
              </a:ext>
            </a:extLst>
          </p:cNvPr>
          <p:cNvSpPr txBox="1"/>
          <p:nvPr/>
        </p:nvSpPr>
        <p:spPr>
          <a:xfrm>
            <a:off x="6792069" y="6443246"/>
            <a:ext cx="1507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Nadia Barnard</a:t>
            </a:r>
          </a:p>
        </p:txBody>
      </p:sp>
    </p:spTree>
    <p:extLst>
      <p:ext uri="{BB962C8B-B14F-4D97-AF65-F5344CB8AC3E}">
        <p14:creationId xmlns:p14="http://schemas.microsoft.com/office/powerpoint/2010/main" val="132174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wrap="none">
        <a:spAutoFit/>
      </a:bodyPr>
      <a:lstStyle>
        <a:defPPr>
          <a:defRPr sz="1200" dirty="0"/>
        </a:defPPr>
      </a:lst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87941</TotalTime>
  <Words>2170</Words>
  <Application>Microsoft Macintosh PowerPoint</Application>
  <PresentationFormat>On-screen Show (4:3)</PresentationFormat>
  <Paragraphs>479</Paragraphs>
  <Slides>43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Cambria Math</vt:lpstr>
      <vt:lpstr>Calibri</vt:lpstr>
      <vt:lpstr>Arial</vt:lpstr>
      <vt:lpstr>ＭＳ ゴシック</vt:lpstr>
      <vt:lpstr>Wingdings</vt:lpstr>
      <vt:lpstr>Hoefler Text</vt:lpstr>
      <vt:lpstr>Symbol</vt:lpstr>
      <vt:lpstr>Office Theme</vt:lpstr>
      <vt:lpstr>Image</vt:lpstr>
      <vt:lpstr>Bottomonia Suppression  from AdS/CFT</vt:lpstr>
      <vt:lpstr>Motivation</vt:lpstr>
      <vt:lpstr>Apply AdS/CFT to HI Phenomenology</vt:lpstr>
      <vt:lpstr>AdS Successes I: h/s </vt:lpstr>
      <vt:lpstr>AdS Successes II: Jets and Jet Shapes</vt:lpstr>
      <vt:lpstr>AdS Successes III: Open Heavy Flavor</vt:lpstr>
      <vt:lpstr>What about Quarkonia?</vt:lpstr>
      <vt:lpstr>Data are Available</vt:lpstr>
      <vt:lpstr>From AdS to Data</vt:lpstr>
      <vt:lpstr>AdS HQ Potential</vt:lpstr>
      <vt:lpstr>Static AdS QQbar V(r) for Υ</vt:lpstr>
      <vt:lpstr>Comparison to pQCD: Real Part</vt:lpstr>
      <vt:lpstr>Comparison to pQCD: Im Part</vt:lpstr>
      <vt:lpstr>Compute Ebind: Find Ground State</vt:lpstr>
      <vt:lpstr>Computing Ebind</vt:lpstr>
      <vt:lpstr>Weak Coupling Ebind</vt:lpstr>
      <vt:lpstr>Modelling RAA</vt:lpstr>
      <vt:lpstr>Weak Coupling RAA</vt:lpstr>
      <vt:lpstr>pQCD and AdS Binding Energies</vt:lpstr>
      <vt:lpstr>Quarkonia Suppression</vt:lpstr>
      <vt:lpstr>Conclusions</vt:lpstr>
      <vt:lpstr>Bonus Material</vt:lpstr>
      <vt:lpstr>Complex Ritz Variational Method</vt:lpstr>
      <vt:lpstr>Weakly Coupled Potential from pQCD</vt:lpstr>
      <vt:lpstr>Strongly Coupled Potential from AdS</vt:lpstr>
      <vt:lpstr>Consistent AdS Ebind?</vt:lpstr>
      <vt:lpstr>Why AdS at High-pT?</vt:lpstr>
      <vt:lpstr>LO AdS for Heavy Quark E-Loss</vt:lpstr>
      <vt:lpstr>Including Fluctuations in AdS HF</vt:lpstr>
      <vt:lpstr>Compare to RHIC HF Electrons</vt:lpstr>
      <vt:lpstr>Extending Fluctuating E-Loss to Lights</vt:lpstr>
      <vt:lpstr>Outline of Solution:</vt:lpstr>
      <vt:lpstr>Non-equilibrium Thermodynamics</vt:lpstr>
      <vt:lpstr>Analytic Brownian Motion</vt:lpstr>
      <vt:lpstr>Explicit Evaluation in Various Limits</vt:lpstr>
      <vt:lpstr>Small Virtuality Limit</vt:lpstr>
      <vt:lpstr>Arbitrary Virtuality Result</vt:lpstr>
      <vt:lpstr>Small Virtuality Result in d Dims</vt:lpstr>
      <vt:lpstr>Relate D(a,d) to qhat(t)</vt:lpstr>
      <vt:lpstr>Heavy Quark qhat</vt:lpstr>
      <vt:lpstr>Relate D(a,d = 5) to qhat(t)</vt:lpstr>
      <vt:lpstr>How Fast Does the Endpoint Fall?</vt:lpstr>
      <vt:lpstr>t Dependent qhat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William A Horowitz</dc:creator>
  <cp:lastModifiedBy>WA Horowitz</cp:lastModifiedBy>
  <cp:revision>2498</cp:revision>
  <cp:lastPrinted>2018-09-30T11:03:17Z</cp:lastPrinted>
  <dcterms:created xsi:type="dcterms:W3CDTF">2009-09-03T22:02:25Z</dcterms:created>
  <dcterms:modified xsi:type="dcterms:W3CDTF">2018-10-02T09:52:25Z</dcterms:modified>
</cp:coreProperties>
</file>