
<file path=[Content_Types].xml><?xml version="1.0" encoding="utf-8"?>
<Types xmlns="http://schemas.openxmlformats.org/package/2006/content-types">
  <Default Extension="png" ContentType="image/png"/>
  <Default Extension="sv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Default Extension="1227711950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1" r:id="rId1"/>
  </p:sldMasterIdLst>
  <p:notesMasterIdLst>
    <p:notesMasterId r:id="rId35"/>
  </p:notesMasterIdLst>
  <p:handoutMasterIdLst>
    <p:handoutMasterId r:id="rId36"/>
  </p:handoutMasterIdLst>
  <p:sldIdLst>
    <p:sldId id="381" r:id="rId2"/>
    <p:sldId id="427" r:id="rId3"/>
    <p:sldId id="393" r:id="rId4"/>
    <p:sldId id="425" r:id="rId5"/>
    <p:sldId id="411" r:id="rId6"/>
    <p:sldId id="359" r:id="rId7"/>
    <p:sldId id="423" r:id="rId8"/>
    <p:sldId id="424" r:id="rId9"/>
    <p:sldId id="426" r:id="rId10"/>
    <p:sldId id="428" r:id="rId11"/>
    <p:sldId id="429" r:id="rId12"/>
    <p:sldId id="430" r:id="rId13"/>
    <p:sldId id="431" r:id="rId14"/>
    <p:sldId id="432" r:id="rId15"/>
    <p:sldId id="414" r:id="rId16"/>
    <p:sldId id="413" r:id="rId17"/>
    <p:sldId id="415" r:id="rId18"/>
    <p:sldId id="416" r:id="rId19"/>
    <p:sldId id="417" r:id="rId20"/>
    <p:sldId id="422" r:id="rId21"/>
    <p:sldId id="384" r:id="rId22"/>
    <p:sldId id="385" r:id="rId23"/>
    <p:sldId id="389" r:id="rId24"/>
    <p:sldId id="400" r:id="rId25"/>
    <p:sldId id="401" r:id="rId26"/>
    <p:sldId id="403" r:id="rId27"/>
    <p:sldId id="420" r:id="rId28"/>
    <p:sldId id="406" r:id="rId29"/>
    <p:sldId id="407" r:id="rId30"/>
    <p:sldId id="408" r:id="rId31"/>
    <p:sldId id="410" r:id="rId32"/>
    <p:sldId id="421" r:id="rId33"/>
    <p:sldId id="377" r:id="rId34"/>
  </p:sldIdLst>
  <p:sldSz cx="9144000" cy="6858000" type="screen4x3"/>
  <p:notesSz cx="6648450" cy="98504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0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476"/>
    <a:srgbClr val="002060"/>
    <a:srgbClr val="CDC30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69" autoAdjust="0"/>
    <p:restoredTop sz="95332" autoAdjust="0"/>
  </p:normalViewPr>
  <p:slideViewPr>
    <p:cSldViewPr>
      <p:cViewPr varScale="1">
        <p:scale>
          <a:sx n="88" d="100"/>
          <a:sy n="88" d="100"/>
        </p:scale>
        <p:origin x="1469" y="53"/>
      </p:cViewPr>
      <p:guideLst>
        <p:guide orient="horz" pos="2160"/>
        <p:guide pos="30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15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6555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0FFFC-8081-441A-BF7B-EC88A3B29A57}" type="datetimeFigureOut">
              <a:rPr lang="de-DE" smtClean="0"/>
              <a:t>06.09.2017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6555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062E7-FDFC-4CAE-869A-A3BBA45CB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6052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06.09.2017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2285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smtClean="0"/>
              <a:t>Im NTW wurden ca. 100 Experimentiersets</a:t>
            </a:r>
            <a:r>
              <a:rPr lang="de-DE" baseline="0" dirty="0" smtClean="0"/>
              <a:t> gebaut und an die einzelnen Astroteilchen-Standorte verteilt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 smtClean="0"/>
              <a:t>Experimente bestehen aus Komponenten wie sie auch in den originalen Forschungsgeräten, z.B. </a:t>
            </a:r>
            <a:r>
              <a:rPr lang="de-DE" dirty="0" smtClean="0"/>
              <a:t>dem </a:t>
            </a:r>
            <a:r>
              <a:rPr lang="de-DE" dirty="0" err="1" smtClean="0"/>
              <a:t>IceCube</a:t>
            </a:r>
            <a:r>
              <a:rPr lang="de-DE" dirty="0" smtClean="0"/>
              <a:t>-Experiment am Südpol, verwendet werden.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err="1" smtClean="0"/>
              <a:t>Datennahme</a:t>
            </a:r>
            <a:r>
              <a:rPr lang="de-DE" baseline="0" dirty="0" smtClean="0"/>
              <a:t> und Auswertung kann selbstständig von Schülern durchgeführt werden. Wurde so konzipiert, dass das ohne schulisches Vorwissen möglich ist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 smtClean="0"/>
              <a:t>Über die Experimente erfahren die J wie wissenschaftliches Arbeiten eins Physikers in all seinen Facetten funktioniert, erlernen neues Wissen und erhalten Einblick in aktuelle Forschungsfragen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28530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3200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61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9028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>
                <a:solidFill>
                  <a:prstClr val="black"/>
                </a:solidFill>
              </a:rPr>
              <a:pPr/>
              <a:t>33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996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 smtClean="0"/>
              <a:t>Besteht aus </a:t>
            </a:r>
            <a:r>
              <a:rPr lang="de-DE" dirty="0" err="1" smtClean="0"/>
              <a:t>gel</a:t>
            </a:r>
            <a:r>
              <a:rPr lang="de-DE" dirty="0" smtClean="0"/>
              <a:t>. Teilchen, die Erde aus dem Weltall erreichen</a:t>
            </a:r>
          </a:p>
          <a:p>
            <a:pPr eaLnBrk="1" hangingPunct="1"/>
            <a:r>
              <a:rPr lang="de-DE" dirty="0" smtClean="0"/>
              <a:t>So stammen die Teilchen von der Sonne und von Quellen innerhalb und außerhalb unserer Galaxie.</a:t>
            </a:r>
          </a:p>
          <a:p>
            <a:pPr eaLnBrk="1" hangingPunct="1"/>
            <a:r>
              <a:rPr lang="de-DE" dirty="0" smtClean="0"/>
              <a:t>Wird zwischen prim. und </a:t>
            </a:r>
            <a:r>
              <a:rPr lang="de-DE" dirty="0" err="1" smtClean="0"/>
              <a:t>sek.</a:t>
            </a:r>
            <a:r>
              <a:rPr lang="de-DE" dirty="0" smtClean="0"/>
              <a:t> unterschieden</a:t>
            </a:r>
          </a:p>
          <a:p>
            <a:pPr eaLnBrk="1" hangingPunct="1"/>
            <a:r>
              <a:rPr lang="de-DE" dirty="0" smtClean="0"/>
              <a:t>Prim. ist die die auf </a:t>
            </a:r>
            <a:r>
              <a:rPr lang="de-DE" dirty="0" err="1" smtClean="0"/>
              <a:t>erdatmosphäre</a:t>
            </a:r>
            <a:r>
              <a:rPr lang="de-DE" dirty="0" smtClean="0"/>
              <a:t> trifft und besteht aus</a:t>
            </a:r>
          </a:p>
          <a:p>
            <a:pPr eaLnBrk="1" hangingPunct="1"/>
            <a:r>
              <a:rPr lang="de-DE" dirty="0" smtClean="0"/>
              <a:t>Sek </a:t>
            </a:r>
            <a:r>
              <a:rPr lang="de-DE" dirty="0" err="1" smtClean="0"/>
              <a:t>ensteht</a:t>
            </a:r>
            <a:r>
              <a:rPr lang="de-DE" dirty="0" smtClean="0"/>
              <a:t> infolge der Wechselwirkung der prim. Mit Atomkernen der Luft</a:t>
            </a:r>
          </a:p>
          <a:p>
            <a:pPr eaLnBrk="1" hangingPunct="1"/>
            <a:r>
              <a:rPr lang="de-DE" dirty="0" smtClean="0"/>
              <a:t>Kosmische </a:t>
            </a:r>
            <a:r>
              <a:rPr lang="de-DE" dirty="0" err="1" smtClean="0"/>
              <a:t>strahlung</a:t>
            </a:r>
            <a:r>
              <a:rPr lang="de-DE" dirty="0" smtClean="0"/>
              <a:t> erzeugt </a:t>
            </a:r>
            <a:r>
              <a:rPr lang="de-DE" dirty="0" err="1" smtClean="0"/>
              <a:t>phänomene</a:t>
            </a:r>
            <a:r>
              <a:rPr lang="de-DE" dirty="0" smtClean="0"/>
              <a:t>, die wir auch beobachten können, wie z.B. Nord-und Südpolarlichter</a:t>
            </a:r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1253299-B2F1-4FF5-9857-4C5491BB1C6E}" type="slidenum">
              <a:rPr lang="de-DE" sz="1200" smtClean="0"/>
              <a:pPr/>
              <a:t>3</a:t>
            </a:fld>
            <a:endParaRPr lang="de-DE" sz="1200" smtClean="0"/>
          </a:p>
        </p:txBody>
      </p:sp>
    </p:spTree>
    <p:extLst>
      <p:ext uri="{BB962C8B-B14F-4D97-AF65-F5344CB8AC3E}">
        <p14:creationId xmlns:p14="http://schemas.microsoft.com/office/powerpoint/2010/main" val="8009105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 smtClean="0"/>
              <a:t>Besteht aus </a:t>
            </a:r>
            <a:r>
              <a:rPr lang="de-DE" dirty="0" err="1" smtClean="0"/>
              <a:t>gel</a:t>
            </a:r>
            <a:r>
              <a:rPr lang="de-DE" dirty="0" smtClean="0"/>
              <a:t>. Teilchen, die Erde aus dem Weltall erreichen</a:t>
            </a:r>
          </a:p>
          <a:p>
            <a:pPr eaLnBrk="1" hangingPunct="1"/>
            <a:r>
              <a:rPr lang="de-DE" dirty="0" smtClean="0"/>
              <a:t>So stammen die Teilchen von der Sonne und von Quellen innerhalb und außerhalb unserer Galaxie.</a:t>
            </a:r>
          </a:p>
          <a:p>
            <a:pPr eaLnBrk="1" hangingPunct="1"/>
            <a:r>
              <a:rPr lang="de-DE" dirty="0" smtClean="0"/>
              <a:t>Wird zwischen prim. und </a:t>
            </a:r>
            <a:r>
              <a:rPr lang="de-DE" dirty="0" err="1" smtClean="0"/>
              <a:t>sek.</a:t>
            </a:r>
            <a:r>
              <a:rPr lang="de-DE" dirty="0" smtClean="0"/>
              <a:t> unterschieden</a:t>
            </a:r>
          </a:p>
          <a:p>
            <a:pPr eaLnBrk="1" hangingPunct="1"/>
            <a:r>
              <a:rPr lang="de-DE" dirty="0" smtClean="0"/>
              <a:t>Prim. ist die die auf </a:t>
            </a:r>
            <a:r>
              <a:rPr lang="de-DE" dirty="0" err="1" smtClean="0"/>
              <a:t>erdatmosphäre</a:t>
            </a:r>
            <a:r>
              <a:rPr lang="de-DE" dirty="0" smtClean="0"/>
              <a:t> trifft und besteht aus</a:t>
            </a:r>
          </a:p>
          <a:p>
            <a:pPr eaLnBrk="1" hangingPunct="1"/>
            <a:r>
              <a:rPr lang="de-DE" dirty="0" smtClean="0"/>
              <a:t>Sek </a:t>
            </a:r>
            <a:r>
              <a:rPr lang="de-DE" dirty="0" err="1" smtClean="0"/>
              <a:t>ensteht</a:t>
            </a:r>
            <a:r>
              <a:rPr lang="de-DE" dirty="0" smtClean="0"/>
              <a:t> infolge der Wechselwirkung der prim. Mit Atomkernen der Luft</a:t>
            </a:r>
          </a:p>
          <a:p>
            <a:pPr eaLnBrk="1" hangingPunct="1"/>
            <a:r>
              <a:rPr lang="de-DE" dirty="0" smtClean="0"/>
              <a:t>Kosmische </a:t>
            </a:r>
            <a:r>
              <a:rPr lang="de-DE" dirty="0" err="1" smtClean="0"/>
              <a:t>strahlung</a:t>
            </a:r>
            <a:r>
              <a:rPr lang="de-DE" dirty="0" smtClean="0"/>
              <a:t> erzeugt </a:t>
            </a:r>
            <a:r>
              <a:rPr lang="de-DE" dirty="0" err="1" smtClean="0"/>
              <a:t>phänomene</a:t>
            </a:r>
            <a:r>
              <a:rPr lang="de-DE" dirty="0" smtClean="0"/>
              <a:t>, die wir auch beobachten können, wie z.B. Nord-und Südpolarlichter</a:t>
            </a:r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1253299-B2F1-4FF5-9857-4C5491BB1C6E}" type="slidenum">
              <a:rPr lang="de-DE" sz="1200" smtClean="0"/>
              <a:pPr/>
              <a:t>4</a:t>
            </a:fld>
            <a:endParaRPr lang="de-DE" sz="1200" smtClean="0"/>
          </a:p>
        </p:txBody>
      </p:sp>
    </p:spTree>
    <p:extLst>
      <p:ext uri="{BB962C8B-B14F-4D97-AF65-F5344CB8AC3E}">
        <p14:creationId xmlns:p14="http://schemas.microsoft.com/office/powerpoint/2010/main" val="2406354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 smtClean="0"/>
              <a:t>Band 3 „Kosmische Strahlung“ bietet Einblicke in das faszinierende Forschungsfeld der Astroteilchenphysik. Dabei steht die experimentelle Untersuchung von kosmischen Teilchen am Beispiel der Myonen im Vordergrund. Lehrkräfte erhalten in dem 32-seitigen Heft Hintergrundinformationen</a:t>
            </a:r>
            <a:r>
              <a:rPr lang="de-DE" sz="1200" baseline="0" dirty="0" smtClean="0"/>
              <a:t> </a:t>
            </a:r>
            <a:r>
              <a:rPr lang="de-DE" sz="1200" dirty="0" smtClean="0"/>
              <a:t>sowie Ideen und Anregungen, wie sich das Thema in den Unterricht einbinden lässt. Außerdem enthält die Broschüre Fachtexte und</a:t>
            </a:r>
            <a:r>
              <a:rPr lang="de-DE" sz="1200" baseline="0" dirty="0" smtClean="0"/>
              <a:t> Experimente </a:t>
            </a:r>
            <a:r>
              <a:rPr lang="de-DE" sz="1200" dirty="0" smtClean="0"/>
              <a:t>für Schüler/innen</a:t>
            </a:r>
            <a:r>
              <a:rPr lang="de-DE" sz="1200" baseline="0" dirty="0" smtClean="0"/>
              <a:t>, die durchentsprechende Aufgaben und Lösungen sowie einem Überblick an weiterführenden Materialien zum Thema ergänzt werden. </a:t>
            </a: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2438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Sowohl für LK + J bieten wir ein mehrstufiges Programm an. </a:t>
            </a:r>
            <a:r>
              <a:rPr lang="de-DE" sz="1300" b="1" dirty="0"/>
              <a:t>Stufenprogramm</a:t>
            </a:r>
            <a:r>
              <a:rPr lang="de-DE" sz="1300" dirty="0"/>
              <a:t> ermöglicht sowohl Breiten als auch Spitzenförderung. So haben beide Zielgruppen die Möglichkeit schrittweise tiefer in die Materie einzusteigen und schließlich eigene Forschungsarbeiten zu verfolgen.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="1" dirty="0" smtClean="0"/>
              <a:t>Fakten</a:t>
            </a:r>
            <a:r>
              <a:rPr lang="de-DE" dirty="0" smtClean="0"/>
              <a:t>: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 smtClean="0"/>
              <a:t>Wir erreichen im Basisprogramm pro Jahr ca. 400 Lehrer und 4.000 Jugendliche.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 smtClean="0"/>
              <a:t>In der Qualifizierungsstufe waren es im letzten Jahr</a:t>
            </a:r>
            <a:r>
              <a:rPr lang="de-DE" baseline="0" dirty="0" smtClean="0"/>
              <a:t> ca. 180 Lehrer und 250 Schüler.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 smtClean="0"/>
              <a:t>Und im Vertiefungsprogramm 32 Lehrkräfte und 59 Jugendliche.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 smtClean="0"/>
              <a:t>In der Pyramidenspitze bei den Jugendlichen gab es insgesamt 13 Schülerforschungsarbeiten, wobei drei davon an den CERN-Projektwochen teilgenommen haben.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Der Besuch am CERN stellt also sozusagen das Sahnehäubchen dar.</a:t>
            </a:r>
          </a:p>
          <a:p>
            <a:pPr defTabSz="960760">
              <a:lnSpc>
                <a:spcPct val="150000"/>
              </a:lnSpc>
              <a:defRPr/>
            </a:pPr>
            <a:endParaRPr lang="de-DE" dirty="0" smtClean="0"/>
          </a:p>
          <a:p>
            <a:pPr>
              <a:lnSpc>
                <a:spcPct val="150000"/>
              </a:lnSpc>
            </a:pP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744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smtClean="0"/>
              <a:t>Im NTW wurden ca. 100 Experimentiersets</a:t>
            </a:r>
            <a:r>
              <a:rPr lang="de-DE" baseline="0" dirty="0" smtClean="0"/>
              <a:t> gebaut und an die einzelnen Astroteilchen-Standorte verteilt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 smtClean="0"/>
              <a:t>Experimente bestehen aus Komponenten wie sie auch in den originalen Forschungsgeräten, z.B. </a:t>
            </a:r>
            <a:r>
              <a:rPr lang="de-DE" dirty="0" smtClean="0"/>
              <a:t>dem </a:t>
            </a:r>
            <a:r>
              <a:rPr lang="de-DE" dirty="0" err="1" smtClean="0"/>
              <a:t>IceCube</a:t>
            </a:r>
            <a:r>
              <a:rPr lang="de-DE" dirty="0" smtClean="0"/>
              <a:t>-Experiment am Südpol, verwendet werden.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err="1" smtClean="0"/>
              <a:t>Datennahme</a:t>
            </a:r>
            <a:r>
              <a:rPr lang="de-DE" baseline="0" dirty="0" smtClean="0"/>
              <a:t> und Auswertung kann selbstständig von Schülern durchgeführt werden. Wurde so konzipiert, dass das ohne schulisches Vorwissen möglich ist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 smtClean="0"/>
              <a:t>Über die Experimente erfahren die J wie wissenschaftliches Arbeiten eins Physikers in all seinen Facetten funktioniert, erlernen neues Wissen und erhalten Einblick in aktuelle Forschungsfragen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4709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de-DE" smtClean="0"/>
          </a:p>
        </p:txBody>
      </p:sp>
    </p:spTree>
    <p:extLst>
      <p:ext uri="{BB962C8B-B14F-4D97-AF65-F5344CB8AC3E}">
        <p14:creationId xmlns:p14="http://schemas.microsoft.com/office/powerpoint/2010/main" val="34687939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147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de-DE" smtClean="0"/>
          </a:p>
        </p:txBody>
      </p:sp>
    </p:spTree>
    <p:extLst>
      <p:ext uri="{BB962C8B-B14F-4D97-AF65-F5344CB8AC3E}">
        <p14:creationId xmlns:p14="http://schemas.microsoft.com/office/powerpoint/2010/main" val="2374794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</p:spPr>
        <p:txBody>
          <a:bodyPr anchor="b">
            <a:noAutofit/>
          </a:bodyPr>
          <a:lstStyle>
            <a:lvl1pPr algn="ctr">
              <a:defRPr sz="4800" b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</p:spPr>
        <p:txBody>
          <a:bodyPr anchor="t"/>
          <a:lstStyle>
            <a:lvl1pPr marL="0" indent="0" algn="ctr">
              <a:buNone/>
              <a:defRPr b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05.09.2017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0770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82550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842080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599"/>
            <a:ext cx="6781800" cy="659161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1905000" y="1412776"/>
            <a:ext cx="6781800" cy="4813995"/>
          </a:xfrm>
        </p:spPr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60398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1115616" y="1628800"/>
            <a:ext cx="7416824" cy="4669508"/>
          </a:xfrm>
        </p:spPr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Titelplatzhalter 5"/>
          <p:cNvSpPr>
            <a:spLocks noGrp="1"/>
          </p:cNvSpPr>
          <p:nvPr>
            <p:ph type="title"/>
          </p:nvPr>
        </p:nvSpPr>
        <p:spPr>
          <a:xfrm>
            <a:off x="1907704" y="620688"/>
            <a:ext cx="6624736" cy="79695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4A90A-B7A7-467E-A29A-F148EE97183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092209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2"/>
          <p:cNvSpPr>
            <a:spLocks noGrp="1"/>
          </p:cNvSpPr>
          <p:nvPr>
            <p:ph idx="11"/>
          </p:nvPr>
        </p:nvSpPr>
        <p:spPr>
          <a:xfrm>
            <a:off x="1115616" y="1628800"/>
            <a:ext cx="3528392" cy="466950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2"/>
          </p:nvPr>
        </p:nvSpPr>
        <p:spPr>
          <a:xfrm>
            <a:off x="4788024" y="1628800"/>
            <a:ext cx="3744416" cy="466950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9" name="Titelplatzhalter 5"/>
          <p:cNvSpPr>
            <a:spLocks noGrp="1"/>
          </p:cNvSpPr>
          <p:nvPr>
            <p:ph type="title"/>
          </p:nvPr>
        </p:nvSpPr>
        <p:spPr>
          <a:xfrm>
            <a:off x="1907704" y="620688"/>
            <a:ext cx="6624736" cy="79695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3"/>
          <p:cNvSpPr>
            <a:spLocks noGrp="1"/>
          </p:cNvSpPr>
          <p:nvPr>
            <p:ph type="sldNum" sz="quarter" idx="13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4551B-71C4-4120-91B8-9A2C28074B1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5546386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2"/>
          <p:cNvSpPr>
            <a:spLocks noGrp="1"/>
          </p:cNvSpPr>
          <p:nvPr>
            <p:ph idx="11"/>
          </p:nvPr>
        </p:nvSpPr>
        <p:spPr>
          <a:xfrm>
            <a:off x="1115616" y="1628800"/>
            <a:ext cx="3528392" cy="466950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2"/>
          </p:nvPr>
        </p:nvSpPr>
        <p:spPr>
          <a:xfrm>
            <a:off x="4788024" y="1628800"/>
            <a:ext cx="3744416" cy="466950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9" name="Titelplatzhalter 5"/>
          <p:cNvSpPr>
            <a:spLocks noGrp="1"/>
          </p:cNvSpPr>
          <p:nvPr>
            <p:ph type="title"/>
          </p:nvPr>
        </p:nvSpPr>
        <p:spPr>
          <a:xfrm>
            <a:off x="1907704" y="620688"/>
            <a:ext cx="6624736" cy="79695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3"/>
          <p:cNvSpPr>
            <a:spLocks noGrp="1"/>
          </p:cNvSpPr>
          <p:nvPr>
            <p:ph type="sldNum" sz="quarter" idx="13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4551B-71C4-4120-91B8-9A2C28074B1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02354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7538988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3476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73761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itel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3"/>
          </p:nvPr>
        </p:nvSpPr>
        <p:spPr>
          <a:xfrm>
            <a:off x="971550" y="2060848"/>
            <a:ext cx="7543800" cy="3960540"/>
          </a:xfrm>
        </p:spPr>
        <p:txBody>
          <a:bodyPr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13476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9149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13476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200">
                <a:solidFill>
                  <a:srgbClr val="013476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13476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4716016" y="2060848"/>
            <a:ext cx="3744416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200">
                <a:solidFill>
                  <a:srgbClr val="013476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13476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4890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  <p:sp>
        <p:nvSpPr>
          <p:cNvPr id="1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6505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1962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6084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rgbClr val="01347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9" name="Textfeld 18"/>
          <p:cNvSpPr txBox="1"/>
          <p:nvPr userDrawn="1"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  <a:endParaRPr lang="de-DE" sz="7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Textfeld 19"/>
          <p:cNvSpPr txBox="1"/>
          <p:nvPr userDrawn="1"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  <a:endParaRPr lang="de-DE" sz="7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2" name="Textfeld 21"/>
          <p:cNvSpPr txBox="1"/>
          <p:nvPr userDrawn="1"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  <a:endParaRPr lang="de-DE" sz="7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13" name="Textfeld 12"/>
          <p:cNvSpPr txBox="1"/>
          <p:nvPr userDrawn="1"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  <a:endParaRPr lang="de-DE" sz="7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306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4680012" y="6045211"/>
            <a:ext cx="1520825" cy="6762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Logo</a:t>
            </a:r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05.09.2017</a:t>
            </a:r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5" name="Textfeld 14"/>
          <p:cNvSpPr txBox="1"/>
          <p:nvPr userDrawn="1"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  <a:endParaRPr lang="de-DE" sz="7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  <a:endParaRPr lang="de-DE" sz="7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pic>
        <p:nvPicPr>
          <p:cNvPr id="17" name="Grafik 1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 userDrawn="1"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  <a:endParaRPr lang="de-DE" sz="7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 userDrawn="1"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  <a:endParaRPr lang="de-DE" sz="7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243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27584" y="447253"/>
            <a:ext cx="76877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27584" y="1825625"/>
            <a:ext cx="7687766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13476"/>
                </a:solidFill>
              </a:defRPr>
            </a:lvl1pPr>
          </a:lstStyle>
          <a:p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398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25" r:id="rId3"/>
    <p:sldLayoutId id="2147483714" r:id="rId4"/>
    <p:sldLayoutId id="2147483715" r:id="rId5"/>
    <p:sldLayoutId id="2147483717" r:id="rId6"/>
    <p:sldLayoutId id="2147483726" r:id="rId7"/>
    <p:sldLayoutId id="2147483723" r:id="rId8"/>
    <p:sldLayoutId id="2147483724" r:id="rId9"/>
    <p:sldLayoutId id="2147483727" r:id="rId10"/>
    <p:sldLayoutId id="2147483729" r:id="rId11"/>
    <p:sldLayoutId id="2147483730" r:id="rId12"/>
    <p:sldLayoutId id="2147483731" r:id="rId13"/>
    <p:sldLayoutId id="2147483732" r:id="rId1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2060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lang="de-DE" sz="24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13476"/>
        </a:buClr>
        <a:buFont typeface="Wingdings" panose="05000000000000000000" pitchFamily="2" charset="2"/>
        <a:buChar char="Ø"/>
        <a:defRPr lang="de-DE" sz="2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18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1227711950"/><Relationship Id="rId2" Type="http://schemas.openxmlformats.org/officeDocument/2006/relationships/image" Target="../media/image22.sv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physik-begreifen-zeuthen.desy.de/angebote/kosmische_teilchen/cosmicweb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tiff"/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cosmicatweb.desy.de/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835696" y="188640"/>
            <a:ext cx="5825202" cy="2582406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>Kosmische Teilchen erforschen</a:t>
            </a:r>
            <a:br>
              <a:rPr lang="de-DE" b="1" dirty="0" smtClean="0"/>
            </a:br>
            <a:endParaRPr lang="de-DE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200" dirty="0"/>
              <a:t>Astroteilchen-Projekte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6" y="6039317"/>
            <a:ext cx="2095578" cy="731208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2128294" y="6078027"/>
            <a:ext cx="48017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 smtClean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Philipp </a:t>
            </a:r>
            <a:r>
              <a:rPr lang="de-DE" sz="16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Lindenau, Claudia Behnke</a:t>
            </a:r>
            <a:r>
              <a:rPr lang="de-DE" sz="24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de-DE" sz="24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1600" dirty="0">
                <a:solidFill>
                  <a:srgbClr val="CDC30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Ratingen | </a:t>
            </a:r>
            <a:r>
              <a:rPr lang="de-DE" sz="1600" dirty="0" smtClean="0">
                <a:solidFill>
                  <a:srgbClr val="CDC30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06. </a:t>
            </a:r>
            <a:r>
              <a:rPr lang="de-DE" sz="1600" dirty="0">
                <a:solidFill>
                  <a:srgbClr val="CDC30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– </a:t>
            </a:r>
            <a:r>
              <a:rPr lang="de-DE" sz="1600" dirty="0" smtClean="0">
                <a:solidFill>
                  <a:srgbClr val="CDC30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07.09.2017</a:t>
            </a:r>
            <a:r>
              <a:rPr lang="de-DE" sz="2000" dirty="0">
                <a:solidFill>
                  <a:srgbClr val="CDC301"/>
                </a:solidFill>
                <a:latin typeface="Arial Narrow" panose="020B0606020202030204" pitchFamily="34" charset="0"/>
                <a:ea typeface="+mj-ea"/>
                <a:cs typeface="+mj-cs"/>
              </a:rPr>
              <a:t/>
            </a:r>
            <a:br>
              <a:rPr lang="de-DE" sz="2000" dirty="0">
                <a:solidFill>
                  <a:srgbClr val="CDC301"/>
                </a:solidFill>
                <a:latin typeface="Arial Narrow" panose="020B0606020202030204" pitchFamily="34" charset="0"/>
                <a:ea typeface="+mj-ea"/>
                <a:cs typeface="+mj-cs"/>
              </a:rPr>
            </a:br>
            <a:r>
              <a:rPr lang="de-DE" sz="3200" dirty="0">
                <a:solidFill>
                  <a:srgbClr val="002060"/>
                </a:solidFill>
                <a:latin typeface="Arial Narrow" panose="020B0606020202030204" pitchFamily="34" charset="0"/>
                <a:ea typeface="+mj-ea"/>
                <a:cs typeface="+mj-cs"/>
              </a:rPr>
              <a:t/>
            </a:r>
            <a:br>
              <a:rPr lang="de-DE" sz="3200" dirty="0">
                <a:solidFill>
                  <a:srgbClr val="002060"/>
                </a:solidFill>
                <a:latin typeface="Arial Narrow" panose="020B0606020202030204" pitchFamily="34" charset="0"/>
                <a:ea typeface="+mj-ea"/>
                <a:cs typeface="+mj-cs"/>
              </a:rPr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097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Pierre </a:t>
            </a:r>
            <a:r>
              <a:rPr lang="de-DE" dirty="0" err="1"/>
              <a:t>Auger</a:t>
            </a:r>
            <a:r>
              <a:rPr lang="de-DE" dirty="0"/>
              <a:t> </a:t>
            </a:r>
            <a:r>
              <a:rPr lang="de-DE" dirty="0" smtClean="0"/>
              <a:t>Observatorium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Versuchsanlage </a:t>
            </a:r>
            <a:r>
              <a:rPr lang="de-DE" dirty="0" smtClean="0"/>
              <a:t>besteht aus</a:t>
            </a:r>
          </a:p>
          <a:p>
            <a:pPr lvl="1"/>
            <a:r>
              <a:rPr lang="de-DE" dirty="0" smtClean="0"/>
              <a:t>Oberflächendetektor (</a:t>
            </a:r>
            <a:r>
              <a:rPr lang="de-DE" dirty="0"/>
              <a:t>1660 </a:t>
            </a:r>
            <a:r>
              <a:rPr lang="de-DE" dirty="0" smtClean="0"/>
              <a:t>Stationen)</a:t>
            </a:r>
          </a:p>
          <a:p>
            <a:pPr lvl="1"/>
            <a:r>
              <a:rPr lang="de-DE" dirty="0" smtClean="0"/>
              <a:t>dem </a:t>
            </a:r>
            <a:r>
              <a:rPr lang="de-DE" dirty="0"/>
              <a:t>Fluoreszenzdetektor (27 </a:t>
            </a:r>
            <a:r>
              <a:rPr lang="de-DE" dirty="0" smtClean="0"/>
              <a:t>Teleskope)</a:t>
            </a:r>
          </a:p>
          <a:p>
            <a:pPr lvl="1"/>
            <a:r>
              <a:rPr lang="de-DE" dirty="0"/>
              <a:t>Radioantennen (150 Antennen)</a:t>
            </a:r>
            <a:endParaRPr lang="de-DE" dirty="0" smtClean="0"/>
          </a:p>
          <a:p>
            <a:pPr lvl="1"/>
            <a:r>
              <a:rPr lang="de-DE" dirty="0" smtClean="0"/>
              <a:t>Myonen-Detektoren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Fläche </a:t>
            </a:r>
            <a:r>
              <a:rPr lang="de-DE" dirty="0"/>
              <a:t>Insgesamt 3000 km</a:t>
            </a:r>
            <a:r>
              <a:rPr lang="de-DE" baseline="30000" dirty="0"/>
              <a:t>2 </a:t>
            </a:r>
            <a:endParaRPr lang="de-DE" baseline="30000" dirty="0" smtClean="0"/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Lage: </a:t>
            </a:r>
            <a:r>
              <a:rPr lang="de-DE" dirty="0" err="1" smtClean="0"/>
              <a:t>Pamas</a:t>
            </a:r>
            <a:r>
              <a:rPr lang="de-DE" dirty="0" smtClean="0"/>
              <a:t>, </a:t>
            </a:r>
            <a:r>
              <a:rPr lang="de-DE" dirty="0" err="1" smtClean="0"/>
              <a:t>Argentinen</a:t>
            </a:r>
            <a:endParaRPr lang="de-DE" dirty="0"/>
          </a:p>
          <a:p>
            <a:r>
              <a:rPr lang="de-DE" sz="2000" dirty="0"/>
              <a:t>Messung von Protonen </a:t>
            </a:r>
          </a:p>
          <a:p>
            <a:pPr lvl="1"/>
            <a:r>
              <a:rPr lang="de-DE" dirty="0"/>
              <a:t>mit Energien von: </a:t>
            </a:r>
            <a:br>
              <a:rPr lang="de-DE" dirty="0"/>
            </a:br>
            <a:r>
              <a:rPr lang="de-DE" dirty="0"/>
              <a:t>10</a:t>
            </a:r>
            <a:r>
              <a:rPr lang="de-DE" baseline="30000" dirty="0"/>
              <a:t>17</a:t>
            </a:r>
            <a:r>
              <a:rPr lang="de-DE" dirty="0"/>
              <a:t> eV bis 10</a:t>
            </a:r>
            <a:r>
              <a:rPr lang="de-DE" baseline="30000" dirty="0"/>
              <a:t>20</a:t>
            </a:r>
            <a:r>
              <a:rPr lang="de-DE" dirty="0"/>
              <a:t> </a:t>
            </a:r>
            <a:r>
              <a:rPr lang="de-DE" dirty="0" smtClean="0"/>
              <a:t>eV</a:t>
            </a:r>
          </a:p>
          <a:p>
            <a:pPr marL="0" indent="0">
              <a:buNone/>
            </a:pPr>
            <a:r>
              <a:rPr lang="de-DE" dirty="0" smtClean="0"/>
              <a:t> 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4" t="8509" r="8380" b="9981"/>
          <a:stretch/>
        </p:blipFill>
        <p:spPr>
          <a:xfrm>
            <a:off x="5868144" y="3450702"/>
            <a:ext cx="3168352" cy="2736304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033264"/>
            <a:ext cx="2664296" cy="2216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019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Pierre </a:t>
            </a:r>
            <a:r>
              <a:rPr lang="de-DE" dirty="0" err="1"/>
              <a:t>Auger</a:t>
            </a:r>
            <a:r>
              <a:rPr lang="de-DE" dirty="0"/>
              <a:t> </a:t>
            </a:r>
            <a:r>
              <a:rPr lang="de-DE" dirty="0" smtClean="0"/>
              <a:t>Observatorium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060847"/>
            <a:ext cx="7913610" cy="395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897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IceCube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528" y="3962411"/>
            <a:ext cx="1416204" cy="2129617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16633"/>
            <a:ext cx="5238610" cy="3581446"/>
          </a:xfrm>
          <a:prstGeom prst="rect">
            <a:avLst/>
          </a:prstGeom>
        </p:spPr>
      </p:pic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Versuchsanlage besteht </a:t>
            </a:r>
            <a:r>
              <a:rPr lang="de-DE" dirty="0" smtClean="0"/>
              <a:t>aus</a:t>
            </a:r>
          </a:p>
          <a:p>
            <a:pPr lvl="1"/>
            <a:r>
              <a:rPr lang="de-DE" dirty="0" smtClean="0"/>
              <a:t>insgesamt </a:t>
            </a:r>
            <a:r>
              <a:rPr lang="de-DE" dirty="0"/>
              <a:t>5160 </a:t>
            </a:r>
            <a:r>
              <a:rPr lang="de-DE" dirty="0" smtClean="0"/>
              <a:t>Sensoren</a:t>
            </a:r>
          </a:p>
          <a:p>
            <a:pPr lvl="1"/>
            <a:r>
              <a:rPr lang="de-DE" dirty="0" smtClean="0"/>
              <a:t>An 86 Kabelsträngen </a:t>
            </a:r>
            <a:endParaRPr lang="de-DE" dirty="0"/>
          </a:p>
          <a:p>
            <a:pPr lvl="1"/>
            <a:r>
              <a:rPr lang="de-DE" dirty="0" smtClean="0"/>
              <a:t>In 1450 -2450 Metern tiefe  </a:t>
            </a:r>
          </a:p>
          <a:p>
            <a:pPr lvl="1"/>
            <a:endParaRPr lang="de-DE" dirty="0" smtClean="0"/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Fläche Insgesamt 1000 km</a:t>
            </a:r>
            <a:r>
              <a:rPr lang="de-DE" baseline="30000" dirty="0" smtClean="0"/>
              <a:t>3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Lage: Amundsen-Scott-Südpolstation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2000" dirty="0" smtClean="0"/>
              <a:t>Messung </a:t>
            </a:r>
            <a:r>
              <a:rPr lang="de-DE" sz="2000" dirty="0"/>
              <a:t>von </a:t>
            </a:r>
            <a:r>
              <a:rPr lang="de-DE" dirty="0" smtClean="0"/>
              <a:t>Neutrinos</a:t>
            </a:r>
            <a:endParaRPr lang="de-DE" sz="2000" dirty="0"/>
          </a:p>
          <a:p>
            <a:pPr lvl="1"/>
            <a:r>
              <a:rPr lang="de-DE" dirty="0"/>
              <a:t>mit Energien von: </a:t>
            </a:r>
            <a:br>
              <a:rPr lang="de-DE" dirty="0"/>
            </a:br>
            <a:r>
              <a:rPr lang="de-DE" dirty="0" smtClean="0"/>
              <a:t>10</a:t>
            </a:r>
            <a:r>
              <a:rPr lang="de-DE" baseline="30000" dirty="0" smtClean="0"/>
              <a:t>12</a:t>
            </a:r>
            <a:r>
              <a:rPr lang="de-DE" dirty="0"/>
              <a:t> eV bis </a:t>
            </a:r>
            <a:r>
              <a:rPr lang="de-DE" dirty="0" smtClean="0"/>
              <a:t>10</a:t>
            </a:r>
            <a:r>
              <a:rPr lang="de-DE" baseline="30000" dirty="0" smtClean="0"/>
              <a:t>14</a:t>
            </a:r>
            <a:r>
              <a:rPr lang="de-DE" dirty="0"/>
              <a:t> </a:t>
            </a:r>
            <a:r>
              <a:rPr lang="de-DE" dirty="0" smtClean="0"/>
              <a:t>eV</a:t>
            </a:r>
          </a:p>
        </p:txBody>
      </p:sp>
    </p:spTree>
    <p:extLst>
      <p:ext uri="{BB962C8B-B14F-4D97-AF65-F5344CB8AC3E}">
        <p14:creationId xmlns:p14="http://schemas.microsoft.com/office/powerpoint/2010/main" val="4165724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IceCube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836712"/>
            <a:ext cx="5712906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941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Astroteilchen </a:t>
            </a:r>
            <a:r>
              <a:rPr lang="de-DE" dirty="0" err="1" smtClean="0"/>
              <a:t>Masterclass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de-DE" sz="2000" dirty="0"/>
              <a:t>Eintägige Veranstaltung in Schulen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Durchgeführt von </a:t>
            </a:r>
            <a:r>
              <a:rPr lang="de-DE" dirty="0" smtClean="0"/>
              <a:t>Nachwuchs-</a:t>
            </a:r>
            <a:br>
              <a:rPr lang="de-DE" dirty="0" smtClean="0"/>
            </a:br>
            <a:r>
              <a:rPr lang="de-DE" dirty="0" err="1" smtClean="0"/>
              <a:t>wissenschaftler</a:t>
            </a:r>
            <a:r>
              <a:rPr lang="de-DE" dirty="0" smtClean="0"/>
              <a:t>/inne/n</a:t>
            </a:r>
            <a:endParaRPr lang="de-DE" dirty="0"/>
          </a:p>
          <a:p>
            <a:pPr lvl="1">
              <a:lnSpc>
                <a:spcPct val="110000"/>
              </a:lnSpc>
            </a:pPr>
            <a:r>
              <a:rPr lang="de-DE" dirty="0"/>
              <a:t>Einführungsvorträge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de-DE" dirty="0"/>
              <a:t>Eigene Auswertung von Daten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der LHC-Experimente 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Pierre </a:t>
            </a:r>
            <a:r>
              <a:rPr lang="de-DE" sz="2000" b="1" dirty="0" err="1"/>
              <a:t>Auger</a:t>
            </a:r>
            <a:r>
              <a:rPr lang="de-DE" sz="2000" b="1" dirty="0"/>
              <a:t> Observatoriums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</a:t>
            </a:r>
            <a:r>
              <a:rPr lang="de-DE" sz="2000" b="1" dirty="0" err="1"/>
              <a:t>IceCube</a:t>
            </a:r>
            <a:r>
              <a:rPr lang="de-DE" sz="2000" b="1" dirty="0"/>
              <a:t> Experiments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Auch als Lehrerfortbildung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Über 700 </a:t>
            </a:r>
            <a:r>
              <a:rPr lang="de-DE" sz="2000" dirty="0" err="1"/>
              <a:t>Masterclasses</a:t>
            </a:r>
            <a:r>
              <a:rPr lang="de-DE" sz="2000" dirty="0"/>
              <a:t> wurden bisher durchgeführt</a:t>
            </a:r>
            <a:endParaRPr lang="de-DE" sz="1600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2623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Einsteiger Set: Die Nebelkammer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Picture 11" descr="C:\Users\Fabian\Dropbox\Netzwerk Teilchenwelt\Nebelkammer_final\Bilder Nebelkammer\CIMG500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6" b="1514"/>
          <a:stretch/>
        </p:blipFill>
        <p:spPr bwMode="auto">
          <a:xfrm>
            <a:off x="1509018" y="1964328"/>
            <a:ext cx="5837932" cy="4097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618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sz="3200" dirty="0" smtClean="0">
                <a:solidFill>
                  <a:srgbClr val="1F497D"/>
                </a:solidFill>
                <a:ea typeface="+mn-ea"/>
              </a:rPr>
              <a:t>Inhalt eines Experimentiersets</a:t>
            </a:r>
          </a:p>
        </p:txBody>
      </p:sp>
      <p:sp>
        <p:nvSpPr>
          <p:cNvPr id="9219" name="Inhaltsplatzhalter 1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171450" indent="-171450">
              <a:spcBef>
                <a:spcPts val="0"/>
              </a:spcBef>
            </a:pPr>
            <a:r>
              <a:rPr lang="de-DE" altLang="de-DE" sz="2000" dirty="0" smtClean="0"/>
              <a:t>Material für 10 Nebelkammern</a:t>
            </a:r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 smtClean="0"/>
              <a:t>10 Bauanleitungen</a:t>
            </a:r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 smtClean="0"/>
              <a:t>Hinweise und Kopiervorlagen </a:t>
            </a:r>
          </a:p>
          <a:p>
            <a:pPr marL="171450" indent="-171450">
              <a:spcBef>
                <a:spcPts val="0"/>
              </a:spcBef>
            </a:pPr>
            <a:endParaRPr lang="de-DE" altLang="de-DE" sz="2000" dirty="0"/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nicht enthalten sind </a:t>
            </a:r>
            <a:r>
              <a:rPr lang="de-DE" altLang="de-DE" sz="2000" dirty="0" smtClean="0"/>
              <a:t>Verbrauchsmaterialien: Isopropanol und Trockeneis</a:t>
            </a:r>
            <a:endParaRPr lang="de-DE" altLang="de-DE" sz="20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87576" y="3933057"/>
            <a:ext cx="4760248" cy="2321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pieren 4"/>
          <p:cNvGrpSpPr/>
          <p:nvPr/>
        </p:nvGrpSpPr>
        <p:grpSpPr>
          <a:xfrm>
            <a:off x="644141" y="4149080"/>
            <a:ext cx="3276972" cy="1526961"/>
            <a:chOff x="4842334" y="4897351"/>
            <a:chExt cx="3276972" cy="1526961"/>
          </a:xfrm>
        </p:grpSpPr>
        <p:sp>
          <p:nvSpPr>
            <p:cNvPr id="13" name="Rechteck 12"/>
            <p:cNvSpPr/>
            <p:nvPr/>
          </p:nvSpPr>
          <p:spPr>
            <a:xfrm>
              <a:off x="4986350" y="5463229"/>
              <a:ext cx="1027026" cy="2349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221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47" t="39288" r="53854" b="39574"/>
            <a:stretch/>
          </p:blipFill>
          <p:spPr bwMode="auto">
            <a:xfrm>
              <a:off x="4842334" y="4897351"/>
              <a:ext cx="3276972" cy="1493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hteck 1"/>
            <p:cNvSpPr/>
            <p:nvPr/>
          </p:nvSpPr>
          <p:spPr>
            <a:xfrm>
              <a:off x="7434622" y="5185383"/>
              <a:ext cx="684684" cy="2349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/>
            <p:cNvSpPr/>
            <p:nvPr/>
          </p:nvSpPr>
          <p:spPr>
            <a:xfrm>
              <a:off x="5166678" y="5626957"/>
              <a:ext cx="2772000" cy="2349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>
              <a:off x="5373232" y="5886568"/>
              <a:ext cx="1305914" cy="2349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5355980" y="6156426"/>
              <a:ext cx="2593504" cy="2349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36" t="50386" r="69230" b="46940"/>
            <a:stretch/>
          </p:blipFill>
          <p:spPr bwMode="auto">
            <a:xfrm>
              <a:off x="5357642" y="5689440"/>
              <a:ext cx="648000" cy="197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11" t="56084" r="68925" b="39034"/>
            <a:stretch/>
          </p:blipFill>
          <p:spPr bwMode="auto">
            <a:xfrm>
              <a:off x="5373232" y="6079256"/>
              <a:ext cx="1026543" cy="345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hteck 15"/>
            <p:cNvSpPr/>
            <p:nvPr/>
          </p:nvSpPr>
          <p:spPr>
            <a:xfrm>
              <a:off x="5144655" y="5670544"/>
              <a:ext cx="69948" cy="2349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5144655" y="4897351"/>
              <a:ext cx="228577" cy="14939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30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44" t="53788" r="76508" b="42888"/>
            <a:stretch/>
          </p:blipFill>
          <p:spPr bwMode="auto">
            <a:xfrm>
              <a:off x="5394599" y="5905463"/>
              <a:ext cx="210527" cy="234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498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853" y="3717032"/>
            <a:ext cx="4219463" cy="2682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pieren 3"/>
          <p:cNvGrpSpPr>
            <a:grpSpLocks/>
          </p:cNvGrpSpPr>
          <p:nvPr/>
        </p:nvGrpSpPr>
        <p:grpSpPr bwMode="auto">
          <a:xfrm>
            <a:off x="8066760" y="3789040"/>
            <a:ext cx="831212" cy="2391572"/>
            <a:chOff x="8100248" y="2368103"/>
            <a:chExt cx="1765194" cy="2321246"/>
          </a:xfrm>
        </p:grpSpPr>
        <p:sp>
          <p:nvSpPr>
            <p:cNvPr id="9" name="Pfeil nach unten 8"/>
            <p:cNvSpPr/>
            <p:nvPr/>
          </p:nvSpPr>
          <p:spPr>
            <a:xfrm>
              <a:off x="8100248" y="2493058"/>
              <a:ext cx="144880" cy="2155763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feld 2"/>
            <p:cNvSpPr txBox="1">
              <a:spLocks noChangeArrowheads="1"/>
            </p:cNvSpPr>
            <p:nvPr/>
          </p:nvSpPr>
          <p:spPr bwMode="auto">
            <a:xfrm>
              <a:off x="8275000" y="2368103"/>
              <a:ext cx="1590442" cy="268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200" dirty="0"/>
                <a:t>~ +20°C</a:t>
              </a:r>
            </a:p>
          </p:txBody>
        </p:sp>
        <p:sp>
          <p:nvSpPr>
            <p:cNvPr id="11" name="Textfeld 13"/>
            <p:cNvSpPr txBox="1">
              <a:spLocks noChangeArrowheads="1"/>
            </p:cNvSpPr>
            <p:nvPr/>
          </p:nvSpPr>
          <p:spPr bwMode="auto">
            <a:xfrm>
              <a:off x="8332759" y="4420495"/>
              <a:ext cx="1508741" cy="268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200" dirty="0"/>
                <a:t>~ -78°C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8332759" y="2858360"/>
              <a:ext cx="849689" cy="948562"/>
            </a:xfrm>
            <a:prstGeom prst="rect">
              <a:avLst/>
            </a:prstGeom>
            <a:noFill/>
          </p:spPr>
          <p:txBody>
            <a:bodyPr vert="vert270" wrap="square">
              <a:spAutoFit/>
            </a:bodyPr>
            <a:lstStyle/>
            <a:p>
              <a:pPr>
                <a:defRPr/>
              </a:pPr>
              <a:r>
                <a:rPr lang="de-DE" sz="1400" dirty="0"/>
                <a:t>T</a:t>
              </a:r>
              <a:r>
                <a:rPr lang="de-DE" sz="1200" dirty="0"/>
                <a:t>emperatu</a:t>
              </a:r>
              <a:r>
                <a:rPr lang="de-DE" sz="1400" dirty="0"/>
                <a:t>r</a:t>
              </a: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4953364" y="4149080"/>
            <a:ext cx="16719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Alkoholgetränkter Filz</a:t>
            </a:r>
            <a:endParaRPr lang="de-DE" sz="1100" dirty="0"/>
          </a:p>
        </p:txBody>
      </p:sp>
      <p:sp>
        <p:nvSpPr>
          <p:cNvPr id="14" name="Textfeld 13"/>
          <p:cNvSpPr txBox="1"/>
          <p:nvPr/>
        </p:nvSpPr>
        <p:spPr>
          <a:xfrm>
            <a:off x="4499992" y="5975702"/>
            <a:ext cx="9102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Trockeneis</a:t>
            </a:r>
            <a:endParaRPr lang="de-DE" sz="1100" dirty="0"/>
          </a:p>
        </p:txBody>
      </p:sp>
      <p:sp>
        <p:nvSpPr>
          <p:cNvPr id="2" name="Textfeld 1"/>
          <p:cNvSpPr txBox="1"/>
          <p:nvPr/>
        </p:nvSpPr>
        <p:spPr>
          <a:xfrm>
            <a:off x="5040143" y="5229200"/>
            <a:ext cx="1615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Übersättigte Schicht</a:t>
            </a:r>
            <a:endParaRPr lang="de-DE" sz="1100" dirty="0"/>
          </a:p>
        </p:txBody>
      </p:sp>
      <p:sp>
        <p:nvSpPr>
          <p:cNvPr id="1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sz="3200" dirty="0" smtClean="0">
                <a:solidFill>
                  <a:srgbClr val="1F497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Funktionsweise Nebelkammer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3"/>
          </p:nvPr>
        </p:nvSpPr>
        <p:spPr>
          <a:xfrm>
            <a:off x="1043608" y="2060848"/>
            <a:ext cx="7416824" cy="2562663"/>
          </a:xfrm>
        </p:spPr>
        <p:txBody>
          <a:bodyPr/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Alkohol verdampft bei Raumtemperatur bis zur Sättigung des Volumens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Alkoholdampf sinkt aufgrund Gravitation nach unten und kühlt dabei ab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Oberhalb der Metallplatte geht der Alkoholdampf in einen 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übersättigten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Zustand über</a:t>
            </a:r>
          </a:p>
          <a:p>
            <a:pPr lvl="0"/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Geladene Teilchen ionisieren Atome und erzeugen Kondensationskeime im übersättigten 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Medium</a:t>
            </a:r>
          </a:p>
          <a:p>
            <a:pPr lvl="0"/>
            <a:r>
              <a:rPr lang="de-DE" altLang="de-DE" sz="16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de-DE" altLang="de-DE" sz="16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diesen kondensieren </a:t>
            </a:r>
            <a:r>
              <a:rPr lang="de-DE" altLang="de-DE" sz="16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de-DE" sz="16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6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Alkoholmoleküle </a:t>
            </a:r>
            <a:br>
              <a:rPr lang="de-DE" altLang="de-DE" sz="16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6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 Tröpfchen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247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sz="3200" dirty="0" smtClean="0">
                <a:solidFill>
                  <a:srgbClr val="1F497D"/>
                </a:solidFill>
                <a:latin typeface="Arial Narrow" pitchFamily="32" charset="0"/>
                <a:ea typeface="+mn-ea"/>
                <a:cs typeface="Arial Unicode MS" charset="0"/>
              </a:rPr>
              <a:t>Experimentieren mit einer Nebelkammer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04551B-71C4-4120-91B8-9A2C28074B1A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331" y="3264429"/>
            <a:ext cx="5016028" cy="318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pieren 3"/>
          <p:cNvGrpSpPr>
            <a:grpSpLocks/>
          </p:cNvGrpSpPr>
          <p:nvPr/>
        </p:nvGrpSpPr>
        <p:grpSpPr bwMode="auto">
          <a:xfrm>
            <a:off x="8169258" y="3433156"/>
            <a:ext cx="626626" cy="2900400"/>
            <a:chOff x="8100248" y="2368103"/>
            <a:chExt cx="1051604" cy="2368061"/>
          </a:xfrm>
        </p:grpSpPr>
        <p:sp>
          <p:nvSpPr>
            <p:cNvPr id="9" name="Pfeil nach unten 8"/>
            <p:cNvSpPr/>
            <p:nvPr/>
          </p:nvSpPr>
          <p:spPr>
            <a:xfrm>
              <a:off x="8100248" y="2493058"/>
              <a:ext cx="144880" cy="2155763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feld 2"/>
            <p:cNvSpPr txBox="1">
              <a:spLocks noChangeArrowheads="1"/>
            </p:cNvSpPr>
            <p:nvPr/>
          </p:nvSpPr>
          <p:spPr bwMode="auto">
            <a:xfrm>
              <a:off x="8275001" y="2368103"/>
              <a:ext cx="864951" cy="315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400"/>
                <a:t>~ +20°C</a:t>
              </a:r>
            </a:p>
          </p:txBody>
        </p:sp>
        <p:sp>
          <p:nvSpPr>
            <p:cNvPr id="11" name="Textfeld 13"/>
            <p:cNvSpPr txBox="1">
              <a:spLocks noChangeArrowheads="1"/>
            </p:cNvSpPr>
            <p:nvPr/>
          </p:nvSpPr>
          <p:spPr bwMode="auto">
            <a:xfrm>
              <a:off x="8332758" y="4420495"/>
              <a:ext cx="819094" cy="315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400"/>
                <a:t>~ -78°C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8332758" y="2858360"/>
              <a:ext cx="671465" cy="948562"/>
            </a:xfrm>
            <a:prstGeom prst="rect">
              <a:avLst/>
            </a:prstGeom>
            <a:noFill/>
          </p:spPr>
          <p:txBody>
            <a:bodyPr vert="vert270" wrap="square">
              <a:spAutoFit/>
            </a:bodyPr>
            <a:lstStyle/>
            <a:p>
              <a:pPr>
                <a:defRPr/>
              </a:pPr>
              <a:r>
                <a:rPr lang="de-DE" sz="1400" dirty="0"/>
                <a:t>Temperatur</a:t>
              </a: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4355976" y="3772012"/>
            <a:ext cx="16719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Alkoholgetränkter Filz</a:t>
            </a:r>
            <a:endParaRPr lang="de-DE" sz="1100" dirty="0"/>
          </a:p>
        </p:txBody>
      </p:sp>
      <p:sp>
        <p:nvSpPr>
          <p:cNvPr id="14" name="Textfeld 13"/>
          <p:cNvSpPr txBox="1"/>
          <p:nvPr/>
        </p:nvSpPr>
        <p:spPr>
          <a:xfrm>
            <a:off x="4499992" y="6009435"/>
            <a:ext cx="9102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Trockeneis</a:t>
            </a:r>
            <a:endParaRPr lang="de-DE" sz="1100" dirty="0"/>
          </a:p>
        </p:txBody>
      </p:sp>
      <p:sp>
        <p:nvSpPr>
          <p:cNvPr id="2" name="Textfeld 1"/>
          <p:cNvSpPr txBox="1"/>
          <p:nvPr/>
        </p:nvSpPr>
        <p:spPr>
          <a:xfrm>
            <a:off x="4355976" y="5136370"/>
            <a:ext cx="2304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Übersättigte Schicht</a:t>
            </a:r>
            <a:endParaRPr lang="de-DE" sz="1100" dirty="0"/>
          </a:p>
        </p:txBody>
      </p:sp>
      <p:sp>
        <p:nvSpPr>
          <p:cNvPr id="4" name="Textfeld 3"/>
          <p:cNvSpPr txBox="1"/>
          <p:nvPr/>
        </p:nvSpPr>
        <p:spPr>
          <a:xfrm rot="20910167">
            <a:off x="380808" y="2283642"/>
            <a:ext cx="2545479" cy="442674"/>
          </a:xfrm>
          <a:prstGeom prst="wedgeRoundRectCallout">
            <a:avLst>
              <a:gd name="adj1" fmla="val 42740"/>
              <a:gd name="adj2" fmla="val 126298"/>
              <a:gd name="adj3" fmla="val 16667"/>
            </a:avLst>
          </a:prstGeom>
          <a:ln>
            <a:solidFill>
              <a:srgbClr val="CCCC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smtClean="0"/>
              <a:t>Spuren beobachten</a:t>
            </a:r>
            <a:endParaRPr lang="de-DE" sz="2000" dirty="0"/>
          </a:p>
        </p:txBody>
      </p:sp>
      <p:sp>
        <p:nvSpPr>
          <p:cNvPr id="6" name="Textfeld 5"/>
          <p:cNvSpPr txBox="1"/>
          <p:nvPr/>
        </p:nvSpPr>
        <p:spPr>
          <a:xfrm rot="287552">
            <a:off x="4517497" y="2427813"/>
            <a:ext cx="2192578" cy="442674"/>
          </a:xfrm>
          <a:prstGeom prst="wedgeRoundRectCallout">
            <a:avLst>
              <a:gd name="adj1" fmla="val -23871"/>
              <a:gd name="adj2" fmla="val 128639"/>
              <a:gd name="adj3" fmla="val 16667"/>
            </a:avLst>
          </a:prstGeom>
          <a:ln>
            <a:solidFill>
              <a:srgbClr val="CCCC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smtClean="0"/>
              <a:t>Spuren zählen</a:t>
            </a:r>
            <a:endParaRPr lang="de-DE" sz="2000" dirty="0"/>
          </a:p>
        </p:txBody>
      </p:sp>
      <p:sp>
        <p:nvSpPr>
          <p:cNvPr id="8" name="Textfeld 7"/>
          <p:cNvSpPr txBox="1"/>
          <p:nvPr/>
        </p:nvSpPr>
        <p:spPr>
          <a:xfrm rot="21294863">
            <a:off x="3134559" y="1701423"/>
            <a:ext cx="1620603" cy="783193"/>
          </a:xfrm>
          <a:prstGeom prst="wedgeRoundRectCallout">
            <a:avLst>
              <a:gd name="adj1" fmla="val -15389"/>
              <a:gd name="adj2" fmla="val 128772"/>
              <a:gd name="adj3" fmla="val 16667"/>
            </a:avLst>
          </a:prstGeom>
          <a:ln>
            <a:solidFill>
              <a:srgbClr val="CCCC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smtClean="0"/>
              <a:t>Spuren filmen</a:t>
            </a:r>
            <a:endParaRPr lang="de-DE" sz="2000" dirty="0"/>
          </a:p>
        </p:txBody>
      </p:sp>
      <p:sp>
        <p:nvSpPr>
          <p:cNvPr id="16" name="Textfeld 15"/>
          <p:cNvSpPr txBox="1"/>
          <p:nvPr/>
        </p:nvSpPr>
        <p:spPr>
          <a:xfrm rot="20245715">
            <a:off x="171092" y="3910449"/>
            <a:ext cx="2520280" cy="442674"/>
          </a:xfrm>
          <a:prstGeom prst="wedgeRoundRectCallout">
            <a:avLst>
              <a:gd name="adj1" fmla="val -999"/>
              <a:gd name="adj2" fmla="val 92528"/>
              <a:gd name="adj3" fmla="val 16667"/>
            </a:avLst>
          </a:prstGeom>
          <a:ln>
            <a:solidFill>
              <a:srgbClr val="CCCC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smtClean="0"/>
              <a:t>Spuren identifizieren</a:t>
            </a:r>
            <a:endParaRPr lang="de-DE" sz="2000" dirty="0"/>
          </a:p>
        </p:txBody>
      </p:sp>
      <p:sp>
        <p:nvSpPr>
          <p:cNvPr id="17" name="Textfeld 16"/>
          <p:cNvSpPr txBox="1"/>
          <p:nvPr/>
        </p:nvSpPr>
        <p:spPr>
          <a:xfrm rot="1219629">
            <a:off x="6634668" y="2081724"/>
            <a:ext cx="2271382" cy="442674"/>
          </a:xfrm>
          <a:prstGeom prst="wedgeRoundRectCallout">
            <a:avLst>
              <a:gd name="adj1" fmla="val -21651"/>
              <a:gd name="adj2" fmla="val 116279"/>
              <a:gd name="adj3" fmla="val 16667"/>
            </a:avLst>
          </a:prstGeom>
          <a:ln>
            <a:solidFill>
              <a:srgbClr val="CCCC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smtClean="0"/>
              <a:t>Spuren erzeugen</a:t>
            </a:r>
            <a:endParaRPr lang="de-DE" sz="2000" dirty="0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062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936" y="4869160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881" y="2070781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5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744" y="3501008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2060575" y="773113"/>
            <a:ext cx="6624638" cy="79692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de-DE" sz="3500" kern="1200" smtClean="0">
                <a:solidFill>
                  <a:schemeClr val="tx2"/>
                </a:solidFill>
                <a:latin typeface="Arial Narrow"/>
                <a:ea typeface="+mj-ea"/>
                <a:cs typeface="+mj-cs"/>
              </a:defRPr>
            </a:lvl1pPr>
          </a:lstStyle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de-DE" sz="3200" dirty="0">
              <a:solidFill>
                <a:srgbClr val="1F497D"/>
              </a:solidFill>
              <a:latin typeface="Arial Narrow" pitchFamily="32" charset="0"/>
              <a:ea typeface="+mn-ea"/>
              <a:cs typeface="Arial Unicode MS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Spuren in der Nebelkammer </a:t>
            </a:r>
            <a:r>
              <a:rPr lang="de-DE" dirty="0" smtClean="0"/>
              <a:t>auswerten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3"/>
          </p:nvPr>
        </p:nvSpPr>
        <p:spPr>
          <a:xfrm>
            <a:off x="4355976" y="2060848"/>
            <a:ext cx="4680520" cy="3956805"/>
          </a:xfrm>
        </p:spPr>
        <p:txBody>
          <a:bodyPr/>
          <a:lstStyle/>
          <a:p>
            <a:r>
              <a:rPr lang="de-DE" dirty="0"/>
              <a:t>Dicke, kurze Spuren </a:t>
            </a:r>
            <a:endParaRPr lang="de-DE" dirty="0" smtClean="0"/>
          </a:p>
          <a:p>
            <a:pPr lvl="1"/>
            <a:r>
              <a:rPr lang="de-DE" dirty="0" smtClean="0"/>
              <a:t>α-Teilchen </a:t>
            </a:r>
            <a:r>
              <a:rPr lang="de-DE" dirty="0"/>
              <a:t>(Helium-Kern) </a:t>
            </a:r>
          </a:p>
          <a:p>
            <a:pPr lvl="1"/>
            <a:r>
              <a:rPr lang="de-DE" dirty="0"/>
              <a:t>aus Zerfall von </a:t>
            </a:r>
            <a:r>
              <a:rPr lang="de-DE" dirty="0" smtClean="0"/>
              <a:t>Radon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/>
              <a:t>Dünne, krumme </a:t>
            </a:r>
            <a:r>
              <a:rPr lang="de-DE" dirty="0" smtClean="0"/>
              <a:t>Spuren</a:t>
            </a:r>
          </a:p>
          <a:p>
            <a:pPr lvl="1"/>
            <a:r>
              <a:rPr lang="de-DE" dirty="0"/>
              <a:t>niederenergetische Elektronen oder Positronen</a:t>
            </a:r>
          </a:p>
          <a:p>
            <a:pPr lvl="1"/>
            <a:r>
              <a:rPr lang="de-DE" dirty="0"/>
              <a:t>aus β-Strahlung oder kosmischen </a:t>
            </a:r>
            <a:r>
              <a:rPr lang="de-DE" dirty="0" smtClean="0"/>
              <a:t>Strahlung</a:t>
            </a:r>
          </a:p>
          <a:p>
            <a:r>
              <a:rPr lang="de-DE" dirty="0"/>
              <a:t>Dünne, lange, gerade Spuren </a:t>
            </a:r>
            <a:endParaRPr lang="de-DE" dirty="0" smtClean="0"/>
          </a:p>
          <a:p>
            <a:pPr lvl="1"/>
            <a:r>
              <a:rPr lang="de-DE" dirty="0"/>
              <a:t>hochenergetische </a:t>
            </a:r>
            <a:r>
              <a:rPr lang="de-DE" dirty="0" err="1" smtClean="0"/>
              <a:t>e</a:t>
            </a:r>
            <a:r>
              <a:rPr lang="de-DE" baseline="30000" dirty="0" err="1" smtClean="0"/>
              <a:t>+</a:t>
            </a:r>
            <a:r>
              <a:rPr lang="de-DE" dirty="0" err="1" smtClean="0"/>
              <a:t>,e</a:t>
            </a:r>
            <a:r>
              <a:rPr lang="de-DE" baseline="30000" dirty="0" smtClean="0"/>
              <a:t>-</a:t>
            </a:r>
            <a:r>
              <a:rPr lang="de-DE" dirty="0" smtClean="0"/>
              <a:t> </a:t>
            </a:r>
            <a:r>
              <a:rPr lang="de-DE" dirty="0"/>
              <a:t>oder Myonen aus kosmischen Strahlung</a:t>
            </a:r>
          </a:p>
          <a:p>
            <a:pPr lvl="1"/>
            <a:endParaRPr lang="de-DE" dirty="0" smtClean="0"/>
          </a:p>
          <a:p>
            <a:endParaRPr lang="de-DE" dirty="0" smtClean="0"/>
          </a:p>
          <a:p>
            <a:pPr marL="355600" lvl="1" indent="0">
              <a:buNone/>
            </a:pPr>
            <a:r>
              <a:rPr lang="de-DE" dirty="0" smtClean="0"/>
              <a:t> 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3111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Astro</a:t>
            </a:r>
            <a:r>
              <a:rPr lang="de-DE" b="1" dirty="0" smtClean="0"/>
              <a:t>teilchen</a:t>
            </a:r>
            <a:r>
              <a:rPr lang="de-DE" dirty="0" smtClean="0"/>
              <a:t>physik?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Auch Prozesse der Astrophysik lassen sich auf fundamentale Wechselwirkungen zurückfuhren</a:t>
            </a:r>
          </a:p>
          <a:p>
            <a:r>
              <a:rPr lang="de-DE" dirty="0" smtClean="0"/>
              <a:t>Die Kombination ist attraktiv obwohl (oder gerade weil)</a:t>
            </a:r>
          </a:p>
          <a:p>
            <a:pPr lvl="1"/>
            <a:r>
              <a:rPr lang="de-DE" dirty="0" smtClean="0"/>
              <a:t>Verschiedenste Größenordnung beschrieben werden</a:t>
            </a:r>
            <a:br>
              <a:rPr lang="de-DE" dirty="0" smtClean="0"/>
            </a:br>
            <a:r>
              <a:rPr lang="de-DE" dirty="0" smtClean="0"/>
              <a:t>(Subnuklear vs. Galaktische Dimensionen)  </a:t>
            </a:r>
          </a:p>
          <a:p>
            <a:pPr lvl="1"/>
            <a:r>
              <a:rPr lang="de-DE" dirty="0" smtClean="0"/>
              <a:t>Viele „Science Fiction“ Begriffe erklärt werden können</a:t>
            </a:r>
            <a:br>
              <a:rPr lang="de-DE" dirty="0" smtClean="0"/>
            </a:br>
            <a:r>
              <a:rPr lang="de-DE" dirty="0" smtClean="0"/>
              <a:t>(Neutronen Stern)</a:t>
            </a:r>
          </a:p>
          <a:p>
            <a:pPr lvl="1"/>
            <a:r>
              <a:rPr lang="de-DE" dirty="0" smtClean="0"/>
              <a:t>Beide eine </a:t>
            </a:r>
            <a:r>
              <a:rPr lang="de-DE" dirty="0"/>
              <a:t>g</a:t>
            </a:r>
            <a:r>
              <a:rPr lang="de-DE" dirty="0" smtClean="0"/>
              <a:t>roße Faszination erzeugen (hoffentlich ;-))</a:t>
            </a:r>
            <a:br>
              <a:rPr lang="de-DE" dirty="0" smtClean="0"/>
            </a:br>
            <a:r>
              <a:rPr lang="de-DE" dirty="0" smtClean="0"/>
              <a:t>(Urknall, Warum sind wir hier…)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925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Qualifizierungsprogram:</a:t>
            </a:r>
            <a:br>
              <a:rPr lang="de-DE" dirty="0" smtClean="0"/>
            </a:br>
            <a:r>
              <a:rPr lang="de-DE" dirty="0" smtClean="0"/>
              <a:t>Astroteilchen-Projekte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 err="1">
                <a:solidFill>
                  <a:srgbClr val="003882"/>
                </a:solidFill>
              </a:rPr>
              <a:t>Szintillator</a:t>
            </a:r>
            <a:r>
              <a:rPr lang="de-DE" dirty="0">
                <a:solidFill>
                  <a:srgbClr val="003882"/>
                </a:solidFill>
              </a:rPr>
              <a:t>-Experiment „</a:t>
            </a:r>
            <a:r>
              <a:rPr lang="de-DE" dirty="0" err="1">
                <a:solidFill>
                  <a:srgbClr val="003882"/>
                </a:solidFill>
              </a:rPr>
              <a:t>CosMO</a:t>
            </a:r>
            <a:r>
              <a:rPr lang="de-DE" dirty="0">
                <a:solidFill>
                  <a:srgbClr val="003882"/>
                </a:solidFill>
              </a:rPr>
              <a:t>“ </a:t>
            </a:r>
            <a:r>
              <a:rPr lang="de-DE" dirty="0" smtClean="0">
                <a:solidFill>
                  <a:srgbClr val="003882"/>
                </a:solidFill>
              </a:rPr>
              <a:t>und </a:t>
            </a:r>
            <a:r>
              <a:rPr lang="de-DE" dirty="0">
                <a:solidFill>
                  <a:srgbClr val="003882"/>
                </a:solidFill>
              </a:rPr>
              <a:t>„</a:t>
            </a:r>
            <a:r>
              <a:rPr lang="de-DE" dirty="0" err="1">
                <a:solidFill>
                  <a:srgbClr val="003882"/>
                </a:solidFill>
              </a:rPr>
              <a:t>Kamiokanne</a:t>
            </a:r>
            <a:r>
              <a:rPr lang="de-DE" dirty="0">
                <a:solidFill>
                  <a:srgbClr val="003882"/>
                </a:solidFill>
              </a:rPr>
              <a:t>“-</a:t>
            </a:r>
            <a:r>
              <a:rPr lang="de-DE" dirty="0" smtClean="0">
                <a:solidFill>
                  <a:srgbClr val="003882"/>
                </a:solidFill>
              </a:rPr>
              <a:t>Experiment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 smtClean="0">
                <a:solidFill>
                  <a:srgbClr val="003882"/>
                </a:solidFill>
              </a:rPr>
              <a:t>Zur Ausleihe nach vorheriger Fortbildung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 smtClean="0">
                <a:solidFill>
                  <a:srgbClr val="003882"/>
                </a:solidFill>
              </a:rPr>
              <a:t>Geeignet für kleinere Gruppen </a:t>
            </a:r>
            <a:r>
              <a:rPr lang="de-DE" dirty="0" smtClean="0">
                <a:solidFill>
                  <a:srgbClr val="003882"/>
                </a:solidFill>
              </a:rPr>
              <a:t>in </a:t>
            </a:r>
            <a:r>
              <a:rPr lang="de-DE" dirty="0" smtClean="0">
                <a:solidFill>
                  <a:srgbClr val="003882"/>
                </a:solidFill>
              </a:rPr>
              <a:t>allen Programmstufen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 smtClean="0">
                <a:solidFill>
                  <a:srgbClr val="003882"/>
                </a:solidFill>
              </a:rPr>
              <a:t>Verschiedene Messungen 	                 </a:t>
            </a:r>
            <a:r>
              <a:rPr lang="de-DE" dirty="0" smtClean="0">
                <a:solidFill>
                  <a:srgbClr val="003882"/>
                </a:solidFill>
              </a:rPr>
              <a:t/>
            </a:r>
            <a:br>
              <a:rPr lang="de-DE" dirty="0" smtClean="0">
                <a:solidFill>
                  <a:srgbClr val="003882"/>
                </a:solidFill>
              </a:rPr>
            </a:br>
            <a:r>
              <a:rPr lang="de-DE" dirty="0" smtClean="0">
                <a:solidFill>
                  <a:srgbClr val="003882"/>
                </a:solidFill>
              </a:rPr>
              <a:t>(</a:t>
            </a:r>
            <a:r>
              <a:rPr lang="de-DE" dirty="0" smtClean="0">
                <a:solidFill>
                  <a:srgbClr val="003882"/>
                </a:solidFill>
              </a:rPr>
              <a:t>Winkel, Lebensdauer, Abschirmung)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dirty="0">
              <a:solidFill>
                <a:srgbClr val="003882"/>
              </a:solidFill>
            </a:endParaRPr>
          </a:p>
        </p:txBody>
      </p:sp>
      <p:pic>
        <p:nvPicPr>
          <p:cNvPr id="7" name="Picture 8" descr="http://physik-begreifen-zeuthen.desy.de/sites2009/site_PhyBegZ/content/e2198/e2451/e6374/e53710/Sc_Web_1815_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569622"/>
            <a:ext cx="3680978" cy="144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http://physik-begreifen-zeuthen.desy.de/sites2009/site_PhyBegZ/content/e2198/e2451/e6374/e6382/Web_neu_1804_g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72" y="4583631"/>
            <a:ext cx="2714787" cy="138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/>
        </p:nvSpPr>
        <p:spPr>
          <a:xfrm>
            <a:off x="899592" y="5907966"/>
            <a:ext cx="1872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Kamiokannen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095433" y="5972963"/>
            <a:ext cx="20825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Szintillationszähler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24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Grundlegendes </a:t>
            </a:r>
            <a:r>
              <a:rPr lang="de-DE" dirty="0" smtClean="0"/>
              <a:t>Messprinzip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Detektor</a:t>
            </a:r>
          </a:p>
          <a:p>
            <a:pPr lvl="1"/>
            <a:r>
              <a:rPr lang="de-DE" dirty="0"/>
              <a:t>kosmisches Teilchen regt Detektormaterial an,</a:t>
            </a:r>
          </a:p>
          <a:p>
            <a:pPr lvl="1"/>
            <a:r>
              <a:rPr lang="de-DE" dirty="0" err="1"/>
              <a:t>Photomultiplier</a:t>
            </a:r>
            <a:r>
              <a:rPr lang="de-DE" dirty="0"/>
              <a:t> sieht Anregung und wandelt diese Information in ein elektronisches Signal </a:t>
            </a:r>
            <a:r>
              <a:rPr lang="de-DE" dirty="0" smtClean="0"/>
              <a:t>um</a:t>
            </a:r>
          </a:p>
          <a:p>
            <a:r>
              <a:rPr lang="de-DE" dirty="0" smtClean="0"/>
              <a:t>Datenverarbeitung</a:t>
            </a:r>
          </a:p>
          <a:p>
            <a:pPr lvl="1"/>
            <a:r>
              <a:rPr lang="de-DE" dirty="0"/>
              <a:t>DAQ verknüpft elektronisches Signal mit Zeitdaten und GPS-Koordinaten, </a:t>
            </a:r>
            <a:r>
              <a:rPr lang="de-DE" dirty="0" smtClean="0"/>
              <a:t>Datenfilterung</a:t>
            </a:r>
          </a:p>
          <a:p>
            <a:r>
              <a:rPr lang="de-DE" dirty="0" smtClean="0"/>
              <a:t>Datenauslese</a:t>
            </a:r>
          </a:p>
          <a:p>
            <a:pPr lvl="1"/>
            <a:r>
              <a:rPr lang="de-DE" dirty="0">
                <a:solidFill>
                  <a:srgbClr val="003882"/>
                </a:solidFill>
              </a:rPr>
              <a:t>Datenbearbeitung mit Computer und geeigneten </a:t>
            </a:r>
            <a:r>
              <a:rPr lang="de-DE" dirty="0" smtClean="0">
                <a:solidFill>
                  <a:srgbClr val="003882"/>
                </a:solidFill>
              </a:rPr>
              <a:t>Programmen</a:t>
            </a:r>
          </a:p>
          <a:p>
            <a:pPr lvl="1"/>
            <a:endParaRPr lang="de-DE" dirty="0">
              <a:solidFill>
                <a:srgbClr val="003882"/>
              </a:solidFill>
            </a:endParaRPr>
          </a:p>
          <a:p>
            <a:r>
              <a:rPr lang="de-DE" dirty="0" smtClean="0">
                <a:solidFill>
                  <a:srgbClr val="003882"/>
                </a:solidFill>
              </a:rPr>
              <a:t>Alle Sets beinhalten diese Bestandteile</a:t>
            </a:r>
            <a:endParaRPr lang="de-DE" dirty="0">
              <a:solidFill>
                <a:srgbClr val="003882"/>
              </a:solidFill>
            </a:endParaRPr>
          </a:p>
          <a:p>
            <a:pPr marL="355600" lvl="1" indent="0">
              <a:buNone/>
            </a:pPr>
            <a:endParaRPr lang="de-DE" dirty="0"/>
          </a:p>
          <a:p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6145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CosMO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>
                <a:solidFill>
                  <a:srgbClr val="003882"/>
                </a:solidFill>
              </a:rPr>
              <a:t>beim Durchgang eines geladenen Teilchens wird </a:t>
            </a:r>
            <a:r>
              <a:rPr lang="de-DE" dirty="0" err="1">
                <a:solidFill>
                  <a:srgbClr val="003882"/>
                </a:solidFill>
              </a:rPr>
              <a:t>Szintilator</a:t>
            </a:r>
            <a:r>
              <a:rPr lang="de-DE" dirty="0">
                <a:solidFill>
                  <a:srgbClr val="003882"/>
                </a:solidFill>
              </a:rPr>
              <a:t> angeregt und Szintillationslicht emittiert </a:t>
            </a:r>
            <a:endParaRPr lang="de-DE" dirty="0" smtClean="0">
              <a:solidFill>
                <a:srgbClr val="003882"/>
              </a:solidFill>
            </a:endParaRPr>
          </a:p>
          <a:p>
            <a:r>
              <a:rPr lang="de-DE" dirty="0" err="1">
                <a:solidFill>
                  <a:srgbClr val="003882"/>
                </a:solidFill>
              </a:rPr>
              <a:t>Szintillator</a:t>
            </a:r>
            <a:r>
              <a:rPr lang="de-DE" dirty="0">
                <a:solidFill>
                  <a:srgbClr val="003882"/>
                </a:solidFill>
              </a:rPr>
              <a:t> wird über Lichtleiter ausgelesen → Totalreflexion</a:t>
            </a:r>
          </a:p>
          <a:p>
            <a:r>
              <a:rPr lang="de-DE" dirty="0">
                <a:solidFill>
                  <a:srgbClr val="003882"/>
                </a:solidFill>
              </a:rPr>
              <a:t>Umwandlung des schwachen </a:t>
            </a:r>
            <a:r>
              <a:rPr lang="de-DE" dirty="0" smtClean="0">
                <a:solidFill>
                  <a:srgbClr val="003882"/>
                </a:solidFill>
              </a:rPr>
              <a:t>Lichtsignals </a:t>
            </a:r>
            <a:r>
              <a:rPr lang="de-DE" dirty="0">
                <a:solidFill>
                  <a:srgbClr val="003882"/>
                </a:solidFill>
              </a:rPr>
              <a:t>in ein elektronisches </a:t>
            </a:r>
            <a:r>
              <a:rPr lang="de-DE" dirty="0" smtClean="0">
                <a:solidFill>
                  <a:srgbClr val="003882"/>
                </a:solidFill>
              </a:rPr>
              <a:t>Signal</a:t>
            </a:r>
          </a:p>
          <a:p>
            <a:pPr lvl="1"/>
            <a:r>
              <a:rPr lang="de-DE" dirty="0" smtClean="0">
                <a:solidFill>
                  <a:srgbClr val="003882"/>
                </a:solidFill>
              </a:rPr>
              <a:t>Mögliche Messungen:</a:t>
            </a:r>
            <a:br>
              <a:rPr lang="de-DE" dirty="0" smtClean="0">
                <a:solidFill>
                  <a:srgbClr val="003882"/>
                </a:solidFill>
              </a:rPr>
            </a:br>
            <a:r>
              <a:rPr lang="de-DE" dirty="0" smtClean="0">
                <a:solidFill>
                  <a:srgbClr val="003882"/>
                </a:solidFill>
              </a:rPr>
              <a:t>Winkel,</a:t>
            </a:r>
            <a:br>
              <a:rPr lang="de-DE" dirty="0" smtClean="0">
                <a:solidFill>
                  <a:srgbClr val="003882"/>
                </a:solidFill>
              </a:rPr>
            </a:br>
            <a:r>
              <a:rPr lang="de-DE" dirty="0" smtClean="0">
                <a:solidFill>
                  <a:srgbClr val="003882"/>
                </a:solidFill>
              </a:rPr>
              <a:t>Abschirmung,</a:t>
            </a:r>
            <a:br>
              <a:rPr lang="de-DE" dirty="0" smtClean="0">
                <a:solidFill>
                  <a:srgbClr val="003882"/>
                </a:solidFill>
              </a:rPr>
            </a:br>
            <a:r>
              <a:rPr lang="de-DE" dirty="0" smtClean="0">
                <a:solidFill>
                  <a:srgbClr val="003882"/>
                </a:solidFill>
              </a:rPr>
              <a:t>und vieles mehr</a:t>
            </a:r>
            <a:endParaRPr lang="de-DE" dirty="0">
              <a:solidFill>
                <a:srgbClr val="003882"/>
              </a:solidFill>
            </a:endParaRPr>
          </a:p>
          <a:p>
            <a:endParaRPr lang="de-DE" sz="2000" dirty="0" smtClean="0">
              <a:solidFill>
                <a:srgbClr val="003882"/>
              </a:solidFill>
              <a:latin typeface="Arial Narrow"/>
            </a:endParaRPr>
          </a:p>
          <a:p>
            <a:endParaRPr lang="de-DE" sz="20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11732"/>
            <a:ext cx="2448272" cy="1275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C:\Users\carolin\Desktop\Bilder Detektor\Cosmic_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149079"/>
            <a:ext cx="3187266" cy="2183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platzhalter 9"/>
          <p:cNvSpPr txBox="1">
            <a:spLocks/>
          </p:cNvSpPr>
          <p:nvPr/>
        </p:nvSpPr>
        <p:spPr>
          <a:xfrm>
            <a:off x="433547" y="1450366"/>
            <a:ext cx="3031966" cy="485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lang="de-DE" sz="14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2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0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2000" dirty="0" smtClean="0"/>
          </a:p>
          <a:p>
            <a:endParaRPr lang="de-DE" sz="20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9116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Kamiokannen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wassergefüllte Thermoskanne </a:t>
            </a:r>
          </a:p>
          <a:p>
            <a:r>
              <a:rPr lang="de-DE" dirty="0" err="1"/>
              <a:t>Photomultiplier</a:t>
            </a:r>
            <a:r>
              <a:rPr lang="de-DE" dirty="0"/>
              <a:t> (PMT) schaut in Kanne</a:t>
            </a:r>
          </a:p>
          <a:p>
            <a:r>
              <a:rPr lang="de-DE" dirty="0"/>
              <a:t>beim Durchgang eines kosmischen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Teilchens </a:t>
            </a:r>
            <a:r>
              <a:rPr lang="de-DE" dirty="0"/>
              <a:t>wird Cherenkov-Licht emittiert </a:t>
            </a:r>
          </a:p>
          <a:p>
            <a:r>
              <a:rPr lang="de-DE" dirty="0"/>
              <a:t>PMT wandelt Info des schwachen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Lichtsignals </a:t>
            </a:r>
            <a:r>
              <a:rPr lang="de-DE" dirty="0"/>
              <a:t>in ein elektronisches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Signal </a:t>
            </a:r>
            <a:r>
              <a:rPr lang="de-DE" dirty="0"/>
              <a:t>um</a:t>
            </a:r>
          </a:p>
          <a:p>
            <a:endParaRPr lang="de-DE" dirty="0"/>
          </a:p>
        </p:txBody>
      </p:sp>
      <p:sp>
        <p:nvSpPr>
          <p:cNvPr id="6" name="Textplatzhalter 9"/>
          <p:cNvSpPr txBox="1">
            <a:spLocks/>
          </p:cNvSpPr>
          <p:nvPr/>
        </p:nvSpPr>
        <p:spPr>
          <a:xfrm>
            <a:off x="433547" y="1450366"/>
            <a:ext cx="3031966" cy="485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lang="de-DE" sz="14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2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0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2000" dirty="0"/>
          </a:p>
        </p:txBody>
      </p:sp>
      <p:pic>
        <p:nvPicPr>
          <p:cNvPr id="10" name="Picture 2" descr="N:\4groups\zn_exps\Archive\ab 2006 Fotoarchiv\physik.begreifen\PR-Fotos\Cosmic\IMG_197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98790" y="3056250"/>
            <a:ext cx="1858486" cy="32880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49626" y="197897"/>
            <a:ext cx="1434623" cy="2531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147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2"/>
          <p:cNvSpPr txBox="1">
            <a:spLocks/>
          </p:cNvSpPr>
          <p:nvPr/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3EBA283-81CD-428D-9703-4AE41BDC50AA}" type="slidenum">
              <a:rPr lang="de-DE" sz="120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pPr algn="r"/>
              <a:t>24</a:t>
            </a:fld>
            <a:endParaRPr lang="de-DE" sz="1200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AutoShape 2" descr="https://physik-begreifen-zeuthen.desy.de/sites2009/site_PhyBegZ/content/e2198/e175906/e175993/e176068/cosmic_shower_665px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277" y="761221"/>
            <a:ext cx="7861769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>
          <a:xfrm>
            <a:off x="323528" y="5184991"/>
            <a:ext cx="900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hlinkClick r:id="rId3"/>
              </a:rPr>
              <a:t>http://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physik-begreifen-zeuthen.desy.de/angebote/kosmische_teilchen/cosmicweb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739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 Webinterface zur Datenauswertung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pPr algn="r"/>
              <a:t>25</a:t>
            </a:fld>
            <a:endParaRPr lang="de-DE" sz="1200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Daten </a:t>
            </a:r>
            <a:r>
              <a:rPr lang="de-DE" dirty="0"/>
              <a:t>verschiedener Experimente </a:t>
            </a:r>
            <a:r>
              <a:rPr lang="de-DE" dirty="0" smtClean="0"/>
              <a:t>auswerten und vergleichen</a:t>
            </a:r>
          </a:p>
          <a:p>
            <a:r>
              <a:rPr lang="de-DE" dirty="0"/>
              <a:t>einfacher Zugriff auf große Datenmenge</a:t>
            </a:r>
          </a:p>
          <a:p>
            <a:pPr lvl="1"/>
            <a:r>
              <a:rPr lang="de-DE" dirty="0"/>
              <a:t>kontinuierlich über langen Zeitraum, mit unterschiedlichen Experimenten, </a:t>
            </a:r>
            <a:r>
              <a:rPr lang="de-DE" dirty="0" smtClean="0"/>
              <a:t>an </a:t>
            </a:r>
            <a:r>
              <a:rPr lang="de-DE" dirty="0"/>
              <a:t>unterschiedlichen Orten </a:t>
            </a:r>
            <a:r>
              <a:rPr lang="de-DE" dirty="0" smtClean="0"/>
              <a:t>gemessen</a:t>
            </a:r>
          </a:p>
          <a:p>
            <a:r>
              <a:rPr lang="de-DE" dirty="0" smtClean="0"/>
              <a:t>Experimente und Orte</a:t>
            </a:r>
          </a:p>
          <a:p>
            <a:pPr lvl="1"/>
            <a:r>
              <a:rPr lang="de-DE" dirty="0" smtClean="0"/>
              <a:t>Trigger-Hodoskop, </a:t>
            </a:r>
            <a:r>
              <a:rPr lang="de-DE" dirty="0" err="1" smtClean="0"/>
              <a:t>CosMO</a:t>
            </a:r>
            <a:r>
              <a:rPr lang="de-DE" dirty="0" smtClean="0"/>
              <a:t>-Mühle und LIDO</a:t>
            </a:r>
            <a:br>
              <a:rPr lang="de-DE" dirty="0" smtClean="0"/>
            </a:br>
            <a:r>
              <a:rPr lang="de-DE" dirty="0" smtClean="0"/>
              <a:t> bei DESY in Zeuthen</a:t>
            </a:r>
          </a:p>
          <a:p>
            <a:pPr lvl="1"/>
            <a:r>
              <a:rPr lang="de-DE" dirty="0" smtClean="0"/>
              <a:t>Szintillationszähler und Neutronenmonitor</a:t>
            </a:r>
            <a:br>
              <a:rPr lang="de-DE" dirty="0" smtClean="0"/>
            </a:br>
            <a:r>
              <a:rPr lang="de-DE" dirty="0" smtClean="0"/>
              <a:t>auf Forschungsschiff “Polarstern” und Südpolstation Neumayer III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118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0232" y="2986007"/>
            <a:ext cx="2198263" cy="28545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Experimente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>
                <a:latin typeface="Arial Narrow" panose="020B0606020202030204" pitchFamily="34" charset="0"/>
              </a:rPr>
              <a:pPr algn="r"/>
              <a:t>26</a:t>
            </a:fld>
            <a:endParaRPr lang="de-DE" sz="1200" dirty="0">
              <a:latin typeface="Arial Narrow" panose="020B060602020203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kosmische Strahlung </a:t>
            </a:r>
            <a:r>
              <a:rPr lang="de-DE" dirty="0" smtClean="0"/>
              <a:t>in Abhängigkeit </a:t>
            </a:r>
            <a:r>
              <a:rPr lang="de-DE" dirty="0"/>
              <a:t>von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anderen Parametern</a:t>
            </a:r>
            <a:endParaRPr lang="de-DE" dirty="0"/>
          </a:p>
          <a:p>
            <a:pPr lvl="1"/>
            <a:r>
              <a:rPr lang="de-DE" dirty="0"/>
              <a:t>z.B. </a:t>
            </a:r>
            <a:r>
              <a:rPr lang="de-DE" dirty="0" smtClean="0"/>
              <a:t>Luftdruck</a:t>
            </a:r>
          </a:p>
          <a:p>
            <a:pPr lvl="1"/>
            <a:r>
              <a:rPr lang="de-DE" dirty="0" smtClean="0"/>
              <a:t>Umgebungstemperatur</a:t>
            </a:r>
            <a:endParaRPr lang="de-DE" dirty="0"/>
          </a:p>
          <a:p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7125197" y="5810029"/>
            <a:ext cx="217155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de-DE" sz="1600" dirty="0" smtClean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Trigger-Hodoskop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de-DE" sz="1600" dirty="0" smtClean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bei DESY</a:t>
            </a:r>
            <a:endParaRPr lang="de-DE" sz="1600" dirty="0">
              <a:solidFill>
                <a:srgbClr val="013476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AutoShape 2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5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7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4192276"/>
            <a:ext cx="4079038" cy="1648308"/>
          </a:xfrm>
          <a:prstGeom prst="rect">
            <a:avLst/>
          </a:prstGeom>
        </p:spPr>
      </p:pic>
      <p:sp>
        <p:nvSpPr>
          <p:cNvPr id="18" name="Rechteck 17"/>
          <p:cNvSpPr/>
          <p:nvPr/>
        </p:nvSpPr>
        <p:spPr>
          <a:xfrm>
            <a:off x="933175" y="5837163"/>
            <a:ext cx="1787669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de-DE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LIDO bei DESY</a:t>
            </a:r>
          </a:p>
        </p:txBody>
      </p:sp>
    </p:spTree>
    <p:extLst>
      <p:ext uri="{BB962C8B-B14F-4D97-AF65-F5344CB8AC3E}">
        <p14:creationId xmlns:p14="http://schemas.microsoft.com/office/powerpoint/2010/main" val="417218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Experimente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>
                <a:latin typeface="Arial Narrow" panose="020B0606020202030204" pitchFamily="34" charset="0"/>
              </a:rPr>
              <a:pPr algn="r"/>
              <a:t>27</a:t>
            </a:fld>
            <a:endParaRPr lang="de-DE" sz="1200" dirty="0">
              <a:latin typeface="Arial Narrow" panose="020B060602020203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type="body" idx="1"/>
          </p:nvPr>
        </p:nvSpPr>
        <p:spPr>
          <a:xfrm>
            <a:off x="971600" y="1844824"/>
            <a:ext cx="7538988" cy="2441671"/>
          </a:xfrm>
        </p:spPr>
        <p:txBody>
          <a:bodyPr/>
          <a:lstStyle/>
          <a:p>
            <a:r>
              <a:rPr lang="de-DE" dirty="0"/>
              <a:t>kosmische Strahlung in </a:t>
            </a:r>
            <a:r>
              <a:rPr lang="de-DE" dirty="0" smtClean="0"/>
              <a:t>Abhängigkeit </a:t>
            </a:r>
            <a:r>
              <a:rPr lang="de-DE" dirty="0"/>
              <a:t>von </a:t>
            </a:r>
            <a:r>
              <a:rPr lang="de-DE" dirty="0" smtClean="0"/>
              <a:t>anderen Parametern</a:t>
            </a:r>
            <a:endParaRPr lang="de-DE" dirty="0"/>
          </a:p>
          <a:p>
            <a:pPr lvl="1"/>
            <a:r>
              <a:rPr lang="de-DE" dirty="0" smtClean="0"/>
              <a:t>in </a:t>
            </a:r>
            <a:r>
              <a:rPr lang="de-DE" dirty="0"/>
              <a:t>Abhängigkeit von </a:t>
            </a:r>
            <a:r>
              <a:rPr lang="de-DE" dirty="0" smtClean="0"/>
              <a:t>Schiffsposition</a:t>
            </a:r>
          </a:p>
          <a:p>
            <a:r>
              <a:rPr lang="de-DE" dirty="0" smtClean="0"/>
              <a:t>Szintillationszähler </a:t>
            </a:r>
            <a:r>
              <a:rPr lang="de-DE" dirty="0"/>
              <a:t>auf </a:t>
            </a:r>
            <a:r>
              <a:rPr lang="de-DE" dirty="0" smtClean="0"/>
              <a:t>Polarstern</a:t>
            </a:r>
          </a:p>
          <a:p>
            <a:r>
              <a:rPr lang="de-DE" dirty="0" smtClean="0"/>
              <a:t>Neutronenzähler auf der Neumayer-Station</a:t>
            </a:r>
            <a:endParaRPr lang="de-DE" dirty="0"/>
          </a:p>
          <a:p>
            <a:pPr lvl="1"/>
            <a:r>
              <a:rPr lang="de-DE" dirty="0"/>
              <a:t>Zusammenarbeit mit Uni Kiel, B. Heber</a:t>
            </a:r>
          </a:p>
          <a:p>
            <a:endParaRPr lang="de-DE" dirty="0"/>
          </a:p>
          <a:p>
            <a:endParaRPr lang="de-DE" dirty="0"/>
          </a:p>
          <a:p>
            <a:pPr lvl="1"/>
            <a:endParaRPr lang="de-DE" dirty="0" smtClean="0"/>
          </a:p>
        </p:txBody>
      </p:sp>
      <p:sp>
        <p:nvSpPr>
          <p:cNvPr id="6" name="AutoShape 2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5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7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431" y="4286495"/>
            <a:ext cx="4738398" cy="1900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4427984" y="4286495"/>
            <a:ext cx="976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Foto: AWI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813" r="13691"/>
          <a:stretch/>
        </p:blipFill>
        <p:spPr bwMode="auto">
          <a:xfrm>
            <a:off x="5955883" y="4326311"/>
            <a:ext cx="2880320" cy="1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7920027" y="4326311"/>
            <a:ext cx="976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Foto: AWI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29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Zusätzliche Informationen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pPr algn="r"/>
              <a:t>28</a:t>
            </a:fld>
            <a:endParaRPr lang="de-DE" sz="1200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Anleitung zu </a:t>
            </a:r>
            <a:r>
              <a:rPr lang="de-DE" dirty="0" err="1" smtClean="0"/>
              <a:t>Cosmic@Web</a:t>
            </a:r>
            <a:endParaRPr lang="de-DE" dirty="0" smtClean="0"/>
          </a:p>
          <a:p>
            <a:r>
              <a:rPr lang="de-DE" dirty="0" smtClean="0"/>
              <a:t>Hilfe für Einsteiger beim Arbeiten mit den Daten</a:t>
            </a:r>
          </a:p>
          <a:p>
            <a:r>
              <a:rPr lang="de-DE" dirty="0" smtClean="0"/>
              <a:t>Informationen, </a:t>
            </a:r>
            <a:r>
              <a:rPr lang="de-DE" dirty="0"/>
              <a:t>um eigenständig den Einstieg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in </a:t>
            </a:r>
            <a:r>
              <a:rPr lang="de-DE" dirty="0"/>
              <a:t>das Thema </a:t>
            </a:r>
            <a:r>
              <a:rPr lang="de-DE" dirty="0" smtClean="0"/>
              <a:t>zu bekommen</a:t>
            </a:r>
          </a:p>
          <a:p>
            <a:pPr lvl="1"/>
            <a:r>
              <a:rPr lang="de-DE" dirty="0" smtClean="0"/>
              <a:t>zu den Experimenten (Versuchsaufbau, Beschreibung der Bauteile, weiterführende links, etc.)</a:t>
            </a:r>
          </a:p>
          <a:p>
            <a:pPr lvl="1"/>
            <a:r>
              <a:rPr lang="de-DE" dirty="0" smtClean="0"/>
              <a:t>zur Datenstruktur </a:t>
            </a:r>
          </a:p>
          <a:p>
            <a:pPr lvl="1"/>
            <a:r>
              <a:rPr lang="de-DE" dirty="0" smtClean="0"/>
              <a:t>mögliche Aufgabenstellungen</a:t>
            </a:r>
          </a:p>
          <a:p>
            <a:r>
              <a:rPr lang="de-DE" dirty="0" smtClean="0"/>
              <a:t>Service-email bei Fragen</a:t>
            </a:r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184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pPr algn="r"/>
              <a:t>29</a:t>
            </a:fld>
            <a:endParaRPr lang="de-DE" sz="1200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599" y="1052736"/>
            <a:ext cx="7833831" cy="530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>
          <a:xfrm>
            <a:off x="2339752" y="504676"/>
            <a:ext cx="2948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hlinkClick r:id="rId3"/>
              </a:rPr>
              <a:t>http://cosmicatweb.desy.de</a:t>
            </a:r>
            <a:r>
              <a:rPr lang="de-DE" dirty="0" smtClean="0">
                <a:hlinkClick r:id="rId3"/>
              </a:rPr>
              <a:t>/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370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DE" dirty="0" smtClean="0"/>
              <a:t>Kosmische Strahlung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Primäre Strahlung:</a:t>
            </a:r>
            <a:br>
              <a:rPr lang="de-DE" dirty="0" smtClean="0"/>
            </a:br>
            <a:r>
              <a:rPr lang="de-DE" dirty="0" smtClean="0"/>
              <a:t>Teilchen stammend von </a:t>
            </a:r>
          </a:p>
          <a:p>
            <a:pPr lvl="1"/>
            <a:r>
              <a:rPr lang="de-DE" dirty="0" smtClean="0"/>
              <a:t>Sonne (gelb)</a:t>
            </a:r>
          </a:p>
          <a:p>
            <a:pPr lvl="1"/>
            <a:r>
              <a:rPr lang="de-DE" dirty="0" smtClean="0"/>
              <a:t>Sonnensystem (blau)</a:t>
            </a:r>
            <a:endParaRPr lang="de-DE" dirty="0" smtClean="0"/>
          </a:p>
          <a:p>
            <a:pPr lvl="1"/>
            <a:r>
              <a:rPr lang="de-DE" dirty="0" smtClean="0"/>
              <a:t>Extragalaktisch (pink)</a:t>
            </a:r>
            <a:endParaRPr lang="de-DE" dirty="0" smtClean="0"/>
          </a:p>
          <a:p>
            <a:r>
              <a:rPr lang="de-DE" dirty="0" smtClean="0"/>
              <a:t>Kollision mit Atomkern der </a:t>
            </a:r>
            <a:br>
              <a:rPr lang="de-DE" dirty="0" smtClean="0"/>
            </a:br>
            <a:r>
              <a:rPr lang="de-DE" dirty="0" smtClean="0"/>
              <a:t>Atmosphäre. Es entstehen </a:t>
            </a:r>
            <a:br>
              <a:rPr lang="de-DE" dirty="0" smtClean="0"/>
            </a:br>
            <a:r>
              <a:rPr lang="de-DE" dirty="0" smtClean="0"/>
              <a:t>Teilchen</a:t>
            </a:r>
          </a:p>
          <a:p>
            <a:pPr lvl="1"/>
            <a:r>
              <a:rPr lang="de-DE" dirty="0" smtClean="0"/>
              <a:t>Pionen</a:t>
            </a:r>
          </a:p>
          <a:p>
            <a:pPr lvl="1"/>
            <a:r>
              <a:rPr lang="de-DE" dirty="0" err="1" smtClean="0"/>
              <a:t>Kaonen</a:t>
            </a:r>
            <a:r>
              <a:rPr lang="de-DE" dirty="0" smtClean="0"/>
              <a:t> </a:t>
            </a:r>
          </a:p>
          <a:p>
            <a:pPr lvl="1"/>
            <a:r>
              <a:rPr lang="de-DE" dirty="0" smtClean="0"/>
              <a:t>Nukleonen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445653"/>
            <a:ext cx="3810000" cy="457200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7053064" y="909741"/>
            <a:ext cx="1965603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Energieverteilung von </a:t>
            </a:r>
            <a:br>
              <a:rPr lang="de-DE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Kosmischer Strahlung</a:t>
            </a:r>
            <a:endParaRPr lang="de-DE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Gerade Verbindung mit Pfeil 15"/>
          <p:cNvCxnSpPr/>
          <p:nvPr/>
        </p:nvCxnSpPr>
        <p:spPr>
          <a:xfrm flipV="1">
            <a:off x="6704254" y="5585605"/>
            <a:ext cx="0" cy="291667"/>
          </a:xfrm>
          <a:prstGeom prst="straightConnector1">
            <a:avLst/>
          </a:prstGeom>
          <a:ln>
            <a:solidFill>
              <a:srgbClr val="0134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6477344" y="5874537"/>
            <a:ext cx="543739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</a:t>
            </a:r>
            <a:endParaRPr lang="de-DE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3626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Eigenständig Arbeiten mit Daten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von </a:t>
            </a:r>
            <a:r>
              <a:rPr lang="de-DE" dirty="0"/>
              <a:t>Zuhause bzw. </a:t>
            </a:r>
            <a:r>
              <a:rPr lang="de-DE" dirty="0" smtClean="0"/>
              <a:t>im Klassenzimmer mit echten Daten arbeiten</a:t>
            </a:r>
          </a:p>
          <a:p>
            <a:r>
              <a:rPr lang="de-DE" dirty="0" smtClean="0"/>
              <a:t>auch für Jugendliche und Lehrkräfte, die keinen Zugang zu den Astroteilchen-Experimenten haben</a:t>
            </a:r>
          </a:p>
          <a:p>
            <a:r>
              <a:rPr lang="de-DE" dirty="0" smtClean="0"/>
              <a:t>geeignet für Projektwochen, Besondere Lernleistungen (BELL), </a:t>
            </a:r>
            <a:r>
              <a:rPr lang="de-DE" dirty="0"/>
              <a:t>5. Prüfungskomponente zum </a:t>
            </a:r>
            <a:r>
              <a:rPr lang="de-DE" dirty="0" smtClean="0"/>
              <a:t>Abitur, Jugend-Forscht Beiträge Seminar-/Fach- und Forschungsarbeiten,</a:t>
            </a:r>
          </a:p>
          <a:p>
            <a:r>
              <a:rPr lang="de-DE" dirty="0" smtClean="0"/>
              <a:t>in Kombination mit den entwickelten Unterrichtsmaterialien zur Kosmischen Strahlung einsetzbar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753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Alle Informationen und Kontakte…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http</a:t>
            </a:r>
            <a:r>
              <a:rPr lang="de-DE" dirty="0"/>
              <a:t>://physik-begreifen-zeuthen.desy.de/angebote/kosmische_teilchen</a:t>
            </a:r>
          </a:p>
          <a:p>
            <a:endParaRPr lang="de-DE" dirty="0"/>
          </a:p>
          <a:p>
            <a:r>
              <a:rPr lang="de-DE" dirty="0"/>
              <a:t>Netzwerk Teilchenwelt: mail@teilchenwelt.de</a:t>
            </a:r>
          </a:p>
          <a:p>
            <a:r>
              <a:rPr lang="de-DE" dirty="0"/>
              <a:t>Astroteilchen-Projekte: carolin.schwerdt@desy.de</a:t>
            </a:r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191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2824"/>
            <a:ext cx="4824536" cy="685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00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hlinkClick r:id="rId3"/>
              </a:rPr>
              <a:t>www.teilchenwelt.de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251520" y="6459892"/>
            <a:ext cx="3326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www.facebook.de/teilchenwelt</a:t>
            </a:r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807999"/>
            <a:ext cx="2195736" cy="651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DE" dirty="0" smtClean="0"/>
              <a:t>Kosmische Strahlung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Pionen und </a:t>
            </a:r>
            <a:r>
              <a:rPr lang="de-DE" dirty="0" err="1"/>
              <a:t>Kaonen</a:t>
            </a:r>
            <a:r>
              <a:rPr lang="de-DE" dirty="0"/>
              <a:t> </a:t>
            </a:r>
            <a:endParaRPr lang="de-DE" dirty="0" smtClean="0"/>
          </a:p>
          <a:p>
            <a:pPr lvl="1"/>
            <a:r>
              <a:rPr lang="de-DE" dirty="0" smtClean="0"/>
              <a:t>Photonen</a:t>
            </a:r>
            <a:endParaRPr lang="de-DE" dirty="0"/>
          </a:p>
          <a:p>
            <a:pPr lvl="1"/>
            <a:r>
              <a:rPr lang="de-DE" dirty="0" smtClean="0"/>
              <a:t>Myonen </a:t>
            </a:r>
          </a:p>
          <a:p>
            <a:pPr lvl="1"/>
            <a:r>
              <a:rPr lang="de-DE" dirty="0" smtClean="0"/>
              <a:t>Neutrinos</a:t>
            </a:r>
            <a:endParaRPr lang="de-DE" dirty="0"/>
          </a:p>
          <a:p>
            <a:r>
              <a:rPr lang="de-DE" dirty="0"/>
              <a:t>80% der geladenen Teilchen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auf </a:t>
            </a:r>
            <a:r>
              <a:rPr lang="de-DE" dirty="0"/>
              <a:t>Meereshöhe sind </a:t>
            </a:r>
            <a:r>
              <a:rPr lang="de-DE" dirty="0" smtClean="0"/>
              <a:t>Myonen</a:t>
            </a:r>
          </a:p>
          <a:p>
            <a:endParaRPr lang="de-DE" dirty="0"/>
          </a:p>
          <a:p>
            <a:r>
              <a:rPr lang="de-DE" dirty="0" smtClean="0"/>
              <a:t>In den Astroteilchen </a:t>
            </a:r>
            <a:r>
              <a:rPr lang="de-DE" dirty="0" smtClean="0"/>
              <a:t>P</a:t>
            </a:r>
            <a:r>
              <a:rPr lang="de-DE" dirty="0" smtClean="0"/>
              <a:t>rojekten </a:t>
            </a:r>
            <a:br>
              <a:rPr lang="de-DE" dirty="0" smtClean="0"/>
            </a:br>
            <a:r>
              <a:rPr lang="de-DE" dirty="0" smtClean="0"/>
              <a:t>werden diese studiert</a:t>
            </a:r>
            <a:endParaRPr lang="de-DE" dirty="0"/>
          </a:p>
          <a:p>
            <a:endParaRPr lang="de-DE" dirty="0"/>
          </a:p>
        </p:txBody>
      </p:sp>
      <p:pic>
        <p:nvPicPr>
          <p:cNvPr id="8" name="Picture 2" descr="N:\4groups\zn_exps\Nachwuchsprojekte\6_Netzwerk_Teilchenwelt\0_Team\Materialien\Grafik Teilchenschauer\kosmTeilchen_Grafikdaten\kosmTeilchen_Grafikdaten\Kosmische_Teilchen-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32634"/>
            <a:ext cx="3113559" cy="619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84411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Astroteilchen-Projekte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Standorte sind über </a:t>
            </a:r>
            <a:br>
              <a:rPr lang="de-DE" dirty="0" smtClean="0"/>
            </a:br>
            <a:r>
              <a:rPr lang="de-DE" dirty="0" smtClean="0"/>
              <a:t>unsere Website zu finden</a:t>
            </a:r>
          </a:p>
          <a:p>
            <a:r>
              <a:rPr lang="de-DE" dirty="0" smtClean="0"/>
              <a:t>Band 3 dient als </a:t>
            </a:r>
            <a:br>
              <a:rPr lang="de-DE" dirty="0" smtClean="0"/>
            </a:br>
            <a:r>
              <a:rPr lang="de-DE" dirty="0" smtClean="0"/>
              <a:t>Ergänzung &amp; Basis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60648"/>
            <a:ext cx="4298359" cy="530843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770352"/>
            <a:ext cx="1559473" cy="2212981"/>
          </a:xfrm>
          <a:prstGeom prst="rect">
            <a:avLst/>
          </a:prstGeom>
        </p:spPr>
      </p:pic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837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71600" y="692696"/>
            <a:ext cx="7526660" cy="1325563"/>
          </a:xfrm>
        </p:spPr>
        <p:txBody>
          <a:bodyPr/>
          <a:lstStyle/>
          <a:p>
            <a:r>
              <a:rPr lang="de-DE" sz="3200" dirty="0" smtClean="0">
                <a:solidFill>
                  <a:srgbClr val="013476"/>
                </a:solidFill>
              </a:rPr>
              <a:t>Band 3: Kosmische Strahlung</a:t>
            </a:r>
            <a:r>
              <a:rPr lang="de-DE" sz="3200" dirty="0" smtClean="0"/>
              <a:t/>
            </a:r>
            <a:br>
              <a:rPr lang="de-DE" sz="3200" dirty="0" smtClean="0"/>
            </a:br>
            <a:endParaRPr lang="de-DE" sz="16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971600" y="1700808"/>
            <a:ext cx="5184576" cy="453650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 smtClean="0">
                <a:solidFill>
                  <a:srgbClr val="013476"/>
                </a:solidFill>
              </a:rPr>
              <a:t>32 Seiten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 smtClean="0">
                <a:solidFill>
                  <a:srgbClr val="013476"/>
                </a:solidFill>
              </a:rPr>
              <a:t>Fokus: Untersuchung von Myonen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 smtClean="0">
                <a:solidFill>
                  <a:srgbClr val="013476"/>
                </a:solidFill>
              </a:rPr>
              <a:t>Hintergrundinfos für Lehrkräfte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 smtClean="0">
                <a:solidFill>
                  <a:srgbClr val="013476"/>
                </a:solidFill>
              </a:rPr>
              <a:t>Fachtext für Schüler/innen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 smtClean="0">
                <a:solidFill>
                  <a:srgbClr val="013476"/>
                </a:solidFill>
              </a:rPr>
              <a:t>Aktivitäten, </a:t>
            </a:r>
            <a:br>
              <a:rPr lang="de-DE" sz="2600" dirty="0" smtClean="0">
                <a:solidFill>
                  <a:srgbClr val="013476"/>
                </a:solidFill>
              </a:rPr>
            </a:br>
            <a:r>
              <a:rPr lang="de-DE" sz="2600" dirty="0" smtClean="0">
                <a:solidFill>
                  <a:srgbClr val="013476"/>
                </a:solidFill>
              </a:rPr>
              <a:t>Aufgaben und </a:t>
            </a:r>
            <a:br>
              <a:rPr lang="de-DE" sz="2600" dirty="0" smtClean="0">
                <a:solidFill>
                  <a:srgbClr val="013476"/>
                </a:solidFill>
              </a:rPr>
            </a:br>
            <a:r>
              <a:rPr lang="de-DE" sz="2600" dirty="0" smtClean="0">
                <a:solidFill>
                  <a:srgbClr val="013476"/>
                </a:solidFill>
              </a:rPr>
              <a:t>Lösungen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60649"/>
            <a:ext cx="1774704" cy="251840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271" y="4149080"/>
            <a:ext cx="1444924" cy="1923082"/>
          </a:xfrm>
          <a:prstGeom prst="rect">
            <a:avLst/>
          </a:prstGeom>
          <a:ln>
            <a:solidFill>
              <a:srgbClr val="3CBDA1"/>
            </a:solidFill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261" y="4149080"/>
            <a:ext cx="1444723" cy="1923082"/>
          </a:xfrm>
          <a:prstGeom prst="rect">
            <a:avLst/>
          </a:prstGeom>
          <a:ln>
            <a:solidFill>
              <a:srgbClr val="3CBDA1"/>
            </a:solidFill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343" y="4149080"/>
            <a:ext cx="1447770" cy="1926869"/>
          </a:xfrm>
          <a:prstGeom prst="rect">
            <a:avLst/>
          </a:prstGeom>
          <a:ln>
            <a:solidFill>
              <a:srgbClr val="3CBDA1"/>
            </a:solidFill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450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Konzept: Stufenprogramm</a:t>
            </a:r>
            <a:endParaRPr lang="de-DE" dirty="0">
              <a:solidFill>
                <a:srgbClr val="013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Ratingen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idx="1"/>
          </p:nvPr>
        </p:nvSpPr>
        <p:spPr>
          <a:xfrm>
            <a:off x="4067944" y="2060848"/>
            <a:ext cx="4442644" cy="3956805"/>
          </a:xfrm>
        </p:spPr>
        <p:txBody>
          <a:bodyPr/>
          <a:lstStyle/>
          <a:p>
            <a:r>
              <a:rPr lang="de-DE" dirty="0" smtClean="0">
                <a:solidFill>
                  <a:srgbClr val="013476"/>
                </a:solidFill>
              </a:rPr>
              <a:t>Vertiefungsprogramm</a:t>
            </a:r>
          </a:p>
          <a:p>
            <a:pPr lvl="1"/>
            <a:r>
              <a:rPr lang="de-DE" dirty="0" err="1">
                <a:solidFill>
                  <a:srgbClr val="013476"/>
                </a:solidFill>
              </a:rPr>
              <a:t>Cosmic</a:t>
            </a:r>
            <a:r>
              <a:rPr lang="de-DE" dirty="0">
                <a:solidFill>
                  <a:srgbClr val="013476"/>
                </a:solidFill>
              </a:rPr>
              <a:t> @ </a:t>
            </a:r>
            <a:r>
              <a:rPr lang="de-DE" dirty="0" smtClean="0">
                <a:solidFill>
                  <a:srgbClr val="013476"/>
                </a:solidFill>
              </a:rPr>
              <a:t>Web</a:t>
            </a:r>
            <a:br>
              <a:rPr lang="de-DE" dirty="0" smtClean="0">
                <a:solidFill>
                  <a:srgbClr val="013476"/>
                </a:solidFill>
              </a:rPr>
            </a:br>
            <a:endParaRPr lang="de-DE" dirty="0" smtClean="0">
              <a:solidFill>
                <a:srgbClr val="013476"/>
              </a:solidFill>
            </a:endParaRPr>
          </a:p>
          <a:p>
            <a:r>
              <a:rPr lang="de-DE" dirty="0" smtClean="0">
                <a:solidFill>
                  <a:srgbClr val="013476"/>
                </a:solidFill>
              </a:rPr>
              <a:t>Qualifizierungsprogramm</a:t>
            </a:r>
          </a:p>
          <a:p>
            <a:pPr lvl="1"/>
            <a:r>
              <a:rPr lang="de-DE" dirty="0" err="1" smtClean="0">
                <a:solidFill>
                  <a:srgbClr val="013476"/>
                </a:solidFill>
              </a:rPr>
              <a:t>Kamiokannen</a:t>
            </a:r>
            <a:endParaRPr lang="de-DE" dirty="0" smtClean="0">
              <a:solidFill>
                <a:srgbClr val="013476"/>
              </a:solidFill>
            </a:endParaRPr>
          </a:p>
          <a:p>
            <a:pPr lvl="1"/>
            <a:r>
              <a:rPr lang="de-DE" dirty="0" err="1" smtClean="0">
                <a:solidFill>
                  <a:srgbClr val="013476"/>
                </a:solidFill>
              </a:rPr>
              <a:t>CosMO</a:t>
            </a:r>
            <a:endParaRPr lang="de-DE" dirty="0"/>
          </a:p>
          <a:p>
            <a:pPr lvl="1"/>
            <a:r>
              <a:rPr lang="de-DE" dirty="0" err="1"/>
              <a:t>Cosmic</a:t>
            </a:r>
            <a:r>
              <a:rPr lang="de-DE" dirty="0"/>
              <a:t> @ </a:t>
            </a:r>
            <a:r>
              <a:rPr lang="de-DE" dirty="0" smtClean="0"/>
              <a:t>Web</a:t>
            </a:r>
            <a:endParaRPr lang="de-DE" dirty="0" smtClean="0">
              <a:solidFill>
                <a:srgbClr val="013476"/>
              </a:solidFill>
            </a:endParaRPr>
          </a:p>
          <a:p>
            <a:r>
              <a:rPr lang="de-DE" dirty="0" smtClean="0">
                <a:solidFill>
                  <a:srgbClr val="013476"/>
                </a:solidFill>
              </a:rPr>
              <a:t>Basisprogramm</a:t>
            </a:r>
          </a:p>
          <a:p>
            <a:pPr lvl="1"/>
            <a:r>
              <a:rPr lang="de-DE" dirty="0" smtClean="0">
                <a:solidFill>
                  <a:srgbClr val="013476"/>
                </a:solidFill>
              </a:rPr>
              <a:t>Astroteilchen </a:t>
            </a:r>
            <a:r>
              <a:rPr lang="de-DE" dirty="0" err="1" smtClean="0">
                <a:solidFill>
                  <a:srgbClr val="013476"/>
                </a:solidFill>
              </a:rPr>
              <a:t>Masterclass</a:t>
            </a:r>
            <a:endParaRPr lang="de-DE" dirty="0" smtClean="0">
              <a:solidFill>
                <a:srgbClr val="013476"/>
              </a:solidFill>
            </a:endParaRPr>
          </a:p>
          <a:p>
            <a:pPr lvl="1"/>
            <a:r>
              <a:rPr lang="de-DE" dirty="0" smtClean="0">
                <a:solidFill>
                  <a:srgbClr val="013476"/>
                </a:solidFill>
              </a:rPr>
              <a:t>Nebelkammer</a:t>
            </a:r>
            <a:endParaRPr lang="de-DE" dirty="0" smtClean="0">
              <a:solidFill>
                <a:srgbClr val="013476"/>
              </a:solidFill>
            </a:endParaRPr>
          </a:p>
          <a:p>
            <a:endParaRPr lang="de-DE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628650" y="1862940"/>
            <a:ext cx="3608390" cy="3929397"/>
            <a:chOff x="2979834" y="2051978"/>
            <a:chExt cx="3124447" cy="4210806"/>
          </a:xfrm>
        </p:grpSpPr>
        <p:sp>
          <p:nvSpPr>
            <p:cNvPr id="7" name="Freihandform 6"/>
            <p:cNvSpPr/>
            <p:nvPr/>
          </p:nvSpPr>
          <p:spPr>
            <a:xfrm>
              <a:off x="4020436" y="2051978"/>
              <a:ext cx="1043241" cy="1400342"/>
            </a:xfrm>
            <a:custGeom>
              <a:avLst/>
              <a:gdLst>
                <a:gd name="connsiteX0" fmla="*/ 0 w 883372"/>
                <a:gd name="connsiteY0" fmla="*/ 1046092 h 1046092"/>
                <a:gd name="connsiteX1" fmla="*/ 441324 w 883372"/>
                <a:gd name="connsiteY1" fmla="*/ 0 h 1046092"/>
                <a:gd name="connsiteX2" fmla="*/ 442048 w 883372"/>
                <a:gd name="connsiteY2" fmla="*/ 0 h 1046092"/>
                <a:gd name="connsiteX3" fmla="*/ 883372 w 883372"/>
                <a:gd name="connsiteY3" fmla="*/ 1046092 h 1046092"/>
                <a:gd name="connsiteX4" fmla="*/ 0 w 883372"/>
                <a:gd name="connsiteY4" fmla="*/ 1046092 h 1046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3372" h="1046092">
                  <a:moveTo>
                    <a:pt x="0" y="1046092"/>
                  </a:moveTo>
                  <a:lnTo>
                    <a:pt x="441324" y="0"/>
                  </a:lnTo>
                  <a:lnTo>
                    <a:pt x="442048" y="0"/>
                  </a:lnTo>
                  <a:lnTo>
                    <a:pt x="883372" y="1046092"/>
                  </a:lnTo>
                  <a:lnTo>
                    <a:pt x="0" y="1046092"/>
                  </a:lnTo>
                  <a:close/>
                </a:path>
              </a:pathLst>
            </a:custGeom>
            <a:solidFill>
              <a:srgbClr val="013476"/>
            </a:solidFill>
            <a:ln w="19050">
              <a:solidFill>
                <a:srgbClr val="1B4185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 smtClean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 smtClean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 smtClean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 smtClean="0">
                <a:solidFill>
                  <a:srgbClr val="385D8B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050" b="1" kern="1200" dirty="0" smtClean="0">
                  <a:solidFill>
                    <a:srgbClr val="385D8B"/>
                  </a:solidFill>
                  <a:latin typeface="Arial Narrow" pitchFamily="34" charset="0"/>
                </a:rPr>
                <a:t>            </a:t>
              </a:r>
            </a:p>
          </p:txBody>
        </p:sp>
        <p:sp>
          <p:nvSpPr>
            <p:cNvPr id="8" name="Freihandform 7"/>
            <p:cNvSpPr/>
            <p:nvPr/>
          </p:nvSpPr>
          <p:spPr>
            <a:xfrm>
              <a:off x="3498843" y="3460589"/>
              <a:ext cx="2086428" cy="1399740"/>
            </a:xfrm>
            <a:custGeom>
              <a:avLst/>
              <a:gdLst>
                <a:gd name="connsiteX0" fmla="*/ 0 w 1768598"/>
                <a:gd name="connsiteY0" fmla="*/ 1045193 h 1045193"/>
                <a:gd name="connsiteX1" fmla="*/ 440946 w 1768598"/>
                <a:gd name="connsiteY1" fmla="*/ 0 h 1045193"/>
                <a:gd name="connsiteX2" fmla="*/ 1327652 w 1768598"/>
                <a:gd name="connsiteY2" fmla="*/ 0 h 1045193"/>
                <a:gd name="connsiteX3" fmla="*/ 1768598 w 1768598"/>
                <a:gd name="connsiteY3" fmla="*/ 1045193 h 1045193"/>
                <a:gd name="connsiteX4" fmla="*/ 0 w 1768598"/>
                <a:gd name="connsiteY4" fmla="*/ 1045193 h 104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8598" h="1045193">
                  <a:moveTo>
                    <a:pt x="0" y="1045193"/>
                  </a:moveTo>
                  <a:lnTo>
                    <a:pt x="440946" y="0"/>
                  </a:lnTo>
                  <a:lnTo>
                    <a:pt x="1327652" y="0"/>
                  </a:lnTo>
                  <a:lnTo>
                    <a:pt x="1768598" y="1045193"/>
                  </a:lnTo>
                  <a:lnTo>
                    <a:pt x="0" y="1045193"/>
                  </a:lnTo>
                  <a:close/>
                </a:path>
              </a:pathLst>
            </a:custGeom>
            <a:solidFill>
              <a:srgbClr val="CDC301"/>
            </a:solidFill>
            <a:ln w="19050">
              <a:solidFill>
                <a:srgbClr val="01347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9824" tIns="20320" rIns="329825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400" kern="12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2979834" y="4860329"/>
              <a:ext cx="3124447" cy="1402455"/>
            </a:xfrm>
            <a:custGeom>
              <a:avLst/>
              <a:gdLst>
                <a:gd name="connsiteX0" fmla="*/ 0 w 2648494"/>
                <a:gd name="connsiteY0" fmla="*/ 1047670 h 1047670"/>
                <a:gd name="connsiteX1" fmla="*/ 441991 w 2648494"/>
                <a:gd name="connsiteY1" fmla="*/ 0 h 1047670"/>
                <a:gd name="connsiteX2" fmla="*/ 2206503 w 2648494"/>
                <a:gd name="connsiteY2" fmla="*/ 0 h 1047670"/>
                <a:gd name="connsiteX3" fmla="*/ 2648494 w 2648494"/>
                <a:gd name="connsiteY3" fmla="*/ 1047670 h 1047670"/>
                <a:gd name="connsiteX4" fmla="*/ 0 w 2648494"/>
                <a:gd name="connsiteY4" fmla="*/ 1047670 h 104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8494" h="1047670">
                  <a:moveTo>
                    <a:pt x="0" y="1047670"/>
                  </a:moveTo>
                  <a:lnTo>
                    <a:pt x="441991" y="0"/>
                  </a:lnTo>
                  <a:lnTo>
                    <a:pt x="2206503" y="0"/>
                  </a:lnTo>
                  <a:lnTo>
                    <a:pt x="2648494" y="1047670"/>
                  </a:lnTo>
                  <a:lnTo>
                    <a:pt x="0" y="1047670"/>
                  </a:lnTo>
                  <a:close/>
                </a:path>
              </a:pathLst>
            </a:custGeom>
            <a:ln w="19050">
              <a:solidFill>
                <a:srgbClr val="013476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83807" tIns="20320" rIns="483806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b="1" dirty="0" smtClean="0">
                  <a:solidFill>
                    <a:srgbClr val="013476"/>
                  </a:solidFill>
                  <a:latin typeface="Arial Narrow" pitchFamily="34" charset="0"/>
                </a:rPr>
                <a:t>Erleben</a:t>
              </a:r>
              <a:endParaRPr lang="de-DE" b="1" kern="1200" dirty="0" smtClean="0">
                <a:solidFill>
                  <a:srgbClr val="013476"/>
                </a:solidFill>
                <a:latin typeface="Arial Narrow" pitchFamily="34" charset="0"/>
              </a:endParaRPr>
            </a:p>
          </p:txBody>
        </p:sp>
      </p:grpSp>
      <p:sp>
        <p:nvSpPr>
          <p:cNvPr id="16" name="Rechteck 15"/>
          <p:cNvSpPr/>
          <p:nvPr/>
        </p:nvSpPr>
        <p:spPr>
          <a:xfrm>
            <a:off x="1926324" y="3714979"/>
            <a:ext cx="1123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 smtClean="0">
                <a:solidFill>
                  <a:srgbClr val="013476"/>
                </a:solidFill>
                <a:latin typeface="Arial Narrow" pitchFamily="34" charset="0"/>
              </a:rPr>
              <a:t>Vermitteln</a:t>
            </a:r>
            <a:endParaRPr lang="de-DE" dirty="0">
              <a:solidFill>
                <a:srgbClr val="013476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1953372" y="2808082"/>
            <a:ext cx="1058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Arial Narrow" pitchFamily="34" charset="0"/>
              </a:rPr>
              <a:t>Forschen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Basisprogramm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971600" y="1844824"/>
            <a:ext cx="5556908" cy="395680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 smtClean="0">
                <a:solidFill>
                  <a:srgbClr val="003882"/>
                </a:solidFill>
              </a:rPr>
              <a:t>Astroteilchen - </a:t>
            </a:r>
            <a:r>
              <a:rPr lang="de-DE" dirty="0" err="1" smtClean="0">
                <a:solidFill>
                  <a:srgbClr val="003882"/>
                </a:solidFill>
              </a:rPr>
              <a:t>Masterclass</a:t>
            </a:r>
            <a:endParaRPr lang="de-DE" dirty="0" smtClean="0">
              <a:solidFill>
                <a:srgbClr val="003882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 smtClean="0">
                <a:solidFill>
                  <a:srgbClr val="003882"/>
                </a:solidFill>
              </a:rPr>
              <a:t>Analoges Konzept zu Teilchenphysik </a:t>
            </a:r>
            <a:r>
              <a:rPr lang="de-DE" dirty="0" err="1" smtClean="0">
                <a:solidFill>
                  <a:srgbClr val="003882"/>
                </a:solidFill>
              </a:rPr>
              <a:t>Masterclass</a:t>
            </a:r>
            <a:endParaRPr lang="de-DE" dirty="0" smtClean="0">
              <a:solidFill>
                <a:srgbClr val="003882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 smtClean="0">
                <a:solidFill>
                  <a:srgbClr val="003882"/>
                </a:solidFill>
              </a:rPr>
              <a:t>Nebelkammer - Sets</a:t>
            </a:r>
            <a:endParaRPr lang="de-DE" dirty="0">
              <a:solidFill>
                <a:srgbClr val="003882"/>
              </a:solidFill>
            </a:endParaRPr>
          </a:p>
        </p:txBody>
      </p:sp>
      <p:pic>
        <p:nvPicPr>
          <p:cNvPr id="11" name="Picture 11" descr="C:\Users\Fabian\Dropbox\Netzwerk Teilchenwelt\Nebelkammer_final\Bilder Nebelkammer\CIMG5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337" y="3645023"/>
            <a:ext cx="2560532" cy="2155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>
          <a:xfrm>
            <a:off x="6822274" y="5775317"/>
            <a:ext cx="14606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Nebelkammer</a:t>
            </a:r>
            <a:endParaRPr lang="en-US" sz="1600" dirty="0">
              <a:solidFill>
                <a:srgbClr val="01347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259" y="908525"/>
            <a:ext cx="2604685" cy="2115004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6200852" y="3031174"/>
            <a:ext cx="26484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Astroteilchen</a:t>
            </a:r>
            <a:r>
              <a:rPr lang="en-US" sz="1600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Masterclass</a:t>
            </a:r>
            <a:endParaRPr lang="en-US" sz="1600" dirty="0">
              <a:solidFill>
                <a:srgbClr val="01347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12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Astroteilchen </a:t>
            </a:r>
            <a:r>
              <a:rPr lang="de-DE" dirty="0" err="1" smtClean="0"/>
              <a:t>Masterclass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05.09.2017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Schule- Lehrerfortbildung Teilchenphysik - Ratingen 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de-DE" sz="2000" dirty="0"/>
              <a:t>Eintägige Veranstaltung in Schulen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Durchgeführt von </a:t>
            </a:r>
            <a:r>
              <a:rPr lang="de-DE" dirty="0" smtClean="0"/>
              <a:t>Nachwuchs-</a:t>
            </a:r>
            <a:br>
              <a:rPr lang="de-DE" dirty="0" smtClean="0"/>
            </a:br>
            <a:r>
              <a:rPr lang="de-DE" dirty="0" err="1" smtClean="0"/>
              <a:t>wissenschaftler</a:t>
            </a:r>
            <a:r>
              <a:rPr lang="de-DE" dirty="0" smtClean="0"/>
              <a:t>/inne/n</a:t>
            </a:r>
            <a:endParaRPr lang="de-DE" dirty="0"/>
          </a:p>
          <a:p>
            <a:pPr lvl="1">
              <a:lnSpc>
                <a:spcPct val="110000"/>
              </a:lnSpc>
            </a:pPr>
            <a:r>
              <a:rPr lang="de-DE" dirty="0"/>
              <a:t>Einführungsvorträge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de-DE" dirty="0"/>
              <a:t>Eigene Auswertung von Daten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der LHC-Experimente 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Pierre </a:t>
            </a:r>
            <a:r>
              <a:rPr lang="de-DE" sz="2000" b="1" dirty="0" err="1"/>
              <a:t>Auger</a:t>
            </a:r>
            <a:r>
              <a:rPr lang="de-DE" sz="2000" b="1" dirty="0"/>
              <a:t> Observatoriums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</a:t>
            </a:r>
            <a:r>
              <a:rPr lang="de-DE" sz="2000" b="1" dirty="0" err="1"/>
              <a:t>IceCube</a:t>
            </a:r>
            <a:r>
              <a:rPr lang="de-DE" sz="2000" b="1" dirty="0"/>
              <a:t> Experiments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Auch als Lehrerfortbildung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Über 700 </a:t>
            </a:r>
            <a:r>
              <a:rPr lang="de-DE" sz="2000" dirty="0" err="1"/>
              <a:t>Masterclasses</a:t>
            </a:r>
            <a:r>
              <a:rPr lang="de-DE" sz="2000" dirty="0"/>
              <a:t> wurden bisher durchgeführt</a:t>
            </a:r>
            <a:endParaRPr lang="de-DE" sz="1600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905016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">
  <a:themeElements>
    <a:clrScheme name="Graustuf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1" id="{7A9E9116-8DA6-43E3-9E23-D7EC8585324F}" vid="{45261237-4FA5-4716-B186-BB1AA9592BC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Master3.1</Template>
  <TotalTime>0</TotalTime>
  <Words>1377</Words>
  <Application>Microsoft Office PowerPoint</Application>
  <PresentationFormat>Bildschirmpräsentation (4:3)</PresentationFormat>
  <Paragraphs>355</Paragraphs>
  <Slides>33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39" baseType="lpstr">
      <vt:lpstr>Arial</vt:lpstr>
      <vt:lpstr>Arial Narrow</vt:lpstr>
      <vt:lpstr>Arial Unicode MS</vt:lpstr>
      <vt:lpstr>Calibri</vt:lpstr>
      <vt:lpstr>Wingdings</vt:lpstr>
      <vt:lpstr>Master</vt:lpstr>
      <vt:lpstr>Kosmische Teilchen erforschen </vt:lpstr>
      <vt:lpstr>Astroteilchenphysik?</vt:lpstr>
      <vt:lpstr>Kosmische Strahlung</vt:lpstr>
      <vt:lpstr>Kosmische Strahlung</vt:lpstr>
      <vt:lpstr>Astroteilchen-Projekte</vt:lpstr>
      <vt:lpstr>Band 3: Kosmische Strahlung </vt:lpstr>
      <vt:lpstr>Das Konzept: Stufenprogramm</vt:lpstr>
      <vt:lpstr>Basisprogramm:</vt:lpstr>
      <vt:lpstr>Astroteilchen Masterclass</vt:lpstr>
      <vt:lpstr>Pierre Auger Observatorium</vt:lpstr>
      <vt:lpstr>Pierre Auger Observatorium</vt:lpstr>
      <vt:lpstr>IceCube </vt:lpstr>
      <vt:lpstr>IceCube</vt:lpstr>
      <vt:lpstr>Astroteilchen Masterclass</vt:lpstr>
      <vt:lpstr>Einsteiger Set: Die Nebelkammer</vt:lpstr>
      <vt:lpstr>Inhalt eines Experimentiersets</vt:lpstr>
      <vt:lpstr>Funktionsweise Nebelkammer</vt:lpstr>
      <vt:lpstr>Experimentieren mit einer Nebelkammer</vt:lpstr>
      <vt:lpstr>Spuren in der Nebelkammer auswerten</vt:lpstr>
      <vt:lpstr>Qualifizierungsprogram: Astroteilchen-Projekte</vt:lpstr>
      <vt:lpstr>Grundlegendes Messprinzip</vt:lpstr>
      <vt:lpstr>CosMO</vt:lpstr>
      <vt:lpstr>Kamiokannen</vt:lpstr>
      <vt:lpstr>PowerPoint-Präsentation</vt:lpstr>
      <vt:lpstr>Ein Webinterface zur Datenauswertung</vt:lpstr>
      <vt:lpstr>Die Experimente</vt:lpstr>
      <vt:lpstr>Die Experimente</vt:lpstr>
      <vt:lpstr>Zusätzliche Informationen</vt:lpstr>
      <vt:lpstr>PowerPoint-Präsentation</vt:lpstr>
      <vt:lpstr>Eigenständig Arbeiten mit Daten</vt:lpstr>
      <vt:lpstr>Alle Informationen und Kontakte…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Unterrichtsmaterialien zur Teilchenphysik  Philipp Lindenau Dresden | 12.03.2016  Herzlich willkommen!</dc:title>
  <dc:creator>Marcel Neugebauer</dc:creator>
  <cp:lastModifiedBy>Philipp Lindenau</cp:lastModifiedBy>
  <cp:revision>139</cp:revision>
  <cp:lastPrinted>2017-08-29T07:23:27Z</cp:lastPrinted>
  <dcterms:created xsi:type="dcterms:W3CDTF">2016-08-22T11:14:34Z</dcterms:created>
  <dcterms:modified xsi:type="dcterms:W3CDTF">2017-09-06T14:18:32Z</dcterms:modified>
</cp:coreProperties>
</file>