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373" r:id="rId4"/>
    <p:sldId id="374" r:id="rId5"/>
    <p:sldId id="372" r:id="rId6"/>
    <p:sldId id="343" r:id="rId7"/>
    <p:sldId id="342" r:id="rId8"/>
    <p:sldId id="379" r:id="rId9"/>
    <p:sldId id="345" r:id="rId10"/>
    <p:sldId id="347" r:id="rId11"/>
    <p:sldId id="346" r:id="rId12"/>
    <p:sldId id="349" r:id="rId13"/>
    <p:sldId id="351" r:id="rId14"/>
    <p:sldId id="378" r:id="rId15"/>
    <p:sldId id="377" r:id="rId16"/>
    <p:sldId id="362" r:id="rId17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CDC301"/>
    <a:srgbClr val="00206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75327" autoAdjust="0"/>
  </p:normalViewPr>
  <p:slideViewPr>
    <p:cSldViewPr>
      <p:cViewPr varScale="1">
        <p:scale>
          <a:sx n="109" d="100"/>
          <a:sy n="109" d="100"/>
        </p:scale>
        <p:origin x="1038" y="78"/>
      </p:cViewPr>
      <p:guideLst>
        <p:guide orient="horz" pos="2160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5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31.08.2017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31.08.2017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FF0000"/>
                </a:solidFill>
              </a:rPr>
              <a:t>Präsentation</a:t>
            </a:r>
            <a:r>
              <a:rPr lang="de-DE" b="1" baseline="0" dirty="0" smtClean="0">
                <a:solidFill>
                  <a:srgbClr val="FF0000"/>
                </a:solidFill>
              </a:rPr>
              <a:t> mit Notizen hinterlegt!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321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 smtClean="0"/>
              <a:t>J nehmen im Basisprogramm z.B. an einer </a:t>
            </a:r>
            <a:r>
              <a:rPr lang="de-DE" baseline="0" dirty="0" err="1" smtClean="0"/>
              <a:t>Masterclass</a:t>
            </a:r>
            <a:r>
              <a:rPr lang="de-DE" baseline="0" dirty="0" smtClean="0"/>
              <a:t> (Teilchenphysik oder Astroteilchenphysik) teil.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 smtClean="0"/>
              <a:t>Im Qualifizierungsprogramm steht die Vermittlung ihres bereits erworbenen Wissens im Vordergrund. Das kann z.B. durch eine Präsentation in der Schule zum Thema Astro-/Teilchenphysik, eine Projektarbeit oder die Unterstützung als Tutor bei einer </a:t>
            </a:r>
            <a:r>
              <a:rPr lang="de-DE" baseline="0" dirty="0" err="1" smtClean="0"/>
              <a:t>Masterclass</a:t>
            </a:r>
            <a:r>
              <a:rPr lang="de-DE" baseline="0" dirty="0" smtClean="0"/>
              <a:t> geschehen.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smtClean="0"/>
              <a:t>Aktive Mitglieder des Netzwerks Teilchenwelt können sich für </a:t>
            </a:r>
            <a:r>
              <a:rPr lang="de-DE" b="1" dirty="0" smtClean="0"/>
              <a:t>Workshops am CERN</a:t>
            </a:r>
            <a:r>
              <a:rPr lang="de-DE" dirty="0" smtClean="0"/>
              <a:t> bewerben, um neue Kenntnisse zu vertiefen und den Forscher/innen über die Schulter zu schauen. Reise und Unterkunft werden vom Netzwerk finanziert.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smtClean="0"/>
              <a:t>Nach den Workshops ist es möglich, Forschungsarbeiten für die Schule oder einen Wettbewerb wie Jugend forscht von Teilchenwelt-Vermittler/innen vor Ort betreuen zu lassen</a:t>
            </a:r>
            <a:r>
              <a:rPr lang="de-DE" baseline="0" dirty="0" smtClean="0"/>
              <a:t> und einen Teil dieser Arbeit während der</a:t>
            </a:r>
            <a:r>
              <a:rPr lang="de-DE" dirty="0" smtClean="0"/>
              <a:t> </a:t>
            </a:r>
            <a:r>
              <a:rPr lang="de-DE" b="1" dirty="0" smtClean="0"/>
              <a:t>Projektwochen am CERN</a:t>
            </a:r>
            <a:r>
              <a:rPr lang="de-DE" dirty="0" smtClean="0"/>
              <a:t> durchzuführen, wo ein Wissenschaftler die Jugendlichen unterstützt.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134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Basisprogramm haben Sie die Möglichkeit, an Fortbildungen in Teilchenphysik und Astroteilchenphysik oder einer </a:t>
            </a:r>
            <a:r>
              <a:rPr lang="de-DE" sz="1300" dirty="0" err="1"/>
              <a:t>Masterclass</a:t>
            </a:r>
            <a:r>
              <a:rPr lang="de-DE" sz="1300" dirty="0"/>
              <a:t> teilzunehmen.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Qualifizierungsprogramm steht die aktive Weitergabe von (Astro-) Teilchenphysik an Ihre Schüler im Mittelpunkt. Als Lehrkraft können Sie </a:t>
            </a:r>
            <a:r>
              <a:rPr lang="de-DE" sz="1300" b="1" dirty="0"/>
              <a:t>Teilchenphysik-Masterclasses</a:t>
            </a:r>
            <a:r>
              <a:rPr lang="de-DE" sz="1300" dirty="0"/>
              <a:t> oder </a:t>
            </a:r>
            <a:r>
              <a:rPr lang="de-DE" sz="1300" b="1" dirty="0"/>
              <a:t>Projekte zur Messung kosmischer Teilchen</a:t>
            </a:r>
            <a:r>
              <a:rPr lang="de-DE" sz="1300" dirty="0"/>
              <a:t> an Ihrer Einrichtung durchführen.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 smtClean="0"/>
              <a:t>Durch die aktive Mitarbeit im</a:t>
            </a:r>
            <a:r>
              <a:rPr lang="de-DE" baseline="0" dirty="0" smtClean="0"/>
              <a:t> Netzwerk </a:t>
            </a:r>
            <a:r>
              <a:rPr lang="de-DE" dirty="0" smtClean="0"/>
              <a:t>haben Sie in der Vertiefungsstufe dann die Möglichkeit</a:t>
            </a:r>
            <a:r>
              <a:rPr lang="de-DE" baseline="0" dirty="0" smtClean="0"/>
              <a:t> an einem</a:t>
            </a:r>
            <a:r>
              <a:rPr lang="de-DE" dirty="0" smtClean="0"/>
              <a:t> </a:t>
            </a:r>
            <a:r>
              <a:rPr lang="de-DE" b="1" dirty="0" smtClean="0"/>
              <a:t>Workshop am CERN</a:t>
            </a:r>
            <a:r>
              <a:rPr lang="de-DE" dirty="0" smtClean="0"/>
              <a:t> für Lehrkräfte teilzunehmen</a:t>
            </a:r>
            <a:r>
              <a:rPr lang="de-DE" baseline="0" dirty="0" smtClean="0"/>
              <a:t>. Dieser wird </a:t>
            </a:r>
            <a:r>
              <a:rPr lang="de-DE" dirty="0" smtClean="0"/>
              <a:t>vom Netzwerk Teilchenwelt finanziert.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18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smtClean="0"/>
              <a:t>Im NTW wurden ca. 100 Experimentiersets</a:t>
            </a:r>
            <a:r>
              <a:rPr lang="de-DE" baseline="0" dirty="0" smtClean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 smtClean="0"/>
              <a:t>Experimente bestehen aus Komponenten wie sie auch in den originalen Forschungsgeräten, z.B. </a:t>
            </a:r>
            <a:r>
              <a:rPr lang="de-DE" dirty="0" smtClean="0"/>
              <a:t>dem </a:t>
            </a:r>
            <a:r>
              <a:rPr lang="de-DE" dirty="0" err="1" smtClean="0"/>
              <a:t>IceCube</a:t>
            </a:r>
            <a:r>
              <a:rPr lang="de-DE" dirty="0" smtClean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 smtClean="0"/>
              <a:t>Datennahme</a:t>
            </a:r>
            <a:r>
              <a:rPr lang="de-DE" baseline="0" dirty="0" smtClean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 smtClean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673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15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461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Organisatorisch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868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Organisatorisch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289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Organisatorisch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4423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Organisatorisch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144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defRPr/>
            </a:pPr>
            <a:r>
              <a:rPr lang="de-DE" sz="1300" dirty="0"/>
              <a:t>Unser Ziel ist es, den jungen Menschen sowie Lehrkräften an Schulen, Schülerlaboren, Schülerforschungszentren, Museen etc. aktuelle Forschungsthemen aus der Astroteilchen-/Teilchenphysik zugänglich zu machen.</a:t>
            </a:r>
          </a:p>
          <a:p>
            <a:pPr defTabSz="960760">
              <a:defRPr/>
            </a:pPr>
            <a:r>
              <a:rPr lang="de-DE" sz="1300" dirty="0"/>
              <a:t>Mit echten Daten aus der Forschung am CERN und aus der Astroteilchenphysik laden wir alle ein, die faszinierende Welt der kleinsten Teilchen und großen Fragen mit unseren mobilen Angeboten kennenzulernen. </a:t>
            </a:r>
          </a:p>
          <a:p>
            <a:pPr defTabSz="960760">
              <a:defRPr/>
            </a:pPr>
            <a:r>
              <a:rPr lang="de-DE" sz="1300" dirty="0"/>
              <a:t>Wir wollen mit einfachen Experimenten die Forschung vor Ort in die Schulen und den Unterricht bringen.</a:t>
            </a:r>
          </a:p>
          <a:p>
            <a:pPr>
              <a:lnSpc>
                <a:spcPct val="100000"/>
              </a:lnSpc>
            </a:pPr>
            <a:r>
              <a:rPr lang="de-DE" sz="1300" dirty="0"/>
              <a:t>Von unseren 26 teilnehmende Institute (siehe Karte), bieten 21 Standorte Teilchenphysik-Masterclasses an, 19 Astroteilchen-Experimente, 20 International Masterclasses und 12 Fortbildungen für Lehrkräfte.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525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939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501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 smtClean="0"/>
              <a:t>Fakten</a:t>
            </a:r>
            <a:r>
              <a:rPr lang="de-DE" dirty="0" smtClean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 smtClean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 smtClean="0"/>
              <a:t>In der Qualifizierungsstufe waren es im letzten Jahr</a:t>
            </a:r>
            <a:r>
              <a:rPr lang="de-DE" baseline="0" dirty="0" smtClean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 smtClean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 smtClean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 smtClean="0"/>
          </a:p>
          <a:p>
            <a:pPr>
              <a:lnSpc>
                <a:spcPct val="150000"/>
              </a:lnSpc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58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ctr">
              <a:defRPr sz="48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ctr">
              <a:buNone/>
              <a:defRPr b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06.09.2017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0770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73761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3"/>
          </p:nvPr>
        </p:nvSpPr>
        <p:spPr>
          <a:xfrm>
            <a:off x="971550" y="2060848"/>
            <a:ext cx="7543800" cy="3960540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9149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13476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489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6505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1962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6084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rgbClr val="01347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06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6045211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06.09.2017</a:t>
            </a:r>
            <a:endParaRPr lang="de-DE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Textfeld 15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  <a:endParaRPr lang="de-DE" sz="7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243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</a:defRPr>
            </a:lvl1pPr>
          </a:lstStyle>
          <a:p>
            <a:r>
              <a:rPr lang="de-DE" smtClean="0"/>
              <a:t>Forschung trifft Schule - Lehrerfortbildung Teilchenphysik -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398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25" r:id="rId3"/>
    <p:sldLayoutId id="2147483714" r:id="rId4"/>
    <p:sldLayoutId id="2147483715" r:id="rId5"/>
    <p:sldLayoutId id="2147483717" r:id="rId6"/>
    <p:sldLayoutId id="2147483726" r:id="rId7"/>
    <p:sldLayoutId id="2147483723" r:id="rId8"/>
    <p:sldLayoutId id="2147483724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13476"/>
        </a:buClr>
        <a:buFont typeface="Wingdings" panose="05000000000000000000" pitchFamily="2" charset="2"/>
        <a:buChar char="Ø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34700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34700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63688" y="260648"/>
            <a:ext cx="6552728" cy="4454614"/>
          </a:xfrm>
        </p:spPr>
        <p:txBody>
          <a:bodyPr/>
          <a:lstStyle/>
          <a:p>
            <a:pPr algn="ctr"/>
            <a:r>
              <a:rPr lang="de-DE" sz="4400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 trifft Schule</a:t>
            </a:r>
            <a:br>
              <a:rPr lang="de-DE" sz="4400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Lehrerfortbildung</a:t>
            </a:r>
            <a:r>
              <a:rPr lang="de-DE" sz="44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44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400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4400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b="1" dirty="0" smtClean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Standardmodell der Teilchenphysik im Schulunterricht</a:t>
            </a:r>
            <a:r>
              <a:rPr lang="de-DE" sz="2400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Herzlich </a:t>
            </a:r>
            <a:r>
              <a:rPr lang="de-DE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b="1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Willkommen</a:t>
            </a:r>
            <a: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r>
              <a:rPr lang="de-DE" dirty="0">
                <a:solidFill>
                  <a:srgbClr val="CDC301"/>
                </a:solidFill>
              </a:rPr>
              <a:t/>
            </a:r>
            <a:br>
              <a:rPr lang="de-DE" dirty="0">
                <a:solidFill>
                  <a:srgbClr val="CDC301"/>
                </a:solidFill>
              </a:rPr>
            </a:br>
            <a:r>
              <a:rPr lang="de-DE" sz="2800" dirty="0" smtClean="0">
                <a:solidFill>
                  <a:srgbClr val="013476"/>
                </a:solidFill>
              </a:rPr>
              <a:t/>
            </a:r>
            <a:br>
              <a:rPr lang="de-DE" sz="2800" dirty="0" smtClean="0">
                <a:solidFill>
                  <a:srgbClr val="013476"/>
                </a:solidFill>
              </a:rPr>
            </a:br>
            <a:r>
              <a:rPr lang="de-DE" sz="2800" dirty="0" smtClean="0">
                <a:solidFill>
                  <a:srgbClr val="013476"/>
                </a:solidFill>
              </a:rPr>
              <a:t>   </a:t>
            </a:r>
            <a:endParaRPr lang="de-DE" sz="3200" b="0" dirty="0">
              <a:solidFill>
                <a:srgbClr val="013476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2128294" y="6078027"/>
            <a:ext cx="48017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Michael Kobel, Philipp Lindenau, Claudia Behnke</a:t>
            </a:r>
            <a:r>
              <a:rPr lang="de-DE" sz="24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16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Ratingen | </a:t>
            </a:r>
            <a:r>
              <a:rPr lang="de-DE" sz="1600" dirty="0" smtClean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06. </a:t>
            </a:r>
            <a:r>
              <a:rPr lang="de-DE" sz="160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– </a:t>
            </a:r>
            <a:r>
              <a:rPr lang="de-DE" sz="1600" smtClean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07.09.2017</a:t>
            </a:r>
            <a:r>
              <a:rPr lang="de-DE" sz="2000" dirty="0">
                <a:solidFill>
                  <a:srgbClr val="CDC301"/>
                </a:solidFill>
                <a:latin typeface="Arial Narrow" panose="020B0606020202030204" pitchFamily="34" charset="0"/>
                <a:ea typeface="+mj-ea"/>
                <a:cs typeface="+mj-cs"/>
              </a:rPr>
              <a:t/>
            </a:r>
            <a:br>
              <a:rPr lang="de-DE" sz="2000" dirty="0">
                <a:solidFill>
                  <a:srgbClr val="CDC301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r>
              <a:rPr lang="de-DE" sz="3200" dirty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rPr>
              <a:t/>
            </a:r>
            <a:br>
              <a:rPr lang="de-DE" sz="3200" dirty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17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Mehrstufiges Angebot für Jugendliche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446" y="4514372"/>
            <a:ext cx="2275018" cy="151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N:\4groups\zn_exps\Archive\ab 2006 Fotoarchiv\Meetings_Veranstaltungen\1_PR-Veranstaltung\2014\Masterclass\2_Schüler\Auswahl\IMG_128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"/>
          <a:stretch/>
        </p:blipFill>
        <p:spPr bwMode="auto">
          <a:xfrm>
            <a:off x="1115616" y="4530604"/>
            <a:ext cx="2248650" cy="151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_MG_72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14372"/>
            <a:ext cx="2237611" cy="1519711"/>
          </a:xfrm>
          <a:prstGeom prst="rect">
            <a:avLst/>
          </a:prstGeom>
          <a:noFill/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8793" r="9838" b="57796"/>
          <a:stretch/>
        </p:blipFill>
        <p:spPr>
          <a:xfrm>
            <a:off x="906924" y="1826086"/>
            <a:ext cx="7920880" cy="2376264"/>
          </a:xfrm>
          <a:prstGeom prst="rect">
            <a:avLst/>
          </a:prstGeom>
        </p:spPr>
      </p:pic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39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Mehrstufiges Angebot für Lehrkräfte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5" descr="Gruppe von Menschen beim Besuch am CERN, im Hintergrund ist ein großes CERN-Logo an der Wand zu sehe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696" y="4537050"/>
            <a:ext cx="225025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400" y="4537050"/>
            <a:ext cx="2274880" cy="152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10" y="4537050"/>
            <a:ext cx="225025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50000" r="10625" b="14362"/>
          <a:stretch/>
        </p:blipFill>
        <p:spPr>
          <a:xfrm>
            <a:off x="899801" y="1844824"/>
            <a:ext cx="7776197" cy="2488383"/>
          </a:xfrm>
          <a:prstGeom prst="rect">
            <a:avLst/>
          </a:prstGeom>
        </p:spPr>
      </p:pic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309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 </a:t>
            </a:r>
            <a:r>
              <a:rPr lang="de-DE" dirty="0" err="1" smtClean="0"/>
              <a:t>Masterclass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>
          <a:xfrm>
            <a:off x="926432" y="1920280"/>
            <a:ext cx="5085728" cy="4171510"/>
          </a:xfrm>
        </p:spPr>
        <p:txBody>
          <a:bodyPr anchor="t"/>
          <a:lstStyle/>
          <a:p>
            <a:pPr>
              <a:lnSpc>
                <a:spcPct val="110000"/>
              </a:lnSpc>
            </a:pPr>
            <a:r>
              <a:rPr lang="de-DE" sz="2000" dirty="0" smtClean="0">
                <a:solidFill>
                  <a:srgbClr val="013476"/>
                </a:solidFill>
              </a:rPr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 smtClean="0">
                <a:solidFill>
                  <a:srgbClr val="013476"/>
                </a:solidFill>
              </a:rPr>
              <a:t>Durchgeführt von Nachwuchs-wissenschaftler/inne/n</a:t>
            </a:r>
          </a:p>
          <a:p>
            <a:pPr lvl="1">
              <a:lnSpc>
                <a:spcPct val="110000"/>
              </a:lnSpc>
            </a:pPr>
            <a:r>
              <a:rPr lang="de-DE" dirty="0" smtClean="0">
                <a:solidFill>
                  <a:srgbClr val="013476"/>
                </a:solidFill>
              </a:rPr>
              <a:t>Einführungsvorträge</a:t>
            </a:r>
            <a:endParaRPr lang="de-DE" dirty="0">
              <a:solidFill>
                <a:srgbClr val="013476"/>
              </a:solidFill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 smtClean="0">
                <a:solidFill>
                  <a:srgbClr val="013476"/>
                </a:solidFill>
              </a:rPr>
              <a:t>Eigene Auswertung </a:t>
            </a:r>
            <a:r>
              <a:rPr lang="de-DE" dirty="0"/>
              <a:t>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 smtClean="0">
                <a:solidFill>
                  <a:srgbClr val="013476"/>
                </a:solidFill>
              </a:rPr>
              <a:t>der LHC-Experimente </a:t>
            </a:r>
            <a:r>
              <a:rPr lang="de-DE" sz="2000" dirty="0" smtClean="0"/>
              <a:t> </a:t>
            </a:r>
            <a:endParaRPr lang="de-DE" sz="2000" dirty="0" smtClean="0">
              <a:solidFill>
                <a:srgbClr val="013476"/>
              </a:solidFill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 smtClean="0"/>
              <a:t>des Pierre </a:t>
            </a:r>
            <a:r>
              <a:rPr lang="de-DE" sz="2000" dirty="0" err="1" smtClean="0"/>
              <a:t>Auger</a:t>
            </a:r>
            <a:r>
              <a:rPr lang="de-DE" sz="2000" dirty="0" smtClean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 smtClean="0"/>
              <a:t>des </a:t>
            </a:r>
            <a:r>
              <a:rPr lang="de-DE" sz="2000" dirty="0" err="1" smtClean="0"/>
              <a:t>IceCube</a:t>
            </a:r>
            <a:r>
              <a:rPr lang="de-DE" sz="2000" dirty="0" smtClean="0"/>
              <a:t> Experiments </a:t>
            </a:r>
            <a:endParaRPr lang="de-DE" sz="2000" dirty="0" smtClean="0">
              <a:solidFill>
                <a:srgbClr val="013476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 smtClean="0">
                <a:solidFill>
                  <a:srgbClr val="013476"/>
                </a:solidFill>
              </a:rPr>
              <a:t>Auch </a:t>
            </a:r>
            <a:r>
              <a:rPr lang="de-DE" sz="2000" dirty="0">
                <a:solidFill>
                  <a:srgbClr val="013476"/>
                </a:solidFill>
              </a:rPr>
              <a:t>als </a:t>
            </a:r>
            <a:r>
              <a:rPr lang="de-DE" sz="2000" b="1" dirty="0" smtClean="0">
                <a:solidFill>
                  <a:srgbClr val="013476"/>
                </a:solidFill>
              </a:rPr>
              <a:t>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 smtClean="0"/>
              <a:t>Über 700 </a:t>
            </a:r>
            <a:r>
              <a:rPr lang="de-DE" sz="2000" dirty="0" err="1" smtClean="0"/>
              <a:t>Masterclasses</a:t>
            </a:r>
            <a:r>
              <a:rPr lang="de-DE" sz="2000" dirty="0" smtClean="0"/>
              <a:t> wurden bisher durchgeführt</a:t>
            </a:r>
            <a:endParaRPr lang="de-DE" sz="1600" dirty="0" smtClean="0"/>
          </a:p>
          <a:p>
            <a:endParaRPr lang="de-DE" dirty="0"/>
          </a:p>
        </p:txBody>
      </p:sp>
      <p:pic>
        <p:nvPicPr>
          <p:cNvPr id="6" name="Picture 3" descr="D:\Zwischenevaluierung NTW\8_Fotos\2013-11-13_physik_begreifen_CosmicLab_04_Zn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684" y="1628800"/>
            <a:ext cx="2727233" cy="185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684" y="3629406"/>
            <a:ext cx="2736304" cy="2736304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855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Qualifizierungsprogram:</a:t>
            </a:r>
            <a:br>
              <a:rPr lang="de-DE" dirty="0" smtClean="0"/>
            </a:br>
            <a:r>
              <a:rPr lang="de-DE" dirty="0" smtClean="0"/>
              <a:t>Astroteilchen-Projekte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idx="1"/>
          </p:nvPr>
        </p:nvSpPr>
        <p:spPr>
          <a:xfrm>
            <a:off x="971600" y="1844824"/>
            <a:ext cx="5556908" cy="3956805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</a:t>
            </a:r>
            <a:r>
              <a:rPr lang="de-DE" dirty="0" smtClean="0">
                <a:solidFill>
                  <a:srgbClr val="003882"/>
                </a:solidFill>
              </a:rPr>
              <a:t>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Zur </a:t>
            </a:r>
            <a:r>
              <a:rPr lang="de-DE" dirty="0">
                <a:solidFill>
                  <a:srgbClr val="003882"/>
                </a:solidFill>
              </a:rPr>
              <a:t>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</a:t>
            </a:r>
            <a:r>
              <a:rPr lang="de-DE" dirty="0" smtClean="0">
                <a:solidFill>
                  <a:srgbClr val="003882"/>
                </a:solidFill>
              </a:rPr>
              <a:t/>
            </a:r>
            <a:br>
              <a:rPr lang="de-DE" dirty="0" smtClean="0">
                <a:solidFill>
                  <a:srgbClr val="003882"/>
                </a:solidFill>
              </a:rPr>
            </a:br>
            <a:r>
              <a:rPr lang="de-DE" dirty="0" smtClean="0">
                <a:solidFill>
                  <a:srgbClr val="003882"/>
                </a:solidFill>
              </a:rPr>
              <a:t>in </a:t>
            </a:r>
            <a:r>
              <a:rPr lang="de-DE" dirty="0">
                <a:solidFill>
                  <a:srgbClr val="003882"/>
                </a:solidFill>
              </a:rPr>
              <a:t>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(Winkel, Lebensdauer, Abschirmung</a:t>
            </a:r>
            <a:r>
              <a:rPr lang="de-DE" dirty="0" smtClean="0">
                <a:solidFill>
                  <a:srgbClr val="003882"/>
                </a:solidFill>
              </a:rPr>
              <a:t>)</a:t>
            </a:r>
            <a:endParaRPr lang="de-DE" dirty="0">
              <a:solidFill>
                <a:srgbClr val="003882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Nebelkammer-Sets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Mehr dazu morgen…</a:t>
            </a: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602707"/>
            <a:ext cx="2159000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124744"/>
            <a:ext cx="2159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7208838" y="2186782"/>
            <a:ext cx="1208087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1F497D"/>
                </a:solidFill>
                <a:latin typeface="Arial Narrow"/>
                <a:cs typeface="+mn-cs"/>
              </a:rPr>
              <a:t>Kamiokannen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7026275" y="3453607"/>
            <a:ext cx="1573213" cy="339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1F497D"/>
                </a:solidFill>
                <a:latin typeface="Arial Narrow"/>
                <a:cs typeface="+mn-cs"/>
              </a:rPr>
              <a:t>Szintillationszähler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880644"/>
            <a:ext cx="215900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7197725" y="5698332"/>
            <a:ext cx="1228725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1F497D"/>
                </a:solidFill>
                <a:latin typeface="Arial Narrow"/>
                <a:cs typeface="+mn-cs"/>
              </a:rPr>
              <a:t>Nebelkammer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405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 trifft </a:t>
            </a:r>
            <a:r>
              <a:rPr lang="de-DE" dirty="0" smtClean="0"/>
              <a:t>Schule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6457950" y="6376824"/>
            <a:ext cx="1957196" cy="344662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1600" y="1729550"/>
            <a:ext cx="7538988" cy="3956805"/>
          </a:xfrm>
        </p:spPr>
        <p:txBody>
          <a:bodyPr/>
          <a:lstStyle/>
          <a:p>
            <a:r>
              <a:rPr lang="de-DE" dirty="0" smtClean="0"/>
              <a:t>in </a:t>
            </a:r>
            <a:r>
              <a:rPr lang="de-DE" dirty="0"/>
              <a:t>Kooperation </a:t>
            </a:r>
            <a:r>
              <a:rPr lang="de-DE" dirty="0" smtClean="0"/>
              <a:t>mit</a:t>
            </a:r>
            <a:br>
              <a:rPr lang="de-DE" dirty="0" smtClean="0"/>
            </a:br>
            <a:r>
              <a:rPr lang="de-DE" dirty="0" smtClean="0"/>
              <a:t>Dr. Hans Riegel-Stiftung</a:t>
            </a:r>
          </a:p>
          <a:p>
            <a:r>
              <a:rPr lang="de-DE" dirty="0" smtClean="0"/>
              <a:t>Basisprogramm:</a:t>
            </a:r>
            <a:endParaRPr lang="de-DE" dirty="0"/>
          </a:p>
          <a:p>
            <a:pPr lvl="1"/>
            <a:r>
              <a:rPr lang="de-DE" dirty="0" smtClean="0"/>
              <a:t>2 tägiger Workshop</a:t>
            </a:r>
          </a:p>
          <a:p>
            <a:r>
              <a:rPr lang="de-DE" dirty="0" smtClean="0"/>
              <a:t>Qualifizierungsprogramm:</a:t>
            </a:r>
          </a:p>
          <a:p>
            <a:pPr lvl="1"/>
            <a:r>
              <a:rPr lang="de-DE" dirty="0" smtClean="0"/>
              <a:t>Multiplikatoren Schulung</a:t>
            </a:r>
          </a:p>
          <a:p>
            <a:pPr lvl="1"/>
            <a:r>
              <a:rPr lang="de-DE" dirty="0" smtClean="0"/>
              <a:t>XXX März 2018 in XXX</a:t>
            </a:r>
          </a:p>
          <a:p>
            <a:r>
              <a:rPr lang="de-DE" dirty="0" smtClean="0"/>
              <a:t>Vertiefungsprogramm:</a:t>
            </a:r>
          </a:p>
          <a:p>
            <a:pPr lvl="1"/>
            <a:r>
              <a:rPr lang="de-DE" dirty="0" smtClean="0"/>
              <a:t>CERN Summer School</a:t>
            </a:r>
          </a:p>
          <a:p>
            <a:pPr lvl="1"/>
            <a:r>
              <a:rPr lang="de-DE" dirty="0"/>
              <a:t>XXX </a:t>
            </a:r>
            <a:r>
              <a:rPr lang="de-DE" dirty="0" smtClean="0"/>
              <a:t>August </a:t>
            </a:r>
            <a:r>
              <a:rPr lang="de-DE" dirty="0"/>
              <a:t>2018 </a:t>
            </a:r>
            <a:r>
              <a:rPr lang="de-DE" dirty="0" smtClean="0"/>
              <a:t>am CERN</a:t>
            </a: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03644"/>
            <a:ext cx="2521702" cy="168318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884823"/>
            <a:ext cx="2521702" cy="168318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3" y="3707953"/>
            <a:ext cx="2521701" cy="168808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908" y="5446176"/>
            <a:ext cx="2528556" cy="88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53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hlinkClick r:id="rId3"/>
              </a:rPr>
              <a:t>www.teilchenwelt.de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</a:t>
            </a: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Aufwärmübung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000" dirty="0" smtClean="0"/>
              <a:t>Erstellen Sie in Gruppen eine </a:t>
            </a:r>
            <a:r>
              <a:rPr lang="de-DE" sz="2000" dirty="0" err="1" smtClean="0"/>
              <a:t>Concept-Map</a:t>
            </a:r>
            <a:r>
              <a:rPr lang="de-DE" sz="2000" dirty="0" smtClean="0"/>
              <a:t> zum Begriff Ladung.</a:t>
            </a:r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pPr marL="0" indent="0">
              <a:buNone/>
            </a:pPr>
            <a:endParaRPr lang="de-DE" sz="2000" dirty="0" smtClean="0"/>
          </a:p>
          <a:p>
            <a:r>
              <a:rPr lang="de-DE" sz="2000" dirty="0" smtClean="0"/>
              <a:t>Formulieren Sie einen kurzen fachlichen Kommentar dazu. (Schwerpunkte, besonders bedeutsame Zusammenhänge,…)</a:t>
            </a:r>
          </a:p>
          <a:p>
            <a:r>
              <a:rPr lang="de-DE" sz="2000" dirty="0" smtClean="0"/>
              <a:t>Möglichst vorerst keine didaktische Wertung</a:t>
            </a:r>
          </a:p>
        </p:txBody>
      </p:sp>
      <p:sp>
        <p:nvSpPr>
          <p:cNvPr id="7" name="Ellipse 6"/>
          <p:cNvSpPr/>
          <p:nvPr/>
        </p:nvSpPr>
        <p:spPr>
          <a:xfrm>
            <a:off x="3527884" y="3264024"/>
            <a:ext cx="1224136" cy="648072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Ladung</a:t>
            </a:r>
            <a:endParaRPr lang="de-DE" sz="1600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5544108" y="2831976"/>
            <a:ext cx="1080120" cy="504056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2123728" y="2780928"/>
            <a:ext cx="1224136" cy="504056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2281896" y="3912096"/>
            <a:ext cx="1245988" cy="559202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5569186" y="3660068"/>
            <a:ext cx="936104" cy="504056"/>
          </a:xfrm>
          <a:prstGeom prst="ellipse">
            <a:avLst/>
          </a:prstGeom>
          <a:ln>
            <a:solidFill>
              <a:srgbClr val="CDC30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 flipV="1">
            <a:off x="4752020" y="3192016"/>
            <a:ext cx="792088" cy="315605"/>
          </a:xfrm>
          <a:prstGeom prst="straightConnector1">
            <a:avLst/>
          </a:prstGeom>
          <a:ln>
            <a:solidFill>
              <a:srgbClr val="CDC30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6037238" y="3349818"/>
            <a:ext cx="0" cy="310250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4770934" y="3660068"/>
            <a:ext cx="773174" cy="214206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>
            <a:stCxn id="9" idx="6"/>
            <a:endCxn id="7" idx="1"/>
          </p:cNvCxnSpPr>
          <p:nvPr/>
        </p:nvCxnSpPr>
        <p:spPr>
          <a:xfrm>
            <a:off x="3347864" y="3032956"/>
            <a:ext cx="359291" cy="325976"/>
          </a:xfrm>
          <a:prstGeom prst="straightConnector1">
            <a:avLst/>
          </a:prstGeom>
          <a:ln>
            <a:solidFill>
              <a:srgbClr val="CDC30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10" idx="7"/>
            <a:endCxn id="7" idx="3"/>
          </p:cNvCxnSpPr>
          <p:nvPr/>
        </p:nvCxnSpPr>
        <p:spPr>
          <a:xfrm flipV="1">
            <a:off x="3345413" y="3817188"/>
            <a:ext cx="361742" cy="176801"/>
          </a:xfrm>
          <a:prstGeom prst="straightConnector1">
            <a:avLst/>
          </a:prstGeom>
          <a:ln>
            <a:solidFill>
              <a:srgbClr val="CDC30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254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Ziele der Fortbildung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965325" algn="l"/>
              </a:tabLst>
            </a:pPr>
            <a:r>
              <a:rPr lang="de-DE" dirty="0" smtClean="0"/>
              <a:t>Eigenes Wissen über Teilchenphysik erweitern</a:t>
            </a:r>
          </a:p>
          <a:p>
            <a:pPr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 smtClean="0"/>
              <a:t>Überblick über zur Verfügung stehende Unterrichtsmaterialien erhalten und ausgewählte Materialen testen </a:t>
            </a:r>
            <a:endParaRPr lang="de-DE" dirty="0"/>
          </a:p>
          <a:p>
            <a:pPr>
              <a:tabLst>
                <a:tab pos="1965325" algn="l"/>
              </a:tabLst>
            </a:pPr>
            <a:endParaRPr lang="de-DE" dirty="0" smtClean="0"/>
          </a:p>
          <a:p>
            <a:pPr>
              <a:tabLst>
                <a:tab pos="1965325" algn="l"/>
              </a:tabLst>
            </a:pPr>
            <a:r>
              <a:rPr lang="de-DE" dirty="0" smtClean="0"/>
              <a:t>Konkrete Unterrichtsplanungen erarbeiten und mit</a:t>
            </a:r>
            <a:br>
              <a:rPr lang="de-DE" dirty="0" smtClean="0"/>
            </a:br>
            <a:r>
              <a:rPr lang="de-DE" dirty="0" smtClean="0"/>
              <a:t>nach Hause nehmen</a:t>
            </a:r>
          </a:p>
          <a:p>
            <a:pPr marL="0" indent="0">
              <a:buNone/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endParaRPr lang="de-DE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507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Ablauf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971600" y="1628800"/>
            <a:ext cx="7920880" cy="3956805"/>
          </a:xfrm>
        </p:spPr>
        <p:txBody>
          <a:bodyPr/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2000" dirty="0" smtClean="0"/>
              <a:t>Montag, 04.09.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09:00 – 10:15  Begrüßung, Vorstellung NTW, Warm-Up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>
                <a:solidFill>
                  <a:srgbClr val="CDC301"/>
                </a:solidFill>
              </a:rPr>
              <a:t>15 Min. Kaffeepause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10:30 </a:t>
            </a:r>
            <a:r>
              <a:rPr lang="de-DE" sz="2000" dirty="0"/>
              <a:t>– </a:t>
            </a:r>
            <a:r>
              <a:rPr lang="de-DE" sz="2000" dirty="0" smtClean="0"/>
              <a:t>12:00  Fachvortrag I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>
                <a:solidFill>
                  <a:srgbClr val="CDC301"/>
                </a:solidFill>
              </a:rPr>
              <a:t>12:00 </a:t>
            </a:r>
            <a:r>
              <a:rPr lang="de-DE" sz="2000" dirty="0">
                <a:solidFill>
                  <a:srgbClr val="CDC301"/>
                </a:solidFill>
              </a:rPr>
              <a:t>– </a:t>
            </a:r>
            <a:r>
              <a:rPr lang="de-DE" sz="2000" dirty="0" smtClean="0">
                <a:solidFill>
                  <a:srgbClr val="CDC301"/>
                </a:solidFill>
              </a:rPr>
              <a:t>12:45  Mittagspause</a:t>
            </a:r>
            <a:endParaRPr lang="de-DE" sz="2000" dirty="0">
              <a:solidFill>
                <a:srgbClr val="CDC301"/>
              </a:solidFill>
            </a:endParaRP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12:45 </a:t>
            </a:r>
            <a:r>
              <a:rPr lang="de-DE" sz="2000" dirty="0"/>
              <a:t>– </a:t>
            </a:r>
            <a:r>
              <a:rPr lang="de-DE" sz="2000" dirty="0" smtClean="0"/>
              <a:t>14:00  Fachvortrag II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14:00 – 15:45  Gruppenarbeit: Stundeplanung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>
                <a:solidFill>
                  <a:srgbClr val="CDC301"/>
                </a:solidFill>
              </a:rPr>
              <a:t>15 Min. Kaffeepause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16:00 </a:t>
            </a:r>
            <a:r>
              <a:rPr lang="de-DE" sz="2000" dirty="0"/>
              <a:t>– </a:t>
            </a:r>
            <a:r>
              <a:rPr lang="de-DE" sz="2000" dirty="0" smtClean="0"/>
              <a:t>16:30  Präsentation und Diskussion der Arbeitsergebnisse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16:30 – 17:00  Überblick: Materialien und Quellen</a:t>
            </a:r>
            <a:endParaRPr lang="de-DE" sz="2000" dirty="0"/>
          </a:p>
        </p:txBody>
      </p:sp>
      <p:sp>
        <p:nvSpPr>
          <p:cNvPr id="7" name="Rechteck 6"/>
          <p:cNvSpPr/>
          <p:nvPr/>
        </p:nvSpPr>
        <p:spPr>
          <a:xfrm>
            <a:off x="5964511" y="143705"/>
            <a:ext cx="3183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Alles auch hier:</a:t>
            </a:r>
            <a:b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</a:b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  <a:hlinkClick r:id="rId3"/>
              </a:rPr>
              <a:t>https</a:t>
            </a: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  <a:hlinkClick r:id="rId3"/>
              </a:rPr>
              <a:t>://indico.cern.ch/event/634700/</a:t>
            </a:r>
            <a:endParaRPr lang="de-DE" dirty="0">
              <a:solidFill>
                <a:srgbClr val="013476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141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Ablauf 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type="body" idx="1"/>
          </p:nvPr>
        </p:nvSpPr>
        <p:spPr>
          <a:xfrm>
            <a:off x="971600" y="1628800"/>
            <a:ext cx="7848872" cy="3956805"/>
          </a:xfrm>
        </p:spPr>
        <p:txBody>
          <a:bodyPr/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1800" dirty="0" smtClean="0"/>
              <a:t>Dienstag,05.09.</a:t>
            </a:r>
          </a:p>
          <a:p>
            <a:pPr>
              <a:tabLst>
                <a:tab pos="1965325" algn="l"/>
              </a:tabLst>
            </a:pPr>
            <a:r>
              <a:rPr lang="de-DE" sz="1800" dirty="0" smtClean="0"/>
              <a:t>09:00 – 10:00  Kosmische Strahlung: Materialien und Experimente</a:t>
            </a:r>
          </a:p>
          <a:p>
            <a:pPr>
              <a:tabLst>
                <a:tab pos="1965325" algn="l"/>
              </a:tabLst>
            </a:pPr>
            <a:r>
              <a:rPr lang="de-DE" sz="1800" dirty="0" smtClean="0"/>
              <a:t>10:00 – 10:35  Vortrag: Forschungsmethoden I</a:t>
            </a:r>
          </a:p>
          <a:p>
            <a:pPr>
              <a:tabLst>
                <a:tab pos="1965325" algn="l"/>
              </a:tabLst>
            </a:pPr>
            <a:r>
              <a:rPr lang="de-DE" sz="1800" dirty="0" smtClean="0">
                <a:solidFill>
                  <a:srgbClr val="CDC301"/>
                </a:solidFill>
              </a:rPr>
              <a:t>15 Min. Kaffeepause</a:t>
            </a:r>
          </a:p>
          <a:p>
            <a:pPr>
              <a:tabLst>
                <a:tab pos="1965325" algn="l"/>
              </a:tabLst>
            </a:pPr>
            <a:r>
              <a:rPr lang="de-DE" sz="1800" dirty="0" smtClean="0"/>
              <a:t>10:50 </a:t>
            </a:r>
            <a:r>
              <a:rPr lang="de-DE" sz="1800" dirty="0"/>
              <a:t>– </a:t>
            </a:r>
            <a:r>
              <a:rPr lang="de-DE" sz="1800" dirty="0" smtClean="0"/>
              <a:t>11:30  Vortrag</a:t>
            </a:r>
            <a:r>
              <a:rPr lang="de-DE" sz="1800" dirty="0"/>
              <a:t>: Forschungsmethoden </a:t>
            </a:r>
            <a:r>
              <a:rPr lang="de-DE" sz="1800" dirty="0" smtClean="0"/>
              <a:t>II </a:t>
            </a:r>
          </a:p>
          <a:p>
            <a:pPr>
              <a:tabLst>
                <a:tab pos="1965325" algn="l"/>
              </a:tabLst>
            </a:pPr>
            <a:r>
              <a:rPr lang="de-DE" sz="1800" dirty="0" smtClean="0"/>
              <a:t>11:30 – 12:00  Arbeitsmaterialien: Forschungsmethoden</a:t>
            </a:r>
          </a:p>
          <a:p>
            <a:pPr>
              <a:tabLst>
                <a:tab pos="1965325" algn="l"/>
              </a:tabLst>
            </a:pPr>
            <a:r>
              <a:rPr lang="de-DE" sz="1800" dirty="0" smtClean="0">
                <a:solidFill>
                  <a:srgbClr val="CDC301"/>
                </a:solidFill>
              </a:rPr>
              <a:t>12:00 – 12:45  Mittagspause</a:t>
            </a:r>
          </a:p>
          <a:p>
            <a:pPr>
              <a:tabLst>
                <a:tab pos="1965325" algn="l"/>
              </a:tabLst>
            </a:pPr>
            <a:r>
              <a:rPr lang="de-DE" sz="1800" dirty="0" smtClean="0"/>
              <a:t>12:45 </a:t>
            </a:r>
            <a:r>
              <a:rPr lang="de-DE" sz="1800" dirty="0"/>
              <a:t>– </a:t>
            </a:r>
            <a:r>
              <a:rPr lang="de-DE" sz="1800" dirty="0" smtClean="0"/>
              <a:t>14:45</a:t>
            </a:r>
            <a:r>
              <a:rPr lang="de-DE" sz="1800" dirty="0"/>
              <a:t> </a:t>
            </a:r>
            <a:r>
              <a:rPr lang="de-DE" sz="1800" dirty="0" smtClean="0"/>
              <a:t> Erprobung ausgewählter Unterrichtsmaterialien</a:t>
            </a:r>
          </a:p>
          <a:p>
            <a:pPr>
              <a:tabLst>
                <a:tab pos="1965325" algn="l"/>
              </a:tabLst>
            </a:pPr>
            <a:r>
              <a:rPr lang="de-DE" sz="1800" dirty="0">
                <a:solidFill>
                  <a:srgbClr val="CDC301"/>
                </a:solidFill>
              </a:rPr>
              <a:t>1</a:t>
            </a:r>
            <a:r>
              <a:rPr lang="de-DE" sz="1800" dirty="0" smtClean="0">
                <a:solidFill>
                  <a:srgbClr val="CDC301"/>
                </a:solidFill>
              </a:rPr>
              <a:t>5 Min. Kaffeepause</a:t>
            </a:r>
          </a:p>
          <a:p>
            <a:pPr>
              <a:tabLst>
                <a:tab pos="1965325" algn="l"/>
              </a:tabLst>
            </a:pPr>
            <a:r>
              <a:rPr lang="de-DE" sz="1800" dirty="0" smtClean="0"/>
              <a:t>15:00 </a:t>
            </a:r>
            <a:r>
              <a:rPr lang="de-DE" sz="1800" dirty="0"/>
              <a:t>– </a:t>
            </a:r>
            <a:r>
              <a:rPr lang="de-DE" sz="1800" dirty="0" smtClean="0"/>
              <a:t>15:30 Präsentation und Diskussion der Arbeitsergebnisse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15:30 – </a:t>
            </a:r>
            <a:r>
              <a:rPr lang="de-DE" sz="1800" dirty="0" smtClean="0"/>
              <a:t>16:30  Backup </a:t>
            </a:r>
            <a:r>
              <a:rPr lang="de-DE" sz="1800" dirty="0"/>
              <a:t>und offene Fragen</a:t>
            </a:r>
          </a:p>
          <a:p>
            <a:pPr>
              <a:tabLst>
                <a:tab pos="1965325" algn="l"/>
              </a:tabLst>
            </a:pPr>
            <a:r>
              <a:rPr lang="de-DE" sz="1800" dirty="0"/>
              <a:t>16:30 – 17:00  Abschlussrunde und Evaluation</a:t>
            </a:r>
          </a:p>
          <a:p>
            <a:pPr>
              <a:tabLst>
                <a:tab pos="1965325" algn="l"/>
              </a:tabLst>
            </a:pPr>
            <a:endParaRPr lang="de-DE" sz="2000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2" name="Rechteck 11"/>
          <p:cNvSpPr/>
          <p:nvPr/>
        </p:nvSpPr>
        <p:spPr>
          <a:xfrm>
            <a:off x="5964511" y="143705"/>
            <a:ext cx="3183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Alles auch hier:</a:t>
            </a:r>
            <a:b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</a:rPr>
            </a:br>
            <a:r>
              <a:rPr lang="de-DE" dirty="0" smtClean="0">
                <a:solidFill>
                  <a:srgbClr val="013476"/>
                </a:solidFill>
                <a:latin typeface="Arial Narrow" panose="020B0606020202030204" pitchFamily="34" charset="0"/>
                <a:hlinkClick r:id="rId3"/>
              </a:rPr>
              <a:t>https</a:t>
            </a:r>
            <a:r>
              <a:rPr lang="de-DE" dirty="0">
                <a:solidFill>
                  <a:srgbClr val="013476"/>
                </a:solidFill>
                <a:latin typeface="Arial Narrow" panose="020B0606020202030204" pitchFamily="34" charset="0"/>
                <a:hlinkClick r:id="rId3"/>
              </a:rPr>
              <a:t>://indico.cern.ch/event/634700/</a:t>
            </a:r>
            <a:endParaRPr lang="de-DE" dirty="0">
              <a:solidFill>
                <a:srgbClr val="013476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613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Ablauf 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dirty="0" smtClean="0"/>
              <a:t>Jetzt</a:t>
            </a:r>
          </a:p>
          <a:p>
            <a:pPr>
              <a:tabLst>
                <a:tab pos="1965325" algn="l"/>
              </a:tabLst>
            </a:pPr>
            <a:r>
              <a:rPr lang="de-DE" dirty="0" smtClean="0"/>
              <a:t>Vorstellung NTW</a:t>
            </a:r>
          </a:p>
          <a:p>
            <a:pPr>
              <a:tabLst>
                <a:tab pos="1965325" algn="l"/>
              </a:tabLst>
            </a:pPr>
            <a:r>
              <a:rPr lang="de-DE" dirty="0" smtClean="0"/>
              <a:t>Aufwärmübung</a:t>
            </a:r>
            <a:endParaRPr lang="de-DE" dirty="0"/>
          </a:p>
          <a:p>
            <a:pPr>
              <a:tabLst>
                <a:tab pos="1965325" algn="l"/>
              </a:tabLst>
            </a:pPr>
            <a:endParaRPr lang="de-DE" dirty="0" smtClean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57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Netzwerk Teilchenwelt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Spitzenforschung</a:t>
            </a:r>
            <a:r>
              <a:rPr lang="de-DE" dirty="0" smtClean="0">
                <a:solidFill>
                  <a:srgbClr val="003882"/>
                </a:solidFill>
              </a:rPr>
              <a:t>, Erkenntnisvermittlung </a:t>
            </a:r>
            <a:r>
              <a:rPr lang="de-DE" dirty="0">
                <a:solidFill>
                  <a:srgbClr val="003882"/>
                </a:solidFill>
              </a:rPr>
              <a:t>und </a:t>
            </a:r>
            <a:r>
              <a:rPr lang="de-DE" dirty="0" smtClean="0">
                <a:solidFill>
                  <a:srgbClr val="003882"/>
                </a:solidFill>
              </a:rPr>
              <a:t>Nachwuchsgewinnung aus </a:t>
            </a:r>
            <a:r>
              <a:rPr lang="de-DE" dirty="0">
                <a:solidFill>
                  <a:srgbClr val="003882"/>
                </a:solidFill>
              </a:rPr>
              <a:t>einer Hand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03882"/>
                </a:solidFill>
              </a:rPr>
              <a:t>Projektziele</a:t>
            </a:r>
            <a:r>
              <a:rPr lang="de-DE" dirty="0">
                <a:solidFill>
                  <a:srgbClr val="003882"/>
                </a:solidFill>
              </a:rPr>
              <a:t>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Faszination </a:t>
            </a:r>
            <a:r>
              <a:rPr lang="de-DE" dirty="0" smtClean="0">
                <a:solidFill>
                  <a:srgbClr val="003882"/>
                </a:solidFill>
              </a:rPr>
              <a:t>von </a:t>
            </a:r>
            <a:br>
              <a:rPr lang="de-DE" dirty="0" smtClean="0">
                <a:solidFill>
                  <a:srgbClr val="003882"/>
                </a:solidFill>
              </a:rPr>
            </a:br>
            <a:r>
              <a:rPr lang="de-DE" dirty="0" smtClean="0">
                <a:solidFill>
                  <a:srgbClr val="003882"/>
                </a:solidFill>
              </a:rPr>
              <a:t>Astro-/Teilchenphysik </a:t>
            </a:r>
            <a:r>
              <a:rPr lang="de-DE" dirty="0">
                <a:solidFill>
                  <a:srgbClr val="003882"/>
                </a:solidFill>
              </a:rPr>
              <a:t>erleben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Wissenschaft kommunizieren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Forschung vor Ort und im Unterricht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Wertschätzung von Erkenntnisgewinn durch </a:t>
            </a:r>
            <a:r>
              <a:rPr lang="de-DE" dirty="0" smtClean="0">
                <a:solidFill>
                  <a:srgbClr val="003882"/>
                </a:solidFill>
              </a:rPr>
              <a:t>Grundlagenforschung</a:t>
            </a:r>
            <a:endParaRPr lang="de-DE" dirty="0">
              <a:solidFill>
                <a:srgbClr val="003882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rgbClr val="ECF8FE"/>
                </a:solidFill>
              </a:rPr>
              <a:t>Kiel</a:t>
            </a:r>
            <a:endParaRPr lang="de-DE" sz="800" dirty="0">
              <a:solidFill>
                <a:srgbClr val="ECF8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5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Netzwerk Teilchenwelt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13476"/>
                </a:solidFill>
              </a:rPr>
              <a:t>29 Institute </a:t>
            </a:r>
            <a:r>
              <a:rPr lang="de-DE" dirty="0">
                <a:solidFill>
                  <a:srgbClr val="013476"/>
                </a:solidFill>
              </a:rPr>
              <a:t>in </a:t>
            </a:r>
            <a:r>
              <a:rPr lang="de-DE" dirty="0" smtClean="0">
                <a:solidFill>
                  <a:srgbClr val="013476"/>
                </a:solidFill>
              </a:rPr>
              <a:t/>
            </a:r>
            <a:br>
              <a:rPr lang="de-DE" dirty="0" smtClean="0">
                <a:solidFill>
                  <a:srgbClr val="013476"/>
                </a:solidFill>
              </a:rPr>
            </a:br>
            <a:r>
              <a:rPr lang="de-DE" dirty="0" smtClean="0">
                <a:solidFill>
                  <a:srgbClr val="013476"/>
                </a:solidFill>
              </a:rPr>
              <a:t>12 Bundesländern + CERN</a:t>
            </a:r>
            <a:endParaRPr lang="de-DE" dirty="0">
              <a:solidFill>
                <a:srgbClr val="013476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13476"/>
                </a:solidFill>
              </a:rPr>
              <a:t>Leitung</a:t>
            </a:r>
            <a:r>
              <a:rPr lang="de-DE" dirty="0">
                <a:solidFill>
                  <a:srgbClr val="013476"/>
                </a:solidFill>
              </a:rPr>
              <a:t>: TU </a:t>
            </a:r>
            <a:r>
              <a:rPr lang="de-DE" dirty="0" smtClean="0">
                <a:solidFill>
                  <a:srgbClr val="013476"/>
                </a:solidFill>
              </a:rPr>
              <a:t>Dresden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/>
              <a:t>Seit 2010</a:t>
            </a:r>
            <a:endParaRPr lang="de-DE" dirty="0">
              <a:solidFill>
                <a:srgbClr val="013476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13476"/>
                </a:solidFill>
              </a:rPr>
              <a:t>Netzwerk zwischen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13476"/>
                </a:solidFill>
              </a:rPr>
              <a:t>Wissenschaftlern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13476"/>
                </a:solidFill>
              </a:rPr>
              <a:t>Jugendlichen </a:t>
            </a:r>
            <a:r>
              <a:rPr lang="de-DE" dirty="0" smtClean="0"/>
              <a:t>&amp; </a:t>
            </a:r>
            <a:r>
              <a:rPr lang="de-DE" dirty="0" smtClean="0">
                <a:solidFill>
                  <a:srgbClr val="013476"/>
                </a:solidFill>
              </a:rPr>
              <a:t>Studierenden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13476"/>
                </a:solidFill>
              </a:rPr>
              <a:t>Lehrkräften </a:t>
            </a: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smtClean="0">
                <a:solidFill>
                  <a:srgbClr val="013476"/>
                </a:solidFill>
              </a:rPr>
              <a:t>mit direktem Kontakt zum CERN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rgbClr val="ECF8FE"/>
                </a:solidFill>
              </a:rPr>
              <a:t>Kiel</a:t>
            </a:r>
            <a:endParaRPr lang="de-DE" sz="800" dirty="0">
              <a:solidFill>
                <a:srgbClr val="ECF8FE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012160" y="3101641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bg2">
                    <a:lumMod val="90000"/>
                  </a:schemeClr>
                </a:solidFill>
              </a:rPr>
              <a:t>Duisburg-Essen</a:t>
            </a:r>
            <a:endParaRPr lang="de-DE" sz="8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Akkord 9"/>
          <p:cNvSpPr/>
          <p:nvPr/>
        </p:nvSpPr>
        <p:spPr>
          <a:xfrm rot="1200000">
            <a:off x="6018600" y="3157204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Akkord 10"/>
          <p:cNvSpPr/>
          <p:nvPr/>
        </p:nvSpPr>
        <p:spPr>
          <a:xfrm rot="1200000">
            <a:off x="7040121" y="1343595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Akkord 11"/>
          <p:cNvSpPr/>
          <p:nvPr/>
        </p:nvSpPr>
        <p:spPr>
          <a:xfrm rot="1200000">
            <a:off x="7944400" y="1415603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00" y="260648"/>
            <a:ext cx="4283240" cy="528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4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Netzwerk Teilchenwelt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6700" indent="-266700"/>
            <a:r>
              <a:rPr lang="de-DE" sz="2200" dirty="0" smtClean="0"/>
              <a:t>pro </a:t>
            </a:r>
            <a:r>
              <a:rPr lang="de-DE" sz="2200" dirty="0"/>
              <a:t>Jahr arbeiten mit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Originaldaten </a:t>
            </a:r>
            <a:r>
              <a:rPr lang="de-DE" sz="2200" dirty="0"/>
              <a:t>und/oder </a:t>
            </a:r>
            <a:r>
              <a:rPr lang="de-DE" sz="2200" dirty="0" smtClean="0"/>
              <a:t/>
            </a:r>
            <a:br>
              <a:rPr lang="de-DE" sz="2200" dirty="0" smtClean="0"/>
            </a:br>
            <a:r>
              <a:rPr lang="de-DE" sz="2200" dirty="0" smtClean="0"/>
              <a:t>Teilchendetektoren</a:t>
            </a:r>
            <a:endParaRPr lang="de-DE" sz="2200" dirty="0"/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5000 Jugendliche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ca. 250  in Vertiefungsstufen, </a:t>
            </a:r>
            <a:r>
              <a:rPr lang="de-DE" sz="18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8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</a:t>
            </a: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 CERN-Workshops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Forschungsprojekte am CERN, </a:t>
            </a:r>
            <a:r>
              <a:rPr lang="de-DE" sz="18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8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den Standorten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registrierte Alumni (-&gt; Studierende)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Aktivitäten für ca. 300  Lehrkräfte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(Fortbildungen, CERN-Workshops, </a:t>
            </a:r>
            <a:r>
              <a:rPr lang="de-DE" sz="18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18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Unterrichtsmaterial</a:t>
            </a:r>
            <a:r>
              <a:rPr lang="de-DE" dirty="0" smtClean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rgbClr val="ECF8FE"/>
                </a:solidFill>
              </a:rPr>
              <a:t>Kiel</a:t>
            </a:r>
            <a:endParaRPr lang="de-DE" sz="800" dirty="0">
              <a:solidFill>
                <a:srgbClr val="ECF8FE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012160" y="3101641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bg2">
                    <a:lumMod val="90000"/>
                  </a:schemeClr>
                </a:solidFill>
              </a:rPr>
              <a:t>Duisburg-Essen</a:t>
            </a:r>
            <a:endParaRPr lang="de-DE" sz="8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0" name="Akkord 9"/>
          <p:cNvSpPr/>
          <p:nvPr/>
        </p:nvSpPr>
        <p:spPr>
          <a:xfrm rot="1200000">
            <a:off x="6018600" y="3157204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Akkord 10"/>
          <p:cNvSpPr/>
          <p:nvPr/>
        </p:nvSpPr>
        <p:spPr>
          <a:xfrm rot="1200000">
            <a:off x="7040121" y="1343595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Akkord 11"/>
          <p:cNvSpPr/>
          <p:nvPr/>
        </p:nvSpPr>
        <p:spPr>
          <a:xfrm rot="1200000">
            <a:off x="7944400" y="1415603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00" y="260648"/>
            <a:ext cx="4283240" cy="528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14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Das Konzept: Stufenprogramm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06.09.2017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/>
          <a:p>
            <a:pPr algn="ctr"/>
            <a:r>
              <a:rPr lang="de-DE" smtClean="0"/>
              <a:t>Forschung trifft Schule - Lehrerfortbildung Teilchenphysik - Ratingen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idx="1"/>
          </p:nvPr>
        </p:nvSpPr>
        <p:spPr>
          <a:xfrm>
            <a:off x="4492584" y="2741496"/>
            <a:ext cx="5185824" cy="2316298"/>
          </a:xfrm>
        </p:spPr>
        <p:txBody>
          <a:bodyPr/>
          <a:lstStyle/>
          <a:p>
            <a:r>
              <a:rPr lang="de-DE" dirty="0" smtClean="0">
                <a:solidFill>
                  <a:srgbClr val="013476"/>
                </a:solidFill>
              </a:rPr>
              <a:t>Vertiefungsprogramm</a:t>
            </a:r>
          </a:p>
          <a:p>
            <a:endParaRPr lang="de-DE" dirty="0" smtClean="0">
              <a:solidFill>
                <a:srgbClr val="013476"/>
              </a:solidFill>
            </a:endParaRPr>
          </a:p>
          <a:p>
            <a:r>
              <a:rPr lang="de-DE" dirty="0" smtClean="0">
                <a:solidFill>
                  <a:srgbClr val="013476"/>
                </a:solidFill>
              </a:rPr>
              <a:t>Qualifizierungsprogramm</a:t>
            </a:r>
          </a:p>
          <a:p>
            <a:endParaRPr lang="de-DE" dirty="0" smtClean="0">
              <a:solidFill>
                <a:srgbClr val="013476"/>
              </a:solidFill>
            </a:endParaRPr>
          </a:p>
          <a:p>
            <a:r>
              <a:rPr lang="de-DE" dirty="0" smtClean="0">
                <a:solidFill>
                  <a:srgbClr val="013476"/>
                </a:solidFill>
              </a:rPr>
              <a:t>Basisprogramm</a:t>
            </a:r>
          </a:p>
          <a:p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628650" y="1862940"/>
            <a:ext cx="3608390" cy="3929397"/>
            <a:chOff x="2979834" y="2051978"/>
            <a:chExt cx="3124447" cy="4210806"/>
          </a:xfrm>
        </p:grpSpPr>
        <p:sp>
          <p:nvSpPr>
            <p:cNvPr id="7" name="Freihandform 6"/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 smtClean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 smtClean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 smtClean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16" name="Rechteck 15"/>
          <p:cNvSpPr/>
          <p:nvPr/>
        </p:nvSpPr>
        <p:spPr>
          <a:xfrm>
            <a:off x="1926324" y="3714979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 smtClean="0">
                <a:solidFill>
                  <a:srgbClr val="013476"/>
                </a:solidFill>
                <a:latin typeface="Arial Narrow" pitchFamily="34" charset="0"/>
              </a:rPr>
              <a:t>Vermitteln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21" name="Rechteck 20"/>
          <p:cNvSpPr/>
          <p:nvPr/>
        </p:nvSpPr>
        <p:spPr>
          <a:xfrm>
            <a:off x="1953372" y="2808082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29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1" id="{7A9E9116-8DA6-43E3-9E23-D7EC8585324F}" vid="{45261237-4FA5-4716-B186-BB1AA9592B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Master3.1</Template>
  <TotalTime>0</TotalTime>
  <Words>1016</Words>
  <Application>Microsoft Office PowerPoint</Application>
  <PresentationFormat>Bildschirmpräsentation (4:3)</PresentationFormat>
  <Paragraphs>216</Paragraphs>
  <Slides>16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Arial Narrow</vt:lpstr>
      <vt:lpstr>Calibri</vt:lpstr>
      <vt:lpstr>Wingdings</vt:lpstr>
      <vt:lpstr>Master</vt:lpstr>
      <vt:lpstr>Forschung trifft Schule Lehrerfortbildung   Das Standardmodell der Teilchenphysik im Schulunterricht  Herzlich  Willkommen!     </vt:lpstr>
      <vt:lpstr>Ziele der Fortbildung</vt:lpstr>
      <vt:lpstr>Ablauf </vt:lpstr>
      <vt:lpstr>Ablauf </vt:lpstr>
      <vt:lpstr>Ablauf </vt:lpstr>
      <vt:lpstr>Netzwerk Teilchenwelt</vt:lpstr>
      <vt:lpstr>Netzwerk Teilchenwelt</vt:lpstr>
      <vt:lpstr>Netzwerk Teilchenwelt</vt:lpstr>
      <vt:lpstr>Das Konzept: Stufenprogramm</vt:lpstr>
      <vt:lpstr>Mehrstufiges Angebot für Jugendliche</vt:lpstr>
      <vt:lpstr>Mehrstufiges Angebot für Lehrkräfte</vt:lpstr>
      <vt:lpstr>Basisprogramm: Masterclass</vt:lpstr>
      <vt:lpstr>Qualifizierungsprogram: Astroteilchen-Projekte</vt:lpstr>
      <vt:lpstr>Forschung trifft Schule </vt:lpstr>
      <vt:lpstr>PowerPoint-Präsentation</vt:lpstr>
      <vt:lpstr>Aufwärmübung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Claudia Behnke</cp:lastModifiedBy>
  <cp:revision>118</cp:revision>
  <cp:lastPrinted>2017-08-29T07:23:27Z</cp:lastPrinted>
  <dcterms:created xsi:type="dcterms:W3CDTF">2016-08-22T11:14:34Z</dcterms:created>
  <dcterms:modified xsi:type="dcterms:W3CDTF">2017-08-31T16:05:00Z</dcterms:modified>
</cp:coreProperties>
</file>