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6"/>
  </p:notesMasterIdLst>
  <p:handoutMasterIdLst>
    <p:handoutMasterId r:id="rId7"/>
  </p:handoutMasterIdLst>
  <p:sldIdLst>
    <p:sldId id="298" r:id="rId2"/>
    <p:sldId id="423" r:id="rId3"/>
    <p:sldId id="424" r:id="rId4"/>
    <p:sldId id="425" r:id="rId5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7E0000"/>
    <a:srgbClr val="0080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5" autoAdjust="0"/>
    <p:restoredTop sz="95405" autoAdjust="0"/>
  </p:normalViewPr>
  <p:slideViewPr>
    <p:cSldViewPr>
      <p:cViewPr varScale="1">
        <p:scale>
          <a:sx n="96" d="100"/>
          <a:sy n="96" d="100"/>
        </p:scale>
        <p:origin x="150" y="72"/>
      </p:cViewPr>
      <p:guideLst>
        <p:guide orient="horz" pos="3521"/>
        <p:guide pos="2880"/>
      </p:guideLst>
    </p:cSldViewPr>
  </p:slideViewPr>
  <p:outlineViewPr>
    <p:cViewPr>
      <p:scale>
        <a:sx n="33" d="100"/>
        <a:sy n="33" d="100"/>
      </p:scale>
      <p:origin x="0" y="-423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8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839D7615-E742-4946-9D62-B9E4346C5F45}" type="datetimeFigureOut">
              <a:rPr lang="en-GB" smtClean="0"/>
              <a:t>25/04/2017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8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89A6015B-B826-47CA-8476-9FF28DBB4F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80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8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B45ECD3F-8667-45A8-891E-D0690382F174}" type="datetimeFigureOut">
              <a:rPr lang="en-GB" smtClean="0"/>
              <a:t>25/04/2017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2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8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8F55ABB3-7089-4848-AC40-8F0BE120621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871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BB3-7089-4848-AC40-8F0BE120621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814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93236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4189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116010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z="2400" smtClean="0">
                <a:solidFill>
                  <a:srgbClr val="FF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415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8033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12939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1180242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624311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24954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6020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4965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7049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9574064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        Andrea Apollonio                                        	</a:t>
            </a:r>
            <a:r>
              <a:rPr lang="en-US" sz="1200" baseline="0" dirty="0" smtClean="0">
                <a:solidFill>
                  <a:srgbClr val="FFFFFF"/>
                </a:solidFill>
              </a:rPr>
              <a:t>              </a:t>
            </a:r>
            <a:r>
              <a:rPr lang="en-US" sz="1200" dirty="0" smtClean="0">
                <a:solidFill>
                  <a:srgbClr val="FFFFFF"/>
                </a:solidFill>
              </a:rPr>
              <a:t>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FFFFFF"/>
              </a:solidFill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6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376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9" r:id="rId13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981074"/>
            <a:ext cx="8424936" cy="5328245"/>
          </a:xfrm>
        </p:spPr>
        <p:txBody>
          <a:bodyPr/>
          <a:lstStyle/>
          <a:p>
            <a:endParaRPr lang="en-GB" sz="3600" b="1" noProof="0" dirty="0" smtClean="0"/>
          </a:p>
          <a:p>
            <a:r>
              <a:rPr lang="en-GB" sz="3600" b="1" dirty="0" smtClean="0">
                <a:solidFill>
                  <a:srgbClr val="7E0000"/>
                </a:solidFill>
              </a:rPr>
              <a:t>MARP</a:t>
            </a:r>
            <a:r>
              <a:rPr lang="en-GB" sz="3600" b="1" dirty="0">
                <a:solidFill>
                  <a:srgbClr val="7E0000"/>
                </a:solidFill>
              </a:rPr>
              <a:t> </a:t>
            </a:r>
            <a:r>
              <a:rPr lang="en-GB" sz="3600" b="1" dirty="0" smtClean="0">
                <a:solidFill>
                  <a:srgbClr val="7E0000"/>
                </a:solidFill>
              </a:rPr>
              <a:t>4</a:t>
            </a:r>
          </a:p>
          <a:p>
            <a:endParaRPr lang="en-GB" sz="3600" b="1" dirty="0" smtClean="0">
              <a:solidFill>
                <a:srgbClr val="C00000"/>
              </a:solidFill>
            </a:endParaRPr>
          </a:p>
          <a:p>
            <a:r>
              <a:rPr lang="en-GB" sz="2800" b="1" noProof="0" dirty="0" smtClean="0">
                <a:solidFill>
                  <a:srgbClr val="002060"/>
                </a:solidFill>
              </a:rPr>
              <a:t> A. Apollonio</a:t>
            </a:r>
            <a:endParaRPr lang="en-GB" sz="3600" b="1" noProof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509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of Actions: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000" dirty="0" smtClean="0"/>
              <a:t>CLIC representative: D. Schulte</a:t>
            </a:r>
          </a:p>
          <a:p>
            <a:pPr lvl="0"/>
            <a:r>
              <a:rPr lang="en-GB" sz="2000" dirty="0" smtClean="0"/>
              <a:t>Secretary</a:t>
            </a:r>
            <a:r>
              <a:rPr lang="en-GB" sz="2000" dirty="0"/>
              <a:t>: </a:t>
            </a:r>
            <a:r>
              <a:rPr lang="en-GB" sz="2000" dirty="0" smtClean="0"/>
              <a:t>U. Gentile</a:t>
            </a:r>
            <a:endParaRPr lang="en-GB" sz="2000" dirty="0"/>
          </a:p>
          <a:p>
            <a:pPr lvl="0"/>
            <a:r>
              <a:rPr lang="en-GB" sz="2000" dirty="0" smtClean="0"/>
              <a:t>Identify place to store information related to reliability and availability studies</a:t>
            </a:r>
            <a:endParaRPr lang="en-GB" sz="2000" dirty="0"/>
          </a:p>
          <a:p>
            <a:pPr lvl="0"/>
            <a:r>
              <a:rPr lang="en-GB" sz="2000" dirty="0" smtClean="0"/>
              <a:t>Identify members of task force for the development of guidelines for reliability-driven electronic systems’ designs (Ben)</a:t>
            </a:r>
          </a:p>
          <a:p>
            <a:pPr lvl="0"/>
            <a:r>
              <a:rPr lang="en-GB" sz="2000" dirty="0" smtClean="0"/>
              <a:t>Presentation on data analytics platform / ARIES H2020 project (Johannes)</a:t>
            </a:r>
          </a:p>
          <a:p>
            <a:pPr lvl="0"/>
            <a:r>
              <a:rPr lang="en-GB" sz="2000" dirty="0" smtClean="0"/>
              <a:t>Explore possibility of integration of PC and injection quality data in AFT</a:t>
            </a:r>
          </a:p>
          <a:p>
            <a:pPr lvl="0"/>
            <a:r>
              <a:rPr lang="en-GB" sz="2000" dirty="0" smtClean="0"/>
              <a:t>INFOR EAM for reliability analyses (RASWG)</a:t>
            </a:r>
            <a:endParaRPr lang="en-GB" sz="2000" dirty="0"/>
          </a:p>
          <a:p>
            <a:pPr lvl="0"/>
            <a:r>
              <a:rPr lang="en-GB" sz="2000" dirty="0" smtClean="0"/>
              <a:t>Present activities/collaboration with </a:t>
            </a:r>
            <a:r>
              <a:rPr lang="en-GB" sz="2000" dirty="0" err="1" smtClean="0"/>
              <a:t>Politecnico</a:t>
            </a:r>
            <a:r>
              <a:rPr lang="en-GB" sz="2000" dirty="0" smtClean="0"/>
              <a:t> di Milano (L. Serio)</a:t>
            </a:r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Overview on ongoing activities and resources at CERN in the field of RAMS (next slide)</a:t>
            </a:r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Reliability Training: advanced course (not yet discussed)</a:t>
            </a:r>
          </a:p>
        </p:txBody>
      </p:sp>
    </p:spTree>
    <p:extLst>
      <p:ext uri="{BB962C8B-B14F-4D97-AF65-F5344CB8AC3E}">
        <p14:creationId xmlns:p14="http://schemas.microsoft.com/office/powerpoint/2010/main" val="688907228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Ongoing activities at CERN and resources (EPC)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In EPC/CCE</a:t>
            </a:r>
            <a:r>
              <a:rPr lang="en-GB" sz="2000" dirty="0" smtClean="0"/>
              <a:t>:</a:t>
            </a:r>
            <a:endParaRPr lang="en-GB" sz="2000" dirty="0"/>
          </a:p>
          <a:p>
            <a:pPr lvl="1"/>
            <a:r>
              <a:rPr lang="en-GB" sz="1600" b="1" dirty="0"/>
              <a:t>2015 – TECH – 14 months – V. Schramm</a:t>
            </a:r>
          </a:p>
          <a:p>
            <a:pPr lvl="1"/>
            <a:r>
              <a:rPr lang="en-GB" sz="1600" dirty="0" smtClean="0"/>
              <a:t>reliability </a:t>
            </a:r>
            <a:r>
              <a:rPr lang="en-GB" sz="1600" dirty="0"/>
              <a:t>prediction for the radiation tolerant power converter controls platform (</a:t>
            </a:r>
            <a:r>
              <a:rPr lang="en-GB" sz="1600" dirty="0" err="1"/>
              <a:t>FGClite</a:t>
            </a:r>
            <a:r>
              <a:rPr lang="en-GB" sz="1600" dirty="0"/>
              <a:t>)</a:t>
            </a:r>
          </a:p>
          <a:p>
            <a:pPr lvl="1"/>
            <a:r>
              <a:rPr lang="en-GB" sz="1600" dirty="0" smtClean="0"/>
              <a:t>reliability </a:t>
            </a:r>
            <a:r>
              <a:rPr lang="en-GB" sz="1600" dirty="0"/>
              <a:t>assessment for the LHC power converter controls platform (FGC2</a:t>
            </a:r>
            <a:r>
              <a:rPr lang="en-GB" sz="1600" dirty="0" smtClean="0"/>
              <a:t>)</a:t>
            </a:r>
            <a:endParaRPr lang="en-GB" sz="2000" dirty="0"/>
          </a:p>
          <a:p>
            <a:pPr lvl="1"/>
            <a:r>
              <a:rPr lang="en-GB" sz="1600" b="1" dirty="0"/>
              <a:t>2016 – TECH – 12 months – T. </a:t>
            </a:r>
            <a:r>
              <a:rPr lang="en-GB" sz="1600" b="1" dirty="0" err="1"/>
              <a:t>Tevetoglu</a:t>
            </a:r>
            <a:endParaRPr lang="en-GB" sz="1600" b="1" dirty="0"/>
          </a:p>
          <a:p>
            <a:pPr lvl="1"/>
            <a:r>
              <a:rPr lang="en-GB" sz="1600" dirty="0" smtClean="0"/>
              <a:t>validation </a:t>
            </a:r>
            <a:r>
              <a:rPr lang="en-GB" sz="1600" dirty="0"/>
              <a:t>and qualification of the reliability for radiation tolerant power converter controls (</a:t>
            </a:r>
            <a:r>
              <a:rPr lang="en-GB" sz="1600" dirty="0" err="1"/>
              <a:t>FGClite</a:t>
            </a:r>
            <a:r>
              <a:rPr lang="en-GB" sz="1600" dirty="0"/>
              <a:t>) predictions vs </a:t>
            </a:r>
            <a:r>
              <a:rPr lang="en-GB" sz="1600" dirty="0" smtClean="0"/>
              <a:t>achievements</a:t>
            </a:r>
            <a:endParaRPr lang="en-GB" sz="2000" dirty="0"/>
          </a:p>
          <a:p>
            <a:pPr lvl="1"/>
            <a:r>
              <a:rPr lang="en-GB" sz="1600" b="1" dirty="0"/>
              <a:t>2017 – TECH – 12 months – TSC-2017-2 – to be selected</a:t>
            </a:r>
          </a:p>
          <a:p>
            <a:pPr lvl="1"/>
            <a:r>
              <a:rPr lang="en-GB" sz="1600" dirty="0" smtClean="0"/>
              <a:t>reliability </a:t>
            </a:r>
            <a:r>
              <a:rPr lang="en-GB" sz="1600" dirty="0"/>
              <a:t>assessment for the injector power converter controls platforms (FGC3 and RegFGC3</a:t>
            </a:r>
            <a:r>
              <a:rPr lang="en-GB" sz="1600" dirty="0" smtClean="0"/>
              <a:t>)</a:t>
            </a:r>
            <a:endParaRPr lang="en-GB" sz="2000" dirty="0"/>
          </a:p>
          <a:p>
            <a:pPr lvl="1"/>
            <a:r>
              <a:rPr lang="en-GB" sz="1600" b="1" dirty="0"/>
              <a:t>201? – DOCT – 36 months – FCC – to be selected?</a:t>
            </a:r>
          </a:p>
          <a:p>
            <a:pPr lvl="1"/>
            <a:r>
              <a:rPr lang="en-GB" sz="1600" dirty="0" smtClean="0"/>
              <a:t>General </a:t>
            </a:r>
            <a:r>
              <a:rPr lang="en-GB" sz="1600" dirty="0"/>
              <a:t>aspects of power converter reliability when scaling to the FCC </a:t>
            </a:r>
            <a:r>
              <a:rPr lang="en-GB" sz="1600" dirty="0" smtClean="0"/>
              <a:t>era</a:t>
            </a:r>
            <a:endParaRPr lang="en-GB" sz="2000" dirty="0"/>
          </a:p>
          <a:p>
            <a:r>
              <a:rPr lang="en-GB" sz="2000" dirty="0"/>
              <a:t>in EPC in general, it’s about 1 FTE staff, in addition to the students</a:t>
            </a:r>
            <a:r>
              <a:rPr lang="en-GB" sz="2000" dirty="0" smtClean="0"/>
              <a:t>.</a:t>
            </a:r>
            <a:endParaRPr lang="en-GB" sz="2000" dirty="0"/>
          </a:p>
          <a:p>
            <a:pPr lvl="1"/>
            <a:r>
              <a:rPr lang="en-GB" sz="1600" dirty="0"/>
              <a:t>B. Todd – 0.2 FTE</a:t>
            </a:r>
          </a:p>
          <a:p>
            <a:pPr lvl="1"/>
            <a:r>
              <a:rPr lang="en-GB" sz="1600" dirty="0"/>
              <a:t>S. </a:t>
            </a:r>
            <a:r>
              <a:rPr lang="en-GB" sz="1600" dirty="0" err="1"/>
              <a:t>Uznanski</a:t>
            </a:r>
            <a:r>
              <a:rPr lang="en-GB" sz="1600" dirty="0"/>
              <a:t> – 0.2 FTE</a:t>
            </a:r>
          </a:p>
          <a:p>
            <a:pPr lvl="1"/>
            <a:r>
              <a:rPr lang="en-GB" sz="1600" dirty="0"/>
              <a:t>C. Mugnier – 0.5 FTE</a:t>
            </a:r>
          </a:p>
          <a:p>
            <a:pPr lvl="1"/>
            <a:r>
              <a:rPr lang="en-GB" sz="1600" dirty="0"/>
              <a:t>Y. Thurel – 0.1 FTE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447081368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Ongoing activities at CERN and resources (MPE)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76187"/>
            <a:ext cx="8686800" cy="5433133"/>
          </a:xfrm>
        </p:spPr>
        <p:txBody>
          <a:bodyPr/>
          <a:lstStyle/>
          <a:p>
            <a:r>
              <a:rPr lang="en-GB" sz="2000" dirty="0"/>
              <a:t>In </a:t>
            </a:r>
            <a:r>
              <a:rPr lang="en-GB" sz="2000" dirty="0" smtClean="0"/>
              <a:t>MPE:</a:t>
            </a:r>
            <a:endParaRPr lang="en-GB" sz="2000" dirty="0"/>
          </a:p>
          <a:p>
            <a:pPr lvl="1"/>
            <a:r>
              <a:rPr lang="en-GB" sz="1600" b="1" dirty="0" smtClean="0"/>
              <a:t>2005-2012 </a:t>
            </a:r>
            <a:r>
              <a:rPr lang="en-GB" sz="1600" b="1" dirty="0"/>
              <a:t>– </a:t>
            </a:r>
            <a:r>
              <a:rPr lang="en-GB" sz="1600" b="1" dirty="0" smtClean="0"/>
              <a:t>DOCT – 3 </a:t>
            </a:r>
            <a:r>
              <a:rPr lang="en-GB" sz="1600" b="1" dirty="0"/>
              <a:t>years </a:t>
            </a:r>
            <a:r>
              <a:rPr lang="en-GB" sz="1600" b="1" dirty="0" smtClean="0"/>
              <a:t>– B. Todd, M. Zerlauth, A. Vergara, S. Wagner </a:t>
            </a:r>
          </a:p>
          <a:p>
            <a:pPr lvl="1"/>
            <a:r>
              <a:rPr lang="en-GB" sz="1600" dirty="0" smtClean="0"/>
              <a:t>BIS, WIC, QPS, </a:t>
            </a:r>
            <a:r>
              <a:rPr lang="en-GB" sz="1600" dirty="0"/>
              <a:t>Methods for balancing protection and </a:t>
            </a:r>
            <a:r>
              <a:rPr lang="en-GB" sz="1600" dirty="0" smtClean="0"/>
              <a:t>availability</a:t>
            </a:r>
            <a:endParaRPr lang="en-GB" sz="1600" b="1" dirty="0" smtClean="0"/>
          </a:p>
          <a:p>
            <a:pPr lvl="1"/>
            <a:r>
              <a:rPr lang="en-GB" sz="1600" b="1" dirty="0" smtClean="0"/>
              <a:t>2017 </a:t>
            </a:r>
            <a:r>
              <a:rPr lang="en-GB" sz="1600" b="1" dirty="0"/>
              <a:t>– DOCT + FELL  – </a:t>
            </a:r>
            <a:r>
              <a:rPr lang="en-GB" sz="1600" b="1" dirty="0" smtClean="0"/>
              <a:t>Ongoing – A. Apollonio</a:t>
            </a:r>
            <a:endParaRPr lang="en-GB" sz="1600" b="1" dirty="0"/>
          </a:p>
          <a:p>
            <a:pPr lvl="1"/>
            <a:r>
              <a:rPr lang="en-GB" sz="1600" dirty="0" smtClean="0"/>
              <a:t>Availability modelling of particle accelerators</a:t>
            </a:r>
          </a:p>
          <a:p>
            <a:pPr lvl="1"/>
            <a:r>
              <a:rPr lang="en-GB" sz="1600" dirty="0" smtClean="0"/>
              <a:t>Fault tracking (LHC + injectors)</a:t>
            </a:r>
            <a:endParaRPr lang="en-GB" sz="2000" dirty="0"/>
          </a:p>
          <a:p>
            <a:pPr lvl="1"/>
            <a:r>
              <a:rPr lang="en-GB" sz="1600" b="1" dirty="0" smtClean="0"/>
              <a:t>2014 </a:t>
            </a:r>
            <a:r>
              <a:rPr lang="en-GB" sz="1600" b="1" dirty="0"/>
              <a:t>– TECH – 12 months </a:t>
            </a:r>
            <a:r>
              <a:rPr lang="en-GB" sz="1600" b="1" dirty="0" smtClean="0"/>
              <a:t>– V. </a:t>
            </a:r>
            <a:r>
              <a:rPr lang="en-GB" sz="1600" b="1" dirty="0" err="1" smtClean="0"/>
              <a:t>Vatansever</a:t>
            </a:r>
            <a:endParaRPr lang="en-GB" sz="1600" b="1" dirty="0"/>
          </a:p>
          <a:p>
            <a:pPr lvl="1"/>
            <a:r>
              <a:rPr lang="en-GB" sz="1600" dirty="0" smtClean="0"/>
              <a:t>Reliability analysis of CIBDS</a:t>
            </a:r>
            <a:endParaRPr lang="en-GB" sz="2000" dirty="0"/>
          </a:p>
          <a:p>
            <a:pPr lvl="1"/>
            <a:r>
              <a:rPr lang="en-GB" sz="1600" b="1" dirty="0" smtClean="0"/>
              <a:t>2015 </a:t>
            </a:r>
            <a:r>
              <a:rPr lang="en-GB" sz="1600" b="1" dirty="0"/>
              <a:t>– TECH – 12 months – </a:t>
            </a:r>
            <a:r>
              <a:rPr lang="en-GB" sz="1600" b="1" dirty="0" smtClean="0"/>
              <a:t>T. Griesemer</a:t>
            </a:r>
            <a:endParaRPr lang="en-GB" sz="1600" b="1" dirty="0"/>
          </a:p>
          <a:p>
            <a:pPr lvl="1"/>
            <a:r>
              <a:rPr lang="en-GB" sz="1600" dirty="0" smtClean="0"/>
              <a:t>Reliability modelling of MPS in Isograph</a:t>
            </a:r>
          </a:p>
          <a:p>
            <a:pPr lvl="1"/>
            <a:r>
              <a:rPr lang="en-GB" sz="1600" b="1" dirty="0" smtClean="0"/>
              <a:t>2015 </a:t>
            </a:r>
            <a:r>
              <a:rPr lang="en-GB" sz="1600" b="1" dirty="0"/>
              <a:t>– </a:t>
            </a:r>
            <a:r>
              <a:rPr lang="en-GB" sz="1600" b="1" dirty="0" smtClean="0"/>
              <a:t>DOCT </a:t>
            </a:r>
            <a:r>
              <a:rPr lang="en-GB" sz="1600" b="1" dirty="0"/>
              <a:t>– Ongoing – </a:t>
            </a:r>
            <a:r>
              <a:rPr lang="en-GB" sz="1600" b="1" dirty="0" smtClean="0"/>
              <a:t>O. Orozco</a:t>
            </a:r>
            <a:endParaRPr lang="en-GB" sz="1600" b="1" dirty="0"/>
          </a:p>
          <a:p>
            <a:pPr lvl="1"/>
            <a:r>
              <a:rPr lang="en-GB" sz="1600" dirty="0"/>
              <a:t>Reliability </a:t>
            </a:r>
            <a:r>
              <a:rPr lang="en-GB" sz="1600" dirty="0" smtClean="0"/>
              <a:t>analysis of CLIC, Linac4</a:t>
            </a:r>
          </a:p>
          <a:p>
            <a:pPr lvl="1"/>
            <a:r>
              <a:rPr lang="en-GB" sz="1600" b="1" dirty="0" smtClean="0"/>
              <a:t>2016 </a:t>
            </a:r>
            <a:r>
              <a:rPr lang="en-GB" sz="1600" b="1" dirty="0"/>
              <a:t>– </a:t>
            </a:r>
            <a:r>
              <a:rPr lang="en-GB" sz="1600" b="1" dirty="0" smtClean="0"/>
              <a:t>FELL </a:t>
            </a:r>
            <a:r>
              <a:rPr lang="en-GB" sz="1600" b="1" dirty="0"/>
              <a:t>– </a:t>
            </a:r>
            <a:r>
              <a:rPr lang="en-GB" sz="1600" b="1" dirty="0" smtClean="0"/>
              <a:t>Ongoing </a:t>
            </a:r>
            <a:r>
              <a:rPr lang="en-GB" sz="1600" b="1" dirty="0"/>
              <a:t>– </a:t>
            </a:r>
            <a:r>
              <a:rPr lang="en-GB" sz="1600" b="1" dirty="0" smtClean="0"/>
              <a:t>M. Blumenschein</a:t>
            </a:r>
            <a:endParaRPr lang="en-GB" sz="1600" b="1" dirty="0"/>
          </a:p>
          <a:p>
            <a:pPr lvl="1"/>
            <a:r>
              <a:rPr lang="en-GB" sz="1600" dirty="0" smtClean="0"/>
              <a:t>Reliability driven design of MPS (new CIBDS, QPS?, BIS2,…)</a:t>
            </a:r>
          </a:p>
          <a:p>
            <a:pPr lvl="1"/>
            <a:r>
              <a:rPr lang="en-GB" sz="1600" b="1" dirty="0"/>
              <a:t>2015 – TECH – </a:t>
            </a:r>
            <a:r>
              <a:rPr lang="en-GB" sz="1600" b="1" dirty="0" smtClean="0"/>
              <a:t>Ongoing – E. Dona</a:t>
            </a:r>
            <a:endParaRPr lang="en-GB" sz="1600" b="1" dirty="0"/>
          </a:p>
          <a:p>
            <a:pPr lvl="1"/>
            <a:r>
              <a:rPr lang="en-GB" sz="1600" dirty="0" smtClean="0"/>
              <a:t>Common input format for availability modelling tools</a:t>
            </a:r>
            <a:endParaRPr lang="en-GB" sz="1600" dirty="0"/>
          </a:p>
          <a:p>
            <a:r>
              <a:rPr lang="en-GB" sz="2000" dirty="0"/>
              <a:t>in </a:t>
            </a:r>
            <a:r>
              <a:rPr lang="en-GB" sz="2000" dirty="0" smtClean="0"/>
              <a:t>MPE </a:t>
            </a:r>
            <a:r>
              <a:rPr lang="en-GB" sz="2000" dirty="0"/>
              <a:t>in general, it’s about </a:t>
            </a:r>
            <a:r>
              <a:rPr lang="en-GB" sz="2000" dirty="0" smtClean="0"/>
              <a:t>0.5 </a:t>
            </a:r>
            <a:r>
              <a:rPr lang="en-GB" sz="2000" dirty="0"/>
              <a:t>FTE staff, in addition to the students</a:t>
            </a:r>
            <a:r>
              <a:rPr lang="en-GB" sz="2000" dirty="0" smtClean="0"/>
              <a:t>.</a:t>
            </a:r>
            <a:endParaRPr lang="en-GB" sz="2000" dirty="0"/>
          </a:p>
          <a:p>
            <a:pPr lvl="1"/>
            <a:r>
              <a:rPr lang="en-GB" sz="1600" dirty="0" smtClean="0"/>
              <a:t>J. </a:t>
            </a:r>
            <a:r>
              <a:rPr lang="en-GB" sz="1600" dirty="0"/>
              <a:t>Uythoven, R. Schmidt </a:t>
            </a:r>
            <a:r>
              <a:rPr lang="en-GB" sz="1600" dirty="0"/>
              <a:t>– </a:t>
            </a:r>
            <a:r>
              <a:rPr lang="en-GB" sz="1600" smtClean="0"/>
              <a:t>0.2 FTE x 2</a:t>
            </a:r>
            <a:endParaRPr lang="en-GB" sz="1600" dirty="0"/>
          </a:p>
          <a:p>
            <a:pPr lvl="1"/>
            <a:r>
              <a:rPr lang="en-GB" sz="1600" dirty="0" smtClean="0"/>
              <a:t>D</a:t>
            </a:r>
            <a:r>
              <a:rPr lang="en-GB" sz="1600" dirty="0" smtClean="0"/>
              <a:t>. Wollmann </a:t>
            </a:r>
            <a:r>
              <a:rPr lang="en-GB" sz="1600" dirty="0"/>
              <a:t>– </a:t>
            </a:r>
            <a:r>
              <a:rPr lang="en-GB" sz="1600" dirty="0" smtClean="0"/>
              <a:t>0.1 </a:t>
            </a:r>
            <a:r>
              <a:rPr lang="en-GB" sz="1600" dirty="0"/>
              <a:t>FTE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15861118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10521</TotalTime>
  <Words>477</Words>
  <Application>Microsoft Office PowerPoint</Application>
  <PresentationFormat>On-screen Show (4:3)</PresentationFormat>
  <Paragraphs>54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 Unicode MS</vt:lpstr>
      <vt:lpstr>Arial</vt:lpstr>
      <vt:lpstr>Calibri</vt:lpstr>
      <vt:lpstr>Franklin Gothic Medium</vt:lpstr>
      <vt:lpstr>Times New Roman</vt:lpstr>
      <vt:lpstr>5_BTODD primary master</vt:lpstr>
      <vt:lpstr>PowerPoint Presentation</vt:lpstr>
      <vt:lpstr>Review of Actions:</vt:lpstr>
      <vt:lpstr>Ongoing activities at CERN and resources (EPC)</vt:lpstr>
      <vt:lpstr>Ongoing activities at CERN and resources (MPE)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Brugger</dc:creator>
  <cp:lastModifiedBy>Andrea Apollonio</cp:lastModifiedBy>
  <cp:revision>409</cp:revision>
  <cp:lastPrinted>2016-12-07T08:55:11Z</cp:lastPrinted>
  <dcterms:created xsi:type="dcterms:W3CDTF">2014-10-09T14:11:47Z</dcterms:created>
  <dcterms:modified xsi:type="dcterms:W3CDTF">2017-04-25T15:59:05Z</dcterms:modified>
</cp:coreProperties>
</file>