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BC452B2-E43F-48E2-BF0F-261CE7283C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42B4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fr-FR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971550" y="6596063"/>
            <a:ext cx="11779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36000" rIns="90000" anchor="ctr">
            <a:spAutoFit/>
          </a:bodyPr>
          <a:lstStyle/>
          <a:p>
            <a:pPr>
              <a:defRPr/>
            </a:pPr>
            <a:r>
              <a:rPr lang="fr-FR" sz="800">
                <a:solidFill>
                  <a:srgbClr val="5F5F5F"/>
                </a:solidFill>
                <a:latin typeface="Arial" charset="0"/>
              </a:rPr>
              <a:t>CEA DSM IRFU SACM</a:t>
            </a:r>
          </a:p>
        </p:txBody>
      </p:sp>
      <p:pic>
        <p:nvPicPr>
          <p:cNvPr id="6" name="Picture 10" descr="Sigle-Irf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549275"/>
            <a:ext cx="7794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1042988" y="1082675"/>
            <a:ext cx="7915275" cy="1841500"/>
          </a:xfrm>
        </p:spPr>
        <p:txBody>
          <a:bodyPr/>
          <a:lstStyle>
            <a:lvl1pPr>
              <a:defRPr sz="4400" b="1">
                <a:solidFill>
                  <a:srgbClr val="42B4E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42988" y="3860800"/>
            <a:ext cx="7921625" cy="1152525"/>
          </a:xfrm>
        </p:spPr>
        <p:txBody>
          <a:bodyPr/>
          <a:lstStyle>
            <a:lvl1pPr algn="ctr">
              <a:buFontTx/>
              <a:buNone/>
              <a:defRPr sz="2800" b="1" i="1">
                <a:solidFill>
                  <a:srgbClr val="5F5F5F"/>
                </a:solidFill>
              </a:defRPr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1"/>
          </p:nvPr>
        </p:nvSpPr>
        <p:spPr>
          <a:xfrm>
            <a:off x="0" y="6597650"/>
            <a:ext cx="97155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69AA8-1379-4060-9BCB-F1A6A883D79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413C0-97A4-4138-B9F5-BB5244801F4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19938" y="58738"/>
            <a:ext cx="2024062" cy="662463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42988" y="58738"/>
            <a:ext cx="5924550" cy="662463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E8A2E-CF3D-4D3C-A14A-7538DAD6FC0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7D81C-5115-429C-9E3B-C4D2898A71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989EC-65AD-48E7-86A9-9F760187105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42988" y="620713"/>
            <a:ext cx="3973512" cy="6062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68900" y="620713"/>
            <a:ext cx="3975100" cy="6062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83564-C0E7-4B81-9E93-8965502C5F5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8AC5C-7C5F-4936-B67E-C09A88C6BB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2C798-300F-4156-9E13-7D2708711B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956F6-511D-4278-BA48-19D505BC9E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9B535-977C-4B56-80A0-A9BEE12820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84363-1FC0-4AB3-9963-6B75B8F1069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620713"/>
            <a:ext cx="8101012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58738"/>
            <a:ext cx="8101012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68538" y="6596063"/>
            <a:ext cx="64579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71550" y="6596063"/>
            <a:ext cx="11779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36000" rIns="90000" anchor="ctr">
            <a:spAutoFit/>
          </a:bodyPr>
          <a:lstStyle/>
          <a:p>
            <a:pPr>
              <a:defRPr/>
            </a:pPr>
            <a:r>
              <a:rPr lang="fr-FR" sz="800">
                <a:solidFill>
                  <a:srgbClr val="5F5F5F"/>
                </a:solidFill>
                <a:latin typeface="Arial" charset="0"/>
              </a:rPr>
              <a:t>CEA DSM IRFU SACM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63713" y="5734050"/>
            <a:ext cx="971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3313" y="6596063"/>
            <a:ext cx="3841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 b="1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fld id="{3F776CBC-796C-4F77-8BA0-1CC165E02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rgbClr val="42B4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fr-FR"/>
          </a:p>
        </p:txBody>
      </p:sp>
      <p:pic>
        <p:nvPicPr>
          <p:cNvPr id="1033" name="Picture 10" descr="Sigle-Irfu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7950" y="692150"/>
            <a:ext cx="7794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9pPr>
    </p:titleStyle>
    <p:bodyStyle>
      <a:lvl1pPr marL="342900" indent="-1524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811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500063"/>
            <a:ext cx="7915275" cy="3000375"/>
          </a:xfrm>
        </p:spPr>
        <p:txBody>
          <a:bodyPr/>
          <a:lstStyle/>
          <a:p>
            <a:r>
              <a:rPr lang="fr-FR" sz="4000" smtClean="0">
                <a:solidFill>
                  <a:schemeClr val="tx2"/>
                </a:solidFill>
                <a:latin typeface="Arial Black" pitchFamily="34" charset="0"/>
              </a:rPr>
              <a:t>CSP # 1</a:t>
            </a:r>
            <a:br>
              <a:rPr lang="fr-FR" sz="400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fr-FR" sz="4000" smtClean="0">
                <a:solidFill>
                  <a:schemeClr val="tx2"/>
                </a:solidFill>
                <a:latin typeface="Arial Black" pitchFamily="34" charset="0"/>
              </a:rPr>
              <a:t>Cern, 9th july 2009</a:t>
            </a:r>
            <a:br>
              <a:rPr lang="fr-FR" sz="400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fr-FR" sz="4000" smtClean="0">
                <a:solidFill>
                  <a:schemeClr val="tx2"/>
                </a:solidFill>
                <a:latin typeface="Arial Black" pitchFamily="34" charset="0"/>
              </a:rPr>
              <a:t/>
            </a:r>
            <a:br>
              <a:rPr lang="fr-FR" sz="400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fr-FR" sz="4000" smtClean="0">
                <a:solidFill>
                  <a:schemeClr val="tx2"/>
                </a:solidFill>
                <a:latin typeface="Arial Black" pitchFamily="34" charset="0"/>
              </a:rPr>
              <a:t>Accord #3 : superconducting magnets</a:t>
            </a:r>
            <a:endParaRPr lang="fr-FR" sz="4000" smtClean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25" y="4643438"/>
            <a:ext cx="7921625" cy="711200"/>
          </a:xfrm>
        </p:spPr>
        <p:txBody>
          <a:bodyPr/>
          <a:lstStyle/>
          <a:p>
            <a:pPr marL="0" indent="190500"/>
            <a:r>
              <a:rPr lang="fr-FR" smtClean="0"/>
              <a:t>J.M. Rifflet</a:t>
            </a:r>
          </a:p>
          <a:p>
            <a:pPr marL="0" indent="190500"/>
            <a:endParaRPr lang="fr-FR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>
          <a:xfrm>
            <a:off x="1042988" y="58738"/>
            <a:ext cx="7743825" cy="490537"/>
          </a:xfrm>
        </p:spPr>
        <p:txBody>
          <a:bodyPr/>
          <a:lstStyle/>
          <a:p>
            <a:r>
              <a:rPr lang="fr-FR" u="sng" smtClean="0"/>
              <a:t>WP 3.4 : Corrector Magnets : Series production</a:t>
            </a:r>
          </a:p>
        </p:txBody>
      </p:sp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>
          <a:xfrm>
            <a:off x="1042988" y="785813"/>
            <a:ext cx="8101012" cy="1785937"/>
          </a:xfrm>
        </p:spPr>
        <p:txBody>
          <a:bodyPr/>
          <a:lstStyle/>
          <a:p>
            <a:pPr marL="0" indent="190500"/>
            <a:r>
              <a:rPr lang="fr-FR" sz="1800" smtClean="0"/>
              <a:t>Status : </a:t>
            </a:r>
          </a:p>
          <a:p>
            <a:pPr lvl="1"/>
            <a:r>
              <a:rPr lang="fr-FR" sz="1800" smtClean="0"/>
              <a:t>not started</a:t>
            </a:r>
          </a:p>
          <a:p>
            <a:pPr marL="0" indent="190500"/>
            <a:r>
              <a:rPr lang="fr-FR" sz="1800" smtClean="0"/>
              <a:t>Next steps :</a:t>
            </a:r>
          </a:p>
          <a:p>
            <a:pPr lvl="1"/>
            <a:r>
              <a:rPr lang="fr-FR" sz="1800" smtClean="0"/>
              <a:t>September 2009 : Participation of CEA Engineer  to the corrector technical design meetings</a:t>
            </a:r>
          </a:p>
          <a:p>
            <a:pPr marL="0" indent="190500"/>
            <a:endParaRPr lang="fr-FR" sz="1800" smtClean="0"/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1042988" y="2786063"/>
            <a:ext cx="81010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3.5 : MQCX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magnets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; Quench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heater’s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series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production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1195388" y="3786188"/>
            <a:ext cx="766286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not </a:t>
            </a:r>
            <a:r>
              <a:rPr lang="fr-FR" sz="1800" kern="0" dirty="0" err="1">
                <a:latin typeface="+mn-lt"/>
              </a:rPr>
              <a:t>started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CERN : </a:t>
            </a:r>
            <a:r>
              <a:rPr lang="fr-FR" sz="1800" kern="0" dirty="0" err="1">
                <a:latin typeface="+mn-lt"/>
              </a:rPr>
              <a:t>January</a:t>
            </a:r>
            <a:r>
              <a:rPr lang="fr-FR" sz="1800" kern="0" dirty="0">
                <a:latin typeface="+mn-lt"/>
              </a:rPr>
              <a:t> 2010 : </a:t>
            </a:r>
            <a:r>
              <a:rPr lang="fr-FR" sz="1800" kern="0" dirty="0" err="1">
                <a:latin typeface="+mn-lt"/>
              </a:rPr>
              <a:t>Issuing</a:t>
            </a:r>
            <a:r>
              <a:rPr lang="fr-FR" sz="1800" kern="0" dirty="0">
                <a:latin typeface="+mn-lt"/>
              </a:rPr>
              <a:t> of </a:t>
            </a:r>
            <a:r>
              <a:rPr lang="fr-FR" sz="1800" kern="0" dirty="0" err="1">
                <a:latin typeface="+mn-lt"/>
              </a:rPr>
              <a:t>technical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specification</a:t>
            </a:r>
            <a:r>
              <a:rPr lang="fr-FR" sz="1800" kern="0" dirty="0">
                <a:latin typeface="+mn-lt"/>
              </a:rPr>
              <a:t> and </a:t>
            </a:r>
            <a:r>
              <a:rPr lang="fr-FR" sz="1800" kern="0" dirty="0" err="1">
                <a:latin typeface="+mn-lt"/>
              </a:rPr>
              <a:t>drawing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folder</a:t>
            </a:r>
            <a:r>
              <a:rPr lang="fr-FR" sz="1800" kern="0" dirty="0">
                <a:latin typeface="+mn-lt"/>
              </a:rPr>
              <a:t>  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endParaRPr lang="fr-FR" sz="1800" kern="0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1114425" y="71438"/>
            <a:ext cx="8101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3.6 : MQCX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magnets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; Fine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blanking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tooling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for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austenitic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steel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collars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1195388" y="1143000"/>
            <a:ext cx="76628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not </a:t>
            </a:r>
            <a:r>
              <a:rPr lang="fr-FR" sz="1800" kern="0" dirty="0" err="1">
                <a:latin typeface="+mn-lt"/>
              </a:rPr>
              <a:t>started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CERN : </a:t>
            </a:r>
            <a:r>
              <a:rPr lang="fr-FR" sz="1800" kern="0" dirty="0" err="1">
                <a:latin typeface="+mn-lt"/>
              </a:rPr>
              <a:t>January</a:t>
            </a:r>
            <a:r>
              <a:rPr lang="fr-FR" sz="1800" kern="0" dirty="0">
                <a:latin typeface="+mn-lt"/>
              </a:rPr>
              <a:t> 2010 : </a:t>
            </a:r>
            <a:r>
              <a:rPr lang="fr-FR" sz="1800" kern="0" dirty="0" err="1">
                <a:latin typeface="+mn-lt"/>
              </a:rPr>
              <a:t>Delivery</a:t>
            </a:r>
            <a:r>
              <a:rPr lang="fr-FR" sz="1800" kern="0" dirty="0">
                <a:latin typeface="+mn-lt"/>
              </a:rPr>
              <a:t> of </a:t>
            </a:r>
            <a:r>
              <a:rPr lang="fr-FR" sz="1800" kern="0" dirty="0" err="1">
                <a:latin typeface="+mn-lt"/>
              </a:rPr>
              <a:t>collars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specification</a:t>
            </a:r>
            <a:r>
              <a:rPr lang="fr-FR" sz="1800" kern="0" dirty="0">
                <a:latin typeface="+mn-lt"/>
              </a:rPr>
              <a:t> and </a:t>
            </a:r>
            <a:r>
              <a:rPr lang="fr-FR" sz="1800" kern="0" dirty="0" err="1">
                <a:latin typeface="+mn-lt"/>
              </a:rPr>
              <a:t>drawings</a:t>
            </a:r>
            <a:r>
              <a:rPr lang="fr-FR" sz="1800" kern="0" dirty="0">
                <a:latin typeface="+mn-lt"/>
              </a:rPr>
              <a:t>  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endParaRPr lang="fr-FR" sz="1800" kern="0" dirty="0">
              <a:latin typeface="+mn-lt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071563" y="3000375"/>
            <a:ext cx="81010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3.7 : MQCX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magnets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; Fine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blanking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of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austenitic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steel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collars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214438" y="4000500"/>
            <a:ext cx="76628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not </a:t>
            </a:r>
            <a:r>
              <a:rPr lang="fr-FR" sz="1800" kern="0" dirty="0" err="1">
                <a:latin typeface="+mn-lt"/>
              </a:rPr>
              <a:t>started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CERN : </a:t>
            </a:r>
            <a:r>
              <a:rPr lang="fr-FR" sz="1800" kern="0" dirty="0" err="1">
                <a:latin typeface="+mn-lt"/>
              </a:rPr>
              <a:t>January</a:t>
            </a:r>
            <a:r>
              <a:rPr lang="fr-FR" sz="1800" kern="0" dirty="0">
                <a:latin typeface="+mn-lt"/>
              </a:rPr>
              <a:t> 2010 : </a:t>
            </a:r>
            <a:r>
              <a:rPr lang="fr-FR" sz="1800" kern="0" dirty="0" err="1">
                <a:latin typeface="+mn-lt"/>
              </a:rPr>
              <a:t>Delivery</a:t>
            </a:r>
            <a:r>
              <a:rPr lang="fr-FR" sz="1800" kern="0" dirty="0">
                <a:latin typeface="+mn-lt"/>
              </a:rPr>
              <a:t> of </a:t>
            </a:r>
            <a:r>
              <a:rPr lang="fr-FR" sz="1800" kern="0" dirty="0" err="1">
                <a:latin typeface="+mn-lt"/>
              </a:rPr>
              <a:t>collars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specification</a:t>
            </a:r>
            <a:r>
              <a:rPr lang="fr-FR" sz="1800" kern="0" dirty="0">
                <a:latin typeface="+mn-lt"/>
              </a:rPr>
              <a:t> and </a:t>
            </a:r>
            <a:r>
              <a:rPr lang="fr-FR" sz="1800" kern="0" dirty="0" err="1">
                <a:latin typeface="+mn-lt"/>
              </a:rPr>
              <a:t>drawings</a:t>
            </a:r>
            <a:r>
              <a:rPr lang="fr-FR" sz="1800" kern="0" dirty="0">
                <a:latin typeface="+mn-lt"/>
              </a:rPr>
              <a:t>  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endParaRPr lang="fr-FR" sz="1800" kern="0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1000125" y="71438"/>
            <a:ext cx="8101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3.8 : MQCX cold masses : Cold bore tubes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1071563" y="785813"/>
            <a:ext cx="766286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not </a:t>
            </a:r>
            <a:r>
              <a:rPr lang="fr-FR" sz="1800" kern="0" dirty="0" err="1">
                <a:latin typeface="+mn-lt"/>
              </a:rPr>
              <a:t>started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CERN : </a:t>
            </a:r>
            <a:r>
              <a:rPr lang="fr-FR" sz="1800" kern="0" dirty="0" err="1">
                <a:latin typeface="+mn-lt"/>
              </a:rPr>
              <a:t>October</a:t>
            </a:r>
            <a:r>
              <a:rPr lang="fr-FR" sz="1800" kern="0" dirty="0">
                <a:latin typeface="+mn-lt"/>
              </a:rPr>
              <a:t> 2009: </a:t>
            </a:r>
            <a:r>
              <a:rPr lang="fr-FR" sz="1800" kern="0" dirty="0" err="1">
                <a:latin typeface="+mn-lt"/>
              </a:rPr>
              <a:t>issuing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drawing</a:t>
            </a:r>
            <a:r>
              <a:rPr lang="fr-FR" sz="1800" kern="0" dirty="0">
                <a:latin typeface="+mn-lt"/>
              </a:rPr>
              <a:t> and </a:t>
            </a:r>
            <a:r>
              <a:rPr lang="fr-FR" sz="1800" kern="0" dirty="0" err="1">
                <a:latin typeface="+mn-lt"/>
              </a:rPr>
              <a:t>technical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specification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endParaRPr lang="fr-FR" sz="1800" kern="0" dirty="0">
              <a:latin typeface="+mn-lt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000125" y="2571750"/>
            <a:ext cx="8101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3.9 : MQCX model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coils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071563" y="3357563"/>
            <a:ext cx="78581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not </a:t>
            </a:r>
            <a:r>
              <a:rPr lang="fr-FR" sz="1800" kern="0" dirty="0" err="1">
                <a:latin typeface="+mn-lt"/>
              </a:rPr>
              <a:t>started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 CERN : </a:t>
            </a:r>
            <a:r>
              <a:rPr lang="fr-FR" sz="1800" kern="0" dirty="0" err="1">
                <a:latin typeface="+mn-lt"/>
              </a:rPr>
              <a:t>October</a:t>
            </a:r>
            <a:r>
              <a:rPr lang="fr-FR" sz="1800" kern="0" dirty="0">
                <a:latin typeface="+mn-lt"/>
              </a:rPr>
              <a:t> 2009: </a:t>
            </a:r>
            <a:r>
              <a:rPr lang="fr-FR" sz="1800" kern="0" dirty="0" err="1">
                <a:latin typeface="+mn-lt"/>
              </a:rPr>
              <a:t>Magnet</a:t>
            </a:r>
            <a:r>
              <a:rPr lang="fr-FR" sz="1800" kern="0" dirty="0">
                <a:latin typeface="+mn-lt"/>
              </a:rPr>
              <a:t> cross section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 ( meeting end of July in </a:t>
            </a:r>
            <a:r>
              <a:rPr lang="fr-FR" sz="1800" kern="0" dirty="0" err="1">
                <a:latin typeface="+mn-lt"/>
              </a:rPr>
              <a:t>view</a:t>
            </a:r>
            <a:r>
              <a:rPr lang="fr-FR" sz="1800" kern="0" dirty="0">
                <a:latin typeface="+mn-lt"/>
              </a:rPr>
              <a:t> of </a:t>
            </a:r>
            <a:r>
              <a:rPr lang="fr-FR" sz="1800" kern="0" dirty="0" err="1">
                <a:latin typeface="+mn-lt"/>
              </a:rPr>
              <a:t>choice</a:t>
            </a:r>
            <a:r>
              <a:rPr lang="fr-FR" sz="1800" kern="0" dirty="0">
                <a:latin typeface="+mn-lt"/>
              </a:rPr>
              <a:t> of one design (</a:t>
            </a:r>
            <a:r>
              <a:rPr lang="fr-FR" sz="1800" kern="0" dirty="0" err="1">
                <a:latin typeface="+mn-lt"/>
              </a:rPr>
              <a:t>between</a:t>
            </a:r>
            <a:r>
              <a:rPr lang="fr-FR" sz="1800" kern="0" dirty="0">
                <a:latin typeface="+mn-lt"/>
              </a:rPr>
              <a:t> 2 possible) in the frame of CNI-PP-SLHC)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endParaRPr lang="fr-FR" sz="1800" kern="0" dirty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1000125" y="214313"/>
            <a:ext cx="8101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3.10 : Thermal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Studies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1071563" y="928688"/>
            <a:ext cx="785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not </a:t>
            </a:r>
            <a:r>
              <a:rPr lang="fr-FR" sz="1800" kern="0" dirty="0" err="1">
                <a:latin typeface="+mn-lt"/>
              </a:rPr>
              <a:t>started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September</a:t>
            </a:r>
            <a:r>
              <a:rPr lang="fr-FR" sz="1800" kern="0" dirty="0">
                <a:latin typeface="+mn-lt"/>
              </a:rPr>
              <a:t> 2009 : </a:t>
            </a:r>
            <a:r>
              <a:rPr lang="fr-FR" sz="1800" kern="0" dirty="0" err="1">
                <a:latin typeface="+mn-lt"/>
              </a:rPr>
              <a:t>heat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transfer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measurements</a:t>
            </a:r>
            <a:r>
              <a:rPr lang="fr-FR" sz="1800" kern="0" dirty="0">
                <a:latin typeface="+mn-lt"/>
              </a:rPr>
              <a:t> on SMC </a:t>
            </a:r>
            <a:r>
              <a:rPr lang="fr-FR" sz="1800" kern="0" dirty="0" err="1">
                <a:latin typeface="+mn-lt"/>
              </a:rPr>
              <a:t>classic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coil</a:t>
            </a:r>
            <a:r>
              <a:rPr lang="fr-FR" sz="1800" kern="0" dirty="0">
                <a:latin typeface="+mn-lt"/>
              </a:rPr>
              <a:t> block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endParaRPr lang="fr-FR" sz="1800" kern="0" dirty="0">
              <a:latin typeface="+mn-lt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000125" y="2643188"/>
            <a:ext cx="8101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3.11 : Race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track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s in Nb3Sn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143000" y="3500438"/>
            <a:ext cx="785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 err="1">
                <a:latin typeface="+mn-lt"/>
              </a:rPr>
              <a:t>Work</a:t>
            </a:r>
            <a:r>
              <a:rPr lang="fr-FR" sz="1800" kern="0" dirty="0">
                <a:latin typeface="+mn-lt"/>
              </a:rPr>
              <a:t> made in the frame of SMC : </a:t>
            </a:r>
          </a:p>
          <a:p>
            <a:pPr marL="1219200" lvl="2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 err="1">
                <a:latin typeface="+mn-lt"/>
              </a:rPr>
              <a:t>Tooling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procurement</a:t>
            </a:r>
            <a:endParaRPr lang="fr-FR" sz="1800" kern="0" dirty="0">
              <a:latin typeface="+mn-lt"/>
            </a:endParaRPr>
          </a:p>
          <a:p>
            <a:pPr marL="1219200" lvl="2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 err="1">
                <a:latin typeface="+mn-lt"/>
              </a:rPr>
              <a:t>Winding</a:t>
            </a:r>
            <a:r>
              <a:rPr lang="fr-FR" sz="1800" kern="0" dirty="0">
                <a:latin typeface="+mn-lt"/>
              </a:rPr>
              <a:t> trial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September</a:t>
            </a:r>
            <a:r>
              <a:rPr lang="fr-FR" sz="1800" kern="0" dirty="0">
                <a:latin typeface="+mn-lt"/>
              </a:rPr>
              <a:t> 2009 : Continue the </a:t>
            </a:r>
            <a:r>
              <a:rPr lang="fr-FR" sz="1800" kern="0" dirty="0" err="1">
                <a:latin typeface="+mn-lt"/>
              </a:rPr>
              <a:t>work</a:t>
            </a:r>
            <a:r>
              <a:rPr lang="fr-FR" sz="1800" kern="0" dirty="0">
                <a:latin typeface="+mn-lt"/>
              </a:rPr>
              <a:t> in the frame of </a:t>
            </a:r>
            <a:r>
              <a:rPr lang="fr-FR" sz="1800" kern="0" dirty="0" err="1">
                <a:latin typeface="+mn-lt"/>
              </a:rPr>
              <a:t>this</a:t>
            </a:r>
            <a:r>
              <a:rPr lang="fr-FR" sz="1800" kern="0" dirty="0">
                <a:latin typeface="+mn-lt"/>
              </a:rPr>
              <a:t> WP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endParaRPr lang="fr-FR" sz="1800" kern="0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1114425" y="214313"/>
            <a:ext cx="8101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3.12 :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 for </a:t>
            </a:r>
            <a:r>
              <a:rPr lang="fr-FR" sz="2800" u="sng" kern="0" dirty="0" err="1">
                <a:solidFill>
                  <a:srgbClr val="5F5F5F"/>
                </a:solidFill>
                <a:latin typeface="+mj-lt"/>
                <a:ea typeface="+mj-ea"/>
                <a:cs typeface="+mj-cs"/>
              </a:rPr>
              <a:t>Fresca</a:t>
            </a: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2, 1.5 m model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1185863" y="928688"/>
            <a:ext cx="785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not </a:t>
            </a:r>
            <a:r>
              <a:rPr lang="fr-FR" sz="1800" kern="0" dirty="0" err="1">
                <a:latin typeface="+mn-lt"/>
              </a:rPr>
              <a:t>started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September</a:t>
            </a:r>
            <a:r>
              <a:rPr lang="fr-FR" sz="1800" kern="0" dirty="0">
                <a:latin typeface="+mn-lt"/>
              </a:rPr>
              <a:t> 2009 : </a:t>
            </a:r>
            <a:r>
              <a:rPr lang="fr-FR" sz="1800" kern="0" dirty="0" err="1">
                <a:latin typeface="+mn-lt"/>
              </a:rPr>
              <a:t>Coils</a:t>
            </a:r>
            <a:r>
              <a:rPr lang="fr-FR" sz="1800" kern="0" dirty="0">
                <a:latin typeface="+mn-lt"/>
              </a:rPr>
              <a:t> and </a:t>
            </a:r>
            <a:r>
              <a:rPr lang="fr-FR" sz="1800" kern="0" dirty="0" err="1">
                <a:latin typeface="+mn-lt"/>
              </a:rPr>
              <a:t>Tooling</a:t>
            </a:r>
            <a:r>
              <a:rPr lang="fr-FR" sz="1800" kern="0" dirty="0">
                <a:latin typeface="+mn-lt"/>
              </a:rPr>
              <a:t> design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114425" y="2643188"/>
            <a:ext cx="8101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r-FR" sz="2800" u="sng" kern="0" dirty="0">
                <a:solidFill>
                  <a:srgbClr val="5F5F5F"/>
                </a:solidFill>
                <a:latin typeface="+mj-lt"/>
                <a:ea typeface="+mj-ea"/>
                <a:cs typeface="+mj-cs"/>
              </a:rPr>
              <a:t>WP 3.13 : Nb3Sn Strand</a:t>
            </a:r>
            <a:endParaRPr lang="fr-FR" sz="2800" u="sng" kern="0" dirty="0">
              <a:solidFill>
                <a:srgbClr val="5F5F5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257300" y="3500438"/>
            <a:ext cx="7858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Status</a:t>
            </a:r>
            <a:r>
              <a:rPr lang="fr-FR" sz="1800" kern="0" dirty="0">
                <a:latin typeface="+mn-lt"/>
              </a:rPr>
              <a:t> : 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Not </a:t>
            </a:r>
            <a:r>
              <a:rPr lang="fr-FR" sz="1800" kern="0" dirty="0" err="1">
                <a:latin typeface="+mn-lt"/>
              </a:rPr>
              <a:t>started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fr-FR" sz="1800" kern="0" dirty="0" err="1">
                <a:latin typeface="+mn-lt"/>
              </a:rPr>
              <a:t>Next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steps</a:t>
            </a:r>
            <a:r>
              <a:rPr lang="fr-FR" sz="1800" kern="0" dirty="0">
                <a:latin typeface="+mn-lt"/>
              </a:rPr>
              <a:t> :</a:t>
            </a: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September</a:t>
            </a:r>
            <a:r>
              <a:rPr lang="fr-FR" sz="1800" kern="0" dirty="0">
                <a:latin typeface="+mn-lt"/>
              </a:rPr>
              <a:t> 2009 : </a:t>
            </a:r>
            <a:r>
              <a:rPr lang="fr-FR" sz="1800" kern="0" dirty="0" err="1">
                <a:latin typeface="+mn-lt"/>
              </a:rPr>
              <a:t>strand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specification</a:t>
            </a:r>
            <a:endParaRPr lang="fr-FR" sz="1800" kern="0" dirty="0">
              <a:latin typeface="+mn-lt"/>
            </a:endParaRP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endParaRPr lang="fr-FR" sz="1800" kern="0" dirty="0">
              <a:latin typeface="+mn-lt"/>
            </a:endParaRPr>
          </a:p>
          <a:p>
            <a:pPr marL="76200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1800" kern="0" dirty="0">
                <a:latin typeface="+mn-lt"/>
              </a:rPr>
              <a:t>!!! 31/12/2009 : </a:t>
            </a:r>
            <a:r>
              <a:rPr lang="fr-FR" sz="1800" kern="0" dirty="0" err="1">
                <a:latin typeface="+mn-lt"/>
              </a:rPr>
              <a:t>Deliverable</a:t>
            </a:r>
            <a:r>
              <a:rPr lang="fr-FR" sz="1800" kern="0">
                <a:latin typeface="+mn-lt"/>
              </a:rPr>
              <a:t> : Report </a:t>
            </a:r>
            <a:r>
              <a:rPr lang="fr-FR" sz="1800" kern="0" dirty="0">
                <a:latin typeface="+mn-lt"/>
              </a:rPr>
              <a:t>on </a:t>
            </a:r>
            <a:r>
              <a:rPr lang="fr-FR" sz="1800" kern="0" dirty="0" err="1">
                <a:latin typeface="+mn-lt"/>
              </a:rPr>
              <a:t>strand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development</a:t>
            </a:r>
            <a:r>
              <a:rPr lang="fr-FR" sz="1800" kern="0" dirty="0">
                <a:latin typeface="+mn-lt"/>
              </a:rPr>
              <a:t> program : possible </a:t>
            </a:r>
            <a:r>
              <a:rPr lang="fr-FR" sz="1800" kern="0" dirty="0" err="1">
                <a:latin typeface="+mn-lt"/>
              </a:rPr>
              <a:t>only</a:t>
            </a:r>
            <a:r>
              <a:rPr lang="fr-FR" sz="1800" kern="0" dirty="0">
                <a:latin typeface="+mn-lt"/>
              </a:rPr>
              <a:t> if </a:t>
            </a:r>
            <a:r>
              <a:rPr lang="fr-FR" sz="1800" kern="0" dirty="0" err="1">
                <a:latin typeface="+mn-lt"/>
              </a:rPr>
              <a:t>we</a:t>
            </a:r>
            <a:r>
              <a:rPr lang="fr-FR" sz="1800" kern="0" dirty="0">
                <a:latin typeface="+mn-lt"/>
              </a:rPr>
              <a:t> </a:t>
            </a:r>
            <a:r>
              <a:rPr lang="fr-FR" sz="1800" kern="0" dirty="0" err="1">
                <a:latin typeface="+mn-lt"/>
              </a:rPr>
              <a:t>succeed</a:t>
            </a:r>
            <a:r>
              <a:rPr lang="fr-FR" sz="1800" kern="0" dirty="0">
                <a:latin typeface="+mn-lt"/>
              </a:rPr>
              <a:t> in team </a:t>
            </a:r>
            <a:r>
              <a:rPr lang="fr-FR" sz="1800" kern="0" dirty="0" err="1">
                <a:latin typeface="+mn-lt"/>
              </a:rPr>
              <a:t>reinforcement</a:t>
            </a:r>
            <a:endParaRPr lang="fr-FR" sz="1800" kern="0" dirty="0">
              <a:latin typeface="+mn-lt"/>
            </a:endParaRP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endParaRPr lang="fr-FR" sz="1800" kern="0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RFU SACM">
  <a:themeElements>
    <a:clrScheme name="ce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e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IRFU SACM</Template>
  <TotalTime>40</TotalTime>
  <Words>261</Words>
  <Application>Microsoft Office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Times New Roman</vt:lpstr>
      <vt:lpstr>Arial</vt:lpstr>
      <vt:lpstr>Calibri</vt:lpstr>
      <vt:lpstr>Arial Black</vt:lpstr>
      <vt:lpstr>IRFU SACM</vt:lpstr>
      <vt:lpstr>IRFU SACM</vt:lpstr>
      <vt:lpstr>CSP # 1 Cern, 9th july 2009  Accord #3 : superconducting magnets</vt:lpstr>
      <vt:lpstr>WP 3.4 : Corrector Magnets : Series production</vt:lpstr>
      <vt:lpstr>Slide 3</vt:lpstr>
      <vt:lpstr>Slide 4</vt:lpstr>
      <vt:lpstr>Slide 5</vt:lpstr>
      <vt:lpstr>Slide 6</vt:lpstr>
    </vt:vector>
  </TitlesOfParts>
  <Company>CEA/DSM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CSP # 1 Cern, 9th july 2009</dc:title>
  <dc:creator>rifflet</dc:creator>
  <cp:lastModifiedBy>avservice</cp:lastModifiedBy>
  <cp:revision>5</cp:revision>
  <dcterms:created xsi:type="dcterms:W3CDTF">2009-07-08T07:41:47Z</dcterms:created>
  <dcterms:modified xsi:type="dcterms:W3CDTF">2009-07-09T06:40:46Z</dcterms:modified>
</cp:coreProperties>
</file>