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mp4" ContentType="video/mp4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1"/>
  </p:notesMasterIdLst>
  <p:sldIdLst>
    <p:sldId id="256" r:id="rId5"/>
    <p:sldId id="257" r:id="rId6"/>
    <p:sldId id="260" r:id="rId7"/>
    <p:sldId id="306" r:id="rId8"/>
    <p:sldId id="284" r:id="rId9"/>
    <p:sldId id="281" r:id="rId10"/>
    <p:sldId id="283" r:id="rId11"/>
    <p:sldId id="291" r:id="rId12"/>
    <p:sldId id="261" r:id="rId13"/>
    <p:sldId id="293" r:id="rId14"/>
    <p:sldId id="307" r:id="rId15"/>
    <p:sldId id="309" r:id="rId16"/>
    <p:sldId id="310" r:id="rId17"/>
    <p:sldId id="301" r:id="rId18"/>
    <p:sldId id="308" r:id="rId19"/>
    <p:sldId id="303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AA9"/>
    <a:srgbClr val="899DD0"/>
    <a:srgbClr val="5E7DBE"/>
    <a:srgbClr val="AEBDE1"/>
    <a:srgbClr val="0055A6"/>
    <a:srgbClr val="94A7D5"/>
    <a:srgbClr val="185DAB"/>
    <a:srgbClr val="D3EDF7"/>
    <a:srgbClr val="4E72B8"/>
    <a:srgbClr val="ABBB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5" autoAdjust="0"/>
    <p:restoredTop sz="75664" autoAdjust="0"/>
  </p:normalViewPr>
  <p:slideViewPr>
    <p:cSldViewPr snapToGrid="0" snapToObjects="1">
      <p:cViewPr varScale="1">
        <p:scale>
          <a:sx n="89" d="100"/>
          <a:sy n="89" d="100"/>
        </p:scale>
        <p:origin x="178" y="77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CF5D5-CDF3-47FA-B922-48DED3BAFE34}" type="datetimeFigureOut">
              <a:rPr lang="fr-CH" smtClean="0"/>
              <a:t>09.05.2017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9C6D6-DEB7-4EE3-BF8D-539D188433E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362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84876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40297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850689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3201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3655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325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68037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map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complex</a:t>
            </a:r>
            <a:r>
              <a:rPr lang="fr-CH" baseline="0" dirty="0" smtClean="0"/>
              <a:t> of main </a:t>
            </a:r>
            <a:r>
              <a:rPr lang="fr-CH" baseline="0" dirty="0" err="1" smtClean="0"/>
              <a:t>accelerators</a:t>
            </a:r>
            <a:r>
              <a:rPr lang="fr-CH" baseline="0" dirty="0" smtClean="0"/>
              <a:t> of CERN.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dotted</a:t>
            </a:r>
            <a:r>
              <a:rPr lang="fr-CH" baseline="0" dirty="0" smtClean="0"/>
              <a:t> line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French-</a:t>
            </a:r>
            <a:r>
              <a:rPr lang="fr-CH" baseline="0" dirty="0" err="1" smtClean="0"/>
              <a:t>Swiss</a:t>
            </a:r>
            <a:r>
              <a:rPr lang="fr-CH" baseline="0" dirty="0" smtClean="0"/>
              <a:t> border.</a:t>
            </a:r>
          </a:p>
          <a:p>
            <a:r>
              <a:rPr lang="fr-CH" baseline="0" dirty="0" smtClean="0"/>
              <a:t>The 2 main CERN sites are Meyrin and </a:t>
            </a:r>
            <a:r>
              <a:rPr lang="fr-CH" baseline="0" dirty="0" err="1" smtClean="0"/>
              <a:t>Prévessin</a:t>
            </a:r>
            <a:r>
              <a:rPr lang="fr-CH" baseline="0" dirty="0" smtClean="0"/>
              <a:t> (as big, but not as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populated</a:t>
            </a:r>
            <a:r>
              <a:rPr lang="fr-CH" baseline="0" dirty="0" smtClean="0"/>
              <a:t>)</a:t>
            </a:r>
          </a:p>
          <a:p>
            <a:r>
              <a:rPr lang="fr-CH" baseline="0" dirty="0" smtClean="0"/>
              <a:t>The PS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tiny</a:t>
            </a:r>
            <a:r>
              <a:rPr lang="fr-CH" baseline="0" dirty="0" smtClean="0"/>
              <a:t> 600m ring on the Meyrin site, the SPS </a:t>
            </a:r>
            <a:r>
              <a:rPr lang="fr-CH" baseline="0" dirty="0" err="1" smtClean="0"/>
              <a:t>goes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accross</a:t>
            </a:r>
            <a:r>
              <a:rPr lang="fr-CH" baseline="0" dirty="0" smtClean="0"/>
              <a:t> the border and the LHC </a:t>
            </a:r>
            <a:r>
              <a:rPr lang="fr-CH" baseline="0" dirty="0" err="1" smtClean="0"/>
              <a:t>takes</a:t>
            </a:r>
            <a:r>
              <a:rPr lang="fr-CH" baseline="0" dirty="0" smtClean="0"/>
              <a:t> all the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between</a:t>
            </a:r>
            <a:r>
              <a:rPr lang="fr-CH" baseline="0" dirty="0" smtClean="0"/>
              <a:t> Geneva </a:t>
            </a:r>
            <a:r>
              <a:rPr lang="fr-CH" baseline="0" dirty="0" err="1" smtClean="0"/>
              <a:t>airport</a:t>
            </a:r>
            <a:r>
              <a:rPr lang="fr-CH" baseline="0" dirty="0" smtClean="0"/>
              <a:t> and the Jura (</a:t>
            </a:r>
            <a:r>
              <a:rPr lang="fr-CH" baseline="0" dirty="0" err="1" smtClean="0"/>
              <a:t>dark</a:t>
            </a:r>
            <a:r>
              <a:rPr lang="fr-CH" baseline="0" dirty="0" smtClean="0"/>
              <a:t> green on the </a:t>
            </a:r>
            <a:r>
              <a:rPr lang="fr-CH" baseline="0" dirty="0" err="1" smtClean="0"/>
              <a:t>left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The 4 </a:t>
            </a:r>
            <a:r>
              <a:rPr lang="fr-CH" baseline="0" dirty="0" err="1" smtClean="0"/>
              <a:t>red</a:t>
            </a:r>
            <a:r>
              <a:rPr lang="fr-CH" baseline="0" dirty="0" smtClean="0"/>
              <a:t> dots </a:t>
            </a:r>
            <a:r>
              <a:rPr lang="fr-CH" baseline="0" dirty="0" err="1" smtClean="0"/>
              <a:t>represent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the 4 detectors are </a:t>
            </a:r>
            <a:r>
              <a:rPr lang="fr-CH" baseline="0" dirty="0" err="1" smtClean="0"/>
              <a:t>located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2242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But how do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produce</a:t>
            </a:r>
            <a:r>
              <a:rPr lang="fr-CH" dirty="0" smtClean="0"/>
              <a:t> protons and </a:t>
            </a:r>
            <a:r>
              <a:rPr lang="fr-CH" dirty="0" err="1" smtClean="0"/>
              <a:t>grant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of a </a:t>
            </a:r>
            <a:r>
              <a:rPr lang="fr-CH" baseline="0" dirty="0" err="1" smtClean="0"/>
              <a:t>flying</a:t>
            </a:r>
            <a:r>
              <a:rPr lang="fr-CH" baseline="0" dirty="0" smtClean="0"/>
              <a:t> mosquito?</a:t>
            </a:r>
          </a:p>
          <a:p>
            <a:r>
              <a:rPr lang="fr-CH" baseline="0" dirty="0" smtClean="0"/>
              <a:t>First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start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bottle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hydrogen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gas</a:t>
            </a:r>
            <a:r>
              <a:rPr lang="fr-CH" baseline="0" dirty="0" smtClean="0"/>
              <a:t>.</a:t>
            </a:r>
            <a:br>
              <a:rPr lang="fr-CH" baseline="0" dirty="0" smtClean="0"/>
            </a:br>
            <a:r>
              <a:rPr lang="fr-CH" baseline="0" dirty="0" err="1" smtClean="0"/>
              <a:t>Hydrogen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quite</a:t>
            </a:r>
            <a:r>
              <a:rPr lang="fr-CH" baseline="0" dirty="0" smtClean="0"/>
              <a:t> close to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want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made of protons.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one </a:t>
            </a:r>
            <a:r>
              <a:rPr lang="fr-CH" baseline="0" dirty="0" err="1" smtClean="0"/>
              <a:t>electron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orbitting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hydrogen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. Proton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has a positive charge </a:t>
            </a:r>
            <a:r>
              <a:rPr lang="fr-CH" baseline="0" dirty="0" err="1" smtClean="0"/>
              <a:t>goes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. Electron </a:t>
            </a:r>
            <a:r>
              <a:rPr lang="fr-CH" baseline="0" dirty="0" err="1" smtClean="0"/>
              <a:t>whic</a:t>
            </a:r>
            <a:r>
              <a:rPr lang="fr-CH" baseline="0" dirty="0" smtClean="0"/>
              <a:t> has </a:t>
            </a:r>
            <a:r>
              <a:rPr lang="fr-CH" baseline="0" dirty="0" err="1" smtClean="0"/>
              <a:t>negative</a:t>
            </a:r>
            <a:r>
              <a:rPr lang="fr-CH" baseline="0" dirty="0" smtClean="0"/>
              <a:t> charges </a:t>
            </a:r>
            <a:r>
              <a:rPr lang="fr-CH" baseline="0" dirty="0" err="1" smtClean="0"/>
              <a:t>bounces</a:t>
            </a:r>
            <a:r>
              <a:rPr lang="fr-CH" baseline="0" dirty="0" smtClean="0"/>
              <a:t> back and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removed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left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protons.</a:t>
            </a:r>
          </a:p>
          <a:p>
            <a:r>
              <a:rPr lang="fr-CH" baseline="0" dirty="0" err="1" smtClean="0"/>
              <a:t>They</a:t>
            </a:r>
            <a:r>
              <a:rPr lang="fr-CH" baseline="0" dirty="0" smtClean="0"/>
              <a:t> are sent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the LINAC (</a:t>
            </a:r>
            <a:r>
              <a:rPr lang="fr-CH" baseline="0" dirty="0" err="1" smtClean="0"/>
              <a:t>LINear</a:t>
            </a:r>
            <a:r>
              <a:rPr lang="fr-CH" baseline="0" dirty="0" smtClean="0"/>
              <a:t> Accelerator)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uses </a:t>
            </a:r>
            <a:r>
              <a:rPr lang="fr-CH" baseline="0" dirty="0" err="1" smtClean="0"/>
              <a:t>alternating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either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attract</a:t>
            </a:r>
            <a:r>
              <a:rPr lang="fr-CH" baseline="0" dirty="0" smtClean="0"/>
              <a:t> or push the protons. 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efficient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45m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have been </a:t>
            </a:r>
            <a:r>
              <a:rPr lang="fr-CH" baseline="0" dirty="0" err="1" smtClean="0"/>
              <a:t>accelerated</a:t>
            </a:r>
            <a:r>
              <a:rPr lang="fr-CH" baseline="0" dirty="0" smtClean="0"/>
              <a:t> to a 1/3 of the speed of light,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100’000 km per second. </a:t>
            </a:r>
            <a:r>
              <a:rPr lang="fr-CH" baseline="0" dirty="0" err="1" smtClean="0"/>
              <a:t>Needless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say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continuing</a:t>
            </a:r>
            <a:r>
              <a:rPr lang="fr-CH" baseline="0" dirty="0" smtClean="0"/>
              <a:t> in straight </a:t>
            </a:r>
            <a:r>
              <a:rPr lang="fr-CH" baseline="0" dirty="0" err="1" smtClean="0"/>
              <a:t>lines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impractical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send</a:t>
            </a:r>
            <a:r>
              <a:rPr lang="fr-CH" baseline="0" dirty="0" smtClean="0"/>
              <a:t> the protons to the Booster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prepare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bunches</a:t>
            </a:r>
            <a:r>
              <a:rPr lang="fr-CH" baseline="0" dirty="0" smtClean="0"/>
              <a:t> of protons in 4 </a:t>
            </a:r>
            <a:r>
              <a:rPr lang="fr-CH" baseline="0" dirty="0" err="1" smtClean="0"/>
              <a:t>superposed</a:t>
            </a:r>
            <a:r>
              <a:rPr lang="fr-CH" baseline="0" dirty="0" smtClean="0"/>
              <a:t> rings.</a:t>
            </a:r>
          </a:p>
          <a:p>
            <a:r>
              <a:rPr lang="fr-CH" baseline="0" dirty="0" err="1" smtClean="0"/>
              <a:t>They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sent in the PS (Proton Synchrotron). This machine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600m </a:t>
            </a:r>
            <a:r>
              <a:rPr lang="fr-CH" baseline="0" dirty="0" err="1" smtClean="0"/>
              <a:t>circumference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in 1959 and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in use! In 1.2 seconds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accelerate</a:t>
            </a:r>
            <a:r>
              <a:rPr lang="fr-CH" baseline="0" dirty="0" smtClean="0"/>
              <a:t> protons to 99% of the speed of light.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efficient. But </a:t>
            </a:r>
            <a:r>
              <a:rPr lang="fr-CH" baseline="0" dirty="0" err="1" smtClean="0"/>
              <a:t>cannot</a:t>
            </a:r>
            <a:r>
              <a:rPr lang="fr-CH" baseline="0" dirty="0" smtClean="0"/>
              <a:t> go </a:t>
            </a:r>
            <a:r>
              <a:rPr lang="fr-CH" baseline="0" dirty="0" err="1" smtClean="0"/>
              <a:t>faster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transfer</a:t>
            </a:r>
            <a:r>
              <a:rPr lang="fr-CH" baseline="0" dirty="0" smtClean="0"/>
              <a:t> protons to the «2</a:t>
            </a:r>
            <a:r>
              <a:rPr lang="fr-CH" baseline="30000" dirty="0" smtClean="0"/>
              <a:t>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gear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complex</a:t>
            </a:r>
            <a:r>
              <a:rPr lang="fr-CH" baseline="0" dirty="0" smtClean="0"/>
              <a:t>».</a:t>
            </a:r>
          </a:p>
          <a:p>
            <a:r>
              <a:rPr lang="fr-CH" baseline="0" dirty="0" smtClean="0"/>
              <a:t>The SPS (Super Proton Synchrotron)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in 1976 and of 7km </a:t>
            </a:r>
            <a:r>
              <a:rPr lang="fr-CH" baseline="0" dirty="0" err="1" smtClean="0"/>
              <a:t>curcumference</a:t>
            </a:r>
            <a:r>
              <a:rPr lang="fr-CH" baseline="0" dirty="0" smtClean="0"/>
              <a:t>. In 3 seconds,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to 99.9% of the speed of light. Once </a:t>
            </a:r>
            <a:r>
              <a:rPr lang="fr-CH" baseline="0" dirty="0" err="1" smtClean="0"/>
              <a:t>again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cannot</a:t>
            </a:r>
            <a:r>
              <a:rPr lang="fr-CH" baseline="0" dirty="0" smtClean="0"/>
              <a:t> go </a:t>
            </a:r>
            <a:r>
              <a:rPr lang="fr-CH" baseline="0" dirty="0" err="1" smtClean="0"/>
              <a:t>faster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half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are sent </a:t>
            </a:r>
            <a:r>
              <a:rPr lang="fr-CH" baseline="0" dirty="0" err="1" smtClean="0"/>
              <a:t>clockwise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half</a:t>
            </a:r>
            <a:r>
              <a:rPr lang="fr-CH" baseline="0" dirty="0" smtClean="0"/>
              <a:t> anti-</a:t>
            </a:r>
            <a:r>
              <a:rPr lang="fr-CH" baseline="0" dirty="0" err="1" smtClean="0"/>
              <a:t>clockwise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the LHC (Large Hadron </a:t>
            </a:r>
            <a:r>
              <a:rPr lang="fr-CH" baseline="0" dirty="0" err="1" smtClean="0"/>
              <a:t>Collider</a:t>
            </a:r>
            <a:r>
              <a:rPr lang="fr-CH" baseline="0" dirty="0" smtClean="0"/>
              <a:t>). This machine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machine on </a:t>
            </a:r>
            <a:r>
              <a:rPr lang="fr-CH" baseline="0" dirty="0" err="1" smtClean="0"/>
              <a:t>Earth</a:t>
            </a:r>
            <a:r>
              <a:rPr lang="fr-CH" baseline="0" dirty="0" smtClean="0"/>
              <a:t>: 27 km </a:t>
            </a:r>
            <a:r>
              <a:rPr lang="fr-CH" baseline="0" dirty="0" err="1" smtClean="0"/>
              <a:t>circumference</a:t>
            </a:r>
            <a:r>
              <a:rPr lang="fr-CH" baseline="0" dirty="0" smtClean="0"/>
              <a:t>. It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take</a:t>
            </a:r>
            <a:r>
              <a:rPr lang="fr-CH" baseline="0" dirty="0" smtClean="0"/>
              <a:t> about 20 minutes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maximum </a:t>
            </a:r>
            <a:r>
              <a:rPr lang="fr-CH" baseline="0" dirty="0" err="1" smtClean="0"/>
              <a:t>velocity</a:t>
            </a:r>
            <a:r>
              <a:rPr lang="fr-CH" baseline="0" dirty="0" smtClean="0"/>
              <a:t>: 99.9999991% of the speed of light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correspond to 7 </a:t>
            </a:r>
            <a:r>
              <a:rPr lang="fr-CH" baseline="0" dirty="0" err="1" smtClean="0"/>
              <a:t>TeV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4867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83733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2 </a:t>
            </a:r>
            <a:r>
              <a:rPr lang="fr-CH" dirty="0" err="1" smtClean="0"/>
              <a:t>beams</a:t>
            </a:r>
            <a:r>
              <a:rPr lang="fr-CH" dirty="0" smtClean="0"/>
              <a:t> are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circulating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separate</a:t>
            </a:r>
            <a:r>
              <a:rPr lang="fr-CH" baseline="0" dirty="0" smtClean="0"/>
              <a:t> pipes and in 4 places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cross the 2 pipes over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collision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detectors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observe and record the traces of new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created</a:t>
            </a:r>
            <a:r>
              <a:rPr lang="fr-CH" baseline="0" dirty="0" smtClean="0"/>
              <a:t> in the collision.</a:t>
            </a:r>
          </a:p>
          <a:p>
            <a:r>
              <a:rPr lang="fr-CH" baseline="0" dirty="0" smtClean="0"/>
              <a:t>There are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protons and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go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600 million collisions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every</a:t>
            </a:r>
            <a:r>
              <a:rPr lang="fr-CH" baseline="0" dirty="0" smtClean="0"/>
              <a:t> SECOND in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of the 4 detectors.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These</a:t>
            </a:r>
            <a:r>
              <a:rPr lang="fr-CH" baseline="0" dirty="0" smtClean="0"/>
              <a:t> detectors are a bit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huge</a:t>
            </a:r>
            <a:r>
              <a:rPr lang="fr-CH" baseline="0" dirty="0" smtClean="0"/>
              <a:t> digital cameras of about 100 </a:t>
            </a:r>
            <a:r>
              <a:rPr lang="fr-CH" baseline="0" dirty="0" err="1" smtClean="0"/>
              <a:t>Megapixel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resolution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Guess</a:t>
            </a:r>
            <a:r>
              <a:rPr lang="fr-CH" baseline="0" dirty="0" smtClean="0"/>
              <a:t> the size of the SD </a:t>
            </a:r>
            <a:r>
              <a:rPr lang="fr-CH" baseline="0" dirty="0" err="1" smtClean="0"/>
              <a:t>card</a:t>
            </a:r>
            <a:r>
              <a:rPr lang="fr-CH" baseline="0" dirty="0" smtClean="0"/>
              <a:t> to store the </a:t>
            </a:r>
            <a:r>
              <a:rPr lang="fr-CH" baseline="0" dirty="0" err="1" smtClean="0"/>
              <a:t>LHC’s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pictures</a:t>
            </a:r>
            <a:r>
              <a:rPr lang="fr-CH" baseline="0" dirty="0" smtClean="0"/>
              <a:t>?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17543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All </a:t>
            </a:r>
            <a:r>
              <a:rPr lang="fr-CH" dirty="0" err="1" smtClean="0"/>
              <a:t>these</a:t>
            </a:r>
            <a:r>
              <a:rPr lang="fr-CH" dirty="0" smtClean="0"/>
              <a:t> detectors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generate</a:t>
            </a:r>
            <a:r>
              <a:rPr lang="fr-CH" dirty="0" smtClean="0"/>
              <a:t> </a:t>
            </a:r>
            <a:r>
              <a:rPr lang="fr-CH" dirty="0" err="1" smtClean="0"/>
              <a:t>loads</a:t>
            </a:r>
            <a:r>
              <a:rPr lang="fr-CH" dirty="0" smtClean="0"/>
              <a:t> of data… about 1 PB (</a:t>
            </a:r>
            <a:r>
              <a:rPr lang="fr-CH" dirty="0" err="1" smtClean="0"/>
              <a:t>petabyte</a:t>
            </a:r>
            <a:r>
              <a:rPr lang="fr-CH" baseline="0" dirty="0" smtClean="0"/>
              <a:t> = million of </a:t>
            </a:r>
            <a:r>
              <a:rPr lang="fr-CH" baseline="0" dirty="0" err="1" smtClean="0"/>
              <a:t>gigabyte</a:t>
            </a:r>
            <a:r>
              <a:rPr lang="fr-CH" baseline="0" dirty="0" smtClean="0"/>
              <a:t> per… SECOND!)</a:t>
            </a:r>
          </a:p>
          <a:p>
            <a:r>
              <a:rPr lang="fr-CH" baseline="0" dirty="0" smtClean="0"/>
              <a:t>Impossible to store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data. </a:t>
            </a:r>
            <a:r>
              <a:rPr lang="fr-CH" baseline="0" dirty="0" err="1" smtClean="0"/>
              <a:t>Anyway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needed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event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trying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create</a:t>
            </a:r>
            <a:r>
              <a:rPr lang="fr-CH" baseline="0" dirty="0" smtClean="0"/>
              <a:t> and observe are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rare.</a:t>
            </a:r>
          </a:p>
          <a:p>
            <a:r>
              <a:rPr lang="fr-CH" baseline="0" dirty="0" err="1" smtClean="0"/>
              <a:t>That’s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collisions but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keep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interesting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ones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Therefore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next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detector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«trigger», a </a:t>
            </a:r>
            <a:r>
              <a:rPr lang="fr-CH" baseline="0" dirty="0" err="1" smtClean="0"/>
              <a:t>kind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filter</a:t>
            </a:r>
            <a:r>
              <a:rPr lang="fr-CH" baseline="0" dirty="0" smtClean="0"/>
              <a:t> made of </a:t>
            </a:r>
            <a:r>
              <a:rPr lang="fr-CH" baseline="0" dirty="0" err="1" smtClean="0"/>
              <a:t>various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layers</a:t>
            </a:r>
            <a:r>
              <a:rPr lang="fr-CH" baseline="0" dirty="0" smtClean="0"/>
              <a:t>  (first </a:t>
            </a:r>
            <a:r>
              <a:rPr lang="fr-CH" baseline="0" dirty="0" err="1" smtClean="0"/>
              <a:t>electronic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computers)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select and </a:t>
            </a:r>
            <a:r>
              <a:rPr lang="fr-CH" baseline="0" dirty="0" err="1" smtClean="0"/>
              <a:t>keep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1 collision out of a million </a:t>
            </a:r>
            <a:r>
              <a:rPr lang="fr-CH" baseline="0" dirty="0" err="1" smtClean="0"/>
              <a:t>average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 the end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generate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dozens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Petabytes</a:t>
            </a:r>
            <a:r>
              <a:rPr lang="fr-CH" baseline="0" dirty="0" smtClean="0"/>
              <a:t> of data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about 200’000 computer </a:t>
            </a:r>
            <a:r>
              <a:rPr lang="fr-CH" baseline="0" dirty="0" err="1" smtClean="0"/>
              <a:t>CPUs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analyze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data.</a:t>
            </a:r>
          </a:p>
          <a:p>
            <a:r>
              <a:rPr lang="fr-CH" baseline="0" dirty="0" smtClean="0"/>
              <a:t>As CERN has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about 100’000 CPUS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share</a:t>
            </a:r>
            <a:r>
              <a:rPr lang="fr-CH" baseline="0" dirty="0" smtClean="0"/>
              <a:t> the date over more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100 computer centre over the </a:t>
            </a:r>
            <a:r>
              <a:rPr lang="fr-CH" baseline="0" dirty="0" err="1" smtClean="0"/>
              <a:t>planet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usually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located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institutes </a:t>
            </a:r>
            <a:r>
              <a:rPr lang="fr-CH" baseline="0" dirty="0" err="1" smtClean="0"/>
              <a:t>participating</a:t>
            </a:r>
            <a:r>
              <a:rPr lang="fr-CH" baseline="0" dirty="0" smtClean="0"/>
              <a:t> to the LHC collaboration). 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Computing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Grid</a:t>
            </a:r>
            <a:r>
              <a:rPr lang="fr-CH" baseline="0" dirty="0" smtClean="0"/>
              <a:t>, a </a:t>
            </a:r>
            <a:r>
              <a:rPr lang="fr-CH" baseline="0" dirty="0" err="1" smtClean="0"/>
              <a:t>gigantic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planetary</a:t>
            </a:r>
            <a:r>
              <a:rPr lang="fr-CH" baseline="0" dirty="0" smtClean="0"/>
              <a:t> computer and hard drive!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7528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92044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915891" y="4542802"/>
            <a:ext cx="560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bg1"/>
                </a:solidFill>
              </a:rPr>
              <a:t>SSC-ESA-CERN Workshop on Radiation </a:t>
            </a:r>
            <a:r>
              <a:rPr lang="fr-CH" sz="1400" dirty="0" err="1" smtClean="0">
                <a:solidFill>
                  <a:schemeClr val="bg1"/>
                </a:solidFill>
              </a:rPr>
              <a:t>Effects</a:t>
            </a:r>
            <a:r>
              <a:rPr lang="fr-CH" sz="1400" dirty="0" smtClean="0">
                <a:solidFill>
                  <a:schemeClr val="bg1"/>
                </a:solidFill>
              </a:rPr>
              <a:t> and </a:t>
            </a:r>
            <a:r>
              <a:rPr lang="fr-CH" sz="1400" dirty="0" err="1" smtClean="0">
                <a:solidFill>
                  <a:schemeClr val="bg1"/>
                </a:solidFill>
              </a:rPr>
              <a:t>Environments</a:t>
            </a:r>
            <a:endParaRPr lang="fr-CH" sz="1400" dirty="0" smtClean="0">
              <a:solidFill>
                <a:schemeClr val="bg1"/>
              </a:solidFill>
            </a:endParaRPr>
          </a:p>
          <a:p>
            <a:r>
              <a:rPr lang="fr-CH" sz="1400" dirty="0" smtClean="0">
                <a:solidFill>
                  <a:schemeClr val="bg1"/>
                </a:solidFill>
              </a:rPr>
              <a:t>09/06/2017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18669" y="4579745"/>
            <a:ext cx="879309" cy="3517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08405" y="4579745"/>
            <a:ext cx="1569094" cy="3310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5/9/2017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5/9/2017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5/9/2017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8.jpeg"/><Relationship Id="rId5" Type="http://schemas.openxmlformats.org/officeDocument/2006/relationships/hyperlink" Target="http://www.cern.ch/kt/aerospace" TargetMode="Externa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maps.cern.ch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20.png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" t="20490" r="2023" b="15825"/>
          <a:stretch/>
        </p:blipFill>
        <p:spPr>
          <a:xfrm>
            <a:off x="-13447" y="0"/>
            <a:ext cx="9144000" cy="44509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30" b="18872"/>
          <a:stretch/>
        </p:blipFill>
        <p:spPr>
          <a:xfrm>
            <a:off x="308371" y="1717013"/>
            <a:ext cx="3496236" cy="2225488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05402"/>
            <a:ext cx="8286612" cy="20955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rgbClr val="FFFF00"/>
                </a:solidFill>
                <a:effectLst/>
              </a:rPr>
              <a:t>A </a:t>
            </a:r>
            <a:r>
              <a:rPr lang="fr-CH" sz="4400" dirty="0" err="1" smtClean="0">
                <a:solidFill>
                  <a:srgbClr val="FFFF00"/>
                </a:solidFill>
                <a:effectLst/>
              </a:rPr>
              <a:t>very</a:t>
            </a:r>
            <a:r>
              <a:rPr lang="fr-CH" sz="4400" dirty="0" smtClean="0">
                <a:solidFill>
                  <a:srgbClr val="FFFF00"/>
                </a:solidFill>
                <a:effectLst/>
              </a:rPr>
              <a:t> high impact source of innovation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56387">
            <a:off x="5244860" y="1732252"/>
            <a:ext cx="3389749" cy="1988360"/>
          </a:xfrm>
          <a:prstGeom prst="rect">
            <a:avLst/>
          </a:prstGeom>
          <a:ln w="8572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34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7374" y="0"/>
            <a:ext cx="9161374" cy="444425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7275" y="129988"/>
            <a:ext cx="4663517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chemeClr val="bg1"/>
                </a:solidFill>
              </a:rPr>
              <a:t>Aerospace</a:t>
            </a:r>
            <a:r>
              <a:rPr lang="fr-CH" sz="4400" dirty="0" smtClean="0">
                <a:solidFill>
                  <a:schemeClr val="bg1"/>
                </a:solidFill>
                <a:effectLst/>
              </a:rPr>
              <a:t> applications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569" y="12133"/>
            <a:ext cx="4511431" cy="44199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6298" y="1662936"/>
            <a:ext cx="2547015" cy="17093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64856" y="4059787"/>
            <a:ext cx="3312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rId5"/>
              </a:rPr>
              <a:t>www.cern.ch/kt/aerospace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74" y="2393627"/>
            <a:ext cx="2128795" cy="1596242"/>
          </a:xfrm>
          <a:prstGeom prst="rect">
            <a:avLst/>
          </a:prstGeom>
          <a:ln w="444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219842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740" y="0"/>
            <a:ext cx="7851956" cy="441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84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1194" y="457200"/>
            <a:ext cx="5452807" cy="39436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59" y="960649"/>
            <a:ext cx="3795432" cy="11928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176" y="2656958"/>
            <a:ext cx="986313" cy="11638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9139" y="2569242"/>
            <a:ext cx="1591045" cy="109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4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4" b="20784"/>
          <a:stretch/>
        </p:blipFill>
        <p:spPr>
          <a:xfrm>
            <a:off x="0" y="0"/>
            <a:ext cx="9144000" cy="44509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275" y="1657898"/>
            <a:ext cx="4700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 smtClean="0">
              <a:solidFill>
                <a:schemeClr val="bg1"/>
              </a:solidFill>
            </a:endParaRPr>
          </a:p>
          <a:p>
            <a:endParaRPr lang="fr-CH" dirty="0" smtClean="0">
              <a:solidFill>
                <a:schemeClr val="bg1"/>
              </a:solidFill>
            </a:endParaRPr>
          </a:p>
          <a:p>
            <a:endParaRPr lang="fr-CH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8128" y="34848"/>
            <a:ext cx="8067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800" dirty="0" smtClean="0">
                <a:solidFill>
                  <a:schemeClr val="bg1"/>
                </a:solidFill>
              </a:rPr>
              <a:t>Meeting agenda		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en-GB" dirty="0" smtClean="0"/>
              <a:t>https</a:t>
            </a:r>
            <a:r>
              <a:rPr lang="en-GB" dirty="0"/>
              <a:t>://indico.cern.ch/event/635099/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007" y="524340"/>
            <a:ext cx="7571977" cy="390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04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255" y="38590"/>
            <a:ext cx="7899745" cy="43839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53602" y="4027087"/>
            <a:ext cx="239039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https://maps.cern.ch</a:t>
            </a:r>
            <a:r>
              <a:rPr lang="en-GB" dirty="0" smtClean="0">
                <a:hlinkClick r:id="rId4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1444" y="1311566"/>
            <a:ext cx="2706912" cy="646331"/>
          </a:xfrm>
          <a:prstGeom prst="rect">
            <a:avLst/>
          </a:prstGeom>
          <a:solidFill>
            <a:schemeClr val="bg1"/>
          </a:solidFill>
          <a:ln>
            <a:solidFill>
              <a:srgbClr val="115AA9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/>
              <a:t>30-7-018 </a:t>
            </a:r>
          </a:p>
          <a:p>
            <a:r>
              <a:rPr lang="fr-CH" dirty="0" smtClean="0"/>
              <a:t>Kjell </a:t>
            </a:r>
            <a:r>
              <a:rPr lang="fr-CH" dirty="0" err="1"/>
              <a:t>Johnsen</a:t>
            </a:r>
            <a:r>
              <a:rPr lang="fr-CH" dirty="0"/>
              <a:t> </a:t>
            </a:r>
            <a:r>
              <a:rPr lang="fr-CH" dirty="0" smtClean="0"/>
              <a:t>Auditorium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1444" y="3251706"/>
            <a:ext cx="2706912" cy="646331"/>
          </a:xfrm>
          <a:prstGeom prst="rect">
            <a:avLst/>
          </a:prstGeom>
          <a:solidFill>
            <a:schemeClr val="bg1"/>
          </a:solidFill>
          <a:ln>
            <a:solidFill>
              <a:srgbClr val="115AA9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503-1-001</a:t>
            </a:r>
          </a:p>
          <a:p>
            <a:r>
              <a:rPr lang="fr-CH" dirty="0" smtClean="0"/>
              <a:t>Council </a:t>
            </a:r>
            <a:r>
              <a:rPr lang="fr-CH" dirty="0" err="1" smtClean="0"/>
              <a:t>Chamber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1444" y="2727187"/>
            <a:ext cx="2040868" cy="369332"/>
          </a:xfrm>
          <a:prstGeom prst="rect">
            <a:avLst/>
          </a:prstGeom>
          <a:solidFill>
            <a:schemeClr val="bg1"/>
          </a:solidFill>
          <a:ln>
            <a:solidFill>
              <a:srgbClr val="115AA9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Restaurant 1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1444" y="2144745"/>
            <a:ext cx="2040868" cy="369332"/>
          </a:xfrm>
          <a:prstGeom prst="rect">
            <a:avLst/>
          </a:prstGeom>
          <a:solidFill>
            <a:schemeClr val="bg1"/>
          </a:solidFill>
          <a:ln>
            <a:solidFill>
              <a:srgbClr val="115AA9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Restaurant 2</a:t>
            </a:r>
            <a:endParaRPr lang="en-GB" dirty="0"/>
          </a:p>
        </p:txBody>
      </p:sp>
      <p:cxnSp>
        <p:nvCxnSpPr>
          <p:cNvPr id="9" name="Straight Arrow Connector 8"/>
          <p:cNvCxnSpPr>
            <a:stCxn id="5" idx="3"/>
          </p:cNvCxnSpPr>
          <p:nvPr/>
        </p:nvCxnSpPr>
        <p:spPr>
          <a:xfrm flipV="1">
            <a:off x="2788356" y="3251706"/>
            <a:ext cx="4147282" cy="3231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122312" y="2915728"/>
            <a:ext cx="4813326" cy="26741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3"/>
          </p:cNvCxnSpPr>
          <p:nvPr/>
        </p:nvCxnSpPr>
        <p:spPr>
          <a:xfrm>
            <a:off x="2122312" y="2329411"/>
            <a:ext cx="2389303" cy="51730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788356" y="1526875"/>
            <a:ext cx="578211" cy="11214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53259" y="3891929"/>
            <a:ext cx="2040868" cy="369332"/>
          </a:xfrm>
          <a:prstGeom prst="rect">
            <a:avLst/>
          </a:prstGeom>
          <a:solidFill>
            <a:schemeClr val="bg1"/>
          </a:solidFill>
          <a:ln>
            <a:solidFill>
              <a:srgbClr val="115AA9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CERN </a:t>
            </a:r>
            <a:r>
              <a:rPr lang="fr-CH" dirty="0" err="1" smtClean="0"/>
              <a:t>Hostel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5194127" y="3413289"/>
            <a:ext cx="1534477" cy="66330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1444" y="107104"/>
            <a:ext cx="1764609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2800" b="1" dirty="0" err="1" smtClean="0"/>
              <a:t>Logistics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2170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07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0" b="9887"/>
          <a:stretch/>
        </p:blipFill>
        <p:spPr>
          <a:xfrm>
            <a:off x="0" y="-1184"/>
            <a:ext cx="9144000" cy="4454957"/>
          </a:xfrm>
          <a:prstGeom prst="rect">
            <a:avLst/>
          </a:prstGeom>
        </p:spPr>
      </p:pic>
      <p:sp>
        <p:nvSpPr>
          <p:cNvPr id="7" name="Subtitle 4"/>
          <p:cNvSpPr txBox="1">
            <a:spLocks/>
          </p:cNvSpPr>
          <p:nvPr/>
        </p:nvSpPr>
        <p:spPr>
          <a:xfrm>
            <a:off x="201200" y="3108686"/>
            <a:ext cx="8804777" cy="867096"/>
          </a:xfrm>
          <a:prstGeom prst="rect">
            <a:avLst/>
          </a:prstGeom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ts val="258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fr-FR" sz="2400" dirty="0" smtClean="0">
                <a:solidFill>
                  <a:schemeClr val="bg1"/>
                </a:solidFill>
              </a:rPr>
              <a:t>Enrico </a:t>
            </a:r>
            <a:r>
              <a:rPr lang="fr-FR" sz="2400" dirty="0" err="1" smtClean="0">
                <a:solidFill>
                  <a:schemeClr val="bg1"/>
                </a:solidFill>
              </a:rPr>
              <a:t>Chesta</a:t>
            </a:r>
            <a:endParaRPr lang="fr-FR" sz="2400" dirty="0" smtClean="0">
              <a:solidFill>
                <a:schemeClr val="bg1"/>
              </a:solidFill>
            </a:endParaRPr>
          </a:p>
          <a:p>
            <a:pPr marL="0">
              <a:lnSpc>
                <a:spcPts val="258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fr-FR" sz="2400" dirty="0" smtClean="0">
                <a:solidFill>
                  <a:schemeClr val="bg1"/>
                </a:solidFill>
              </a:rPr>
              <a:t>CERN IPT/KT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1201" y="178111"/>
            <a:ext cx="4801106" cy="2753348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CERN 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Introduction</a:t>
            </a:r>
          </a:p>
          <a:p>
            <a:pPr fontAlgn="auto">
              <a:spcAft>
                <a:spcPts val="0"/>
              </a:spcAft>
              <a:defRPr/>
            </a:pPr>
            <a:endParaRPr lang="fr-FR" sz="4000" dirty="0">
              <a:solidFill>
                <a:schemeClr val="tx1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6506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4143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chemeClr val="bg1"/>
                </a:solidFill>
              </a:rPr>
              <a:t>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4400" i="1" dirty="0" err="1" smtClean="0">
                <a:solidFill>
                  <a:schemeClr val="bg1"/>
                </a:solidFill>
              </a:rPr>
              <a:t>What</a:t>
            </a:r>
            <a:r>
              <a:rPr lang="fr-CH" sz="4400" i="1" dirty="0" smtClean="0">
                <a:solidFill>
                  <a:schemeClr val="bg1"/>
                </a:solidFill>
              </a:rPr>
              <a:t> </a:t>
            </a:r>
            <a:r>
              <a:rPr lang="fr-CH" sz="4400" i="1" dirty="0" err="1" smtClean="0">
                <a:solidFill>
                  <a:schemeClr val="bg1"/>
                </a:solidFill>
              </a:rPr>
              <a:t>is</a:t>
            </a:r>
            <a:r>
              <a:rPr lang="fr-CH" sz="4400" i="1" dirty="0" smtClean="0">
                <a:solidFill>
                  <a:schemeClr val="bg1"/>
                </a:solidFill>
              </a:rPr>
              <a:t> </a:t>
            </a:r>
            <a:r>
              <a:rPr lang="fr-CH" sz="4400" i="1" dirty="0" err="1" smtClean="0">
                <a:solidFill>
                  <a:schemeClr val="bg1"/>
                </a:solidFill>
              </a:rPr>
              <a:t>it</a:t>
            </a:r>
            <a:r>
              <a:rPr lang="fr-CH" sz="4400" i="1" dirty="0" smtClean="0">
                <a:solidFill>
                  <a:schemeClr val="bg1"/>
                </a:solidFill>
              </a:rPr>
              <a:t> ?</a:t>
            </a:r>
            <a:endParaRPr lang="fr-FR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34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" t="6628" r="-1" b="5989"/>
          <a:stretch/>
        </p:blipFill>
        <p:spPr>
          <a:xfrm>
            <a:off x="-15496" y="-46495"/>
            <a:ext cx="9159496" cy="4494509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>
          <a:xfrm>
            <a:off x="3124874" y="-31805"/>
            <a:ext cx="3673491" cy="4490919"/>
          </a:xfrm>
          <a:custGeom>
            <a:avLst/>
            <a:gdLst>
              <a:gd name="connsiteX0" fmla="*/ 3164619 w 3689405"/>
              <a:gd name="connsiteY0" fmla="*/ 0 h 4524292"/>
              <a:gd name="connsiteX1" fmla="*/ 3188473 w 3689405"/>
              <a:gd name="connsiteY1" fmla="*/ 71562 h 4524292"/>
              <a:gd name="connsiteX2" fmla="*/ 3204376 w 3689405"/>
              <a:gd name="connsiteY2" fmla="*/ 294198 h 4524292"/>
              <a:gd name="connsiteX3" fmla="*/ 3196424 w 3689405"/>
              <a:gd name="connsiteY3" fmla="*/ 588396 h 4524292"/>
              <a:gd name="connsiteX4" fmla="*/ 3164619 w 3689405"/>
              <a:gd name="connsiteY4" fmla="*/ 636104 h 4524292"/>
              <a:gd name="connsiteX5" fmla="*/ 3148717 w 3689405"/>
              <a:gd name="connsiteY5" fmla="*/ 683812 h 4524292"/>
              <a:gd name="connsiteX6" fmla="*/ 3140765 w 3689405"/>
              <a:gd name="connsiteY6" fmla="*/ 707666 h 4524292"/>
              <a:gd name="connsiteX7" fmla="*/ 3124863 w 3689405"/>
              <a:gd name="connsiteY7" fmla="*/ 763325 h 4524292"/>
              <a:gd name="connsiteX8" fmla="*/ 3069203 w 3689405"/>
              <a:gd name="connsiteY8" fmla="*/ 834887 h 4524292"/>
              <a:gd name="connsiteX9" fmla="*/ 3037398 w 3689405"/>
              <a:gd name="connsiteY9" fmla="*/ 882595 h 4524292"/>
              <a:gd name="connsiteX10" fmla="*/ 2997642 w 3689405"/>
              <a:gd name="connsiteY10" fmla="*/ 930302 h 4524292"/>
              <a:gd name="connsiteX11" fmla="*/ 2973788 w 3689405"/>
              <a:gd name="connsiteY11" fmla="*/ 954156 h 4524292"/>
              <a:gd name="connsiteX12" fmla="*/ 2941983 w 3689405"/>
              <a:gd name="connsiteY12" fmla="*/ 1009815 h 4524292"/>
              <a:gd name="connsiteX13" fmla="*/ 2918129 w 3689405"/>
              <a:gd name="connsiteY13" fmla="*/ 1033669 h 4524292"/>
              <a:gd name="connsiteX14" fmla="*/ 2902226 w 3689405"/>
              <a:gd name="connsiteY14" fmla="*/ 1057523 h 4524292"/>
              <a:gd name="connsiteX15" fmla="*/ 2894275 w 3689405"/>
              <a:gd name="connsiteY15" fmla="*/ 1081377 h 4524292"/>
              <a:gd name="connsiteX16" fmla="*/ 2870421 w 3689405"/>
              <a:gd name="connsiteY16" fmla="*/ 1168842 h 4524292"/>
              <a:gd name="connsiteX17" fmla="*/ 2854518 w 3689405"/>
              <a:gd name="connsiteY17" fmla="*/ 1192695 h 4524292"/>
              <a:gd name="connsiteX18" fmla="*/ 2830664 w 3689405"/>
              <a:gd name="connsiteY18" fmla="*/ 1208598 h 4524292"/>
              <a:gd name="connsiteX19" fmla="*/ 2790908 w 3689405"/>
              <a:gd name="connsiteY19" fmla="*/ 1256306 h 4524292"/>
              <a:gd name="connsiteX20" fmla="*/ 2735249 w 3689405"/>
              <a:gd name="connsiteY20" fmla="*/ 1319916 h 4524292"/>
              <a:gd name="connsiteX21" fmla="*/ 2719346 w 3689405"/>
              <a:gd name="connsiteY21" fmla="*/ 1343770 h 4524292"/>
              <a:gd name="connsiteX22" fmla="*/ 2711395 w 3689405"/>
              <a:gd name="connsiteY22" fmla="*/ 1367624 h 4524292"/>
              <a:gd name="connsiteX23" fmla="*/ 2759103 w 3689405"/>
              <a:gd name="connsiteY23" fmla="*/ 1375575 h 4524292"/>
              <a:gd name="connsiteX24" fmla="*/ 2782957 w 3689405"/>
              <a:gd name="connsiteY24" fmla="*/ 1439186 h 4524292"/>
              <a:gd name="connsiteX25" fmla="*/ 2806810 w 3689405"/>
              <a:gd name="connsiteY25" fmla="*/ 1455088 h 4524292"/>
              <a:gd name="connsiteX26" fmla="*/ 2846567 w 3689405"/>
              <a:gd name="connsiteY26" fmla="*/ 1510748 h 4524292"/>
              <a:gd name="connsiteX27" fmla="*/ 2822713 w 3689405"/>
              <a:gd name="connsiteY27" fmla="*/ 1518699 h 4524292"/>
              <a:gd name="connsiteX28" fmla="*/ 2790908 w 3689405"/>
              <a:gd name="connsiteY28" fmla="*/ 1566407 h 4524292"/>
              <a:gd name="connsiteX29" fmla="*/ 2790908 w 3689405"/>
              <a:gd name="connsiteY29" fmla="*/ 1677725 h 4524292"/>
              <a:gd name="connsiteX30" fmla="*/ 2838616 w 3689405"/>
              <a:gd name="connsiteY30" fmla="*/ 1709530 h 4524292"/>
              <a:gd name="connsiteX31" fmla="*/ 2886323 w 3689405"/>
              <a:gd name="connsiteY31" fmla="*/ 1725433 h 4524292"/>
              <a:gd name="connsiteX32" fmla="*/ 2941983 w 3689405"/>
              <a:gd name="connsiteY32" fmla="*/ 1765189 h 4524292"/>
              <a:gd name="connsiteX33" fmla="*/ 2965837 w 3689405"/>
              <a:gd name="connsiteY33" fmla="*/ 1773141 h 4524292"/>
              <a:gd name="connsiteX34" fmla="*/ 2981739 w 3689405"/>
              <a:gd name="connsiteY34" fmla="*/ 1796995 h 4524292"/>
              <a:gd name="connsiteX35" fmla="*/ 3013544 w 3689405"/>
              <a:gd name="connsiteY35" fmla="*/ 1844702 h 4524292"/>
              <a:gd name="connsiteX36" fmla="*/ 3061252 w 3689405"/>
              <a:gd name="connsiteY36" fmla="*/ 1860605 h 4524292"/>
              <a:gd name="connsiteX37" fmla="*/ 3085106 w 3689405"/>
              <a:gd name="connsiteY37" fmla="*/ 1868556 h 4524292"/>
              <a:gd name="connsiteX38" fmla="*/ 3093057 w 3689405"/>
              <a:gd name="connsiteY38" fmla="*/ 1963972 h 4524292"/>
              <a:gd name="connsiteX39" fmla="*/ 3077155 w 3689405"/>
              <a:gd name="connsiteY39" fmla="*/ 2011680 h 4524292"/>
              <a:gd name="connsiteX40" fmla="*/ 3069203 w 3689405"/>
              <a:gd name="connsiteY40" fmla="*/ 2035534 h 4524292"/>
              <a:gd name="connsiteX41" fmla="*/ 3116911 w 3689405"/>
              <a:gd name="connsiteY41" fmla="*/ 2051436 h 4524292"/>
              <a:gd name="connsiteX42" fmla="*/ 3180522 w 3689405"/>
              <a:gd name="connsiteY42" fmla="*/ 2107095 h 4524292"/>
              <a:gd name="connsiteX43" fmla="*/ 3204376 w 3689405"/>
              <a:gd name="connsiteY43" fmla="*/ 2115047 h 4524292"/>
              <a:gd name="connsiteX44" fmla="*/ 3252083 w 3689405"/>
              <a:gd name="connsiteY44" fmla="*/ 2138901 h 4524292"/>
              <a:gd name="connsiteX45" fmla="*/ 3283889 w 3689405"/>
              <a:gd name="connsiteY45" fmla="*/ 2146852 h 4524292"/>
              <a:gd name="connsiteX46" fmla="*/ 3331597 w 3689405"/>
              <a:gd name="connsiteY46" fmla="*/ 2178657 h 4524292"/>
              <a:gd name="connsiteX47" fmla="*/ 3355450 w 3689405"/>
              <a:gd name="connsiteY47" fmla="*/ 2194560 h 4524292"/>
              <a:gd name="connsiteX48" fmla="*/ 3395207 w 3689405"/>
              <a:gd name="connsiteY48" fmla="*/ 2234316 h 4524292"/>
              <a:gd name="connsiteX49" fmla="*/ 3466769 w 3689405"/>
              <a:gd name="connsiteY49" fmla="*/ 2289975 h 4524292"/>
              <a:gd name="connsiteX50" fmla="*/ 3490623 w 3689405"/>
              <a:gd name="connsiteY50" fmla="*/ 2297927 h 4524292"/>
              <a:gd name="connsiteX51" fmla="*/ 3538330 w 3689405"/>
              <a:gd name="connsiteY51" fmla="*/ 2329732 h 4524292"/>
              <a:gd name="connsiteX52" fmla="*/ 3562184 w 3689405"/>
              <a:gd name="connsiteY52" fmla="*/ 2345635 h 4524292"/>
              <a:gd name="connsiteX53" fmla="*/ 3586038 w 3689405"/>
              <a:gd name="connsiteY53" fmla="*/ 2361537 h 4524292"/>
              <a:gd name="connsiteX54" fmla="*/ 3617843 w 3689405"/>
              <a:gd name="connsiteY54" fmla="*/ 2385391 h 4524292"/>
              <a:gd name="connsiteX55" fmla="*/ 3633746 w 3689405"/>
              <a:gd name="connsiteY55" fmla="*/ 2425148 h 4524292"/>
              <a:gd name="connsiteX56" fmla="*/ 3657600 w 3689405"/>
              <a:gd name="connsiteY56" fmla="*/ 2433099 h 4524292"/>
              <a:gd name="connsiteX57" fmla="*/ 3681454 w 3689405"/>
              <a:gd name="connsiteY57" fmla="*/ 2449002 h 4524292"/>
              <a:gd name="connsiteX58" fmla="*/ 3657600 w 3689405"/>
              <a:gd name="connsiteY58" fmla="*/ 2536466 h 4524292"/>
              <a:gd name="connsiteX59" fmla="*/ 3625795 w 3689405"/>
              <a:gd name="connsiteY59" fmla="*/ 2584174 h 4524292"/>
              <a:gd name="connsiteX60" fmla="*/ 3609892 w 3689405"/>
              <a:gd name="connsiteY60" fmla="*/ 2631882 h 4524292"/>
              <a:gd name="connsiteX61" fmla="*/ 3601941 w 3689405"/>
              <a:gd name="connsiteY61" fmla="*/ 2655735 h 4524292"/>
              <a:gd name="connsiteX62" fmla="*/ 3593990 w 3689405"/>
              <a:gd name="connsiteY62" fmla="*/ 2719346 h 4524292"/>
              <a:gd name="connsiteX63" fmla="*/ 3586038 w 3689405"/>
              <a:gd name="connsiteY63" fmla="*/ 2751151 h 4524292"/>
              <a:gd name="connsiteX64" fmla="*/ 3593990 w 3689405"/>
              <a:gd name="connsiteY64" fmla="*/ 2854518 h 4524292"/>
              <a:gd name="connsiteX65" fmla="*/ 3609892 w 3689405"/>
              <a:gd name="connsiteY65" fmla="*/ 2878372 h 4524292"/>
              <a:gd name="connsiteX66" fmla="*/ 3633746 w 3689405"/>
              <a:gd name="connsiteY66" fmla="*/ 2886323 h 4524292"/>
              <a:gd name="connsiteX67" fmla="*/ 3673503 w 3689405"/>
              <a:gd name="connsiteY67" fmla="*/ 2941982 h 4524292"/>
              <a:gd name="connsiteX68" fmla="*/ 3689405 w 3689405"/>
              <a:gd name="connsiteY68" fmla="*/ 2989690 h 4524292"/>
              <a:gd name="connsiteX69" fmla="*/ 3665551 w 3689405"/>
              <a:gd name="connsiteY69" fmla="*/ 3077155 h 4524292"/>
              <a:gd name="connsiteX70" fmla="*/ 3657600 w 3689405"/>
              <a:gd name="connsiteY70" fmla="*/ 3101008 h 4524292"/>
              <a:gd name="connsiteX71" fmla="*/ 3649649 w 3689405"/>
              <a:gd name="connsiteY71" fmla="*/ 3148716 h 4524292"/>
              <a:gd name="connsiteX72" fmla="*/ 3625795 w 3689405"/>
              <a:gd name="connsiteY72" fmla="*/ 3156668 h 4524292"/>
              <a:gd name="connsiteX73" fmla="*/ 3593990 w 3689405"/>
              <a:gd name="connsiteY73" fmla="*/ 3172570 h 4524292"/>
              <a:gd name="connsiteX74" fmla="*/ 3562184 w 3689405"/>
              <a:gd name="connsiteY74" fmla="*/ 3212327 h 4524292"/>
              <a:gd name="connsiteX75" fmla="*/ 3554233 w 3689405"/>
              <a:gd name="connsiteY75" fmla="*/ 3236181 h 4524292"/>
              <a:gd name="connsiteX76" fmla="*/ 3514477 w 3689405"/>
              <a:gd name="connsiteY76" fmla="*/ 3275937 h 4524292"/>
              <a:gd name="connsiteX77" fmla="*/ 3498574 w 3689405"/>
              <a:gd name="connsiteY77" fmla="*/ 3299791 h 4524292"/>
              <a:gd name="connsiteX78" fmla="*/ 3450866 w 3689405"/>
              <a:gd name="connsiteY78" fmla="*/ 3315694 h 4524292"/>
              <a:gd name="connsiteX79" fmla="*/ 3403158 w 3689405"/>
              <a:gd name="connsiteY79" fmla="*/ 3355450 h 4524292"/>
              <a:gd name="connsiteX80" fmla="*/ 3355450 w 3689405"/>
              <a:gd name="connsiteY80" fmla="*/ 3411109 h 4524292"/>
              <a:gd name="connsiteX81" fmla="*/ 3323645 w 3689405"/>
              <a:gd name="connsiteY81" fmla="*/ 3458817 h 4524292"/>
              <a:gd name="connsiteX82" fmla="*/ 3307743 w 3689405"/>
              <a:gd name="connsiteY82" fmla="*/ 3506525 h 4524292"/>
              <a:gd name="connsiteX83" fmla="*/ 3267986 w 3689405"/>
              <a:gd name="connsiteY83" fmla="*/ 3554233 h 4524292"/>
              <a:gd name="connsiteX84" fmla="*/ 3260035 w 3689405"/>
              <a:gd name="connsiteY84" fmla="*/ 3578087 h 4524292"/>
              <a:gd name="connsiteX85" fmla="*/ 3212327 w 3689405"/>
              <a:gd name="connsiteY85" fmla="*/ 3593989 h 4524292"/>
              <a:gd name="connsiteX86" fmla="*/ 3124863 w 3689405"/>
              <a:gd name="connsiteY86" fmla="*/ 3609892 h 4524292"/>
              <a:gd name="connsiteX87" fmla="*/ 3077155 w 3689405"/>
              <a:gd name="connsiteY87" fmla="*/ 3601941 h 4524292"/>
              <a:gd name="connsiteX88" fmla="*/ 3029447 w 3689405"/>
              <a:gd name="connsiteY88" fmla="*/ 3570135 h 4524292"/>
              <a:gd name="connsiteX89" fmla="*/ 3005593 w 3689405"/>
              <a:gd name="connsiteY89" fmla="*/ 3562184 h 4524292"/>
              <a:gd name="connsiteX90" fmla="*/ 2981739 w 3689405"/>
              <a:gd name="connsiteY90" fmla="*/ 3570135 h 4524292"/>
              <a:gd name="connsiteX91" fmla="*/ 2949934 w 3689405"/>
              <a:gd name="connsiteY91" fmla="*/ 3578087 h 4524292"/>
              <a:gd name="connsiteX92" fmla="*/ 2934031 w 3689405"/>
              <a:gd name="connsiteY92" fmla="*/ 3601941 h 4524292"/>
              <a:gd name="connsiteX93" fmla="*/ 2926080 w 3689405"/>
              <a:gd name="connsiteY93" fmla="*/ 3689405 h 4524292"/>
              <a:gd name="connsiteX94" fmla="*/ 2902226 w 3689405"/>
              <a:gd name="connsiteY94" fmla="*/ 3697356 h 4524292"/>
              <a:gd name="connsiteX95" fmla="*/ 2782957 w 3689405"/>
              <a:gd name="connsiteY95" fmla="*/ 3721210 h 4524292"/>
              <a:gd name="connsiteX96" fmla="*/ 2727297 w 3689405"/>
              <a:gd name="connsiteY96" fmla="*/ 3713259 h 4524292"/>
              <a:gd name="connsiteX97" fmla="*/ 2703443 w 3689405"/>
              <a:gd name="connsiteY97" fmla="*/ 3705308 h 4524292"/>
              <a:gd name="connsiteX98" fmla="*/ 2584174 w 3689405"/>
              <a:gd name="connsiteY98" fmla="*/ 3697356 h 4524292"/>
              <a:gd name="connsiteX99" fmla="*/ 2528515 w 3689405"/>
              <a:gd name="connsiteY99" fmla="*/ 3633746 h 4524292"/>
              <a:gd name="connsiteX100" fmla="*/ 2480807 w 3689405"/>
              <a:gd name="connsiteY100" fmla="*/ 3617843 h 4524292"/>
              <a:gd name="connsiteX101" fmla="*/ 2456953 w 3689405"/>
              <a:gd name="connsiteY101" fmla="*/ 3609892 h 4524292"/>
              <a:gd name="connsiteX102" fmla="*/ 2401294 w 3689405"/>
              <a:gd name="connsiteY102" fmla="*/ 3562184 h 4524292"/>
              <a:gd name="connsiteX103" fmla="*/ 2377440 w 3689405"/>
              <a:gd name="connsiteY103" fmla="*/ 3546282 h 4524292"/>
              <a:gd name="connsiteX104" fmla="*/ 2274073 w 3689405"/>
              <a:gd name="connsiteY104" fmla="*/ 3530379 h 4524292"/>
              <a:gd name="connsiteX105" fmla="*/ 2234317 w 3689405"/>
              <a:gd name="connsiteY105" fmla="*/ 3498574 h 4524292"/>
              <a:gd name="connsiteX106" fmla="*/ 2210463 w 3689405"/>
              <a:gd name="connsiteY106" fmla="*/ 3474720 h 4524292"/>
              <a:gd name="connsiteX107" fmla="*/ 2162755 w 3689405"/>
              <a:gd name="connsiteY107" fmla="*/ 3458817 h 4524292"/>
              <a:gd name="connsiteX108" fmla="*/ 2138901 w 3689405"/>
              <a:gd name="connsiteY108" fmla="*/ 3450866 h 4524292"/>
              <a:gd name="connsiteX109" fmla="*/ 2115047 w 3689405"/>
              <a:gd name="connsiteY109" fmla="*/ 3434963 h 4524292"/>
              <a:gd name="connsiteX110" fmla="*/ 2083242 w 3689405"/>
              <a:gd name="connsiteY110" fmla="*/ 3482671 h 4524292"/>
              <a:gd name="connsiteX111" fmla="*/ 2075290 w 3689405"/>
              <a:gd name="connsiteY111" fmla="*/ 3506525 h 4524292"/>
              <a:gd name="connsiteX112" fmla="*/ 2051437 w 3689405"/>
              <a:gd name="connsiteY112" fmla="*/ 3514476 h 4524292"/>
              <a:gd name="connsiteX113" fmla="*/ 1995777 w 3689405"/>
              <a:gd name="connsiteY113" fmla="*/ 3578087 h 4524292"/>
              <a:gd name="connsiteX114" fmla="*/ 1971923 w 3689405"/>
              <a:gd name="connsiteY114" fmla="*/ 3601941 h 4524292"/>
              <a:gd name="connsiteX115" fmla="*/ 1908313 w 3689405"/>
              <a:gd name="connsiteY115" fmla="*/ 3609892 h 4524292"/>
              <a:gd name="connsiteX116" fmla="*/ 1876508 w 3689405"/>
              <a:gd name="connsiteY116" fmla="*/ 3681454 h 4524292"/>
              <a:gd name="connsiteX117" fmla="*/ 1868557 w 3689405"/>
              <a:gd name="connsiteY117" fmla="*/ 3705308 h 4524292"/>
              <a:gd name="connsiteX118" fmla="*/ 1860605 w 3689405"/>
              <a:gd name="connsiteY118" fmla="*/ 3729162 h 4524292"/>
              <a:gd name="connsiteX119" fmla="*/ 1868557 w 3689405"/>
              <a:gd name="connsiteY119" fmla="*/ 3753015 h 4524292"/>
              <a:gd name="connsiteX120" fmla="*/ 1860605 w 3689405"/>
              <a:gd name="connsiteY120" fmla="*/ 3776869 h 4524292"/>
              <a:gd name="connsiteX121" fmla="*/ 1828800 w 3689405"/>
              <a:gd name="connsiteY121" fmla="*/ 3768918 h 4524292"/>
              <a:gd name="connsiteX122" fmla="*/ 1781092 w 3689405"/>
              <a:gd name="connsiteY122" fmla="*/ 3760967 h 4524292"/>
              <a:gd name="connsiteX123" fmla="*/ 1733384 w 3689405"/>
              <a:gd name="connsiteY123" fmla="*/ 3745064 h 4524292"/>
              <a:gd name="connsiteX124" fmla="*/ 1709530 w 3689405"/>
              <a:gd name="connsiteY124" fmla="*/ 3737113 h 4524292"/>
              <a:gd name="connsiteX125" fmla="*/ 1614115 w 3689405"/>
              <a:gd name="connsiteY125" fmla="*/ 3673502 h 4524292"/>
              <a:gd name="connsiteX126" fmla="*/ 1590261 w 3689405"/>
              <a:gd name="connsiteY126" fmla="*/ 3657600 h 4524292"/>
              <a:gd name="connsiteX127" fmla="*/ 1566407 w 3689405"/>
              <a:gd name="connsiteY127" fmla="*/ 3641697 h 4524292"/>
              <a:gd name="connsiteX128" fmla="*/ 1558456 w 3689405"/>
              <a:gd name="connsiteY128" fmla="*/ 3617843 h 4524292"/>
              <a:gd name="connsiteX129" fmla="*/ 1494845 w 3689405"/>
              <a:gd name="connsiteY129" fmla="*/ 3562184 h 4524292"/>
              <a:gd name="connsiteX130" fmla="*/ 1447137 w 3689405"/>
              <a:gd name="connsiteY130" fmla="*/ 3546282 h 4524292"/>
              <a:gd name="connsiteX131" fmla="*/ 1423283 w 3689405"/>
              <a:gd name="connsiteY131" fmla="*/ 3530379 h 4524292"/>
              <a:gd name="connsiteX132" fmla="*/ 1391478 w 3689405"/>
              <a:gd name="connsiteY132" fmla="*/ 3482671 h 4524292"/>
              <a:gd name="connsiteX133" fmla="*/ 1343770 w 3689405"/>
              <a:gd name="connsiteY133" fmla="*/ 3490622 h 4524292"/>
              <a:gd name="connsiteX134" fmla="*/ 1319917 w 3689405"/>
              <a:gd name="connsiteY134" fmla="*/ 3538330 h 4524292"/>
              <a:gd name="connsiteX135" fmla="*/ 1280160 w 3689405"/>
              <a:gd name="connsiteY135" fmla="*/ 3578087 h 4524292"/>
              <a:gd name="connsiteX136" fmla="*/ 1248355 w 3689405"/>
              <a:gd name="connsiteY136" fmla="*/ 3625795 h 4524292"/>
              <a:gd name="connsiteX137" fmla="*/ 1240403 w 3689405"/>
              <a:gd name="connsiteY137" fmla="*/ 3649648 h 4524292"/>
              <a:gd name="connsiteX138" fmla="*/ 1208598 w 3689405"/>
              <a:gd name="connsiteY138" fmla="*/ 3697356 h 4524292"/>
              <a:gd name="connsiteX139" fmla="*/ 1192696 w 3689405"/>
              <a:gd name="connsiteY139" fmla="*/ 3721210 h 4524292"/>
              <a:gd name="connsiteX140" fmla="*/ 1152939 w 3689405"/>
              <a:gd name="connsiteY140" fmla="*/ 3768918 h 4524292"/>
              <a:gd name="connsiteX141" fmla="*/ 1137037 w 3689405"/>
              <a:gd name="connsiteY141" fmla="*/ 3832528 h 4524292"/>
              <a:gd name="connsiteX142" fmla="*/ 1121134 w 3689405"/>
              <a:gd name="connsiteY142" fmla="*/ 3880236 h 4524292"/>
              <a:gd name="connsiteX143" fmla="*/ 1113183 w 3689405"/>
              <a:gd name="connsiteY143" fmla="*/ 3904090 h 4524292"/>
              <a:gd name="connsiteX144" fmla="*/ 1105231 w 3689405"/>
              <a:gd name="connsiteY144" fmla="*/ 3927944 h 4524292"/>
              <a:gd name="connsiteX145" fmla="*/ 1097280 w 3689405"/>
              <a:gd name="connsiteY145" fmla="*/ 3959749 h 4524292"/>
              <a:gd name="connsiteX146" fmla="*/ 1081377 w 3689405"/>
              <a:gd name="connsiteY146" fmla="*/ 4007457 h 4524292"/>
              <a:gd name="connsiteX147" fmla="*/ 1073426 w 3689405"/>
              <a:gd name="connsiteY147" fmla="*/ 4031311 h 4524292"/>
              <a:gd name="connsiteX148" fmla="*/ 1049572 w 3689405"/>
              <a:gd name="connsiteY148" fmla="*/ 4102873 h 4524292"/>
              <a:gd name="connsiteX149" fmla="*/ 1041621 w 3689405"/>
              <a:gd name="connsiteY149" fmla="*/ 4126727 h 4524292"/>
              <a:gd name="connsiteX150" fmla="*/ 1025718 w 3689405"/>
              <a:gd name="connsiteY150" fmla="*/ 4150581 h 4524292"/>
              <a:gd name="connsiteX151" fmla="*/ 985962 w 3689405"/>
              <a:gd name="connsiteY151" fmla="*/ 4222142 h 4524292"/>
              <a:gd name="connsiteX152" fmla="*/ 970059 w 3689405"/>
              <a:gd name="connsiteY152" fmla="*/ 4253948 h 4524292"/>
              <a:gd name="connsiteX153" fmla="*/ 954157 w 3689405"/>
              <a:gd name="connsiteY153" fmla="*/ 4277802 h 4524292"/>
              <a:gd name="connsiteX154" fmla="*/ 946205 w 3689405"/>
              <a:gd name="connsiteY154" fmla="*/ 4301655 h 4524292"/>
              <a:gd name="connsiteX155" fmla="*/ 906449 w 3689405"/>
              <a:gd name="connsiteY155" fmla="*/ 4285753 h 4524292"/>
              <a:gd name="connsiteX156" fmla="*/ 858741 w 3689405"/>
              <a:gd name="connsiteY156" fmla="*/ 4238045 h 4524292"/>
              <a:gd name="connsiteX157" fmla="*/ 834887 w 3689405"/>
              <a:gd name="connsiteY157" fmla="*/ 4222142 h 4524292"/>
              <a:gd name="connsiteX158" fmla="*/ 795130 w 3689405"/>
              <a:gd name="connsiteY158" fmla="*/ 4190337 h 4524292"/>
              <a:gd name="connsiteX159" fmla="*/ 771277 w 3689405"/>
              <a:gd name="connsiteY159" fmla="*/ 4174435 h 4524292"/>
              <a:gd name="connsiteX160" fmla="*/ 723569 w 3689405"/>
              <a:gd name="connsiteY160" fmla="*/ 4158532 h 4524292"/>
              <a:gd name="connsiteX161" fmla="*/ 699715 w 3689405"/>
              <a:gd name="connsiteY161" fmla="*/ 4150581 h 4524292"/>
              <a:gd name="connsiteX162" fmla="*/ 675861 w 3689405"/>
              <a:gd name="connsiteY162" fmla="*/ 4134678 h 4524292"/>
              <a:gd name="connsiteX163" fmla="*/ 604299 w 3689405"/>
              <a:gd name="connsiteY163" fmla="*/ 4102873 h 4524292"/>
              <a:gd name="connsiteX164" fmla="*/ 588397 w 3689405"/>
              <a:gd name="connsiteY164" fmla="*/ 4079019 h 4524292"/>
              <a:gd name="connsiteX165" fmla="*/ 532737 w 3689405"/>
              <a:gd name="connsiteY165" fmla="*/ 4063116 h 4524292"/>
              <a:gd name="connsiteX166" fmla="*/ 485030 w 3689405"/>
              <a:gd name="connsiteY166" fmla="*/ 4047214 h 4524292"/>
              <a:gd name="connsiteX167" fmla="*/ 461176 w 3689405"/>
              <a:gd name="connsiteY167" fmla="*/ 4039262 h 4524292"/>
              <a:gd name="connsiteX168" fmla="*/ 421419 w 3689405"/>
              <a:gd name="connsiteY168" fmla="*/ 3999506 h 4524292"/>
              <a:gd name="connsiteX169" fmla="*/ 397565 w 3689405"/>
              <a:gd name="connsiteY169" fmla="*/ 4071068 h 4524292"/>
              <a:gd name="connsiteX170" fmla="*/ 365760 w 3689405"/>
              <a:gd name="connsiteY170" fmla="*/ 4118775 h 4524292"/>
              <a:gd name="connsiteX171" fmla="*/ 333955 w 3689405"/>
              <a:gd name="connsiteY171" fmla="*/ 4150581 h 4524292"/>
              <a:gd name="connsiteX172" fmla="*/ 326003 w 3689405"/>
              <a:gd name="connsiteY172" fmla="*/ 4174435 h 4524292"/>
              <a:gd name="connsiteX173" fmla="*/ 302150 w 3689405"/>
              <a:gd name="connsiteY173" fmla="*/ 4198288 h 4524292"/>
              <a:gd name="connsiteX174" fmla="*/ 238539 w 3689405"/>
              <a:gd name="connsiteY174" fmla="*/ 4269850 h 4524292"/>
              <a:gd name="connsiteX175" fmla="*/ 190831 w 3689405"/>
              <a:gd name="connsiteY175" fmla="*/ 4301655 h 4524292"/>
              <a:gd name="connsiteX176" fmla="*/ 166977 w 3689405"/>
              <a:gd name="connsiteY176" fmla="*/ 4309607 h 4524292"/>
              <a:gd name="connsiteX177" fmla="*/ 143123 w 3689405"/>
              <a:gd name="connsiteY177" fmla="*/ 4325509 h 4524292"/>
              <a:gd name="connsiteX178" fmla="*/ 87464 w 3689405"/>
              <a:gd name="connsiteY178" fmla="*/ 4365266 h 4524292"/>
              <a:gd name="connsiteX179" fmla="*/ 71562 w 3689405"/>
              <a:gd name="connsiteY179" fmla="*/ 4428876 h 4524292"/>
              <a:gd name="connsiteX180" fmla="*/ 55659 w 3689405"/>
              <a:gd name="connsiteY180" fmla="*/ 4476584 h 4524292"/>
              <a:gd name="connsiteX181" fmla="*/ 31805 w 3689405"/>
              <a:gd name="connsiteY181" fmla="*/ 4492487 h 4524292"/>
              <a:gd name="connsiteX182" fmla="*/ 0 w 3689405"/>
              <a:gd name="connsiteY182" fmla="*/ 4524292 h 452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3689405" h="4524292">
                <a:moveTo>
                  <a:pt x="3164619" y="0"/>
                </a:moveTo>
                <a:cubicBezTo>
                  <a:pt x="3172570" y="23854"/>
                  <a:pt x="3187468" y="46438"/>
                  <a:pt x="3188473" y="71562"/>
                </a:cubicBezTo>
                <a:cubicBezTo>
                  <a:pt x="3196759" y="278719"/>
                  <a:pt x="3175452" y="207434"/>
                  <a:pt x="3204376" y="294198"/>
                </a:cubicBezTo>
                <a:cubicBezTo>
                  <a:pt x="3201725" y="392264"/>
                  <a:pt x="3207755" y="490951"/>
                  <a:pt x="3196424" y="588396"/>
                </a:cubicBezTo>
                <a:cubicBezTo>
                  <a:pt x="3194216" y="607381"/>
                  <a:pt x="3164619" y="636104"/>
                  <a:pt x="3164619" y="636104"/>
                </a:cubicBezTo>
                <a:lnTo>
                  <a:pt x="3148717" y="683812"/>
                </a:lnTo>
                <a:cubicBezTo>
                  <a:pt x="3146067" y="691763"/>
                  <a:pt x="3142798" y="699535"/>
                  <a:pt x="3140765" y="707666"/>
                </a:cubicBezTo>
                <a:cubicBezTo>
                  <a:pt x="3138894" y="715151"/>
                  <a:pt x="3130047" y="753993"/>
                  <a:pt x="3124863" y="763325"/>
                </a:cubicBezTo>
                <a:cubicBezTo>
                  <a:pt x="3073725" y="855373"/>
                  <a:pt x="3114276" y="776936"/>
                  <a:pt x="3069203" y="834887"/>
                </a:cubicBezTo>
                <a:cubicBezTo>
                  <a:pt x="3057469" y="849974"/>
                  <a:pt x="3050913" y="869081"/>
                  <a:pt x="3037398" y="882595"/>
                </a:cubicBezTo>
                <a:cubicBezTo>
                  <a:pt x="2967717" y="952273"/>
                  <a:pt x="3052985" y="863890"/>
                  <a:pt x="2997642" y="930302"/>
                </a:cubicBezTo>
                <a:cubicBezTo>
                  <a:pt x="2990443" y="938941"/>
                  <a:pt x="2980987" y="945517"/>
                  <a:pt x="2973788" y="954156"/>
                </a:cubicBezTo>
                <a:cubicBezTo>
                  <a:pt x="2936223" y="999234"/>
                  <a:pt x="2980871" y="955371"/>
                  <a:pt x="2941983" y="1009815"/>
                </a:cubicBezTo>
                <a:cubicBezTo>
                  <a:pt x="2935447" y="1018965"/>
                  <a:pt x="2925328" y="1025030"/>
                  <a:pt x="2918129" y="1033669"/>
                </a:cubicBezTo>
                <a:cubicBezTo>
                  <a:pt x="2912011" y="1041010"/>
                  <a:pt x="2907527" y="1049572"/>
                  <a:pt x="2902226" y="1057523"/>
                </a:cubicBezTo>
                <a:cubicBezTo>
                  <a:pt x="2899576" y="1065474"/>
                  <a:pt x="2896308" y="1073246"/>
                  <a:pt x="2894275" y="1081377"/>
                </a:cubicBezTo>
                <a:cubicBezTo>
                  <a:pt x="2888302" y="1105269"/>
                  <a:pt x="2884064" y="1148379"/>
                  <a:pt x="2870421" y="1168842"/>
                </a:cubicBezTo>
                <a:cubicBezTo>
                  <a:pt x="2865120" y="1176793"/>
                  <a:pt x="2861275" y="1185938"/>
                  <a:pt x="2854518" y="1192695"/>
                </a:cubicBezTo>
                <a:cubicBezTo>
                  <a:pt x="2847761" y="1199452"/>
                  <a:pt x="2838615" y="1203297"/>
                  <a:pt x="2830664" y="1208598"/>
                </a:cubicBezTo>
                <a:cubicBezTo>
                  <a:pt x="2773847" y="1293827"/>
                  <a:pt x="2862325" y="1164484"/>
                  <a:pt x="2790908" y="1256306"/>
                </a:cubicBezTo>
                <a:cubicBezTo>
                  <a:pt x="2740958" y="1320528"/>
                  <a:pt x="2781428" y="1289131"/>
                  <a:pt x="2735249" y="1319916"/>
                </a:cubicBezTo>
                <a:cubicBezTo>
                  <a:pt x="2729948" y="1327867"/>
                  <a:pt x="2723620" y="1335223"/>
                  <a:pt x="2719346" y="1343770"/>
                </a:cubicBezTo>
                <a:cubicBezTo>
                  <a:pt x="2715598" y="1351267"/>
                  <a:pt x="2704850" y="1362388"/>
                  <a:pt x="2711395" y="1367624"/>
                </a:cubicBezTo>
                <a:cubicBezTo>
                  <a:pt x="2723984" y="1377695"/>
                  <a:pt x="2743200" y="1372925"/>
                  <a:pt x="2759103" y="1375575"/>
                </a:cubicBezTo>
                <a:cubicBezTo>
                  <a:pt x="2764792" y="1404022"/>
                  <a:pt x="2762482" y="1418711"/>
                  <a:pt x="2782957" y="1439186"/>
                </a:cubicBezTo>
                <a:cubicBezTo>
                  <a:pt x="2789714" y="1445943"/>
                  <a:pt x="2798859" y="1449787"/>
                  <a:pt x="2806810" y="1455088"/>
                </a:cubicBezTo>
                <a:cubicBezTo>
                  <a:pt x="2825364" y="1510747"/>
                  <a:pt x="2806810" y="1497495"/>
                  <a:pt x="2846567" y="1510748"/>
                </a:cubicBezTo>
                <a:cubicBezTo>
                  <a:pt x="2838616" y="1513398"/>
                  <a:pt x="2828640" y="1512772"/>
                  <a:pt x="2822713" y="1518699"/>
                </a:cubicBezTo>
                <a:cubicBezTo>
                  <a:pt x="2809198" y="1532214"/>
                  <a:pt x="2790908" y="1566407"/>
                  <a:pt x="2790908" y="1566407"/>
                </a:cubicBezTo>
                <a:cubicBezTo>
                  <a:pt x="2783789" y="1602001"/>
                  <a:pt x="2771627" y="1641918"/>
                  <a:pt x="2790908" y="1677725"/>
                </a:cubicBezTo>
                <a:cubicBezTo>
                  <a:pt x="2799969" y="1694553"/>
                  <a:pt x="2820484" y="1703486"/>
                  <a:pt x="2838616" y="1709530"/>
                </a:cubicBezTo>
                <a:lnTo>
                  <a:pt x="2886323" y="1725433"/>
                </a:lnTo>
                <a:cubicBezTo>
                  <a:pt x="2899576" y="1765190"/>
                  <a:pt x="2886323" y="1746636"/>
                  <a:pt x="2941983" y="1765189"/>
                </a:cubicBezTo>
                <a:lnTo>
                  <a:pt x="2965837" y="1773141"/>
                </a:lnTo>
                <a:cubicBezTo>
                  <a:pt x="2971138" y="1781092"/>
                  <a:pt x="2977975" y="1788211"/>
                  <a:pt x="2981739" y="1796995"/>
                </a:cubicBezTo>
                <a:cubicBezTo>
                  <a:pt x="2996636" y="1831756"/>
                  <a:pt x="2976550" y="1828260"/>
                  <a:pt x="3013544" y="1844702"/>
                </a:cubicBezTo>
                <a:cubicBezTo>
                  <a:pt x="3028862" y="1851510"/>
                  <a:pt x="3045349" y="1855304"/>
                  <a:pt x="3061252" y="1860605"/>
                </a:cubicBezTo>
                <a:lnTo>
                  <a:pt x="3085106" y="1868556"/>
                </a:lnTo>
                <a:cubicBezTo>
                  <a:pt x="3112116" y="1909070"/>
                  <a:pt x="3107606" y="1891225"/>
                  <a:pt x="3093057" y="1963972"/>
                </a:cubicBezTo>
                <a:cubicBezTo>
                  <a:pt x="3089770" y="1980409"/>
                  <a:pt x="3082456" y="1995777"/>
                  <a:pt x="3077155" y="2011680"/>
                </a:cubicBezTo>
                <a:lnTo>
                  <a:pt x="3069203" y="2035534"/>
                </a:lnTo>
                <a:cubicBezTo>
                  <a:pt x="3085106" y="2040835"/>
                  <a:pt x="3107613" y="2037489"/>
                  <a:pt x="3116911" y="2051436"/>
                </a:cubicBezTo>
                <a:cubicBezTo>
                  <a:pt x="3135465" y="2079266"/>
                  <a:pt x="3140764" y="2093841"/>
                  <a:pt x="3180522" y="2107095"/>
                </a:cubicBezTo>
                <a:cubicBezTo>
                  <a:pt x="3188473" y="2109746"/>
                  <a:pt x="3196717" y="2111643"/>
                  <a:pt x="3204376" y="2115047"/>
                </a:cubicBezTo>
                <a:cubicBezTo>
                  <a:pt x="3220623" y="2122268"/>
                  <a:pt x="3235575" y="2132298"/>
                  <a:pt x="3252083" y="2138901"/>
                </a:cubicBezTo>
                <a:cubicBezTo>
                  <a:pt x="3262230" y="2142960"/>
                  <a:pt x="3273287" y="2144202"/>
                  <a:pt x="3283889" y="2146852"/>
                </a:cubicBezTo>
                <a:lnTo>
                  <a:pt x="3331597" y="2178657"/>
                </a:lnTo>
                <a:lnTo>
                  <a:pt x="3355450" y="2194560"/>
                </a:lnTo>
                <a:cubicBezTo>
                  <a:pt x="3384606" y="2238294"/>
                  <a:pt x="3355449" y="2201185"/>
                  <a:pt x="3395207" y="2234316"/>
                </a:cubicBezTo>
                <a:cubicBezTo>
                  <a:pt x="3422652" y="2257186"/>
                  <a:pt x="3426572" y="2276575"/>
                  <a:pt x="3466769" y="2289975"/>
                </a:cubicBezTo>
                <a:cubicBezTo>
                  <a:pt x="3474720" y="2292626"/>
                  <a:pt x="3483296" y="2293857"/>
                  <a:pt x="3490623" y="2297927"/>
                </a:cubicBezTo>
                <a:cubicBezTo>
                  <a:pt x="3507330" y="2307209"/>
                  <a:pt x="3522428" y="2319130"/>
                  <a:pt x="3538330" y="2329732"/>
                </a:cubicBezTo>
                <a:lnTo>
                  <a:pt x="3562184" y="2345635"/>
                </a:lnTo>
                <a:cubicBezTo>
                  <a:pt x="3570135" y="2350936"/>
                  <a:pt x="3578393" y="2355803"/>
                  <a:pt x="3586038" y="2361537"/>
                </a:cubicBezTo>
                <a:lnTo>
                  <a:pt x="3617843" y="2385391"/>
                </a:lnTo>
                <a:cubicBezTo>
                  <a:pt x="3623144" y="2398643"/>
                  <a:pt x="3624608" y="2414183"/>
                  <a:pt x="3633746" y="2425148"/>
                </a:cubicBezTo>
                <a:cubicBezTo>
                  <a:pt x="3639112" y="2431587"/>
                  <a:pt x="3650103" y="2429351"/>
                  <a:pt x="3657600" y="2433099"/>
                </a:cubicBezTo>
                <a:cubicBezTo>
                  <a:pt x="3666147" y="2437373"/>
                  <a:pt x="3673503" y="2443701"/>
                  <a:pt x="3681454" y="2449002"/>
                </a:cubicBezTo>
                <a:cubicBezTo>
                  <a:pt x="3677186" y="2470340"/>
                  <a:pt x="3669130" y="2519170"/>
                  <a:pt x="3657600" y="2536466"/>
                </a:cubicBezTo>
                <a:cubicBezTo>
                  <a:pt x="3646998" y="2552369"/>
                  <a:pt x="3631839" y="2566042"/>
                  <a:pt x="3625795" y="2584174"/>
                </a:cubicBezTo>
                <a:lnTo>
                  <a:pt x="3609892" y="2631882"/>
                </a:lnTo>
                <a:lnTo>
                  <a:pt x="3601941" y="2655735"/>
                </a:lnTo>
                <a:cubicBezTo>
                  <a:pt x="3599291" y="2676939"/>
                  <a:pt x="3597503" y="2698268"/>
                  <a:pt x="3593990" y="2719346"/>
                </a:cubicBezTo>
                <a:cubicBezTo>
                  <a:pt x="3592193" y="2730125"/>
                  <a:pt x="3586038" y="2740223"/>
                  <a:pt x="3586038" y="2751151"/>
                </a:cubicBezTo>
                <a:cubicBezTo>
                  <a:pt x="3586038" y="2785708"/>
                  <a:pt x="3587621" y="2820552"/>
                  <a:pt x="3593990" y="2854518"/>
                </a:cubicBezTo>
                <a:cubicBezTo>
                  <a:pt x="3595751" y="2863911"/>
                  <a:pt x="3602430" y="2872402"/>
                  <a:pt x="3609892" y="2878372"/>
                </a:cubicBezTo>
                <a:cubicBezTo>
                  <a:pt x="3616437" y="2883608"/>
                  <a:pt x="3625795" y="2883673"/>
                  <a:pt x="3633746" y="2886323"/>
                </a:cubicBezTo>
                <a:cubicBezTo>
                  <a:pt x="3636949" y="2890594"/>
                  <a:pt x="3669276" y="2932470"/>
                  <a:pt x="3673503" y="2941982"/>
                </a:cubicBezTo>
                <a:cubicBezTo>
                  <a:pt x="3680311" y="2957300"/>
                  <a:pt x="3689405" y="2989690"/>
                  <a:pt x="3689405" y="2989690"/>
                </a:cubicBezTo>
                <a:cubicBezTo>
                  <a:pt x="3678167" y="3045885"/>
                  <a:pt x="3685728" y="3016625"/>
                  <a:pt x="3665551" y="3077155"/>
                </a:cubicBezTo>
                <a:lnTo>
                  <a:pt x="3657600" y="3101008"/>
                </a:lnTo>
                <a:cubicBezTo>
                  <a:pt x="3654950" y="3116911"/>
                  <a:pt x="3657648" y="3134718"/>
                  <a:pt x="3649649" y="3148716"/>
                </a:cubicBezTo>
                <a:cubicBezTo>
                  <a:pt x="3645491" y="3155993"/>
                  <a:pt x="3633499" y="3153366"/>
                  <a:pt x="3625795" y="3156668"/>
                </a:cubicBezTo>
                <a:cubicBezTo>
                  <a:pt x="3614900" y="3161337"/>
                  <a:pt x="3604592" y="3167269"/>
                  <a:pt x="3593990" y="3172570"/>
                </a:cubicBezTo>
                <a:cubicBezTo>
                  <a:pt x="3574002" y="3232530"/>
                  <a:pt x="3603290" y="3160944"/>
                  <a:pt x="3562184" y="3212327"/>
                </a:cubicBezTo>
                <a:cubicBezTo>
                  <a:pt x="3556948" y="3218872"/>
                  <a:pt x="3557981" y="3228684"/>
                  <a:pt x="3554233" y="3236181"/>
                </a:cubicBezTo>
                <a:cubicBezTo>
                  <a:pt x="3540981" y="3262685"/>
                  <a:pt x="3538330" y="3260035"/>
                  <a:pt x="3514477" y="3275937"/>
                </a:cubicBezTo>
                <a:cubicBezTo>
                  <a:pt x="3509176" y="3283888"/>
                  <a:pt x="3506678" y="3294726"/>
                  <a:pt x="3498574" y="3299791"/>
                </a:cubicBezTo>
                <a:cubicBezTo>
                  <a:pt x="3484359" y="3308675"/>
                  <a:pt x="3450866" y="3315694"/>
                  <a:pt x="3450866" y="3315694"/>
                </a:cubicBezTo>
                <a:cubicBezTo>
                  <a:pt x="3381176" y="3385384"/>
                  <a:pt x="3469579" y="3300100"/>
                  <a:pt x="3403158" y="3355450"/>
                </a:cubicBezTo>
                <a:cubicBezTo>
                  <a:pt x="3381009" y="3373907"/>
                  <a:pt x="3372998" y="3387712"/>
                  <a:pt x="3355450" y="3411109"/>
                </a:cubicBezTo>
                <a:cubicBezTo>
                  <a:pt x="3329146" y="3490025"/>
                  <a:pt x="3373278" y="3369475"/>
                  <a:pt x="3323645" y="3458817"/>
                </a:cubicBezTo>
                <a:cubicBezTo>
                  <a:pt x="3315504" y="3473470"/>
                  <a:pt x="3319596" y="3494672"/>
                  <a:pt x="3307743" y="3506525"/>
                </a:cubicBezTo>
                <a:cubicBezTo>
                  <a:pt x="3277132" y="3537136"/>
                  <a:pt x="3290127" y="3521023"/>
                  <a:pt x="3267986" y="3554233"/>
                </a:cubicBezTo>
                <a:cubicBezTo>
                  <a:pt x="3265336" y="3562184"/>
                  <a:pt x="3266855" y="3573215"/>
                  <a:pt x="3260035" y="3578087"/>
                </a:cubicBezTo>
                <a:cubicBezTo>
                  <a:pt x="3246394" y="3587830"/>
                  <a:pt x="3228764" y="3590701"/>
                  <a:pt x="3212327" y="3593989"/>
                </a:cubicBezTo>
                <a:cubicBezTo>
                  <a:pt x="3156761" y="3605103"/>
                  <a:pt x="3185901" y="3599719"/>
                  <a:pt x="3124863" y="3609892"/>
                </a:cubicBezTo>
                <a:cubicBezTo>
                  <a:pt x="3108960" y="3607242"/>
                  <a:pt x="3092037" y="3608142"/>
                  <a:pt x="3077155" y="3601941"/>
                </a:cubicBezTo>
                <a:cubicBezTo>
                  <a:pt x="3059512" y="3594590"/>
                  <a:pt x="3047579" y="3576179"/>
                  <a:pt x="3029447" y="3570135"/>
                </a:cubicBezTo>
                <a:lnTo>
                  <a:pt x="3005593" y="3562184"/>
                </a:lnTo>
                <a:cubicBezTo>
                  <a:pt x="2997642" y="3564834"/>
                  <a:pt x="2989798" y="3567832"/>
                  <a:pt x="2981739" y="3570135"/>
                </a:cubicBezTo>
                <a:cubicBezTo>
                  <a:pt x="2971231" y="3573137"/>
                  <a:pt x="2959027" y="3572025"/>
                  <a:pt x="2949934" y="3578087"/>
                </a:cubicBezTo>
                <a:cubicBezTo>
                  <a:pt x="2941983" y="3583388"/>
                  <a:pt x="2939332" y="3593990"/>
                  <a:pt x="2934031" y="3601941"/>
                </a:cubicBezTo>
                <a:cubicBezTo>
                  <a:pt x="2931381" y="3631096"/>
                  <a:pt x="2935338" y="3661632"/>
                  <a:pt x="2926080" y="3689405"/>
                </a:cubicBezTo>
                <a:cubicBezTo>
                  <a:pt x="2923430" y="3697356"/>
                  <a:pt x="2909723" y="3693608"/>
                  <a:pt x="2902226" y="3697356"/>
                </a:cubicBezTo>
                <a:cubicBezTo>
                  <a:pt x="2831652" y="3732643"/>
                  <a:pt x="2955240" y="3706853"/>
                  <a:pt x="2782957" y="3721210"/>
                </a:cubicBezTo>
                <a:cubicBezTo>
                  <a:pt x="2764404" y="3718560"/>
                  <a:pt x="2745675" y="3716934"/>
                  <a:pt x="2727297" y="3713259"/>
                </a:cubicBezTo>
                <a:cubicBezTo>
                  <a:pt x="2719078" y="3711615"/>
                  <a:pt x="2711773" y="3706234"/>
                  <a:pt x="2703443" y="3705308"/>
                </a:cubicBezTo>
                <a:cubicBezTo>
                  <a:pt x="2663842" y="3700908"/>
                  <a:pt x="2623930" y="3700007"/>
                  <a:pt x="2584174" y="3697356"/>
                </a:cubicBezTo>
                <a:cubicBezTo>
                  <a:pt x="2563806" y="3666804"/>
                  <a:pt x="2559903" y="3647696"/>
                  <a:pt x="2528515" y="3633746"/>
                </a:cubicBezTo>
                <a:cubicBezTo>
                  <a:pt x="2513197" y="3626938"/>
                  <a:pt x="2496710" y="3623144"/>
                  <a:pt x="2480807" y="3617843"/>
                </a:cubicBezTo>
                <a:lnTo>
                  <a:pt x="2456953" y="3609892"/>
                </a:lnTo>
                <a:cubicBezTo>
                  <a:pt x="2428058" y="3580997"/>
                  <a:pt x="2436993" y="3587683"/>
                  <a:pt x="2401294" y="3562184"/>
                </a:cubicBezTo>
                <a:cubicBezTo>
                  <a:pt x="2393518" y="3556630"/>
                  <a:pt x="2386388" y="3549637"/>
                  <a:pt x="2377440" y="3546282"/>
                </a:cubicBezTo>
                <a:cubicBezTo>
                  <a:pt x="2359222" y="3539450"/>
                  <a:pt x="2283908" y="3531608"/>
                  <a:pt x="2274073" y="3530379"/>
                </a:cubicBezTo>
                <a:cubicBezTo>
                  <a:pt x="2238506" y="3477029"/>
                  <a:pt x="2280404" y="3529299"/>
                  <a:pt x="2234317" y="3498574"/>
                </a:cubicBezTo>
                <a:cubicBezTo>
                  <a:pt x="2224961" y="3492336"/>
                  <a:pt x="2220293" y="3480181"/>
                  <a:pt x="2210463" y="3474720"/>
                </a:cubicBezTo>
                <a:cubicBezTo>
                  <a:pt x="2195810" y="3466579"/>
                  <a:pt x="2178658" y="3464118"/>
                  <a:pt x="2162755" y="3458817"/>
                </a:cubicBezTo>
                <a:lnTo>
                  <a:pt x="2138901" y="3450866"/>
                </a:lnTo>
                <a:cubicBezTo>
                  <a:pt x="2130950" y="3445565"/>
                  <a:pt x="2123344" y="3430222"/>
                  <a:pt x="2115047" y="3434963"/>
                </a:cubicBezTo>
                <a:cubicBezTo>
                  <a:pt x="2098453" y="3444445"/>
                  <a:pt x="2089286" y="3464539"/>
                  <a:pt x="2083242" y="3482671"/>
                </a:cubicBezTo>
                <a:cubicBezTo>
                  <a:pt x="2080591" y="3490622"/>
                  <a:pt x="2081217" y="3500598"/>
                  <a:pt x="2075290" y="3506525"/>
                </a:cubicBezTo>
                <a:cubicBezTo>
                  <a:pt x="2069364" y="3512451"/>
                  <a:pt x="2059388" y="3511826"/>
                  <a:pt x="2051437" y="3514476"/>
                </a:cubicBezTo>
                <a:cubicBezTo>
                  <a:pt x="1994451" y="3599953"/>
                  <a:pt x="2045473" y="3536673"/>
                  <a:pt x="1995777" y="3578087"/>
                </a:cubicBezTo>
                <a:cubicBezTo>
                  <a:pt x="1987138" y="3585286"/>
                  <a:pt x="1982491" y="3598098"/>
                  <a:pt x="1971923" y="3601941"/>
                </a:cubicBezTo>
                <a:cubicBezTo>
                  <a:pt x="1951841" y="3609243"/>
                  <a:pt x="1929516" y="3607242"/>
                  <a:pt x="1908313" y="3609892"/>
                </a:cubicBezTo>
                <a:cubicBezTo>
                  <a:pt x="1883112" y="3647693"/>
                  <a:pt x="1895432" y="3624680"/>
                  <a:pt x="1876508" y="3681454"/>
                </a:cubicBezTo>
                <a:lnTo>
                  <a:pt x="1868557" y="3705308"/>
                </a:lnTo>
                <a:lnTo>
                  <a:pt x="1860605" y="3729162"/>
                </a:lnTo>
                <a:cubicBezTo>
                  <a:pt x="1863256" y="3737113"/>
                  <a:pt x="1863321" y="3746470"/>
                  <a:pt x="1868557" y="3753015"/>
                </a:cubicBezTo>
                <a:cubicBezTo>
                  <a:pt x="1888691" y="3778183"/>
                  <a:pt x="1916331" y="3762938"/>
                  <a:pt x="1860605" y="3776869"/>
                </a:cubicBezTo>
                <a:cubicBezTo>
                  <a:pt x="1850003" y="3774219"/>
                  <a:pt x="1839516" y="3771061"/>
                  <a:pt x="1828800" y="3768918"/>
                </a:cubicBezTo>
                <a:cubicBezTo>
                  <a:pt x="1812991" y="3765756"/>
                  <a:pt x="1796733" y="3764877"/>
                  <a:pt x="1781092" y="3760967"/>
                </a:cubicBezTo>
                <a:cubicBezTo>
                  <a:pt x="1764830" y="3756901"/>
                  <a:pt x="1749287" y="3750365"/>
                  <a:pt x="1733384" y="3745064"/>
                </a:cubicBezTo>
                <a:lnTo>
                  <a:pt x="1709530" y="3737113"/>
                </a:lnTo>
                <a:lnTo>
                  <a:pt x="1614115" y="3673502"/>
                </a:lnTo>
                <a:lnTo>
                  <a:pt x="1590261" y="3657600"/>
                </a:lnTo>
                <a:lnTo>
                  <a:pt x="1566407" y="3641697"/>
                </a:lnTo>
                <a:cubicBezTo>
                  <a:pt x="1563757" y="3633746"/>
                  <a:pt x="1562204" y="3625340"/>
                  <a:pt x="1558456" y="3617843"/>
                </a:cubicBezTo>
                <a:cubicBezTo>
                  <a:pt x="1545469" y="3591869"/>
                  <a:pt x="1523469" y="3571725"/>
                  <a:pt x="1494845" y="3562184"/>
                </a:cubicBezTo>
                <a:lnTo>
                  <a:pt x="1447137" y="3546282"/>
                </a:lnTo>
                <a:cubicBezTo>
                  <a:pt x="1439186" y="3540981"/>
                  <a:pt x="1429576" y="3537571"/>
                  <a:pt x="1423283" y="3530379"/>
                </a:cubicBezTo>
                <a:cubicBezTo>
                  <a:pt x="1410697" y="3515995"/>
                  <a:pt x="1391478" y="3482671"/>
                  <a:pt x="1391478" y="3482671"/>
                </a:cubicBezTo>
                <a:cubicBezTo>
                  <a:pt x="1375575" y="3485321"/>
                  <a:pt x="1358190" y="3483412"/>
                  <a:pt x="1343770" y="3490622"/>
                </a:cubicBezTo>
                <a:cubicBezTo>
                  <a:pt x="1328579" y="3498218"/>
                  <a:pt x="1326189" y="3525786"/>
                  <a:pt x="1319917" y="3538330"/>
                </a:cubicBezTo>
                <a:cubicBezTo>
                  <a:pt x="1306665" y="3564834"/>
                  <a:pt x="1304013" y="3562185"/>
                  <a:pt x="1280160" y="3578087"/>
                </a:cubicBezTo>
                <a:cubicBezTo>
                  <a:pt x="1261256" y="3634801"/>
                  <a:pt x="1288060" y="3566240"/>
                  <a:pt x="1248355" y="3625795"/>
                </a:cubicBezTo>
                <a:cubicBezTo>
                  <a:pt x="1243706" y="3632768"/>
                  <a:pt x="1244473" y="3642322"/>
                  <a:pt x="1240403" y="3649648"/>
                </a:cubicBezTo>
                <a:cubicBezTo>
                  <a:pt x="1231121" y="3666355"/>
                  <a:pt x="1219200" y="3681453"/>
                  <a:pt x="1208598" y="3697356"/>
                </a:cubicBezTo>
                <a:cubicBezTo>
                  <a:pt x="1203297" y="3705307"/>
                  <a:pt x="1199453" y="3714453"/>
                  <a:pt x="1192696" y="3721210"/>
                </a:cubicBezTo>
                <a:cubicBezTo>
                  <a:pt x="1162085" y="3751821"/>
                  <a:pt x="1175080" y="3735708"/>
                  <a:pt x="1152939" y="3768918"/>
                </a:cubicBezTo>
                <a:cubicBezTo>
                  <a:pt x="1128809" y="3841310"/>
                  <a:pt x="1165828" y="3726963"/>
                  <a:pt x="1137037" y="3832528"/>
                </a:cubicBezTo>
                <a:cubicBezTo>
                  <a:pt x="1132626" y="3848700"/>
                  <a:pt x="1126435" y="3864333"/>
                  <a:pt x="1121134" y="3880236"/>
                </a:cubicBezTo>
                <a:lnTo>
                  <a:pt x="1113183" y="3904090"/>
                </a:lnTo>
                <a:cubicBezTo>
                  <a:pt x="1110532" y="3912041"/>
                  <a:pt x="1107264" y="3919813"/>
                  <a:pt x="1105231" y="3927944"/>
                </a:cubicBezTo>
                <a:cubicBezTo>
                  <a:pt x="1102581" y="3938546"/>
                  <a:pt x="1100420" y="3949282"/>
                  <a:pt x="1097280" y="3959749"/>
                </a:cubicBezTo>
                <a:cubicBezTo>
                  <a:pt x="1092463" y="3975805"/>
                  <a:pt x="1086678" y="3991554"/>
                  <a:pt x="1081377" y="4007457"/>
                </a:cubicBezTo>
                <a:lnTo>
                  <a:pt x="1073426" y="4031311"/>
                </a:lnTo>
                <a:lnTo>
                  <a:pt x="1049572" y="4102873"/>
                </a:lnTo>
                <a:cubicBezTo>
                  <a:pt x="1046922" y="4110824"/>
                  <a:pt x="1046270" y="4119753"/>
                  <a:pt x="1041621" y="4126727"/>
                </a:cubicBezTo>
                <a:lnTo>
                  <a:pt x="1025718" y="4150581"/>
                </a:lnTo>
                <a:cubicBezTo>
                  <a:pt x="1003731" y="4216545"/>
                  <a:pt x="1040642" y="4112783"/>
                  <a:pt x="985962" y="4222142"/>
                </a:cubicBezTo>
                <a:cubicBezTo>
                  <a:pt x="980661" y="4232744"/>
                  <a:pt x="975940" y="4243656"/>
                  <a:pt x="970059" y="4253948"/>
                </a:cubicBezTo>
                <a:cubicBezTo>
                  <a:pt x="965318" y="4262245"/>
                  <a:pt x="958431" y="4269255"/>
                  <a:pt x="954157" y="4277802"/>
                </a:cubicBezTo>
                <a:cubicBezTo>
                  <a:pt x="950409" y="4285298"/>
                  <a:pt x="948856" y="4293704"/>
                  <a:pt x="946205" y="4301655"/>
                </a:cubicBezTo>
                <a:cubicBezTo>
                  <a:pt x="932953" y="4296354"/>
                  <a:pt x="917992" y="4294148"/>
                  <a:pt x="906449" y="4285753"/>
                </a:cubicBezTo>
                <a:cubicBezTo>
                  <a:pt x="888261" y="4272525"/>
                  <a:pt x="877453" y="4250520"/>
                  <a:pt x="858741" y="4238045"/>
                </a:cubicBezTo>
                <a:lnTo>
                  <a:pt x="834887" y="4222142"/>
                </a:lnTo>
                <a:cubicBezTo>
                  <a:pt x="808079" y="4181930"/>
                  <a:pt x="833537" y="4209540"/>
                  <a:pt x="795130" y="4190337"/>
                </a:cubicBezTo>
                <a:cubicBezTo>
                  <a:pt x="786583" y="4186064"/>
                  <a:pt x="780009" y="4178316"/>
                  <a:pt x="771277" y="4174435"/>
                </a:cubicBezTo>
                <a:cubicBezTo>
                  <a:pt x="755959" y="4167627"/>
                  <a:pt x="739472" y="4163833"/>
                  <a:pt x="723569" y="4158532"/>
                </a:cubicBezTo>
                <a:lnTo>
                  <a:pt x="699715" y="4150581"/>
                </a:lnTo>
                <a:cubicBezTo>
                  <a:pt x="691764" y="4145280"/>
                  <a:pt x="684594" y="4138559"/>
                  <a:pt x="675861" y="4134678"/>
                </a:cubicBezTo>
                <a:cubicBezTo>
                  <a:pt x="590695" y="4096826"/>
                  <a:pt x="658287" y="4138863"/>
                  <a:pt x="604299" y="4102873"/>
                </a:cubicBezTo>
                <a:cubicBezTo>
                  <a:pt x="598998" y="4094922"/>
                  <a:pt x="595859" y="4084989"/>
                  <a:pt x="588397" y="4079019"/>
                </a:cubicBezTo>
                <a:cubicBezTo>
                  <a:pt x="583055" y="4074745"/>
                  <a:pt x="535019" y="4063801"/>
                  <a:pt x="532737" y="4063116"/>
                </a:cubicBezTo>
                <a:cubicBezTo>
                  <a:pt x="516681" y="4058299"/>
                  <a:pt x="500932" y="4052515"/>
                  <a:pt x="485030" y="4047214"/>
                </a:cubicBezTo>
                <a:lnTo>
                  <a:pt x="461176" y="4039262"/>
                </a:lnTo>
                <a:cubicBezTo>
                  <a:pt x="460254" y="4037879"/>
                  <a:pt x="432943" y="3990287"/>
                  <a:pt x="421419" y="3999506"/>
                </a:cubicBezTo>
                <a:cubicBezTo>
                  <a:pt x="404387" y="4013132"/>
                  <a:pt x="410058" y="4052328"/>
                  <a:pt x="397565" y="4071068"/>
                </a:cubicBezTo>
                <a:lnTo>
                  <a:pt x="365760" y="4118775"/>
                </a:lnTo>
                <a:cubicBezTo>
                  <a:pt x="344558" y="4182383"/>
                  <a:pt x="376361" y="4108175"/>
                  <a:pt x="333955" y="4150581"/>
                </a:cubicBezTo>
                <a:cubicBezTo>
                  <a:pt x="328028" y="4156508"/>
                  <a:pt x="330652" y="4167461"/>
                  <a:pt x="326003" y="4174435"/>
                </a:cubicBezTo>
                <a:cubicBezTo>
                  <a:pt x="319766" y="4183791"/>
                  <a:pt x="309349" y="4189650"/>
                  <a:pt x="302150" y="4198288"/>
                </a:cubicBezTo>
                <a:cubicBezTo>
                  <a:pt x="272275" y="4234137"/>
                  <a:pt x="296526" y="4231192"/>
                  <a:pt x="238539" y="4269850"/>
                </a:cubicBezTo>
                <a:cubicBezTo>
                  <a:pt x="222636" y="4280452"/>
                  <a:pt x="208963" y="4295611"/>
                  <a:pt x="190831" y="4301655"/>
                </a:cubicBezTo>
                <a:cubicBezTo>
                  <a:pt x="182880" y="4304306"/>
                  <a:pt x="174474" y="4305859"/>
                  <a:pt x="166977" y="4309607"/>
                </a:cubicBezTo>
                <a:cubicBezTo>
                  <a:pt x="158430" y="4313881"/>
                  <a:pt x="150899" y="4319955"/>
                  <a:pt x="143123" y="4325509"/>
                </a:cubicBezTo>
                <a:cubicBezTo>
                  <a:pt x="74059" y="4374840"/>
                  <a:pt x="143700" y="4327775"/>
                  <a:pt x="87464" y="4365266"/>
                </a:cubicBezTo>
                <a:cubicBezTo>
                  <a:pt x="63334" y="4437658"/>
                  <a:pt x="100353" y="4323311"/>
                  <a:pt x="71562" y="4428876"/>
                </a:cubicBezTo>
                <a:cubicBezTo>
                  <a:pt x="67151" y="4445048"/>
                  <a:pt x="69607" y="4467285"/>
                  <a:pt x="55659" y="4476584"/>
                </a:cubicBezTo>
                <a:lnTo>
                  <a:pt x="31805" y="4492487"/>
                </a:lnTo>
                <a:cubicBezTo>
                  <a:pt x="12616" y="4521272"/>
                  <a:pt x="24450" y="4512068"/>
                  <a:pt x="0" y="4524292"/>
                </a:cubicBezTo>
              </a:path>
            </a:pathLst>
          </a:cu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>
                <a:solidFill>
                  <a:schemeClr val="bg1"/>
                </a:solidFill>
              </a:rPr>
              <a:t>L</a:t>
            </a:r>
            <a:r>
              <a:rPr lang="fr-FR" sz="4400" dirty="0" err="1" smtClean="0">
                <a:solidFill>
                  <a:schemeClr val="bg1"/>
                </a:solidFill>
              </a:rPr>
              <a:t>argest</a:t>
            </a:r>
            <a:endParaRPr lang="fr-FR" sz="4400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FR" sz="4400" dirty="0">
                <a:solidFill>
                  <a:schemeClr val="bg1"/>
                </a:solidFill>
              </a:rPr>
              <a:t>m</a:t>
            </a:r>
            <a:r>
              <a:rPr lang="fr-FR" sz="4400" dirty="0" smtClean="0">
                <a:solidFill>
                  <a:schemeClr val="bg1"/>
                </a:solidFill>
              </a:rPr>
              <a:t>achine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bg1"/>
                </a:solidFill>
              </a:rPr>
              <a:t>on </a:t>
            </a:r>
            <a:r>
              <a:rPr lang="fr-FR" sz="4400" dirty="0" err="1" smtClean="0">
                <a:solidFill>
                  <a:schemeClr val="bg1"/>
                </a:solidFill>
              </a:rPr>
              <a:t>Earth</a:t>
            </a:r>
            <a:endParaRPr lang="fr-FR" sz="4400" dirty="0" smtClean="0">
              <a:solidFill>
                <a:schemeClr val="bg1"/>
              </a:solidFill>
            </a:endParaRPr>
          </a:p>
        </p:txBody>
      </p:sp>
      <p:sp>
        <p:nvSpPr>
          <p:cNvPr id="2" name="Right Triangle 1"/>
          <p:cNvSpPr/>
          <p:nvPr/>
        </p:nvSpPr>
        <p:spPr>
          <a:xfrm rot="16918249" flipH="1">
            <a:off x="3879458" y="3739082"/>
            <a:ext cx="319612" cy="933733"/>
          </a:xfrm>
          <a:custGeom>
            <a:avLst/>
            <a:gdLst>
              <a:gd name="connsiteX0" fmla="*/ 0 w 401718"/>
              <a:gd name="connsiteY0" fmla="*/ 924321 h 924321"/>
              <a:gd name="connsiteX1" fmla="*/ 0 w 401718"/>
              <a:gd name="connsiteY1" fmla="*/ 0 h 924321"/>
              <a:gd name="connsiteX2" fmla="*/ 401718 w 401718"/>
              <a:gd name="connsiteY2" fmla="*/ 924321 h 924321"/>
              <a:gd name="connsiteX3" fmla="*/ 0 w 401718"/>
              <a:gd name="connsiteY3" fmla="*/ 924321 h 924321"/>
              <a:gd name="connsiteX0" fmla="*/ 0 w 401718"/>
              <a:gd name="connsiteY0" fmla="*/ 924321 h 924321"/>
              <a:gd name="connsiteX1" fmla="*/ 0 w 401718"/>
              <a:gd name="connsiteY1" fmla="*/ 0 h 924321"/>
              <a:gd name="connsiteX2" fmla="*/ 322181 w 401718"/>
              <a:gd name="connsiteY2" fmla="*/ 760128 h 924321"/>
              <a:gd name="connsiteX3" fmla="*/ 401718 w 401718"/>
              <a:gd name="connsiteY3" fmla="*/ 924321 h 924321"/>
              <a:gd name="connsiteX4" fmla="*/ 0 w 401718"/>
              <a:gd name="connsiteY4" fmla="*/ 924321 h 924321"/>
              <a:gd name="connsiteX0" fmla="*/ 0 w 322181"/>
              <a:gd name="connsiteY0" fmla="*/ 924321 h 933733"/>
              <a:gd name="connsiteX1" fmla="*/ 0 w 322181"/>
              <a:gd name="connsiteY1" fmla="*/ 0 h 933733"/>
              <a:gd name="connsiteX2" fmla="*/ 322181 w 322181"/>
              <a:gd name="connsiteY2" fmla="*/ 760128 h 933733"/>
              <a:gd name="connsiteX3" fmla="*/ 294566 w 322181"/>
              <a:gd name="connsiteY3" fmla="*/ 933733 h 933733"/>
              <a:gd name="connsiteX4" fmla="*/ 0 w 322181"/>
              <a:gd name="connsiteY4" fmla="*/ 924321 h 933733"/>
              <a:gd name="connsiteX0" fmla="*/ 0 w 322181"/>
              <a:gd name="connsiteY0" fmla="*/ 924321 h 933733"/>
              <a:gd name="connsiteX1" fmla="*/ 0 w 322181"/>
              <a:gd name="connsiteY1" fmla="*/ 0 h 933733"/>
              <a:gd name="connsiteX2" fmla="*/ 322181 w 322181"/>
              <a:gd name="connsiteY2" fmla="*/ 760128 h 933733"/>
              <a:gd name="connsiteX3" fmla="*/ 294566 w 322181"/>
              <a:gd name="connsiteY3" fmla="*/ 933733 h 933733"/>
              <a:gd name="connsiteX4" fmla="*/ 0 w 322181"/>
              <a:gd name="connsiteY4" fmla="*/ 924321 h 933733"/>
              <a:gd name="connsiteX0" fmla="*/ 0 w 305977"/>
              <a:gd name="connsiteY0" fmla="*/ 924321 h 933733"/>
              <a:gd name="connsiteX1" fmla="*/ 0 w 305977"/>
              <a:gd name="connsiteY1" fmla="*/ 0 h 933733"/>
              <a:gd name="connsiteX2" fmla="*/ 294732 w 305977"/>
              <a:gd name="connsiteY2" fmla="*/ 710493 h 933733"/>
              <a:gd name="connsiteX3" fmla="*/ 294566 w 305977"/>
              <a:gd name="connsiteY3" fmla="*/ 933733 h 933733"/>
              <a:gd name="connsiteX4" fmla="*/ 0 w 305977"/>
              <a:gd name="connsiteY4" fmla="*/ 924321 h 933733"/>
              <a:gd name="connsiteX0" fmla="*/ 0 w 313026"/>
              <a:gd name="connsiteY0" fmla="*/ 924321 h 933733"/>
              <a:gd name="connsiteX1" fmla="*/ 0 w 313026"/>
              <a:gd name="connsiteY1" fmla="*/ 0 h 933733"/>
              <a:gd name="connsiteX2" fmla="*/ 313026 w 313026"/>
              <a:gd name="connsiteY2" fmla="*/ 679320 h 933733"/>
              <a:gd name="connsiteX3" fmla="*/ 294566 w 313026"/>
              <a:gd name="connsiteY3" fmla="*/ 933733 h 933733"/>
              <a:gd name="connsiteX4" fmla="*/ 0 w 313026"/>
              <a:gd name="connsiteY4" fmla="*/ 924321 h 933733"/>
              <a:gd name="connsiteX0" fmla="*/ 0 w 319612"/>
              <a:gd name="connsiteY0" fmla="*/ 924321 h 933733"/>
              <a:gd name="connsiteX1" fmla="*/ 0 w 319612"/>
              <a:gd name="connsiteY1" fmla="*/ 0 h 933733"/>
              <a:gd name="connsiteX2" fmla="*/ 313026 w 319612"/>
              <a:gd name="connsiteY2" fmla="*/ 679320 h 933733"/>
              <a:gd name="connsiteX3" fmla="*/ 294566 w 319612"/>
              <a:gd name="connsiteY3" fmla="*/ 933733 h 933733"/>
              <a:gd name="connsiteX4" fmla="*/ 0 w 319612"/>
              <a:gd name="connsiteY4" fmla="*/ 924321 h 93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12" h="933733">
                <a:moveTo>
                  <a:pt x="0" y="924321"/>
                </a:moveTo>
                <a:lnTo>
                  <a:pt x="0" y="0"/>
                </a:lnTo>
                <a:lnTo>
                  <a:pt x="313026" y="679320"/>
                </a:lnTo>
                <a:cubicBezTo>
                  <a:pt x="323477" y="782250"/>
                  <a:pt x="324267" y="848079"/>
                  <a:pt x="294566" y="933733"/>
                </a:cubicBezTo>
                <a:lnTo>
                  <a:pt x="0" y="924321"/>
                </a:lnTo>
                <a:close/>
              </a:path>
            </a:pathLst>
          </a:custGeom>
          <a:solidFill>
            <a:srgbClr val="C00000">
              <a:alpha val="3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093633" y="2429932"/>
            <a:ext cx="469899" cy="660402"/>
          </a:xfrm>
          <a:custGeom>
            <a:avLst/>
            <a:gdLst>
              <a:gd name="connsiteX0" fmla="*/ 0 w 452967"/>
              <a:gd name="connsiteY0" fmla="*/ 0 h 622300"/>
              <a:gd name="connsiteX1" fmla="*/ 452967 w 452967"/>
              <a:gd name="connsiteY1" fmla="*/ 0 h 622300"/>
              <a:gd name="connsiteX2" fmla="*/ 452967 w 452967"/>
              <a:gd name="connsiteY2" fmla="*/ 622300 h 622300"/>
              <a:gd name="connsiteX3" fmla="*/ 0 w 452967"/>
              <a:gd name="connsiteY3" fmla="*/ 622300 h 622300"/>
              <a:gd name="connsiteX4" fmla="*/ 0 w 452967"/>
              <a:gd name="connsiteY4" fmla="*/ 0 h 622300"/>
              <a:gd name="connsiteX0" fmla="*/ 0 w 452967"/>
              <a:gd name="connsiteY0" fmla="*/ 4234 h 626534"/>
              <a:gd name="connsiteX1" fmla="*/ 127000 w 452967"/>
              <a:gd name="connsiteY1" fmla="*/ 0 h 626534"/>
              <a:gd name="connsiteX2" fmla="*/ 452967 w 452967"/>
              <a:gd name="connsiteY2" fmla="*/ 4234 h 626534"/>
              <a:gd name="connsiteX3" fmla="*/ 452967 w 452967"/>
              <a:gd name="connsiteY3" fmla="*/ 626534 h 626534"/>
              <a:gd name="connsiteX4" fmla="*/ 0 w 452967"/>
              <a:gd name="connsiteY4" fmla="*/ 626534 h 626534"/>
              <a:gd name="connsiteX5" fmla="*/ 0 w 452967"/>
              <a:gd name="connsiteY5" fmla="*/ 4234 h 626534"/>
              <a:gd name="connsiteX0" fmla="*/ 0 w 452967"/>
              <a:gd name="connsiteY0" fmla="*/ 36867 h 659167"/>
              <a:gd name="connsiteX1" fmla="*/ 329150 w 452967"/>
              <a:gd name="connsiteY1" fmla="*/ 0 h 659167"/>
              <a:gd name="connsiteX2" fmla="*/ 452967 w 452967"/>
              <a:gd name="connsiteY2" fmla="*/ 36867 h 659167"/>
              <a:gd name="connsiteX3" fmla="*/ 452967 w 452967"/>
              <a:gd name="connsiteY3" fmla="*/ 659167 h 659167"/>
              <a:gd name="connsiteX4" fmla="*/ 0 w 452967"/>
              <a:gd name="connsiteY4" fmla="*/ 659167 h 659167"/>
              <a:gd name="connsiteX5" fmla="*/ 0 w 452967"/>
              <a:gd name="connsiteY5" fmla="*/ 36867 h 659167"/>
              <a:gd name="connsiteX0" fmla="*/ 0 w 452967"/>
              <a:gd name="connsiteY0" fmla="*/ 36867 h 659167"/>
              <a:gd name="connsiteX1" fmla="*/ 329150 w 452967"/>
              <a:gd name="connsiteY1" fmla="*/ 0 h 659167"/>
              <a:gd name="connsiteX2" fmla="*/ 430506 w 452967"/>
              <a:gd name="connsiteY2" fmla="*/ 141290 h 659167"/>
              <a:gd name="connsiteX3" fmla="*/ 452967 w 452967"/>
              <a:gd name="connsiteY3" fmla="*/ 659167 h 659167"/>
              <a:gd name="connsiteX4" fmla="*/ 0 w 452967"/>
              <a:gd name="connsiteY4" fmla="*/ 659167 h 659167"/>
              <a:gd name="connsiteX5" fmla="*/ 0 w 452967"/>
              <a:gd name="connsiteY5" fmla="*/ 36867 h 659167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449223 w 452967"/>
              <a:gd name="connsiteY5" fmla="*/ 0 h 974726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239586 w 452967"/>
              <a:gd name="connsiteY5" fmla="*/ 472193 h 974726"/>
              <a:gd name="connsiteX6" fmla="*/ 449223 w 452967"/>
              <a:gd name="connsiteY6" fmla="*/ 0 h 974726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104819 w 452967"/>
              <a:gd name="connsiteY5" fmla="*/ 765882 h 974726"/>
              <a:gd name="connsiteX6" fmla="*/ 239586 w 452967"/>
              <a:gd name="connsiteY6" fmla="*/ 472193 h 974726"/>
              <a:gd name="connsiteX7" fmla="*/ 449223 w 452967"/>
              <a:gd name="connsiteY7" fmla="*/ 0 h 974726"/>
              <a:gd name="connsiteX0" fmla="*/ 449223 w 452967"/>
              <a:gd name="connsiteY0" fmla="*/ 69500 h 1044226"/>
              <a:gd name="connsiteX1" fmla="*/ 329150 w 452967"/>
              <a:gd name="connsiteY1" fmla="*/ 385059 h 1044226"/>
              <a:gd name="connsiteX2" fmla="*/ 430506 w 452967"/>
              <a:gd name="connsiteY2" fmla="*/ 526349 h 1044226"/>
              <a:gd name="connsiteX3" fmla="*/ 452967 w 452967"/>
              <a:gd name="connsiteY3" fmla="*/ 1044226 h 1044226"/>
              <a:gd name="connsiteX4" fmla="*/ 0 w 452967"/>
              <a:gd name="connsiteY4" fmla="*/ 1044226 h 1044226"/>
              <a:gd name="connsiteX5" fmla="*/ 104819 w 452967"/>
              <a:gd name="connsiteY5" fmla="*/ 835382 h 1044226"/>
              <a:gd name="connsiteX6" fmla="*/ 415532 w 452967"/>
              <a:gd name="connsiteY6" fmla="*/ 0 h 1044226"/>
              <a:gd name="connsiteX7" fmla="*/ 449223 w 452967"/>
              <a:gd name="connsiteY7" fmla="*/ 69500 h 1044226"/>
              <a:gd name="connsiteX0" fmla="*/ 344404 w 348148"/>
              <a:gd name="connsiteY0" fmla="*/ 69500 h 1220439"/>
              <a:gd name="connsiteX1" fmla="*/ 224331 w 348148"/>
              <a:gd name="connsiteY1" fmla="*/ 385059 h 1220439"/>
              <a:gd name="connsiteX2" fmla="*/ 325687 w 348148"/>
              <a:gd name="connsiteY2" fmla="*/ 526349 h 1220439"/>
              <a:gd name="connsiteX3" fmla="*/ 348148 w 348148"/>
              <a:gd name="connsiteY3" fmla="*/ 1044226 h 1220439"/>
              <a:gd name="connsiteX4" fmla="*/ 194662 w 348148"/>
              <a:gd name="connsiteY4" fmla="*/ 1220439 h 1220439"/>
              <a:gd name="connsiteX5" fmla="*/ 0 w 348148"/>
              <a:gd name="connsiteY5" fmla="*/ 835382 h 1220439"/>
              <a:gd name="connsiteX6" fmla="*/ 310713 w 348148"/>
              <a:gd name="connsiteY6" fmla="*/ 0 h 1220439"/>
              <a:gd name="connsiteX7" fmla="*/ 344404 w 348148"/>
              <a:gd name="connsiteY7" fmla="*/ 69500 h 1220439"/>
              <a:gd name="connsiteX0" fmla="*/ 415531 w 419275"/>
              <a:gd name="connsiteY0" fmla="*/ 69500 h 1220439"/>
              <a:gd name="connsiteX1" fmla="*/ 295458 w 419275"/>
              <a:gd name="connsiteY1" fmla="*/ 385059 h 1220439"/>
              <a:gd name="connsiteX2" fmla="*/ 396814 w 419275"/>
              <a:gd name="connsiteY2" fmla="*/ 526349 h 1220439"/>
              <a:gd name="connsiteX3" fmla="*/ 419275 w 419275"/>
              <a:gd name="connsiteY3" fmla="*/ 1044226 h 1220439"/>
              <a:gd name="connsiteX4" fmla="*/ 265789 w 419275"/>
              <a:gd name="connsiteY4" fmla="*/ 1220439 h 1220439"/>
              <a:gd name="connsiteX5" fmla="*/ 0 w 419275"/>
              <a:gd name="connsiteY5" fmla="*/ 881066 h 1220439"/>
              <a:gd name="connsiteX6" fmla="*/ 381840 w 419275"/>
              <a:gd name="connsiteY6" fmla="*/ 0 h 1220439"/>
              <a:gd name="connsiteX7" fmla="*/ 415531 w 419275"/>
              <a:gd name="connsiteY7" fmla="*/ 69500 h 1220439"/>
              <a:gd name="connsiteX0" fmla="*/ 415531 w 415531"/>
              <a:gd name="connsiteY0" fmla="*/ 69500 h 1220439"/>
              <a:gd name="connsiteX1" fmla="*/ 295458 w 415531"/>
              <a:gd name="connsiteY1" fmla="*/ 385059 h 1220439"/>
              <a:gd name="connsiteX2" fmla="*/ 396814 w 415531"/>
              <a:gd name="connsiteY2" fmla="*/ 526349 h 1220439"/>
              <a:gd name="connsiteX3" fmla="*/ 160971 w 415531"/>
              <a:gd name="connsiteY3" fmla="*/ 711379 h 1220439"/>
              <a:gd name="connsiteX4" fmla="*/ 265789 w 415531"/>
              <a:gd name="connsiteY4" fmla="*/ 1220439 h 1220439"/>
              <a:gd name="connsiteX5" fmla="*/ 0 w 415531"/>
              <a:gd name="connsiteY5" fmla="*/ 881066 h 1220439"/>
              <a:gd name="connsiteX6" fmla="*/ 381840 w 415531"/>
              <a:gd name="connsiteY6" fmla="*/ 0 h 1220439"/>
              <a:gd name="connsiteX7" fmla="*/ 415531 w 415531"/>
              <a:gd name="connsiteY7" fmla="*/ 69500 h 1220439"/>
              <a:gd name="connsiteX0" fmla="*/ 415531 w 415531"/>
              <a:gd name="connsiteY0" fmla="*/ 69500 h 1220439"/>
              <a:gd name="connsiteX1" fmla="*/ 295458 w 415531"/>
              <a:gd name="connsiteY1" fmla="*/ 385059 h 1220439"/>
              <a:gd name="connsiteX2" fmla="*/ 396814 w 415531"/>
              <a:gd name="connsiteY2" fmla="*/ 526349 h 1220439"/>
              <a:gd name="connsiteX3" fmla="*/ 404300 w 415531"/>
              <a:gd name="connsiteY3" fmla="*/ 685274 h 1220439"/>
              <a:gd name="connsiteX4" fmla="*/ 265789 w 415531"/>
              <a:gd name="connsiteY4" fmla="*/ 1220439 h 1220439"/>
              <a:gd name="connsiteX5" fmla="*/ 0 w 415531"/>
              <a:gd name="connsiteY5" fmla="*/ 881066 h 1220439"/>
              <a:gd name="connsiteX6" fmla="*/ 381840 w 415531"/>
              <a:gd name="connsiteY6" fmla="*/ 0 h 1220439"/>
              <a:gd name="connsiteX7" fmla="*/ 415531 w 415531"/>
              <a:gd name="connsiteY7" fmla="*/ 69500 h 1220439"/>
              <a:gd name="connsiteX0" fmla="*/ 415531 w 415531"/>
              <a:gd name="connsiteY0" fmla="*/ 69500 h 1076858"/>
              <a:gd name="connsiteX1" fmla="*/ 295458 w 415531"/>
              <a:gd name="connsiteY1" fmla="*/ 385059 h 1076858"/>
              <a:gd name="connsiteX2" fmla="*/ 396814 w 415531"/>
              <a:gd name="connsiteY2" fmla="*/ 526349 h 1076858"/>
              <a:gd name="connsiteX3" fmla="*/ 404300 w 415531"/>
              <a:gd name="connsiteY3" fmla="*/ 685274 h 1076858"/>
              <a:gd name="connsiteX4" fmla="*/ 149740 w 415531"/>
              <a:gd name="connsiteY4" fmla="*/ 1076858 h 1076858"/>
              <a:gd name="connsiteX5" fmla="*/ 0 w 415531"/>
              <a:gd name="connsiteY5" fmla="*/ 881066 h 1076858"/>
              <a:gd name="connsiteX6" fmla="*/ 381840 w 415531"/>
              <a:gd name="connsiteY6" fmla="*/ 0 h 1076858"/>
              <a:gd name="connsiteX7" fmla="*/ 415531 w 415531"/>
              <a:gd name="connsiteY7" fmla="*/ 69500 h 1076858"/>
              <a:gd name="connsiteX0" fmla="*/ 415531 w 415531"/>
              <a:gd name="connsiteY0" fmla="*/ 69500 h 978962"/>
              <a:gd name="connsiteX1" fmla="*/ 295458 w 415531"/>
              <a:gd name="connsiteY1" fmla="*/ 385059 h 978962"/>
              <a:gd name="connsiteX2" fmla="*/ 396814 w 415531"/>
              <a:gd name="connsiteY2" fmla="*/ 526349 h 978962"/>
              <a:gd name="connsiteX3" fmla="*/ 404300 w 415531"/>
              <a:gd name="connsiteY3" fmla="*/ 685274 h 978962"/>
              <a:gd name="connsiteX4" fmla="*/ 288250 w 415531"/>
              <a:gd name="connsiteY4" fmla="*/ 978962 h 978962"/>
              <a:gd name="connsiteX5" fmla="*/ 0 w 415531"/>
              <a:gd name="connsiteY5" fmla="*/ 881066 h 978962"/>
              <a:gd name="connsiteX6" fmla="*/ 381840 w 415531"/>
              <a:gd name="connsiteY6" fmla="*/ 0 h 978962"/>
              <a:gd name="connsiteX7" fmla="*/ 415531 w 415531"/>
              <a:gd name="connsiteY7" fmla="*/ 69500 h 978962"/>
              <a:gd name="connsiteX0" fmla="*/ 415531 w 415531"/>
              <a:gd name="connsiteY0" fmla="*/ 69500 h 978962"/>
              <a:gd name="connsiteX1" fmla="*/ 295458 w 415531"/>
              <a:gd name="connsiteY1" fmla="*/ 385059 h 978962"/>
              <a:gd name="connsiteX2" fmla="*/ 396814 w 415531"/>
              <a:gd name="connsiteY2" fmla="*/ 526349 h 978962"/>
              <a:gd name="connsiteX3" fmla="*/ 404300 w 415531"/>
              <a:gd name="connsiteY3" fmla="*/ 685274 h 978962"/>
              <a:gd name="connsiteX4" fmla="*/ 288250 w 415531"/>
              <a:gd name="connsiteY4" fmla="*/ 978962 h 978962"/>
              <a:gd name="connsiteX5" fmla="*/ 127281 w 415531"/>
              <a:gd name="connsiteY5" fmla="*/ 926753 h 978962"/>
              <a:gd name="connsiteX6" fmla="*/ 0 w 415531"/>
              <a:gd name="connsiteY6" fmla="*/ 881066 h 978962"/>
              <a:gd name="connsiteX7" fmla="*/ 381840 w 415531"/>
              <a:gd name="connsiteY7" fmla="*/ 0 h 978962"/>
              <a:gd name="connsiteX8" fmla="*/ 415531 w 415531"/>
              <a:gd name="connsiteY8" fmla="*/ 69500 h 978962"/>
              <a:gd name="connsiteX0" fmla="*/ 415531 w 415531"/>
              <a:gd name="connsiteY0" fmla="*/ 69500 h 1018124"/>
              <a:gd name="connsiteX1" fmla="*/ 295458 w 415531"/>
              <a:gd name="connsiteY1" fmla="*/ 385059 h 1018124"/>
              <a:gd name="connsiteX2" fmla="*/ 396814 w 415531"/>
              <a:gd name="connsiteY2" fmla="*/ 526349 h 1018124"/>
              <a:gd name="connsiteX3" fmla="*/ 404300 w 415531"/>
              <a:gd name="connsiteY3" fmla="*/ 685274 h 1018124"/>
              <a:gd name="connsiteX4" fmla="*/ 288250 w 415531"/>
              <a:gd name="connsiteY4" fmla="*/ 978962 h 1018124"/>
              <a:gd name="connsiteX5" fmla="*/ 101076 w 415531"/>
              <a:gd name="connsiteY5" fmla="*/ 1018124 h 1018124"/>
              <a:gd name="connsiteX6" fmla="*/ 0 w 415531"/>
              <a:gd name="connsiteY6" fmla="*/ 881066 h 1018124"/>
              <a:gd name="connsiteX7" fmla="*/ 381840 w 415531"/>
              <a:gd name="connsiteY7" fmla="*/ 0 h 1018124"/>
              <a:gd name="connsiteX8" fmla="*/ 415531 w 415531"/>
              <a:gd name="connsiteY8" fmla="*/ 69500 h 1018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5531" h="1018124">
                <a:moveTo>
                  <a:pt x="415531" y="69500"/>
                </a:moveTo>
                <a:lnTo>
                  <a:pt x="295458" y="385059"/>
                </a:lnTo>
                <a:lnTo>
                  <a:pt x="396814" y="526349"/>
                </a:lnTo>
                <a:lnTo>
                  <a:pt x="404300" y="685274"/>
                </a:lnTo>
                <a:lnTo>
                  <a:pt x="288250" y="978962"/>
                </a:lnTo>
                <a:lnTo>
                  <a:pt x="101076" y="1018124"/>
                </a:lnTo>
                <a:lnTo>
                  <a:pt x="0" y="881066"/>
                </a:lnTo>
                <a:lnTo>
                  <a:pt x="381840" y="0"/>
                </a:lnTo>
                <a:lnTo>
                  <a:pt x="415531" y="69500"/>
                </a:lnTo>
                <a:close/>
              </a:path>
            </a:pathLst>
          </a:custGeom>
          <a:solidFill>
            <a:srgbClr val="C00000">
              <a:alpha val="3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107418" y="4247810"/>
            <a:ext cx="96984" cy="96984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3850589" y="3033161"/>
            <a:ext cx="1043059" cy="1263140"/>
            <a:chOff x="3850589" y="3033161"/>
            <a:chExt cx="1043059" cy="1216441"/>
          </a:xfrm>
        </p:grpSpPr>
        <p:sp>
          <p:nvSpPr>
            <p:cNvPr id="7" name="Oval 6"/>
            <p:cNvSpPr/>
            <p:nvPr/>
          </p:nvSpPr>
          <p:spPr>
            <a:xfrm>
              <a:off x="3850589" y="3033161"/>
              <a:ext cx="1043059" cy="1042582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>
              <a:stCxn id="5" idx="2"/>
            </p:cNvCxnSpPr>
            <p:nvPr/>
          </p:nvCxnSpPr>
          <p:spPr>
            <a:xfrm flipH="1" flipV="1">
              <a:off x="3880340" y="3739663"/>
              <a:ext cx="227078" cy="50993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589659" y="60293"/>
            <a:ext cx="4017286" cy="4117590"/>
            <a:chOff x="2589659" y="60293"/>
            <a:chExt cx="4017286" cy="4117590"/>
          </a:xfrm>
          <a:effectLst/>
        </p:grpSpPr>
        <p:sp>
          <p:nvSpPr>
            <p:cNvPr id="9" name="Oval 8"/>
            <p:cNvSpPr/>
            <p:nvPr/>
          </p:nvSpPr>
          <p:spPr>
            <a:xfrm>
              <a:off x="2589659" y="60293"/>
              <a:ext cx="4017286" cy="4015449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226931" y="3516923"/>
              <a:ext cx="1196901" cy="660960"/>
            </a:xfrm>
            <a:custGeom>
              <a:avLst/>
              <a:gdLst>
                <a:gd name="connsiteX0" fmla="*/ 1047262 w 1047262"/>
                <a:gd name="connsiteY0" fmla="*/ 547077 h 593770"/>
                <a:gd name="connsiteX1" fmla="*/ 566616 w 1047262"/>
                <a:gd name="connsiteY1" fmla="*/ 539262 h 593770"/>
                <a:gd name="connsiteX2" fmla="*/ 0 w 1047262"/>
                <a:gd name="connsiteY2" fmla="*/ 0 h 593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7262" h="593770">
                  <a:moveTo>
                    <a:pt x="1047262" y="547077"/>
                  </a:moveTo>
                  <a:cubicBezTo>
                    <a:pt x="894211" y="588759"/>
                    <a:pt x="741160" y="630441"/>
                    <a:pt x="566616" y="539262"/>
                  </a:cubicBezTo>
                  <a:cubicBezTo>
                    <a:pt x="392072" y="448083"/>
                    <a:pt x="196036" y="224041"/>
                    <a:pt x="0" y="0"/>
                  </a:cubicBezTo>
                </a:path>
              </a:pathLst>
            </a:custGeom>
            <a:noFill/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Arc 22"/>
            <p:cNvSpPr/>
            <p:nvPr/>
          </p:nvSpPr>
          <p:spPr>
            <a:xfrm rot="9448172">
              <a:off x="4860913" y="2695725"/>
              <a:ext cx="931409" cy="1183614"/>
            </a:xfrm>
            <a:prstGeom prst="arc">
              <a:avLst>
                <a:gd name="adj1" fmla="val 15812969"/>
                <a:gd name="adj2" fmla="val 214241"/>
              </a:avLst>
            </a:prstGeom>
            <a:ln w="19050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Oval 5"/>
          <p:cNvSpPr/>
          <p:nvPr/>
        </p:nvSpPr>
        <p:spPr>
          <a:xfrm>
            <a:off x="4762500" y="-23247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934374" y="3215253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792787" y="3459202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233332" y="3952783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508936" y="1672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CMS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12575" y="312583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ALICE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30874" y="3541681"/>
            <a:ext cx="8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ATLAS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83543" y="349018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LHCb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566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 animBg="1"/>
      <p:bldP spid="3" grpId="0" animBg="1"/>
      <p:bldP spid="5" grpId="0" animBg="1"/>
      <p:bldP spid="6" grpId="0" animBg="1"/>
      <p:bldP spid="10" grpId="0" animBg="1"/>
      <p:bldP spid="11" grpId="0" animBg="1"/>
      <p:bldP spid="12" grpId="0" animBg="1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ERN_accelerator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12984" b="-75"/>
          <a:stretch/>
        </p:blipFill>
        <p:spPr>
          <a:xfrm>
            <a:off x="0" y="0"/>
            <a:ext cx="9144001" cy="447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12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4476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47675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  <a:solidFill>
            <a:schemeClr val="accent1"/>
          </a:solidFill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Reference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particle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physics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lab</a:t>
            </a:r>
            <a:endParaRPr lang="fr-FR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482558"/>
            <a:ext cx="3313595" cy="25605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561888">
            <a:off x="5630188" y="1974153"/>
            <a:ext cx="3148272" cy="169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5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llis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3500" b="9991"/>
          <a:stretch/>
        </p:blipFill>
        <p:spPr>
          <a:xfrm>
            <a:off x="-2" y="0"/>
            <a:ext cx="9144001" cy="44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8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428" y="0"/>
            <a:ext cx="5742572" cy="44442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7374" y="0"/>
            <a:ext cx="3418802" cy="444425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bg1"/>
                </a:solidFill>
              </a:rPr>
              <a:t>Biggest</a:t>
            </a:r>
            <a:endParaRPr lang="fr-FR" sz="4400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FR" sz="4400" dirty="0" err="1">
                <a:solidFill>
                  <a:schemeClr val="bg1"/>
                </a:solidFill>
              </a:rPr>
              <a:t>c</a:t>
            </a:r>
            <a:r>
              <a:rPr lang="fr-FR" sz="4400" dirty="0" err="1" smtClean="0">
                <a:solidFill>
                  <a:schemeClr val="bg1"/>
                </a:solidFill>
              </a:rPr>
              <a:t>omputing</a:t>
            </a:r>
            <a:endParaRPr lang="fr-FR" sz="4400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bg1"/>
                </a:solidFill>
              </a:rPr>
              <a:t>grid</a:t>
            </a:r>
            <a:endParaRPr lang="fr-FR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34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47"/>
          <a:stretch/>
        </p:blipFill>
        <p:spPr>
          <a:xfrm>
            <a:off x="0" y="-3552"/>
            <a:ext cx="9144000" cy="44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50258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Oldest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European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scientific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joint venture</a:t>
            </a:r>
            <a:endParaRPr lang="fr-FR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233" y="558112"/>
            <a:ext cx="4326759" cy="4018300"/>
          </a:xfrm>
          <a:prstGeom prst="rect">
            <a:avLst/>
          </a:prstGeom>
        </p:spPr>
      </p:pic>
      <p:pic>
        <p:nvPicPr>
          <p:cNvPr id="11" name="CERN1_T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91689" y="1228724"/>
            <a:ext cx="3753849" cy="281538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63378" y="2074014"/>
            <a:ext cx="3151961" cy="1162050"/>
          </a:xfrm>
          <a:prstGeom prst="rect">
            <a:avLst/>
          </a:prstGeom>
        </p:spPr>
        <p:txBody>
          <a:bodyPr anchor="t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1952</a:t>
            </a:r>
            <a:endParaRPr lang="fr-FR" sz="66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18" y="1538836"/>
            <a:ext cx="3598223" cy="20568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18" y="1903284"/>
            <a:ext cx="2363171" cy="20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477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35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3AE180FC1A14A87506E7BD35F0A2D" ma:contentTypeVersion="0" ma:contentTypeDescription="Create a new document." ma:contentTypeScope="" ma:versionID="373b3254eb1493b59944211d6e4626d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736BD7-E7BC-466E-8FAB-9462C5024F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A7C35B-DCFD-453B-93FF-DEC0546E650A}">
  <ds:schemaRefs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1828A57-B3BC-4191-B8CC-774CA66ED4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35830</TotalTime>
  <Words>466</Words>
  <Application>Microsoft Office PowerPoint</Application>
  <PresentationFormat>On-screen Show (16:9)</PresentationFormat>
  <Paragraphs>71</Paragraphs>
  <Slides>16</Slides>
  <Notes>13</Notes>
  <HiddenSlides>0</HiddenSlides>
  <MMClips>3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Briard</dc:creator>
  <cp:lastModifiedBy>Enrico Chesta</cp:lastModifiedBy>
  <cp:revision>348</cp:revision>
  <dcterms:created xsi:type="dcterms:W3CDTF">2015-01-27T20:34:59Z</dcterms:created>
  <dcterms:modified xsi:type="dcterms:W3CDTF">2017-05-09T07:28:39Z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0x0101003FF3AE180FC1A14A87506E7BD35F0A2D</vt:lpwstr>
  </property>
</Properties>
</file>