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mp4" ContentType="video/mp4"/>
  <Default Extension="rels" ContentType="application/vnd.openxmlformats-package.relationships+xml"/>
  <Default Extension="gif" ContentType="image/gif"/>
  <Default Extension="wdp" ContentType="image/vnd.ms-photo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</p:sldMasterIdLst>
  <p:notesMasterIdLst>
    <p:notesMasterId r:id="rId39"/>
  </p:notesMasterIdLst>
  <p:handoutMasterIdLst>
    <p:handoutMasterId r:id="rId40"/>
  </p:handoutMasterIdLst>
  <p:sldIdLst>
    <p:sldId id="331" r:id="rId2"/>
    <p:sldId id="394" r:id="rId3"/>
    <p:sldId id="421" r:id="rId4"/>
    <p:sldId id="407" r:id="rId5"/>
    <p:sldId id="422" r:id="rId6"/>
    <p:sldId id="391" r:id="rId7"/>
    <p:sldId id="335" r:id="rId8"/>
    <p:sldId id="337" r:id="rId9"/>
    <p:sldId id="338" r:id="rId10"/>
    <p:sldId id="392" r:id="rId11"/>
    <p:sldId id="343" r:id="rId12"/>
    <p:sldId id="339" r:id="rId13"/>
    <p:sldId id="382" r:id="rId14"/>
    <p:sldId id="341" r:id="rId15"/>
    <p:sldId id="344" r:id="rId16"/>
    <p:sldId id="423" r:id="rId17"/>
    <p:sldId id="347" r:id="rId18"/>
    <p:sldId id="348" r:id="rId19"/>
    <p:sldId id="419" r:id="rId20"/>
    <p:sldId id="420" r:id="rId21"/>
    <p:sldId id="349" r:id="rId22"/>
    <p:sldId id="350" r:id="rId23"/>
    <p:sldId id="385" r:id="rId24"/>
    <p:sldId id="386" r:id="rId25"/>
    <p:sldId id="353" r:id="rId26"/>
    <p:sldId id="402" r:id="rId27"/>
    <p:sldId id="408" r:id="rId28"/>
    <p:sldId id="363" r:id="rId29"/>
    <p:sldId id="413" r:id="rId30"/>
    <p:sldId id="369" r:id="rId31"/>
    <p:sldId id="388" r:id="rId32"/>
    <p:sldId id="389" r:id="rId33"/>
    <p:sldId id="390" r:id="rId34"/>
    <p:sldId id="415" r:id="rId35"/>
    <p:sldId id="416" r:id="rId36"/>
    <p:sldId id="393" r:id="rId37"/>
    <p:sldId id="417" r:id="rId38"/>
  </p:sldIdLst>
  <p:sldSz cx="9144000" cy="5143500" type="screen16x9"/>
  <p:notesSz cx="6794500" cy="9931400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521415D9-36F7-43E2-AB2F-B90AF26B5E84}">
      <p14:sectionLst xmlns:p14="http://schemas.microsoft.com/office/powerpoint/2010/main">
        <p14:section name="Standardabschnitt" id="{AE7857C0-2D20-4703-8FB6-39B300EF5577}">
          <p14:sldIdLst>
            <p14:sldId id="331"/>
            <p14:sldId id="394"/>
            <p14:sldId id="421"/>
            <p14:sldId id="407"/>
            <p14:sldId id="422"/>
            <p14:sldId id="391"/>
            <p14:sldId id="335"/>
            <p14:sldId id="337"/>
            <p14:sldId id="338"/>
            <p14:sldId id="392"/>
            <p14:sldId id="343"/>
            <p14:sldId id="339"/>
            <p14:sldId id="382"/>
            <p14:sldId id="341"/>
            <p14:sldId id="344"/>
            <p14:sldId id="423"/>
            <p14:sldId id="347"/>
            <p14:sldId id="348"/>
            <p14:sldId id="419"/>
            <p14:sldId id="420"/>
            <p14:sldId id="349"/>
            <p14:sldId id="350"/>
            <p14:sldId id="385"/>
            <p14:sldId id="386"/>
            <p14:sldId id="353"/>
            <p14:sldId id="402"/>
            <p14:sldId id="408"/>
            <p14:sldId id="363"/>
            <p14:sldId id="413"/>
            <p14:sldId id="369"/>
            <p14:sldId id="388"/>
            <p14:sldId id="389"/>
            <p14:sldId id="390"/>
            <p14:sldId id="415"/>
            <p14:sldId id="416"/>
            <p14:sldId id="393"/>
            <p14:sldId id="41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668" userDrawn="1">
          <p15:clr>
            <a:srgbClr val="A4A3A4"/>
          </p15:clr>
        </p15:guide>
        <p15:guide id="2" orient="horz" pos="634" userDrawn="1">
          <p15:clr>
            <a:srgbClr val="A4A3A4"/>
          </p15:clr>
        </p15:guide>
        <p15:guide id="3" orient="horz" pos="2845" userDrawn="1">
          <p15:clr>
            <a:srgbClr val="A4A3A4"/>
          </p15:clr>
        </p15:guide>
        <p15:guide id="4" orient="horz" pos="838" userDrawn="1">
          <p15:clr>
            <a:srgbClr val="A4A3A4"/>
          </p15:clr>
        </p15:guide>
        <p15:guide id="5" orient="horz" pos="140" userDrawn="1">
          <p15:clr>
            <a:srgbClr val="A4A3A4"/>
          </p15:clr>
        </p15:guide>
        <p15:guide id="6" orient="horz" pos="378" userDrawn="1">
          <p15:clr>
            <a:srgbClr val="A4A3A4"/>
          </p15:clr>
        </p15:guide>
        <p15:guide id="7" orient="horz" pos="3117" userDrawn="1">
          <p15:clr>
            <a:srgbClr val="A4A3A4"/>
          </p15:clr>
        </p15:guide>
        <p15:guide id="8" orient="horz" userDrawn="1">
          <p15:clr>
            <a:srgbClr val="A4A3A4"/>
          </p15:clr>
        </p15:guide>
        <p15:guide id="9" pos="657" userDrawn="1">
          <p15:clr>
            <a:srgbClr val="A4A3A4"/>
          </p15:clr>
        </p15:guide>
        <p15:guide id="10" pos="5534" userDrawn="1">
          <p15:clr>
            <a:srgbClr val="A4A3A4"/>
          </p15:clr>
        </p15:guide>
        <p15:guide id="11" pos="521" userDrawn="1">
          <p15:clr>
            <a:srgbClr val="A4A3A4"/>
          </p15:clr>
        </p15:guide>
        <p15:guide id="12" pos="453" userDrawn="1">
          <p15:clr>
            <a:srgbClr val="A4A3A4"/>
          </p15:clr>
        </p15:guide>
        <p15:guide id="13" pos="1315" userDrawn="1">
          <p15:clr>
            <a:srgbClr val="A4A3A4"/>
          </p15:clr>
        </p15:guide>
        <p15:guide id="14" pos="3039" userDrawn="1">
          <p15:clr>
            <a:srgbClr val="A4A3A4"/>
          </p15:clr>
        </p15:guide>
        <p15:guide id="15" pos="3152" userDrawn="1">
          <p15:clr>
            <a:srgbClr val="A4A3A4"/>
          </p15:clr>
        </p15:guide>
        <p15:guide id="16" pos="573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>
          <p15:clr>
            <a:srgbClr val="A4A3A4"/>
          </p15:clr>
        </p15:guide>
        <p15:guide id="2" pos="214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97418"/>
    <a:srgbClr val="FDCA00"/>
    <a:srgbClr val="FFFFFF"/>
    <a:srgbClr val="010000"/>
    <a:srgbClr val="808080"/>
    <a:srgbClr val="000000"/>
    <a:srgbClr val="EF5B00"/>
    <a:srgbClr val="C50006"/>
    <a:srgbClr val="7C204E"/>
    <a:srgbClr val="003B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119"/>
    <p:restoredTop sz="91401" autoAdjust="0"/>
  </p:normalViewPr>
  <p:slideViewPr>
    <p:cSldViewPr snapToObjects="1">
      <p:cViewPr>
        <p:scale>
          <a:sx n="189" d="100"/>
          <a:sy n="189" d="100"/>
        </p:scale>
        <p:origin x="-616" y="360"/>
      </p:cViewPr>
      <p:guideLst>
        <p:guide orient="horz" pos="668"/>
        <p:guide orient="horz" pos="634"/>
        <p:guide orient="horz" pos="2845"/>
        <p:guide orient="horz" pos="838"/>
        <p:guide orient="horz" pos="140"/>
        <p:guide orient="horz" pos="378"/>
        <p:guide orient="horz" pos="3117"/>
        <p:guide orient="horz"/>
        <p:guide pos="657"/>
        <p:guide pos="5534"/>
        <p:guide pos="521"/>
        <p:guide pos="453"/>
        <p:guide pos="1315"/>
        <p:guide pos="3039"/>
        <p:guide pos="3152"/>
        <p:guide pos="5738"/>
      </p:guideLst>
    </p:cSldViewPr>
  </p:slideViewPr>
  <p:outlineViewPr>
    <p:cViewPr>
      <p:scale>
        <a:sx n="33" d="100"/>
        <a:sy n="33" d="100"/>
      </p:scale>
      <p:origin x="0" y="-1001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115" d="100"/>
          <a:sy n="115" d="100"/>
        </p:scale>
        <p:origin x="-4932" y="-108"/>
      </p:cViewPr>
      <p:guideLst>
        <p:guide orient="horz" pos="3128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notesMaster" Target="notesMasters/notesMaster1.xml"/><Relationship Id="rId40" Type="http://schemas.openxmlformats.org/officeDocument/2006/relationships/handoutMaster" Target="handoutMasters/handoutMaster1.xml"/><Relationship Id="rId41" Type="http://schemas.openxmlformats.org/officeDocument/2006/relationships/presProps" Target="presProps.xml"/><Relationship Id="rId42" Type="http://schemas.openxmlformats.org/officeDocument/2006/relationships/viewProps" Target="viewProps.xml"/><Relationship Id="rId43" Type="http://schemas.openxmlformats.org/officeDocument/2006/relationships/theme" Target="theme/theme1.xml"/><Relationship Id="rId4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5E47216-B30D-4502-B4FA-3245DC1D4613}" type="doc">
      <dgm:prSet loTypeId="urn:microsoft.com/office/officeart/2005/8/layout/venn1" loCatId="relationship" qsTypeId="urn:microsoft.com/office/officeart/2005/8/quickstyle/simple3" qsCatId="simple" csTypeId="urn:microsoft.com/office/officeart/2005/8/colors/accent1_2" csCatId="accent1" phldr="1"/>
      <dgm:spPr/>
    </dgm:pt>
    <dgm:pt modelId="{1E3716C4-0634-440F-8C80-4CE8232E9495}">
      <dgm:prSet phldrT="[Text]"/>
      <dgm:spPr/>
      <dgm:t>
        <a:bodyPr/>
        <a:lstStyle/>
        <a:p>
          <a:r>
            <a:rPr lang="en-US" dirty="0" smtClean="0"/>
            <a:t>Electric</a:t>
          </a:r>
          <a:endParaRPr lang="de-CH" dirty="0"/>
        </a:p>
      </dgm:t>
    </dgm:pt>
    <dgm:pt modelId="{FDBCBD97-B8CF-4EF2-BA50-4866FF0E24C3}" type="parTrans" cxnId="{CFCA10E4-C04B-4E0C-9EC2-2DCB6D277255}">
      <dgm:prSet/>
      <dgm:spPr/>
      <dgm:t>
        <a:bodyPr/>
        <a:lstStyle/>
        <a:p>
          <a:endParaRPr lang="de-CH"/>
        </a:p>
      </dgm:t>
    </dgm:pt>
    <dgm:pt modelId="{07FE36A0-D6AA-4714-AF42-8AEBA6C636F9}" type="sibTrans" cxnId="{CFCA10E4-C04B-4E0C-9EC2-2DCB6D277255}">
      <dgm:prSet/>
      <dgm:spPr/>
      <dgm:t>
        <a:bodyPr/>
        <a:lstStyle/>
        <a:p>
          <a:endParaRPr lang="de-CH"/>
        </a:p>
      </dgm:t>
    </dgm:pt>
    <dgm:pt modelId="{1F79255C-EF28-43F5-9590-8AEADC5074AA}">
      <dgm:prSet phldrT="[Text]"/>
      <dgm:spPr/>
      <dgm:t>
        <a:bodyPr/>
        <a:lstStyle/>
        <a:p>
          <a:r>
            <a:rPr lang="en-US" dirty="0" smtClean="0"/>
            <a:t>Electro-thermal</a:t>
          </a:r>
          <a:endParaRPr lang="de-CH" dirty="0"/>
        </a:p>
      </dgm:t>
    </dgm:pt>
    <dgm:pt modelId="{23A1CDB2-4C61-4B7B-B7D5-70C3942FE2BD}" type="parTrans" cxnId="{8013539F-F308-4BA6-ABA7-6B910972600D}">
      <dgm:prSet/>
      <dgm:spPr/>
      <dgm:t>
        <a:bodyPr/>
        <a:lstStyle/>
        <a:p>
          <a:endParaRPr lang="de-CH"/>
        </a:p>
      </dgm:t>
    </dgm:pt>
    <dgm:pt modelId="{B04210C1-3D2E-4A52-AE0D-9CBB4BEDA792}" type="sibTrans" cxnId="{8013539F-F308-4BA6-ABA7-6B910972600D}">
      <dgm:prSet/>
      <dgm:spPr/>
      <dgm:t>
        <a:bodyPr/>
        <a:lstStyle/>
        <a:p>
          <a:endParaRPr lang="de-CH"/>
        </a:p>
      </dgm:t>
    </dgm:pt>
    <dgm:pt modelId="{BDF4B442-5D38-4750-A1FE-DAA5C5E0BC98}">
      <dgm:prSet phldrT="[Text]"/>
      <dgm:spPr/>
      <dgm:t>
        <a:bodyPr/>
        <a:lstStyle/>
        <a:p>
          <a:r>
            <a:rPr lang="en-US" dirty="0" smtClean="0"/>
            <a:t>Electro</a:t>
          </a:r>
        </a:p>
        <a:p>
          <a:r>
            <a:rPr lang="en-US" dirty="0" smtClean="0"/>
            <a:t>magnetic</a:t>
          </a:r>
          <a:endParaRPr lang="de-CH" dirty="0"/>
        </a:p>
      </dgm:t>
    </dgm:pt>
    <dgm:pt modelId="{B0EAACF4-659D-4982-8AF5-0FE5D873E451}" type="parTrans" cxnId="{C3698B82-45A4-43AC-BC15-9D5579A2E9EC}">
      <dgm:prSet/>
      <dgm:spPr/>
      <dgm:t>
        <a:bodyPr/>
        <a:lstStyle/>
        <a:p>
          <a:endParaRPr lang="de-CH"/>
        </a:p>
      </dgm:t>
    </dgm:pt>
    <dgm:pt modelId="{2A58E084-4DCB-45BA-90C6-C92656FBCF45}" type="sibTrans" cxnId="{C3698B82-45A4-43AC-BC15-9D5579A2E9EC}">
      <dgm:prSet/>
      <dgm:spPr/>
      <dgm:t>
        <a:bodyPr/>
        <a:lstStyle/>
        <a:p>
          <a:endParaRPr lang="de-CH"/>
        </a:p>
      </dgm:t>
    </dgm:pt>
    <dgm:pt modelId="{89A3F0FB-3A55-45A4-984D-0F7D66F6BF7E}" type="pres">
      <dgm:prSet presAssocID="{35E47216-B30D-4502-B4FA-3245DC1D4613}" presName="compositeShape" presStyleCnt="0">
        <dgm:presLayoutVars>
          <dgm:chMax val="7"/>
          <dgm:dir/>
          <dgm:resizeHandles val="exact"/>
        </dgm:presLayoutVars>
      </dgm:prSet>
      <dgm:spPr/>
    </dgm:pt>
    <dgm:pt modelId="{AD24C134-06B0-4074-9AA6-1CE742A9DEE7}" type="pres">
      <dgm:prSet presAssocID="{1E3716C4-0634-440F-8C80-4CE8232E9495}" presName="circ1" presStyleLbl="vennNode1" presStyleIdx="0" presStyleCnt="3"/>
      <dgm:spPr/>
      <dgm:t>
        <a:bodyPr/>
        <a:lstStyle/>
        <a:p>
          <a:endParaRPr lang="de-CH"/>
        </a:p>
      </dgm:t>
    </dgm:pt>
    <dgm:pt modelId="{74C697EA-334E-48B2-A35C-5C0ACABC529F}" type="pres">
      <dgm:prSet presAssocID="{1E3716C4-0634-440F-8C80-4CE8232E9495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6EA58C87-C6AC-44EB-B76F-586217BF40F2}" type="pres">
      <dgm:prSet presAssocID="{1F79255C-EF28-43F5-9590-8AEADC5074AA}" presName="circ2" presStyleLbl="vennNode1" presStyleIdx="1" presStyleCnt="3"/>
      <dgm:spPr/>
      <dgm:t>
        <a:bodyPr/>
        <a:lstStyle/>
        <a:p>
          <a:endParaRPr lang="de-CH"/>
        </a:p>
      </dgm:t>
    </dgm:pt>
    <dgm:pt modelId="{10C0FFBF-70F8-4309-BED8-454E08EE9FD6}" type="pres">
      <dgm:prSet presAssocID="{1F79255C-EF28-43F5-9590-8AEADC5074AA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8CE7F2C4-F0EC-499B-85D2-FBE18F23C63A}" type="pres">
      <dgm:prSet presAssocID="{BDF4B442-5D38-4750-A1FE-DAA5C5E0BC98}" presName="circ3" presStyleLbl="vennNode1" presStyleIdx="2" presStyleCnt="3"/>
      <dgm:spPr/>
      <dgm:t>
        <a:bodyPr/>
        <a:lstStyle/>
        <a:p>
          <a:endParaRPr lang="de-CH"/>
        </a:p>
      </dgm:t>
    </dgm:pt>
    <dgm:pt modelId="{C6E31AD5-7958-453F-9D92-3AC5CA484D35}" type="pres">
      <dgm:prSet presAssocID="{BDF4B442-5D38-4750-A1FE-DAA5C5E0BC98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CH"/>
        </a:p>
      </dgm:t>
    </dgm:pt>
  </dgm:ptLst>
  <dgm:cxnLst>
    <dgm:cxn modelId="{C15551F8-136A-A343-88FA-DC30D9CBD919}" type="presOf" srcId="{1E3716C4-0634-440F-8C80-4CE8232E9495}" destId="{74C697EA-334E-48B2-A35C-5C0ACABC529F}" srcOrd="1" destOrd="0" presId="urn:microsoft.com/office/officeart/2005/8/layout/venn1"/>
    <dgm:cxn modelId="{C3698B82-45A4-43AC-BC15-9D5579A2E9EC}" srcId="{35E47216-B30D-4502-B4FA-3245DC1D4613}" destId="{BDF4B442-5D38-4750-A1FE-DAA5C5E0BC98}" srcOrd="2" destOrd="0" parTransId="{B0EAACF4-659D-4982-8AF5-0FE5D873E451}" sibTransId="{2A58E084-4DCB-45BA-90C6-C92656FBCF45}"/>
    <dgm:cxn modelId="{47C1A0A6-EF6B-0441-A349-C9C570571062}" type="presOf" srcId="{35E47216-B30D-4502-B4FA-3245DC1D4613}" destId="{89A3F0FB-3A55-45A4-984D-0F7D66F6BF7E}" srcOrd="0" destOrd="0" presId="urn:microsoft.com/office/officeart/2005/8/layout/venn1"/>
    <dgm:cxn modelId="{0F4C2142-B553-004F-8CAA-1349FD57E4B1}" type="presOf" srcId="{1F79255C-EF28-43F5-9590-8AEADC5074AA}" destId="{6EA58C87-C6AC-44EB-B76F-586217BF40F2}" srcOrd="0" destOrd="0" presId="urn:microsoft.com/office/officeart/2005/8/layout/venn1"/>
    <dgm:cxn modelId="{C900EE53-9C7D-4149-B44A-854045468FCC}" type="presOf" srcId="{BDF4B442-5D38-4750-A1FE-DAA5C5E0BC98}" destId="{C6E31AD5-7958-453F-9D92-3AC5CA484D35}" srcOrd="1" destOrd="0" presId="urn:microsoft.com/office/officeart/2005/8/layout/venn1"/>
    <dgm:cxn modelId="{AC2AE58D-49C6-A54E-B4ED-9050B10E11FE}" type="presOf" srcId="{BDF4B442-5D38-4750-A1FE-DAA5C5E0BC98}" destId="{8CE7F2C4-F0EC-499B-85D2-FBE18F23C63A}" srcOrd="0" destOrd="0" presId="urn:microsoft.com/office/officeart/2005/8/layout/venn1"/>
    <dgm:cxn modelId="{F815B735-06E8-074B-8207-B1D187610795}" type="presOf" srcId="{1F79255C-EF28-43F5-9590-8AEADC5074AA}" destId="{10C0FFBF-70F8-4309-BED8-454E08EE9FD6}" srcOrd="1" destOrd="0" presId="urn:microsoft.com/office/officeart/2005/8/layout/venn1"/>
    <dgm:cxn modelId="{F886ED10-9682-8C42-AAD6-4342657B7146}" type="presOf" srcId="{1E3716C4-0634-440F-8C80-4CE8232E9495}" destId="{AD24C134-06B0-4074-9AA6-1CE742A9DEE7}" srcOrd="0" destOrd="0" presId="urn:microsoft.com/office/officeart/2005/8/layout/venn1"/>
    <dgm:cxn modelId="{8013539F-F308-4BA6-ABA7-6B910972600D}" srcId="{35E47216-B30D-4502-B4FA-3245DC1D4613}" destId="{1F79255C-EF28-43F5-9590-8AEADC5074AA}" srcOrd="1" destOrd="0" parTransId="{23A1CDB2-4C61-4B7B-B7D5-70C3942FE2BD}" sibTransId="{B04210C1-3D2E-4A52-AE0D-9CBB4BEDA792}"/>
    <dgm:cxn modelId="{CFCA10E4-C04B-4E0C-9EC2-2DCB6D277255}" srcId="{35E47216-B30D-4502-B4FA-3245DC1D4613}" destId="{1E3716C4-0634-440F-8C80-4CE8232E9495}" srcOrd="0" destOrd="0" parTransId="{FDBCBD97-B8CF-4EF2-BA50-4866FF0E24C3}" sibTransId="{07FE36A0-D6AA-4714-AF42-8AEBA6C636F9}"/>
    <dgm:cxn modelId="{01294823-06B7-AB4A-82D5-087A85C42E51}" type="presParOf" srcId="{89A3F0FB-3A55-45A4-984D-0F7D66F6BF7E}" destId="{AD24C134-06B0-4074-9AA6-1CE742A9DEE7}" srcOrd="0" destOrd="0" presId="urn:microsoft.com/office/officeart/2005/8/layout/venn1"/>
    <dgm:cxn modelId="{47158D5A-98DE-2344-8D5F-E20645C0ED64}" type="presParOf" srcId="{89A3F0FB-3A55-45A4-984D-0F7D66F6BF7E}" destId="{74C697EA-334E-48B2-A35C-5C0ACABC529F}" srcOrd="1" destOrd="0" presId="urn:microsoft.com/office/officeart/2005/8/layout/venn1"/>
    <dgm:cxn modelId="{D9B802E3-9F29-584F-A4C0-2B066DF4703F}" type="presParOf" srcId="{89A3F0FB-3A55-45A4-984D-0F7D66F6BF7E}" destId="{6EA58C87-C6AC-44EB-B76F-586217BF40F2}" srcOrd="2" destOrd="0" presId="urn:microsoft.com/office/officeart/2005/8/layout/venn1"/>
    <dgm:cxn modelId="{C042EFC8-72B6-5541-AEFB-CCD5CB61292A}" type="presParOf" srcId="{89A3F0FB-3A55-45A4-984D-0F7D66F6BF7E}" destId="{10C0FFBF-70F8-4309-BED8-454E08EE9FD6}" srcOrd="3" destOrd="0" presId="urn:microsoft.com/office/officeart/2005/8/layout/venn1"/>
    <dgm:cxn modelId="{D3DAD3B2-D4A0-2444-8206-8924DB7884F2}" type="presParOf" srcId="{89A3F0FB-3A55-45A4-984D-0F7D66F6BF7E}" destId="{8CE7F2C4-F0EC-499B-85D2-FBE18F23C63A}" srcOrd="4" destOrd="0" presId="urn:microsoft.com/office/officeart/2005/8/layout/venn1"/>
    <dgm:cxn modelId="{3903A408-246C-BC47-BA2F-526B3C364561}" type="presParOf" srcId="{89A3F0FB-3A55-45A4-984D-0F7D66F6BF7E}" destId="{C6E31AD5-7958-453F-9D92-3AC5CA484D35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D24C134-06B0-4074-9AA6-1CE742A9DEE7}">
      <dsp:nvSpPr>
        <dsp:cNvPr id="0" name=""/>
        <dsp:cNvSpPr/>
      </dsp:nvSpPr>
      <dsp:spPr>
        <a:xfrm>
          <a:off x="700429" y="21446"/>
          <a:ext cx="1029410" cy="1029410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alpha val="5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Electric</a:t>
          </a:r>
          <a:endParaRPr lang="de-CH" sz="1200" kern="1200" dirty="0"/>
        </a:p>
      </dsp:txBody>
      <dsp:txXfrm>
        <a:off x="837684" y="201592"/>
        <a:ext cx="754900" cy="463234"/>
      </dsp:txXfrm>
    </dsp:sp>
    <dsp:sp modelId="{6EA58C87-C6AC-44EB-B76F-586217BF40F2}">
      <dsp:nvSpPr>
        <dsp:cNvPr id="0" name=""/>
        <dsp:cNvSpPr/>
      </dsp:nvSpPr>
      <dsp:spPr>
        <a:xfrm>
          <a:off x="1071875" y="664827"/>
          <a:ext cx="1029410" cy="1029410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alpha val="5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Electro-thermal</a:t>
          </a:r>
          <a:endParaRPr lang="de-CH" sz="1200" kern="1200" dirty="0"/>
        </a:p>
      </dsp:txBody>
      <dsp:txXfrm>
        <a:off x="1386703" y="930758"/>
        <a:ext cx="617646" cy="566175"/>
      </dsp:txXfrm>
    </dsp:sp>
    <dsp:sp modelId="{8CE7F2C4-F0EC-499B-85D2-FBE18F23C63A}">
      <dsp:nvSpPr>
        <dsp:cNvPr id="0" name=""/>
        <dsp:cNvSpPr/>
      </dsp:nvSpPr>
      <dsp:spPr>
        <a:xfrm>
          <a:off x="328984" y="664827"/>
          <a:ext cx="1029410" cy="1029410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alpha val="5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Electro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magnetic</a:t>
          </a:r>
          <a:endParaRPr lang="de-CH" sz="1200" kern="1200" dirty="0"/>
        </a:p>
      </dsp:txBody>
      <dsp:txXfrm>
        <a:off x="425920" y="930758"/>
        <a:ext cx="617646" cy="56617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‹#›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8900" y="746125"/>
            <a:ext cx="6619875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631" y="4718072"/>
            <a:ext cx="4981238" cy="4467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</a:t>
            </a:r>
            <a:r>
              <a:rPr lang="de-DE" noProof="0" dirty="0" smtClean="0"/>
              <a:t>Ebene</a:t>
            </a:r>
          </a:p>
          <a:p>
            <a:pPr lvl="5"/>
            <a:r>
              <a:rPr lang="de-DE" noProof="0" dirty="0" smtClean="0"/>
              <a:t>Sechste Ebene</a:t>
            </a:r>
          </a:p>
          <a:p>
            <a:pPr lvl="6"/>
            <a:r>
              <a:rPr lang="de-DE" noProof="0" dirty="0" smtClean="0"/>
              <a:t>Siebte Ebene</a:t>
            </a:r>
          </a:p>
          <a:p>
            <a:pPr lvl="7"/>
            <a:r>
              <a:rPr lang="de-DE" noProof="0" dirty="0" smtClean="0"/>
              <a:t>Achte Ebene</a:t>
            </a:r>
          </a:p>
          <a:p>
            <a:pPr lvl="8"/>
            <a:r>
              <a:rPr lang="de-DE" noProof="0" dirty="0" smtClean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90488" indent="-90488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5" indent="-9207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700" indent="-8572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88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75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63" indent="-90488" algn="l" defTabSz="457200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50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38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50" indent="-88900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8900" y="746125"/>
            <a:ext cx="6619875" cy="37242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add more on former </a:t>
            </a:r>
            <a:r>
              <a:rPr lang="en-US" dirty="0" err="1" smtClean="0"/>
              <a:t>manufactuiring</a:t>
            </a:r>
            <a:r>
              <a:rPr lang="en-US" dirty="0" smtClean="0"/>
              <a:t>,</a:t>
            </a:r>
            <a:r>
              <a:rPr lang="en-US" baseline="0" dirty="0" smtClean="0"/>
              <a:t> insulation, impregnation challenge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40833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8900" y="746125"/>
            <a:ext cx="6619875" cy="37242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show</a:t>
            </a:r>
            <a:r>
              <a:rPr lang="en-US" baseline="0" dirty="0" smtClean="0"/>
              <a:t> loading concept via reaction forces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21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4672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32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3328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1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1.emf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U:\20160506_PSI_Luftbild_0292.jpg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642402" y="212023"/>
            <a:ext cx="5674015" cy="2521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>
          <a:xfrm>
            <a:off x="814388" y="3429001"/>
            <a:ext cx="7969249" cy="1041704"/>
          </a:xfrm>
        </p:spPr>
        <p:txBody>
          <a:bodyPr/>
          <a:lstStyle>
            <a:lvl1pPr>
              <a:defRPr sz="30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814389" y="3105000"/>
            <a:ext cx="7969249" cy="273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8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dirty="0"/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-2" y="212023"/>
            <a:ext cx="2534400" cy="252174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12" name="Bild 24" descr="PSI-Logo_narrow_30k.eps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263" y="411511"/>
            <a:ext cx="1219200" cy="326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"/>
          <p:cNvSpPr>
            <a:spLocks noChangeArrowheads="1"/>
          </p:cNvSpPr>
          <p:nvPr userDrawn="1"/>
        </p:nvSpPr>
        <p:spPr bwMode="auto">
          <a:xfrm>
            <a:off x="5292080" y="2559465"/>
            <a:ext cx="3024336" cy="174303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1100" b="1" i="0" kern="0" spc="30" dirty="0" smtClean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  <a:endParaRPr lang="de-CH" sz="1100" b="1" i="0" kern="0" spc="30" dirty="0">
              <a:solidFill>
                <a:srgbClr val="505150"/>
              </a:solidFill>
              <a:latin typeface="+mn-lt"/>
              <a:cs typeface="Arial" charset="0"/>
            </a:endParaRPr>
          </a:p>
        </p:txBody>
      </p:sp>
      <p:sp>
        <p:nvSpPr>
          <p:cNvPr id="14" name="Rechteck 13"/>
          <p:cNvSpPr/>
          <p:nvPr userDrawn="1"/>
        </p:nvSpPr>
        <p:spPr bwMode="auto">
          <a:xfrm>
            <a:off x="8424000" y="212023"/>
            <a:ext cx="720000" cy="252174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15" name="Rechteck 15"/>
          <p:cNvSpPr>
            <a:spLocks noChangeArrowheads="1"/>
          </p:cNvSpPr>
          <p:nvPr userDrawn="1"/>
        </p:nvSpPr>
        <p:spPr bwMode="auto">
          <a:xfrm>
            <a:off x="828001" y="4604148"/>
            <a:ext cx="720725" cy="539353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366807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089" y="1059657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pc="0" baseline="0"/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40" y="1113586"/>
            <a:ext cx="7885633" cy="3456386"/>
          </a:xfrm>
        </p:spPr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89" y="1006078"/>
            <a:ext cx="3781425" cy="3509963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1" y="1003402"/>
            <a:ext cx="3781425" cy="3509963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089" y="1059657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17" y="1087353"/>
            <a:ext cx="3781425" cy="3428689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29" y="1084675"/>
            <a:ext cx="3781425" cy="3431366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089" y="1059657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U:\20160506_PSI_Luftbild_0292.jp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088" y="764859"/>
            <a:ext cx="8370753" cy="4184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7088" y="764858"/>
            <a:ext cx="2289712" cy="4183379"/>
          </a:xfrm>
          <a:solidFill>
            <a:schemeClr val="bg1">
              <a:alpha val="75000"/>
            </a:schemeClr>
          </a:solidFill>
        </p:spPr>
        <p:txBody>
          <a:bodyPr lIns="72000" tIns="360000" rIns="36000" bIns="36000" anchor="t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pic>
        <p:nvPicPr>
          <p:cNvPr id="13" name="Bild 14" descr="PSI-Logo_narrow_30k.eps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14312"/>
            <a:ext cx="1016000" cy="271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>
            <a:spLocks noChangeArrowheads="1"/>
          </p:cNvSpPr>
          <p:nvPr userDrawn="1"/>
        </p:nvSpPr>
        <p:spPr bwMode="auto">
          <a:xfrm>
            <a:off x="1" y="764859"/>
            <a:ext cx="720725" cy="545926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34284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Relationship Id="rId11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01" y="218700"/>
            <a:ext cx="6708025" cy="38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err="1" smtClean="0"/>
              <a:t>Folientitel</a:t>
            </a:r>
            <a:r>
              <a:rPr lang="en-GB" noProof="0" dirty="0" smtClean="0"/>
              <a:t> </a:t>
            </a:r>
            <a:r>
              <a:rPr lang="en-GB" noProof="0" dirty="0" err="1" smtClean="0"/>
              <a:t>eingeben</a:t>
            </a:r>
            <a:endParaRPr lang="en-GB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4995862"/>
            <a:ext cx="575742" cy="147638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9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1" y="1059657"/>
            <a:ext cx="720725" cy="545926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2989" y="1006079"/>
            <a:ext cx="7742237" cy="35099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14312"/>
            <a:ext cx="1016000" cy="271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4" r:id="rId2"/>
    <p:sldLayoutId id="2147483976" r:id="rId3"/>
    <p:sldLayoutId id="2147483973" r:id="rId4"/>
    <p:sldLayoutId id="2147483977" r:id="rId5"/>
    <p:sldLayoutId id="2147483979" r:id="rId6"/>
    <p:sldLayoutId id="2147483978" r:id="rId7"/>
    <p:sldLayoutId id="2147483980" r:id="rId8"/>
    <p:sldLayoutId id="2147483981" r:id="rId9"/>
  </p:sldLayoutIdLst>
  <p:transition spd="med"/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5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8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6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600" indent="1841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73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6pPr>
      <a:lvl7pPr marL="1257300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7pPr>
      <a:lvl8pPr marL="143668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8pPr>
      <a:lvl9pPr marL="1614488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5" Type="http://schemas.openxmlformats.org/officeDocument/2006/relationships/image" Target="../media/image30.jpeg"/><Relationship Id="rId6" Type="http://schemas.microsoft.com/office/2007/relationships/hdphoto" Target="../media/hdphoto1.wdp"/><Relationship Id="rId7" Type="http://schemas.openxmlformats.org/officeDocument/2006/relationships/image" Target="../media/image31.jpeg"/><Relationship Id="rId8" Type="http://schemas.microsoft.com/office/2007/relationships/hdphoto" Target="../media/hdphoto2.wdp"/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32.png"/><Relationship Id="rId3" Type="http://schemas.openxmlformats.org/officeDocument/2006/relationships/image" Target="../media/image3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4" Type="http://schemas.openxmlformats.org/officeDocument/2006/relationships/image" Target="../media/image36.png"/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3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4" Type="http://schemas.openxmlformats.org/officeDocument/2006/relationships/image" Target="../media/image39.png"/><Relationship Id="rId5" Type="http://schemas.openxmlformats.org/officeDocument/2006/relationships/image" Target="../media/image40.png"/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3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4" Type="http://schemas.openxmlformats.org/officeDocument/2006/relationships/image" Target="../media/image42.jpeg"/><Relationship Id="rId5" Type="http://schemas.openxmlformats.org/officeDocument/2006/relationships/image" Target="../media/image43.jpeg"/><Relationship Id="rId6" Type="http://schemas.openxmlformats.org/officeDocument/2006/relationships/image" Target="../media/image44.jpeg"/><Relationship Id="rId7" Type="http://schemas.microsoft.com/office/2007/relationships/hdphoto" Target="../media/hdphoto3.wdp"/><Relationship Id="rId8" Type="http://schemas.openxmlformats.org/officeDocument/2006/relationships/image" Target="../media/image45.jpeg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4" Type="http://schemas.openxmlformats.org/officeDocument/2006/relationships/image" Target="../media/image48.png"/><Relationship Id="rId5" Type="http://schemas.openxmlformats.org/officeDocument/2006/relationships/image" Target="../media/image49.png"/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4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4.png"/><Relationship Id="rId3" Type="http://schemas.openxmlformats.org/officeDocument/2006/relationships/image" Target="../media/image5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4" Type="http://schemas.openxmlformats.org/officeDocument/2006/relationships/image" Target="../media/image52.png"/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5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4" Type="http://schemas.openxmlformats.org/officeDocument/2006/relationships/image" Target="../media/image54.png"/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5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4" Type="http://schemas.openxmlformats.org/officeDocument/2006/relationships/image" Target="../media/image49.png"/><Relationship Id="rId5" Type="http://schemas.openxmlformats.org/officeDocument/2006/relationships/image" Target="../media/image56.png"/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55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57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58.jpeg"/><Relationship Id="rId3" Type="http://schemas.openxmlformats.org/officeDocument/2006/relationships/image" Target="../media/image59.tif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60.tif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4" Type="http://schemas.openxmlformats.org/officeDocument/2006/relationships/image" Target="../media/image63.tiff"/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61.tif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64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4" Type="http://schemas.openxmlformats.org/officeDocument/2006/relationships/diagramData" Target="../diagrams/data1.xml"/><Relationship Id="rId5" Type="http://schemas.openxmlformats.org/officeDocument/2006/relationships/diagramLayout" Target="../diagrams/layout1.xml"/><Relationship Id="rId6" Type="http://schemas.openxmlformats.org/officeDocument/2006/relationships/diagramQuickStyle" Target="../diagrams/quickStyle1.xml"/><Relationship Id="rId7" Type="http://schemas.openxmlformats.org/officeDocument/2006/relationships/diagramColors" Target="../diagrams/colors1.xml"/><Relationship Id="rId8" Type="http://schemas.microsoft.com/office/2007/relationships/diagramDrawing" Target="../diagrams/drawing1.xml"/><Relationship Id="rId9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3.xml.rels><?xml version="1.0" encoding="UTF-8" standalone="yes"?>
<Relationships xmlns="http://schemas.openxmlformats.org/package/2006/relationships"><Relationship Id="rId3" Type="http://schemas.microsoft.com/office/2007/relationships/media" Target="../media/media2.mp4"/><Relationship Id="rId4" Type="http://schemas.openxmlformats.org/officeDocument/2006/relationships/video" Target="../media/media2.mp4"/><Relationship Id="rId5" Type="http://schemas.openxmlformats.org/officeDocument/2006/relationships/slideLayout" Target="../slideLayouts/slideLayout2.xml"/><Relationship Id="rId6" Type="http://schemas.openxmlformats.org/officeDocument/2006/relationships/image" Target="../media/image67.png"/><Relationship Id="rId7" Type="http://schemas.openxmlformats.org/officeDocument/2006/relationships/image" Target="../media/image68.png"/><Relationship Id="rId8" Type="http://schemas.openxmlformats.org/officeDocument/2006/relationships/image" Target="../media/image69.png"/><Relationship Id="rId1" Type="http://schemas.microsoft.com/office/2007/relationships/media" Target="../media/media1.mp4"/><Relationship Id="rId2" Type="http://schemas.openxmlformats.org/officeDocument/2006/relationships/video" Target="../media/media1.mp4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70.png"/><Relationship Id="rId3" Type="http://schemas.openxmlformats.org/officeDocument/2006/relationships/image" Target="../media/image71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72.png"/><Relationship Id="rId3" Type="http://schemas.openxmlformats.org/officeDocument/2006/relationships/image" Target="../media/image73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4" Type="http://schemas.openxmlformats.org/officeDocument/2006/relationships/image" Target="../media/image76.png"/><Relationship Id="rId5" Type="http://schemas.openxmlformats.org/officeDocument/2006/relationships/image" Target="../media/image77.png"/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74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4" Type="http://schemas.openxmlformats.org/officeDocument/2006/relationships/image" Target="../media/image46.png"/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7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6" Type="http://schemas.openxmlformats.org/officeDocument/2006/relationships/image" Target="../media/image15.png"/><Relationship Id="rId7" Type="http://schemas.openxmlformats.org/officeDocument/2006/relationships/image" Target="../media/image16.png"/><Relationship Id="rId8" Type="http://schemas.openxmlformats.org/officeDocument/2006/relationships/image" Target="../media/image17.png"/><Relationship Id="rId9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4" Type="http://schemas.openxmlformats.org/officeDocument/2006/relationships/image" Target="../media/image21.png"/><Relationship Id="rId5" Type="http://schemas.openxmlformats.org/officeDocument/2006/relationships/image" Target="../media/image22.png"/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9.gi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814389" y="3867894"/>
            <a:ext cx="7969249" cy="1090800"/>
          </a:xfrm>
        </p:spPr>
        <p:txBody>
          <a:bodyPr/>
          <a:lstStyle/>
          <a:p>
            <a:r>
              <a:rPr lang="en-GB" dirty="0" smtClean="0"/>
              <a:t>The PSI CCT Program</a:t>
            </a:r>
            <a:endParaRPr lang="de-DE" dirty="0"/>
          </a:p>
        </p:txBody>
      </p:sp>
      <p:sp>
        <p:nvSpPr>
          <p:cNvPr id="6" name="Untertitel 5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GB" sz="1400" dirty="0"/>
              <a:t>B. Auchmann (CERN/PSI), L. </a:t>
            </a:r>
            <a:r>
              <a:rPr lang="en-GB" sz="1400" dirty="0" err="1"/>
              <a:t>Brouwer</a:t>
            </a:r>
            <a:r>
              <a:rPr lang="en-GB" sz="1400" dirty="0"/>
              <a:t> (LBNL), S. </a:t>
            </a:r>
            <a:r>
              <a:rPr lang="en-GB" sz="1400" dirty="0" err="1"/>
              <a:t>Caspi</a:t>
            </a:r>
            <a:r>
              <a:rPr lang="en-GB" sz="1400" dirty="0"/>
              <a:t> (LBNL), J. Gao (PSI</a:t>
            </a:r>
            <a:r>
              <a:rPr lang="en-GB" sz="1400" dirty="0" smtClean="0"/>
              <a:t>), G. </a:t>
            </a:r>
            <a:r>
              <a:rPr lang="en-GB" sz="1400" dirty="0" err="1" smtClean="0"/>
              <a:t>Montenero</a:t>
            </a:r>
            <a:r>
              <a:rPr lang="en-GB" sz="1400" dirty="0" smtClean="0"/>
              <a:t> (PSI</a:t>
            </a:r>
            <a:r>
              <a:rPr lang="en-GB" sz="1400" dirty="0" smtClean="0"/>
              <a:t>),</a:t>
            </a:r>
            <a:r>
              <a:rPr lang="en-GB" sz="1400" dirty="0"/>
              <a:t/>
            </a:r>
            <a:br>
              <a:rPr lang="en-GB" sz="1400" dirty="0"/>
            </a:br>
            <a:r>
              <a:rPr lang="en-GB" sz="1400" dirty="0" smtClean="0"/>
              <a:t>M. </a:t>
            </a:r>
            <a:r>
              <a:rPr lang="en-GB" sz="1400" dirty="0" err="1" smtClean="0"/>
              <a:t>Negrazus</a:t>
            </a:r>
            <a:r>
              <a:rPr lang="en-GB" sz="1400" dirty="0" smtClean="0"/>
              <a:t> (PSI), G</a:t>
            </a:r>
            <a:r>
              <a:rPr lang="en-GB" sz="1400" dirty="0"/>
              <a:t>. Rolando (CERN), S. </a:t>
            </a:r>
            <a:r>
              <a:rPr lang="en-GB" sz="1400" dirty="0" err="1"/>
              <a:t>Sanfilippo</a:t>
            </a:r>
            <a:r>
              <a:rPr lang="en-GB" sz="1400" dirty="0"/>
              <a:t> (PSI)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1619672" y="4807806"/>
            <a:ext cx="6853957" cy="5040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400" b="1" dirty="0" smtClean="0">
                <a:solidFill>
                  <a:srgbClr val="969696"/>
                </a:solidFill>
                <a:latin typeface="+mn-lt"/>
              </a:rPr>
              <a:t>26.06.2017, CD1 Conceptual Design Review</a:t>
            </a:r>
            <a:endParaRPr lang="en-GB" sz="1400" b="1" kern="1000" spc="30" dirty="0">
              <a:solidFill>
                <a:srgbClr val="969696"/>
              </a:solidFill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275951994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Windability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5900" y="994205"/>
            <a:ext cx="3502789" cy="3500566"/>
          </a:xfrm>
        </p:spPr>
        <p:txBody>
          <a:bodyPr>
            <a:normAutofit/>
          </a:bodyPr>
          <a:lstStyle/>
          <a:p>
            <a:r>
              <a:rPr lang="en-US" sz="1500" dirty="0"/>
              <a:t>The </a:t>
            </a:r>
            <a:r>
              <a:rPr lang="en-US" sz="1500" dirty="0">
                <a:solidFill>
                  <a:srgbClr val="00B050"/>
                </a:solidFill>
              </a:rPr>
              <a:t>ideal CCT magnet </a:t>
            </a:r>
            <a:r>
              <a:rPr lang="en-US" sz="1500" dirty="0"/>
              <a:t>places the cable </a:t>
            </a:r>
            <a:r>
              <a:rPr lang="en-US" sz="1500" dirty="0">
                <a:solidFill>
                  <a:srgbClr val="00B050"/>
                </a:solidFill>
              </a:rPr>
              <a:t>radially </a:t>
            </a:r>
            <a:r>
              <a:rPr lang="en-US" sz="1500" dirty="0"/>
              <a:t>on the mandrel.</a:t>
            </a:r>
          </a:p>
          <a:p>
            <a:r>
              <a:rPr lang="en-US" sz="1500" dirty="0"/>
              <a:t>This approach induces moderate </a:t>
            </a:r>
            <a:r>
              <a:rPr lang="en-US" sz="1500" dirty="0" err="1"/>
              <a:t>hardway</a:t>
            </a:r>
            <a:r>
              <a:rPr lang="en-US" sz="1500" dirty="0"/>
              <a:t> bend on the </a:t>
            </a:r>
            <a:r>
              <a:rPr lang="en-US" sz="1500" dirty="0" err="1"/>
              <a:t>midplane</a:t>
            </a:r>
            <a:r>
              <a:rPr lang="en-US" sz="1500" dirty="0"/>
              <a:t>, and </a:t>
            </a:r>
            <a:r>
              <a:rPr lang="en-US" sz="1500" dirty="0">
                <a:solidFill>
                  <a:srgbClr val="00B050"/>
                </a:solidFill>
              </a:rPr>
              <a:t>strong </a:t>
            </a:r>
            <a:r>
              <a:rPr lang="en-US" sz="1500" dirty="0" err="1">
                <a:solidFill>
                  <a:srgbClr val="00B050"/>
                </a:solidFill>
              </a:rPr>
              <a:t>hardway</a:t>
            </a:r>
            <a:r>
              <a:rPr lang="en-US" sz="1500" dirty="0">
                <a:solidFill>
                  <a:srgbClr val="00B050"/>
                </a:solidFill>
              </a:rPr>
              <a:t> bend </a:t>
            </a:r>
            <a:r>
              <a:rPr lang="en-US" sz="1500" dirty="0"/>
              <a:t>(bending rad. ~ mandrel rad.) on the pole.</a:t>
            </a:r>
          </a:p>
          <a:p>
            <a:r>
              <a:rPr lang="en-US" sz="1500" dirty="0"/>
              <a:t>A </a:t>
            </a:r>
            <a:r>
              <a:rPr lang="en-US" sz="1500" dirty="0">
                <a:solidFill>
                  <a:srgbClr val="00B050"/>
                </a:solidFill>
              </a:rPr>
              <a:t>tilted-racetrack-shaped</a:t>
            </a:r>
            <a:r>
              <a:rPr lang="en-US" sz="1500" dirty="0"/>
              <a:t> solution exists that has </a:t>
            </a:r>
            <a:r>
              <a:rPr lang="en-US" sz="1500" dirty="0">
                <a:solidFill>
                  <a:srgbClr val="00B050"/>
                </a:solidFill>
              </a:rPr>
              <a:t>zero </a:t>
            </a:r>
            <a:r>
              <a:rPr lang="en-US" sz="1500" dirty="0" err="1">
                <a:solidFill>
                  <a:srgbClr val="00B050"/>
                </a:solidFill>
              </a:rPr>
              <a:t>hardway</a:t>
            </a:r>
            <a:r>
              <a:rPr lang="en-US" sz="1500" dirty="0">
                <a:solidFill>
                  <a:srgbClr val="00B050"/>
                </a:solidFill>
              </a:rPr>
              <a:t> bend </a:t>
            </a:r>
            <a:r>
              <a:rPr lang="en-US" sz="1500" dirty="0"/>
              <a:t>(and a discontinuity on the </a:t>
            </a:r>
            <a:r>
              <a:rPr lang="en-US" sz="1500" dirty="0" err="1"/>
              <a:t>midplane</a:t>
            </a:r>
            <a:r>
              <a:rPr lang="en-US" sz="1500" dirty="0"/>
              <a:t>).</a:t>
            </a:r>
          </a:p>
          <a:p>
            <a:r>
              <a:rPr lang="en-US" sz="1500" dirty="0"/>
              <a:t>Assumption: We can </a:t>
            </a:r>
            <a:r>
              <a:rPr lang="en-US" sz="1500" dirty="0">
                <a:solidFill>
                  <a:srgbClr val="00B050"/>
                </a:solidFill>
              </a:rPr>
              <a:t>use an interpolation</a:t>
            </a:r>
            <a:r>
              <a:rPr lang="en-US" sz="1500" dirty="0"/>
              <a:t> between the radial solution (around the </a:t>
            </a:r>
            <a:r>
              <a:rPr lang="en-US" sz="1500" dirty="0" err="1"/>
              <a:t>midplane</a:t>
            </a:r>
            <a:r>
              <a:rPr lang="en-US" sz="1500" dirty="0"/>
              <a:t>) and the tilted solution on the pole to improve </a:t>
            </a:r>
            <a:r>
              <a:rPr lang="en-US" sz="1500" dirty="0" err="1"/>
              <a:t>windability</a:t>
            </a:r>
            <a:r>
              <a:rPr lang="en-US" sz="1500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69507" y="375199"/>
            <a:ext cx="2030151" cy="145500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69507" y="1830203"/>
            <a:ext cx="2045359" cy="144104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60891" y="3271252"/>
            <a:ext cx="2038767" cy="1426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654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tabLst>
                <a:tab pos="1774825" algn="l"/>
              </a:tabLst>
            </a:pPr>
            <a:r>
              <a:rPr lang="en-US" dirty="0" smtClean="0"/>
              <a:t>Winding Tests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Improve </a:t>
            </a:r>
            <a:r>
              <a:rPr lang="en-US" dirty="0" err="1"/>
              <a:t>windability</a:t>
            </a:r>
            <a:r>
              <a:rPr lang="en-US" dirty="0"/>
              <a:t> through inclined channels.</a:t>
            </a:r>
          </a:p>
          <a:p>
            <a:r>
              <a:rPr lang="en-US" dirty="0"/>
              <a:t>Winding tests at LBNL and PSI.</a:t>
            </a:r>
          </a:p>
          <a:p>
            <a:r>
              <a:rPr lang="en-US" dirty="0"/>
              <a:t>Successful tests with LD1 cable (@LBNL), </a:t>
            </a:r>
            <a:br>
              <a:rPr lang="en-US" dirty="0"/>
            </a:br>
            <a:r>
              <a:rPr lang="en-US" dirty="0"/>
              <a:t>LBNL CCT cable, and 11-T cable (@PSI).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6212306" y="218700"/>
            <a:ext cx="1773581" cy="2852871"/>
            <a:chOff x="6614843" y="-174706"/>
            <a:chExt cx="1900892" cy="3057655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614844" y="-174706"/>
              <a:ext cx="1892859" cy="1356608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14843" y="1552985"/>
              <a:ext cx="1900892" cy="1329964"/>
            </a:xfrm>
            <a:prstGeom prst="rect">
              <a:avLst/>
            </a:prstGeom>
          </p:spPr>
        </p:pic>
        <p:sp>
          <p:nvSpPr>
            <p:cNvPr id="12" name="Down Arrow 11"/>
            <p:cNvSpPr/>
            <p:nvPr/>
          </p:nvSpPr>
          <p:spPr>
            <a:xfrm>
              <a:off x="7350563" y="1123956"/>
              <a:ext cx="421419" cy="397757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755576" y="2526809"/>
            <a:ext cx="7490391" cy="2434435"/>
            <a:chOff x="301336" y="2400200"/>
            <a:chExt cx="8520695" cy="2769292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57200" y="3212559"/>
              <a:ext cx="2609244" cy="1948559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5" cstate="screen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bright="23000" contrast="-1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45963" y="3204956"/>
              <a:ext cx="2587307" cy="1936040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7" cstate="email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bright="30000"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12787" y="3212559"/>
              <a:ext cx="2609244" cy="1956933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2359554" y="2400200"/>
              <a:ext cx="2735610" cy="3501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inclined channel: successful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01336" y="2753228"/>
              <a:ext cx="2642611" cy="3501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radial channel: de-</a:t>
              </a:r>
              <a:r>
                <a:rPr lang="en-US" sz="1400" dirty="0" err="1"/>
                <a:t>cabeling</a:t>
              </a:r>
              <a:endParaRPr lang="en-US" sz="1400" dirty="0"/>
            </a:p>
          </p:txBody>
        </p:sp>
        <p:cxnSp>
          <p:nvCxnSpPr>
            <p:cNvPr id="20" name="Straight Arrow Connector 19"/>
            <p:cNvCxnSpPr>
              <a:stCxn id="18" idx="2"/>
            </p:cNvCxnSpPr>
            <p:nvPr/>
          </p:nvCxnSpPr>
          <p:spPr>
            <a:xfrm>
              <a:off x="1622641" y="3103340"/>
              <a:ext cx="296035" cy="1239563"/>
            </a:xfrm>
            <a:prstGeom prst="straightConnector1">
              <a:avLst/>
            </a:prstGeom>
            <a:ln w="34925">
              <a:solidFill>
                <a:srgbClr val="FDCA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>
              <a:stCxn id="17" idx="2"/>
            </p:cNvCxnSpPr>
            <p:nvPr/>
          </p:nvCxnSpPr>
          <p:spPr>
            <a:xfrm flipH="1">
              <a:off x="2499307" y="2750312"/>
              <a:ext cx="1228052" cy="1405824"/>
            </a:xfrm>
            <a:prstGeom prst="straightConnector1">
              <a:avLst/>
            </a:prstGeom>
            <a:ln w="34925">
              <a:solidFill>
                <a:srgbClr val="FDCA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72877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PSI’s CCT Design for FCC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827584" y="771550"/>
            <a:ext cx="8226854" cy="491817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7013" indent="-190500"/>
            <a:r>
              <a:rPr lang="en-US" sz="2000" dirty="0"/>
              <a:t>Current: 18055 A</a:t>
            </a:r>
          </a:p>
          <a:p>
            <a:pPr marL="227013" indent="-190500"/>
            <a:endParaRPr lang="en-US" sz="1800" dirty="0"/>
          </a:p>
          <a:p>
            <a:pPr marL="227013" indent="-190500"/>
            <a:endParaRPr lang="en-US" sz="1800" dirty="0"/>
          </a:p>
          <a:p>
            <a:pPr marL="227013" indent="-190500"/>
            <a:endParaRPr lang="en-US" sz="1800" dirty="0"/>
          </a:p>
          <a:p>
            <a:pPr marL="227013" indent="-190500"/>
            <a:endParaRPr lang="en-US" sz="1800" dirty="0"/>
          </a:p>
          <a:p>
            <a:pPr marL="227013" indent="-190500"/>
            <a:endParaRPr lang="en-US" sz="1800" dirty="0"/>
          </a:p>
          <a:p>
            <a:pPr marL="227013" indent="-190500"/>
            <a:r>
              <a:rPr lang="en-US" sz="1800" dirty="0"/>
              <a:t>FCC-wide conductor use</a:t>
            </a:r>
          </a:p>
          <a:p>
            <a:pPr marL="227013" lvl="1" indent="-190500"/>
            <a:r>
              <a:rPr lang="en-US" sz="1600" dirty="0"/>
              <a:t>Total: 9.77 </a:t>
            </a:r>
            <a:r>
              <a:rPr lang="en-US" sz="1600" dirty="0" err="1"/>
              <a:t>kt</a:t>
            </a:r>
            <a:r>
              <a:rPr lang="en-US" sz="1600" dirty="0"/>
              <a:t> </a:t>
            </a:r>
            <a:r>
              <a:rPr lang="en-US" sz="1600" dirty="0" smtClean="0"/>
              <a:t>(~ +30% </a:t>
            </a:r>
            <a:r>
              <a:rPr lang="en-US" sz="1600" dirty="0" err="1" smtClean="0"/>
              <a:t>wrt</a:t>
            </a:r>
            <a:r>
              <a:rPr lang="en-US" sz="1600" dirty="0" smtClean="0"/>
              <a:t>. CT)</a:t>
            </a:r>
            <a:endParaRPr lang="en-US" sz="1600" dirty="0"/>
          </a:p>
          <a:p>
            <a:pPr marL="227013" lvl="1" indent="-190500"/>
            <a:r>
              <a:rPr lang="en-US" sz="1600" dirty="0" err="1"/>
              <a:t>NonCu</a:t>
            </a:r>
            <a:r>
              <a:rPr lang="en-US" sz="1600" dirty="0"/>
              <a:t>: 3.75 </a:t>
            </a:r>
            <a:r>
              <a:rPr lang="en-US" sz="1600" dirty="0" err="1"/>
              <a:t>kt</a:t>
            </a:r>
            <a:endParaRPr lang="en-US" sz="1600" dirty="0"/>
          </a:p>
          <a:p>
            <a:pPr marL="227013" lvl="1" indent="-190500"/>
            <a:r>
              <a:rPr lang="en-US" sz="1600" dirty="0"/>
              <a:t>Cu: 6.02 </a:t>
            </a:r>
            <a:r>
              <a:rPr lang="en-US" sz="1600" dirty="0" err="1"/>
              <a:t>kt</a:t>
            </a:r>
            <a:endParaRPr lang="en-US" sz="1600" dirty="0"/>
          </a:p>
          <a:p>
            <a:pPr marL="227013" indent="-190500"/>
            <a:r>
              <a:rPr lang="en-US" sz="1800" dirty="0"/>
              <a:t>Total inductance: </a:t>
            </a:r>
            <a:r>
              <a:rPr lang="en-US" sz="1600" dirty="0"/>
              <a:t>19.2 </a:t>
            </a:r>
            <a:r>
              <a:rPr lang="en-US" sz="1600" dirty="0" err="1"/>
              <a:t>mH</a:t>
            </a:r>
            <a:r>
              <a:rPr lang="en-US" sz="1600" dirty="0"/>
              <a:t>/m</a:t>
            </a:r>
            <a:endParaRPr lang="en-US" sz="1800" dirty="0"/>
          </a:p>
          <a:p>
            <a:pPr marL="227013" indent="-190500"/>
            <a:r>
              <a:rPr lang="en-US" sz="1800" dirty="0"/>
              <a:t>Total energy: </a:t>
            </a:r>
            <a:r>
              <a:rPr lang="en-US" sz="1600" dirty="0"/>
              <a:t>3.2 MJ/m</a:t>
            </a:r>
          </a:p>
          <a:p>
            <a:pPr marL="227013" indent="-190500"/>
            <a:endParaRPr lang="en-US" sz="20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349323"/>
              </p:ext>
            </p:extLst>
          </p:nvPr>
        </p:nvGraphicFramePr>
        <p:xfrm>
          <a:off x="1619672" y="1181696"/>
          <a:ext cx="4977328" cy="153407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626964"/>
                <a:gridCol w="365218"/>
                <a:gridCol w="519206"/>
                <a:gridCol w="843768"/>
                <a:gridCol w="792088"/>
                <a:gridCol w="477931"/>
                <a:gridCol w="520793"/>
                <a:gridCol w="831360"/>
              </a:tblGrid>
              <a:tr h="374281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Layer #</a:t>
                      </a:r>
                      <a:endParaRPr lang="en-US" sz="1200" dirty="0"/>
                    </a:p>
                  </a:txBody>
                  <a:tcPr marL="87359" marR="87359" marT="43679" marB="43679"/>
                </a:tc>
                <a:tc>
                  <a:txBody>
                    <a:bodyPr/>
                    <a:lstStyle/>
                    <a:p>
                      <a:r>
                        <a:rPr lang="en-US" sz="1200" i="1" dirty="0" err="1" smtClean="0"/>
                        <a:t>n</a:t>
                      </a:r>
                      <a:r>
                        <a:rPr lang="en-US" sz="1200" baseline="-25000" dirty="0" err="1" smtClean="0"/>
                        <a:t>S</a:t>
                      </a:r>
                      <a:endParaRPr lang="en-US" sz="1200" baseline="-25000" dirty="0"/>
                    </a:p>
                  </a:txBody>
                  <a:tcPr marL="87359" marR="87359" marT="43679" marB="43679"/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cuNc</a:t>
                      </a:r>
                      <a:endParaRPr lang="en-US" sz="1200" dirty="0"/>
                    </a:p>
                  </a:txBody>
                  <a:tcPr marL="87359" marR="87359" marT="43679" marB="43679"/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loadline</a:t>
                      </a:r>
                      <a:r>
                        <a:rPr lang="en-US" sz="1200" dirty="0" smtClean="0"/>
                        <a:t> </a:t>
                      </a:r>
                    </a:p>
                    <a:p>
                      <a:r>
                        <a:rPr lang="en-US" sz="1200" dirty="0" smtClean="0"/>
                        <a:t>marg. [%]</a:t>
                      </a:r>
                      <a:endParaRPr lang="en-US" sz="1200" dirty="0"/>
                    </a:p>
                  </a:txBody>
                  <a:tcPr marL="87359" marR="87359" marT="43679" marB="43679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current </a:t>
                      </a:r>
                    </a:p>
                    <a:p>
                      <a:r>
                        <a:rPr lang="en-US" sz="1200" dirty="0" smtClean="0"/>
                        <a:t>marg. [%]</a:t>
                      </a:r>
                      <a:endParaRPr lang="en-US" sz="1200" dirty="0"/>
                    </a:p>
                  </a:txBody>
                  <a:tcPr marL="87359" marR="87359" marT="43679" marB="43679"/>
                </a:tc>
                <a:tc>
                  <a:txBody>
                    <a:bodyPr/>
                    <a:lstStyle/>
                    <a:p>
                      <a:r>
                        <a:rPr lang="en-US" sz="1200" i="1" dirty="0" err="1" smtClean="0"/>
                        <a:t>T</a:t>
                      </a:r>
                      <a:r>
                        <a:rPr lang="en-US" sz="1200" baseline="-25000" dirty="0" err="1" smtClean="0"/>
                        <a:t>peak</a:t>
                      </a:r>
                      <a:endParaRPr lang="en-US" sz="1200" baseline="-25000" dirty="0" smtClean="0"/>
                    </a:p>
                    <a:p>
                      <a:r>
                        <a:rPr lang="en-US" sz="1200" dirty="0" smtClean="0"/>
                        <a:t>[K]</a:t>
                      </a:r>
                      <a:endParaRPr lang="en-US" sz="1200" dirty="0"/>
                    </a:p>
                  </a:txBody>
                  <a:tcPr marL="87359" marR="87359" marT="43679" marB="43679"/>
                </a:tc>
                <a:tc>
                  <a:txBody>
                    <a:bodyPr/>
                    <a:lstStyle/>
                    <a:p>
                      <a:r>
                        <a:rPr lang="en-US" sz="1200" i="1" dirty="0" err="1" smtClean="0"/>
                        <a:t>V</a:t>
                      </a:r>
                      <a:r>
                        <a:rPr lang="en-US" sz="1200" baseline="-25000" dirty="0" err="1" smtClean="0"/>
                        <a:t>grnd</a:t>
                      </a:r>
                      <a:endParaRPr lang="en-US" sz="1200" baseline="-25000" dirty="0" smtClean="0"/>
                    </a:p>
                    <a:p>
                      <a:r>
                        <a:rPr lang="en-US" sz="1200" dirty="0" smtClean="0"/>
                        <a:t>[V]</a:t>
                      </a:r>
                      <a:endParaRPr lang="en-US" sz="1200" dirty="0"/>
                    </a:p>
                  </a:txBody>
                  <a:tcPr marL="87359" marR="87359" marT="43679" marB="43679"/>
                </a:tc>
                <a:tc>
                  <a:txBody>
                    <a:bodyPr/>
                    <a:lstStyle/>
                    <a:p>
                      <a:r>
                        <a:rPr lang="en-US" sz="1200" i="1" dirty="0" err="1" smtClean="0"/>
                        <a:t>J</a:t>
                      </a:r>
                      <a:r>
                        <a:rPr lang="en-US" sz="1200" baseline="-25000" dirty="0" err="1" smtClean="0"/>
                        <a:t>cu</a:t>
                      </a:r>
                      <a:endParaRPr lang="en-US" sz="1200" baseline="-25000" dirty="0" smtClean="0"/>
                    </a:p>
                    <a:p>
                      <a:r>
                        <a:rPr lang="en-US" sz="1200" dirty="0" smtClean="0"/>
                        <a:t>[A/mm</a:t>
                      </a:r>
                      <a:r>
                        <a:rPr lang="en-US" sz="1200" baseline="30000" dirty="0" smtClean="0"/>
                        <a:t>2</a:t>
                      </a:r>
                      <a:r>
                        <a:rPr lang="en-US" sz="1200" dirty="0" smtClean="0"/>
                        <a:t>]</a:t>
                      </a:r>
                      <a:endParaRPr lang="en-US" sz="1200" dirty="0"/>
                    </a:p>
                  </a:txBody>
                  <a:tcPr marL="87359" marR="87359" marT="43679" marB="43679"/>
                </a:tc>
              </a:tr>
              <a:tr h="265375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</a:t>
                      </a:r>
                      <a:endParaRPr lang="en-US" sz="1200" dirty="0"/>
                    </a:p>
                  </a:txBody>
                  <a:tcPr marL="87359" marR="87359" marT="43679" marB="43679"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29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87359" marR="87359" marT="43679" marB="43679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0.8</a:t>
                      </a:r>
                      <a:endParaRPr lang="en-US" sz="1200" dirty="0"/>
                    </a:p>
                  </a:txBody>
                  <a:tcPr marL="87359" marR="87359" marT="43679" marB="43679"/>
                </a:tc>
                <a:tc>
                  <a:txBody>
                    <a:bodyPr/>
                    <a:lstStyle/>
                    <a:p>
                      <a:r>
                        <a:rPr kumimoji="0"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14.2</a:t>
                      </a:r>
                      <a:endParaRPr kumimoji="0"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7359" marR="87359" marT="43679" marB="43679"/>
                </a:tc>
                <a:tc>
                  <a:txBody>
                    <a:bodyPr/>
                    <a:lstStyle/>
                    <a:p>
                      <a:r>
                        <a:rPr kumimoji="0"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111</a:t>
                      </a:r>
                      <a:endParaRPr kumimoji="0"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7359" marR="87359" marT="43679" marB="43679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292</a:t>
                      </a:r>
                      <a:endParaRPr lang="en-US" sz="1200" dirty="0"/>
                    </a:p>
                  </a:txBody>
                  <a:tcPr marL="87359" marR="87359" marT="43679" marB="43679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1133</a:t>
                      </a:r>
                      <a:endParaRPr lang="en-US" sz="1200" dirty="0"/>
                    </a:p>
                  </a:txBody>
                  <a:tcPr marL="87359" marR="87359" marT="43679" marB="43679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1237</a:t>
                      </a:r>
                      <a:endParaRPr lang="en-US" sz="1200" dirty="0"/>
                    </a:p>
                  </a:txBody>
                  <a:tcPr marL="87359" marR="87359" marT="43679" marB="43679"/>
                </a:tc>
              </a:tr>
              <a:tr h="265375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</a:t>
                      </a:r>
                      <a:endParaRPr lang="en-US" sz="1200" dirty="0"/>
                    </a:p>
                  </a:txBody>
                  <a:tcPr marL="87359" marR="87359" marT="43679" marB="43679"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25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87359" marR="87359" marT="43679" marB="43679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1.1</a:t>
                      </a:r>
                      <a:endParaRPr lang="en-US" sz="1200" dirty="0"/>
                    </a:p>
                  </a:txBody>
                  <a:tcPr marL="87359" marR="87359" marT="43679" marB="43679"/>
                </a:tc>
                <a:tc>
                  <a:txBody>
                    <a:bodyPr/>
                    <a:lstStyle/>
                    <a:p>
                      <a:r>
                        <a:rPr kumimoji="0"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14.4</a:t>
                      </a:r>
                      <a:endParaRPr kumimoji="0"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7359" marR="87359" marT="43679" marB="43679"/>
                </a:tc>
                <a:tc>
                  <a:txBody>
                    <a:bodyPr/>
                    <a:lstStyle/>
                    <a:p>
                      <a:r>
                        <a:rPr kumimoji="0"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95</a:t>
                      </a:r>
                      <a:endParaRPr kumimoji="0"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7359" marR="87359" marT="43679" marB="43679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342</a:t>
                      </a:r>
                      <a:endParaRPr lang="en-US" sz="1200" dirty="0"/>
                    </a:p>
                  </a:txBody>
                  <a:tcPr marL="87359" marR="87359" marT="43679" marB="43679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1264</a:t>
                      </a:r>
                      <a:endParaRPr lang="en-US" sz="1200" dirty="0"/>
                    </a:p>
                  </a:txBody>
                  <a:tcPr marL="87359" marR="87359" marT="43679" marB="43679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1217</a:t>
                      </a:r>
                      <a:endParaRPr lang="en-US" sz="1200" dirty="0"/>
                    </a:p>
                  </a:txBody>
                  <a:tcPr marL="87359" marR="87359" marT="43679" marB="43679"/>
                </a:tc>
              </a:tr>
              <a:tr h="265375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</a:t>
                      </a:r>
                      <a:endParaRPr lang="en-US" sz="1200" dirty="0"/>
                    </a:p>
                  </a:txBody>
                  <a:tcPr marL="87359" marR="87359" marT="43679" marB="43679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22</a:t>
                      </a:r>
                      <a:endParaRPr lang="en-US" sz="1200" dirty="0"/>
                    </a:p>
                  </a:txBody>
                  <a:tcPr marL="87359" marR="87359" marT="43679" marB="43679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1.95</a:t>
                      </a:r>
                      <a:endParaRPr lang="en-US" sz="1200" dirty="0"/>
                    </a:p>
                  </a:txBody>
                  <a:tcPr marL="87359" marR="87359" marT="43679" marB="43679"/>
                </a:tc>
                <a:tc>
                  <a:txBody>
                    <a:bodyPr/>
                    <a:lstStyle/>
                    <a:p>
                      <a:r>
                        <a:rPr kumimoji="0"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14.4</a:t>
                      </a:r>
                      <a:endParaRPr kumimoji="0"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7359" marR="87359" marT="43679" marB="43679"/>
                </a:tc>
                <a:tc>
                  <a:txBody>
                    <a:bodyPr/>
                    <a:lstStyle/>
                    <a:p>
                      <a:r>
                        <a:rPr kumimoji="0"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74</a:t>
                      </a:r>
                      <a:endParaRPr kumimoji="0"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7359" marR="87359" marT="43679" marB="43679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310</a:t>
                      </a:r>
                      <a:endParaRPr lang="en-US" sz="1200" dirty="0"/>
                    </a:p>
                  </a:txBody>
                  <a:tcPr marL="87359" marR="87359" marT="43679" marB="43679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1156</a:t>
                      </a:r>
                      <a:endParaRPr lang="en-US" sz="1200" dirty="0"/>
                    </a:p>
                  </a:txBody>
                  <a:tcPr marL="87359" marR="87359" marT="43679" marB="43679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1096</a:t>
                      </a:r>
                      <a:endParaRPr lang="en-US" sz="1200" dirty="0"/>
                    </a:p>
                  </a:txBody>
                  <a:tcPr marL="87359" marR="87359" marT="43679" marB="43679"/>
                </a:tc>
              </a:tr>
              <a:tr h="25785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4</a:t>
                      </a:r>
                      <a:endParaRPr lang="en-US" sz="1200" dirty="0"/>
                    </a:p>
                  </a:txBody>
                  <a:tcPr marL="87359" marR="87359" marT="43679" marB="43679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20</a:t>
                      </a:r>
                      <a:endParaRPr lang="en-US" sz="1200" dirty="0"/>
                    </a:p>
                  </a:txBody>
                  <a:tcPr marL="87359" marR="87359" marT="43679" marB="43679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2.6</a:t>
                      </a:r>
                      <a:endParaRPr lang="en-US" sz="1200" dirty="0"/>
                    </a:p>
                  </a:txBody>
                  <a:tcPr marL="87359" marR="87359" marT="43679" marB="43679"/>
                </a:tc>
                <a:tc>
                  <a:txBody>
                    <a:bodyPr/>
                    <a:lstStyle/>
                    <a:p>
                      <a:r>
                        <a:rPr kumimoji="0"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15.7</a:t>
                      </a:r>
                      <a:endParaRPr kumimoji="0"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7359" marR="87359" marT="43679" marB="43679"/>
                </a:tc>
                <a:tc>
                  <a:txBody>
                    <a:bodyPr/>
                    <a:lstStyle/>
                    <a:p>
                      <a:r>
                        <a:rPr kumimoji="0"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70</a:t>
                      </a:r>
                      <a:endParaRPr kumimoji="0"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7359" marR="87359" marT="43679" marB="43679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338</a:t>
                      </a:r>
                      <a:endParaRPr lang="en-US" sz="1200" dirty="0"/>
                    </a:p>
                  </a:txBody>
                  <a:tcPr marL="87359" marR="87359" marT="43679" marB="43679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1144</a:t>
                      </a:r>
                      <a:endParaRPr lang="en-US" sz="1200" dirty="0"/>
                    </a:p>
                  </a:txBody>
                  <a:tcPr marL="87359" marR="87359" marT="43679" marB="43679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1103</a:t>
                      </a:r>
                      <a:endParaRPr lang="en-US" sz="1200" dirty="0"/>
                    </a:p>
                  </a:txBody>
                  <a:tcPr marL="87359" marR="87359" marT="43679" marB="43679"/>
                </a:tc>
              </a:tr>
            </a:tbl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2910055"/>
            <a:ext cx="2544018" cy="203443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04248" y="977643"/>
            <a:ext cx="2183067" cy="1791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3499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Mechanical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CCT does not require azimuthal </a:t>
            </a:r>
            <a:r>
              <a:rPr lang="en-US" dirty="0" err="1"/>
              <a:t>prestress</a:t>
            </a:r>
            <a:r>
              <a:rPr lang="en-US" dirty="0"/>
              <a:t>.</a:t>
            </a:r>
          </a:p>
          <a:p>
            <a:r>
              <a:rPr lang="en-US" dirty="0"/>
              <a:t>Radial </a:t>
            </a:r>
            <a:r>
              <a:rPr lang="en-US" dirty="0" err="1"/>
              <a:t>prestress</a:t>
            </a:r>
            <a:r>
              <a:rPr lang="en-US" dirty="0"/>
              <a:t> on the </a:t>
            </a:r>
            <a:r>
              <a:rPr lang="en-US" dirty="0" err="1"/>
              <a:t>midplane</a:t>
            </a:r>
            <a:r>
              <a:rPr lang="en-US" dirty="0"/>
              <a:t> provided by “scissor” </a:t>
            </a:r>
            <a:r>
              <a:rPr lang="en-US" dirty="0" smtClean="0"/>
              <a:t>laminations.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831431" y="1789985"/>
            <a:ext cx="2637298" cy="2851668"/>
            <a:chOff x="4885308" y="2817377"/>
            <a:chExt cx="3678540" cy="3977545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040042" y="3325469"/>
              <a:ext cx="3383031" cy="3469453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85308" y="2817377"/>
              <a:ext cx="3678540" cy="418296"/>
            </a:xfrm>
            <a:prstGeom prst="rect">
              <a:avLst/>
            </a:prstGeom>
          </p:spPr>
        </p:pic>
      </p:grpSp>
      <p:sp>
        <p:nvSpPr>
          <p:cNvPr id="8" name="Oval 7"/>
          <p:cNvSpPr/>
          <p:nvPr/>
        </p:nvSpPr>
        <p:spPr>
          <a:xfrm>
            <a:off x="4348432" y="2125944"/>
            <a:ext cx="2507364" cy="2507364"/>
          </a:xfrm>
          <a:prstGeom prst="ellipse">
            <a:avLst/>
          </a:prstGeom>
          <a:solidFill>
            <a:srgbClr val="69769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3975476" y="2137737"/>
            <a:ext cx="2507364" cy="2507364"/>
          </a:xfrm>
          <a:prstGeom prst="ellipse">
            <a:avLst/>
          </a:prstGeom>
          <a:solidFill>
            <a:srgbClr val="D04729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5534840" y="3073058"/>
            <a:ext cx="606056" cy="606056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4656810" y="3078733"/>
            <a:ext cx="606056" cy="606056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3903468" y="1879569"/>
            <a:ext cx="3017517" cy="3017517"/>
          </a:xfrm>
          <a:prstGeom prst="ellipse">
            <a:avLst/>
          </a:prstGeom>
          <a:noFill/>
          <a:ln w="1270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4083959" y="2060060"/>
            <a:ext cx="2656533" cy="2656533"/>
            <a:chOff x="6181010" y="147723"/>
            <a:chExt cx="2656533" cy="2656533"/>
          </a:xfrm>
        </p:grpSpPr>
        <p:sp>
          <p:nvSpPr>
            <p:cNvPr id="14" name="Oval 13"/>
            <p:cNvSpPr/>
            <p:nvPr/>
          </p:nvSpPr>
          <p:spPr>
            <a:xfrm>
              <a:off x="6255595" y="213069"/>
              <a:ext cx="2507364" cy="250736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/>
            <p:cNvSpPr/>
            <p:nvPr/>
          </p:nvSpPr>
          <p:spPr>
            <a:xfrm>
              <a:off x="7631891" y="1151482"/>
              <a:ext cx="606056" cy="60605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/>
          </p:nvSpPr>
          <p:spPr>
            <a:xfrm>
              <a:off x="6753861" y="1157157"/>
              <a:ext cx="606056" cy="60605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>
              <a:off x="6181010" y="147723"/>
              <a:ext cx="2656533" cy="2656533"/>
            </a:xfrm>
            <a:prstGeom prst="ellipse">
              <a:avLst/>
            </a:prstGeom>
            <a:noFill/>
            <a:ln w="1270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5208265" y="3083400"/>
            <a:ext cx="1125485" cy="573324"/>
            <a:chOff x="6698902" y="4809982"/>
            <a:chExt cx="1125485" cy="573324"/>
          </a:xfrm>
          <a:solidFill>
            <a:schemeClr val="bg1"/>
          </a:solidFill>
        </p:grpSpPr>
        <p:grpSp>
          <p:nvGrpSpPr>
            <p:cNvPr id="19" name="Group 18"/>
            <p:cNvGrpSpPr/>
            <p:nvPr/>
          </p:nvGrpSpPr>
          <p:grpSpPr>
            <a:xfrm>
              <a:off x="7572365" y="4809982"/>
              <a:ext cx="252022" cy="561276"/>
              <a:chOff x="7572365" y="4809982"/>
              <a:chExt cx="252022" cy="561276"/>
            </a:xfrm>
            <a:grpFill/>
          </p:grpSpPr>
          <p:sp>
            <p:nvSpPr>
              <p:cNvPr id="24" name="Left Arrow 23"/>
              <p:cNvSpPr/>
              <p:nvPr/>
            </p:nvSpPr>
            <p:spPr>
              <a:xfrm>
                <a:off x="7637815" y="5021876"/>
                <a:ext cx="186572" cy="143106"/>
              </a:xfrm>
              <a:prstGeom prst="leftArrow">
                <a:avLst/>
              </a:prstGeom>
              <a:grpFill/>
              <a:ln>
                <a:solidFill>
                  <a:srgbClr val="0432FF"/>
                </a:solidFill>
              </a:ln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Left Arrow 24"/>
              <p:cNvSpPr/>
              <p:nvPr/>
            </p:nvSpPr>
            <p:spPr>
              <a:xfrm rot="19451902">
                <a:off x="7572365" y="4809982"/>
                <a:ext cx="186572" cy="143106"/>
              </a:xfrm>
              <a:prstGeom prst="leftArrow">
                <a:avLst/>
              </a:prstGeom>
              <a:grpFill/>
              <a:ln>
                <a:solidFill>
                  <a:srgbClr val="0432FF"/>
                </a:solidFill>
              </a:ln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Left Arrow 25"/>
              <p:cNvSpPr/>
              <p:nvPr/>
            </p:nvSpPr>
            <p:spPr>
              <a:xfrm rot="2073184">
                <a:off x="7572469" y="5228152"/>
                <a:ext cx="186572" cy="143106"/>
              </a:xfrm>
              <a:prstGeom prst="leftArrow">
                <a:avLst/>
              </a:prstGeom>
              <a:grpFill/>
              <a:ln>
                <a:solidFill>
                  <a:srgbClr val="0432FF"/>
                </a:solidFill>
              </a:ln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0" name="Group 19"/>
            <p:cNvGrpSpPr/>
            <p:nvPr/>
          </p:nvGrpSpPr>
          <p:grpSpPr>
            <a:xfrm>
              <a:off x="6698902" y="4822030"/>
              <a:ext cx="252022" cy="561276"/>
              <a:chOff x="7572365" y="4809982"/>
              <a:chExt cx="252022" cy="561276"/>
            </a:xfrm>
            <a:grpFill/>
          </p:grpSpPr>
          <p:sp>
            <p:nvSpPr>
              <p:cNvPr id="21" name="Left Arrow 20"/>
              <p:cNvSpPr/>
              <p:nvPr/>
            </p:nvSpPr>
            <p:spPr>
              <a:xfrm>
                <a:off x="7637815" y="5021876"/>
                <a:ext cx="186572" cy="143106"/>
              </a:xfrm>
              <a:prstGeom prst="leftArrow">
                <a:avLst/>
              </a:prstGeom>
              <a:grpFill/>
              <a:ln>
                <a:solidFill>
                  <a:srgbClr val="0432FF"/>
                </a:solidFill>
              </a:ln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Left Arrow 21"/>
              <p:cNvSpPr/>
              <p:nvPr/>
            </p:nvSpPr>
            <p:spPr>
              <a:xfrm rot="19451902">
                <a:off x="7572365" y="4809982"/>
                <a:ext cx="186572" cy="143106"/>
              </a:xfrm>
              <a:prstGeom prst="leftArrow">
                <a:avLst/>
              </a:prstGeom>
              <a:grpFill/>
              <a:ln>
                <a:solidFill>
                  <a:srgbClr val="0432FF"/>
                </a:solidFill>
              </a:ln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Left Arrow 22"/>
              <p:cNvSpPr/>
              <p:nvPr/>
            </p:nvSpPr>
            <p:spPr>
              <a:xfrm rot="2073184">
                <a:off x="7572469" y="5228152"/>
                <a:ext cx="186572" cy="143106"/>
              </a:xfrm>
              <a:prstGeom prst="leftArrow">
                <a:avLst/>
              </a:prstGeom>
              <a:grpFill/>
              <a:ln>
                <a:solidFill>
                  <a:srgbClr val="0432FF"/>
                </a:solidFill>
              </a:ln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27" name="Group 26"/>
          <p:cNvGrpSpPr/>
          <p:nvPr/>
        </p:nvGrpSpPr>
        <p:grpSpPr>
          <a:xfrm flipH="1">
            <a:off x="4471847" y="3086428"/>
            <a:ext cx="1125485" cy="573324"/>
            <a:chOff x="6698902" y="4809982"/>
            <a:chExt cx="1125485" cy="573324"/>
          </a:xfrm>
          <a:solidFill>
            <a:schemeClr val="bg1"/>
          </a:solidFill>
        </p:grpSpPr>
        <p:grpSp>
          <p:nvGrpSpPr>
            <p:cNvPr id="28" name="Group 27"/>
            <p:cNvGrpSpPr/>
            <p:nvPr/>
          </p:nvGrpSpPr>
          <p:grpSpPr>
            <a:xfrm>
              <a:off x="7572365" y="4809982"/>
              <a:ext cx="252022" cy="561276"/>
              <a:chOff x="7572365" y="4809982"/>
              <a:chExt cx="252022" cy="561276"/>
            </a:xfrm>
            <a:grpFill/>
          </p:grpSpPr>
          <p:sp>
            <p:nvSpPr>
              <p:cNvPr id="33" name="Left Arrow 32"/>
              <p:cNvSpPr/>
              <p:nvPr/>
            </p:nvSpPr>
            <p:spPr>
              <a:xfrm>
                <a:off x="7637815" y="5021876"/>
                <a:ext cx="186572" cy="143106"/>
              </a:xfrm>
              <a:prstGeom prst="leftArrow">
                <a:avLst/>
              </a:prstGeom>
              <a:grpFill/>
              <a:ln>
                <a:solidFill>
                  <a:srgbClr val="FF0000"/>
                </a:solidFill>
              </a:ln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Left Arrow 33"/>
              <p:cNvSpPr/>
              <p:nvPr/>
            </p:nvSpPr>
            <p:spPr>
              <a:xfrm rot="19451902">
                <a:off x="7572365" y="4809982"/>
                <a:ext cx="186572" cy="143106"/>
              </a:xfrm>
              <a:prstGeom prst="leftArrow">
                <a:avLst/>
              </a:prstGeom>
              <a:grpFill/>
              <a:ln>
                <a:solidFill>
                  <a:srgbClr val="FF0000"/>
                </a:solidFill>
              </a:ln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Left Arrow 34"/>
              <p:cNvSpPr/>
              <p:nvPr/>
            </p:nvSpPr>
            <p:spPr>
              <a:xfrm rot="2073184">
                <a:off x="7572469" y="5228152"/>
                <a:ext cx="186572" cy="143106"/>
              </a:xfrm>
              <a:prstGeom prst="leftArrow">
                <a:avLst/>
              </a:prstGeom>
              <a:grpFill/>
              <a:ln>
                <a:solidFill>
                  <a:srgbClr val="FF0000"/>
                </a:solidFill>
              </a:ln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9" name="Group 28"/>
            <p:cNvGrpSpPr/>
            <p:nvPr/>
          </p:nvGrpSpPr>
          <p:grpSpPr>
            <a:xfrm>
              <a:off x="6698902" y="4822030"/>
              <a:ext cx="252022" cy="561276"/>
              <a:chOff x="7572365" y="4809982"/>
              <a:chExt cx="252022" cy="561276"/>
            </a:xfrm>
            <a:grpFill/>
          </p:grpSpPr>
          <p:sp>
            <p:nvSpPr>
              <p:cNvPr id="30" name="Left Arrow 29"/>
              <p:cNvSpPr/>
              <p:nvPr/>
            </p:nvSpPr>
            <p:spPr>
              <a:xfrm>
                <a:off x="7637815" y="5021876"/>
                <a:ext cx="186572" cy="143106"/>
              </a:xfrm>
              <a:prstGeom prst="leftArrow">
                <a:avLst/>
              </a:prstGeom>
              <a:grpFill/>
              <a:ln>
                <a:solidFill>
                  <a:srgbClr val="FF0000"/>
                </a:solidFill>
              </a:ln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Left Arrow 30"/>
              <p:cNvSpPr/>
              <p:nvPr/>
            </p:nvSpPr>
            <p:spPr>
              <a:xfrm rot="19451902">
                <a:off x="7572365" y="4809982"/>
                <a:ext cx="186572" cy="143106"/>
              </a:xfrm>
              <a:prstGeom prst="leftArrow">
                <a:avLst/>
              </a:prstGeom>
              <a:grpFill/>
              <a:ln>
                <a:solidFill>
                  <a:srgbClr val="FF0000"/>
                </a:solidFill>
              </a:ln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Left Arrow 31"/>
              <p:cNvSpPr/>
              <p:nvPr/>
            </p:nvSpPr>
            <p:spPr>
              <a:xfrm rot="2073184">
                <a:off x="7572469" y="5228152"/>
                <a:ext cx="186572" cy="143106"/>
              </a:xfrm>
              <a:prstGeom prst="leftArrow">
                <a:avLst/>
              </a:prstGeom>
              <a:grpFill/>
              <a:ln>
                <a:solidFill>
                  <a:srgbClr val="FF0000"/>
                </a:solidFill>
              </a:ln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pic>
        <p:nvPicPr>
          <p:cNvPr id="36" name="Picture 3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1550" y="2008365"/>
            <a:ext cx="1480968" cy="2860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026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FCC 2D Mechanical Design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1475656" y="627702"/>
            <a:ext cx="6192688" cy="4409057"/>
            <a:chOff x="971600" y="195487"/>
            <a:chExt cx="7250784" cy="5162398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71600" y="195487"/>
              <a:ext cx="3360798" cy="252778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60032" y="195488"/>
              <a:ext cx="3362352" cy="2532795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60032" y="2820366"/>
              <a:ext cx="3362352" cy="2536124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971601" y="2820365"/>
              <a:ext cx="3362049" cy="2537520"/>
            </a:xfrm>
            <a:prstGeom prst="rect">
              <a:avLst/>
            </a:prstGeom>
          </p:spPr>
        </p:pic>
      </p:grpSp>
      <p:sp>
        <p:nvSpPr>
          <p:cNvPr id="6" name="TextBox 5"/>
          <p:cNvSpPr txBox="1"/>
          <p:nvPr/>
        </p:nvSpPr>
        <p:spPr>
          <a:xfrm>
            <a:off x="2627784" y="2499742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kern="1000" spc="30" smtClean="0">
                <a:latin typeface="+mn-lt"/>
                <a:cs typeface="Franklin Gothic Book"/>
              </a:rPr>
              <a:t>135 MPa on conductor</a:t>
            </a:r>
            <a:endParaRPr lang="en-US" kern="1000" spc="30" dirty="0" err="1" smtClean="0"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232688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Manufacturability and Cost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4563" y="699542"/>
            <a:ext cx="7742237" cy="3509963"/>
          </a:xfrm>
        </p:spPr>
        <p:txBody>
          <a:bodyPr>
            <a:normAutofit/>
          </a:bodyPr>
          <a:lstStyle/>
          <a:p>
            <a:r>
              <a:rPr lang="en-US" sz="1600" dirty="0"/>
              <a:t>Deep channels, aspect-ratio ~</a:t>
            </a:r>
            <a:r>
              <a:rPr lang="en-US" sz="1600" dirty="0" smtClean="0"/>
              <a:t>10 with inclined, tapered channels</a:t>
            </a:r>
            <a:r>
              <a:rPr lang="en-US" sz="1600" dirty="0" smtClean="0">
                <a:sym typeface="Wingdings"/>
              </a:rPr>
              <a:t>.</a:t>
            </a:r>
          </a:p>
          <a:p>
            <a:pPr lvl="1"/>
            <a:r>
              <a:rPr lang="en-US" sz="1600" b="1" dirty="0">
                <a:sym typeface="Wingdings"/>
              </a:rPr>
              <a:t>M</a:t>
            </a:r>
            <a:r>
              <a:rPr lang="en-US" sz="1600" b="1" dirty="0" smtClean="0">
                <a:sym typeface="Wingdings"/>
              </a:rPr>
              <a:t>achining</a:t>
            </a:r>
            <a:r>
              <a:rPr lang="en-US" sz="1600" dirty="0" smtClean="0">
                <a:sym typeface="Wingdings"/>
              </a:rPr>
              <a:t> trials started </a:t>
            </a:r>
            <a:r>
              <a:rPr lang="mr-IN" sz="1600" dirty="0" smtClean="0">
                <a:sym typeface="Wingdings"/>
              </a:rPr>
              <a:t>–</a:t>
            </a:r>
            <a:r>
              <a:rPr lang="en-US" sz="1600" dirty="0" smtClean="0">
                <a:sym typeface="Wingdings"/>
              </a:rPr>
              <a:t> limited room for cost reduction.</a:t>
            </a:r>
            <a:endParaRPr lang="en-US" sz="1600" dirty="0">
              <a:sym typeface="Wingdings"/>
            </a:endParaRPr>
          </a:p>
          <a:p>
            <a:pPr lvl="1"/>
            <a:r>
              <a:rPr lang="en-US" sz="1600" dirty="0">
                <a:sym typeface="Wingdings"/>
              </a:rPr>
              <a:t>Selective Laser Melting (3-D printing) not </a:t>
            </a:r>
            <a:r>
              <a:rPr lang="en-US" sz="1600" dirty="0" smtClean="0">
                <a:sym typeface="Wingdings"/>
              </a:rPr>
              <a:t>successful in keeping tolerances.</a:t>
            </a:r>
            <a:endParaRPr lang="en-US" sz="1600" dirty="0">
              <a:sym typeface="Wingdings"/>
            </a:endParaRPr>
          </a:p>
          <a:p>
            <a:pPr lvl="1"/>
            <a:r>
              <a:rPr lang="en-US" sz="1600" b="1" dirty="0" smtClean="0">
                <a:sym typeface="Wingdings"/>
              </a:rPr>
              <a:t>Thin-lamination formers</a:t>
            </a:r>
            <a:r>
              <a:rPr lang="en-US" sz="1600" dirty="0" smtClean="0">
                <a:sym typeface="Wingdings"/>
              </a:rPr>
              <a:t>, R&amp;D in </a:t>
            </a:r>
            <a:br>
              <a:rPr lang="en-US" sz="1600" dirty="0" smtClean="0">
                <a:sym typeface="Wingdings"/>
              </a:rPr>
            </a:br>
            <a:r>
              <a:rPr lang="en-US" sz="1600" dirty="0" smtClean="0">
                <a:sym typeface="Wingdings"/>
              </a:rPr>
              <a:t>collaboration with </a:t>
            </a:r>
            <a:r>
              <a:rPr lang="en-US" sz="1600" dirty="0">
                <a:sym typeface="Wingdings"/>
              </a:rPr>
              <a:t>IWS </a:t>
            </a:r>
            <a:r>
              <a:rPr lang="en-US" sz="1600" dirty="0" err="1" smtClean="0">
                <a:sym typeface="Wingdings"/>
              </a:rPr>
              <a:t>Fraunhofer</a:t>
            </a:r>
            <a:r>
              <a:rPr lang="en-US" sz="1600" dirty="0" smtClean="0">
                <a:sym typeface="Wingdings"/>
              </a:rPr>
              <a:t>.</a:t>
            </a:r>
            <a:endParaRPr lang="en-US" sz="1600" dirty="0">
              <a:sym typeface="Wingdings"/>
            </a:endParaRPr>
          </a:p>
          <a:p>
            <a:pPr lvl="2"/>
            <a:r>
              <a:rPr lang="en-US" sz="1600" dirty="0" smtClean="0">
                <a:sym typeface="Wingdings"/>
              </a:rPr>
              <a:t>Laser “weld-cutting”.</a:t>
            </a:r>
          </a:p>
          <a:p>
            <a:pPr lvl="2"/>
            <a:r>
              <a:rPr lang="en-US" sz="1600" dirty="0" smtClean="0">
                <a:sym typeface="Wingdings"/>
              </a:rPr>
              <a:t>Goal</a:t>
            </a:r>
            <a:r>
              <a:rPr lang="en-US" sz="1600" dirty="0">
                <a:sym typeface="Wingdings"/>
              </a:rPr>
              <a:t>: </a:t>
            </a:r>
            <a:r>
              <a:rPr lang="en-US" sz="1600" dirty="0" smtClean="0">
                <a:sym typeface="Wingdings"/>
              </a:rPr>
              <a:t>improve scalability </a:t>
            </a:r>
            <a:r>
              <a:rPr lang="en-US" sz="1600" dirty="0">
                <a:sym typeface="Wingdings"/>
              </a:rPr>
              <a:t>and </a:t>
            </a:r>
            <a:r>
              <a:rPr lang="en-US" sz="1600" dirty="0" smtClean="0">
                <a:sym typeface="Wingdings"/>
              </a:rPr>
              <a:t>cost.</a:t>
            </a:r>
            <a:endParaRPr lang="en-US" sz="1600" dirty="0">
              <a:sym typeface="Wingding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971600" y="2638852"/>
            <a:ext cx="3819896" cy="2330247"/>
            <a:chOff x="1348971" y="1456266"/>
            <a:chExt cx="6222131" cy="3970271"/>
          </a:xfrm>
        </p:grpSpPr>
        <p:pic>
          <p:nvPicPr>
            <p:cNvPr id="5" name="Content Placeholder 4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48971" y="1456266"/>
              <a:ext cx="2977703" cy="3970271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15410" y="1485614"/>
              <a:ext cx="2955692" cy="3940923"/>
            </a:xfrm>
            <a:prstGeom prst="rect">
              <a:avLst/>
            </a:prstGeom>
          </p:spPr>
        </p:pic>
      </p:grpSp>
      <p:grpSp>
        <p:nvGrpSpPr>
          <p:cNvPr id="12" name="Group 11"/>
          <p:cNvGrpSpPr/>
          <p:nvPr/>
        </p:nvGrpSpPr>
        <p:grpSpPr>
          <a:xfrm>
            <a:off x="5236270" y="1635646"/>
            <a:ext cx="2936130" cy="3333453"/>
            <a:chOff x="4677596" y="2852936"/>
            <a:chExt cx="3758492" cy="4267098"/>
          </a:xfrm>
        </p:grpSpPr>
        <p:pic>
          <p:nvPicPr>
            <p:cNvPr id="8" name="Content Placeholder 6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77596" y="4301166"/>
              <a:ext cx="3758491" cy="2818868"/>
            </a:xfrm>
            <a:prstGeom prst="rect">
              <a:avLst/>
            </a:prstGeom>
          </p:spPr>
        </p:pic>
        <p:grpSp>
          <p:nvGrpSpPr>
            <p:cNvPr id="11" name="Group 10"/>
            <p:cNvGrpSpPr/>
            <p:nvPr/>
          </p:nvGrpSpPr>
          <p:grpSpPr>
            <a:xfrm>
              <a:off x="4677597" y="2852936"/>
              <a:ext cx="3758491" cy="1300741"/>
              <a:chOff x="1179927" y="3424403"/>
              <a:chExt cx="7503698" cy="2596885"/>
            </a:xfrm>
          </p:grpSpPr>
          <p:pic>
            <p:nvPicPr>
              <p:cNvPr id="9" name="Grafik 4"/>
              <p:cNvPicPr>
                <a:picLocks noChangeAspect="1"/>
              </p:cNvPicPr>
              <p:nvPr/>
            </p:nvPicPr>
            <p:blipFill rotWithShape="1">
              <a:blip r:embed="rId6" cstate="screen"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brightnessContrast bright="20000"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4930013" y="3424403"/>
                <a:ext cx="3753612" cy="2596885"/>
              </a:xfrm>
              <a:prstGeom prst="rect">
                <a:avLst/>
              </a:prstGeom>
            </p:spPr>
          </p:pic>
          <p:pic>
            <p:nvPicPr>
              <p:cNvPr id="10" name="Grafik 1"/>
              <p:cNvPicPr>
                <a:picLocks noChangeAspect="1"/>
              </p:cNvPicPr>
              <p:nvPr/>
            </p:nvPicPr>
            <p:blipFill rotWithShape="1"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179927" y="3424403"/>
                <a:ext cx="3570503" cy="2563836"/>
              </a:xfrm>
              <a:prstGeom prst="rect">
                <a:avLst/>
              </a:prstGeom>
            </p:spPr>
          </p:pic>
        </p:grpSp>
      </p:grpSp>
      <p:sp>
        <p:nvSpPr>
          <p:cNvPr id="13" name="TextBox 12"/>
          <p:cNvSpPr txBox="1"/>
          <p:nvPr/>
        </p:nvSpPr>
        <p:spPr>
          <a:xfrm>
            <a:off x="1629508" y="5778012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endParaRPr lang="en-US" sz="1800" kern="1000" spc="30" dirty="0" err="1">
              <a:latin typeface="+mn-lt"/>
              <a:cs typeface="Franklin Gothic Book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64088" y="2309802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200" kern="1000" spc="30" dirty="0" smtClean="0">
                <a:solidFill>
                  <a:schemeClr val="accent1"/>
                </a:solidFill>
                <a:latin typeface="+mn-lt"/>
                <a:cs typeface="Franklin Gothic Book"/>
              </a:rPr>
              <a:t>Trial C: weld-cutting two discs.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364088" y="4640049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200" kern="1000" spc="30" dirty="0" smtClean="0">
                <a:solidFill>
                  <a:schemeClr val="accent1"/>
                </a:solidFill>
                <a:latin typeface="+mn-lt"/>
                <a:cs typeface="Franklin Gothic Book"/>
              </a:rPr>
              <a:t>Trial B: laser cutting, laser spot welding.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172308" y="3674902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200" kern="1000" spc="30" dirty="0" smtClean="0">
                <a:solidFill>
                  <a:schemeClr val="accent1"/>
                </a:solidFill>
                <a:latin typeface="+mn-lt"/>
                <a:cs typeface="Franklin Gothic Book"/>
              </a:rPr>
              <a:t>Trial A</a:t>
            </a:r>
            <a:r>
              <a:rPr lang="en-US" sz="1200" kern="1000" spc="30" smtClean="0">
                <a:solidFill>
                  <a:schemeClr val="accent1"/>
                </a:solidFill>
                <a:latin typeface="+mn-lt"/>
                <a:cs typeface="Franklin Gothic Book"/>
              </a:rPr>
              <a:t>: SLS.</a:t>
            </a:r>
            <a:endParaRPr lang="en-US" sz="1200" kern="1000" spc="30" dirty="0" smtClean="0">
              <a:solidFill>
                <a:schemeClr val="accent1"/>
              </a:solidFill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414355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Review Charge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CCT 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for 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FCC</a:t>
            </a:r>
          </a:p>
          <a:p>
            <a:r>
              <a:rPr lang="en-US" dirty="0" smtClean="0"/>
              <a:t>The </a:t>
            </a:r>
            <a:r>
              <a:rPr lang="en-US" dirty="0"/>
              <a:t>PSI CCT M</a:t>
            </a:r>
            <a:r>
              <a:rPr lang="en-US" dirty="0" smtClean="0"/>
              <a:t>odel Program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16</a:t>
            </a:fld>
            <a:endParaRPr lang="de-DE" dirty="0"/>
          </a:p>
        </p:txBody>
      </p:sp>
      <p:grpSp>
        <p:nvGrpSpPr>
          <p:cNvPr id="70" name="Group 69"/>
          <p:cNvGrpSpPr/>
          <p:nvPr/>
        </p:nvGrpSpPr>
        <p:grpSpPr>
          <a:xfrm>
            <a:off x="6182597" y="2427734"/>
            <a:ext cx="2023715" cy="2016300"/>
            <a:chOff x="6228183" y="2206594"/>
            <a:chExt cx="2265999" cy="2257696"/>
          </a:xfrm>
        </p:grpSpPr>
        <p:pic>
          <p:nvPicPr>
            <p:cNvPr id="52" name="Content Placeholder 4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228183" y="2206594"/>
              <a:ext cx="2265999" cy="2257696"/>
            </a:xfrm>
            <a:prstGeom prst="ellipse">
              <a:avLst/>
            </a:prstGeom>
          </p:spPr>
        </p:pic>
        <p:cxnSp>
          <p:nvCxnSpPr>
            <p:cNvPr id="53" name="Straight Connector 52"/>
            <p:cNvCxnSpPr/>
            <p:nvPr/>
          </p:nvCxnSpPr>
          <p:spPr>
            <a:xfrm>
              <a:off x="6991182" y="3232922"/>
              <a:ext cx="0" cy="58926"/>
            </a:xfrm>
            <a:prstGeom prst="line">
              <a:avLst/>
            </a:prstGeom>
            <a:ln w="1905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7275342" y="2964627"/>
              <a:ext cx="55288" cy="0"/>
            </a:xfrm>
            <a:prstGeom prst="line">
              <a:avLst/>
            </a:prstGeom>
            <a:ln w="1905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7389688" y="2964627"/>
              <a:ext cx="55288" cy="0"/>
            </a:xfrm>
            <a:prstGeom prst="line">
              <a:avLst/>
            </a:prstGeom>
            <a:ln w="1905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7275342" y="3708698"/>
              <a:ext cx="55288" cy="0"/>
            </a:xfrm>
            <a:prstGeom prst="line">
              <a:avLst/>
            </a:prstGeom>
            <a:ln w="1905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>
              <a:off x="7389688" y="3708698"/>
              <a:ext cx="55288" cy="0"/>
            </a:xfrm>
            <a:prstGeom prst="line">
              <a:avLst/>
            </a:prstGeom>
            <a:ln w="1905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991182" y="3049094"/>
              <a:ext cx="0" cy="167658"/>
            </a:xfrm>
            <a:prstGeom prst="line">
              <a:avLst/>
            </a:prstGeom>
            <a:ln w="19050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6991182" y="3390083"/>
              <a:ext cx="0" cy="58926"/>
            </a:xfrm>
            <a:prstGeom prst="line">
              <a:avLst/>
            </a:prstGeom>
            <a:ln w="1905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>
              <a:off x="7733708" y="3220254"/>
              <a:ext cx="0" cy="58926"/>
            </a:xfrm>
            <a:prstGeom prst="line">
              <a:avLst/>
            </a:prstGeom>
            <a:ln w="1905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7733708" y="3387107"/>
              <a:ext cx="0" cy="58926"/>
            </a:xfrm>
            <a:prstGeom prst="line">
              <a:avLst/>
            </a:prstGeom>
            <a:ln w="1905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6991182" y="3464695"/>
              <a:ext cx="0" cy="167658"/>
            </a:xfrm>
            <a:prstGeom prst="line">
              <a:avLst/>
            </a:prstGeom>
            <a:ln w="19050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>
              <a:off x="7734953" y="3037656"/>
              <a:ext cx="0" cy="167658"/>
            </a:xfrm>
            <a:prstGeom prst="line">
              <a:avLst/>
            </a:prstGeom>
            <a:ln w="19050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7734953" y="3462949"/>
              <a:ext cx="0" cy="167658"/>
            </a:xfrm>
            <a:prstGeom prst="line">
              <a:avLst/>
            </a:prstGeom>
            <a:ln w="19050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16200000">
              <a:off x="7171829" y="2880797"/>
              <a:ext cx="0" cy="167658"/>
            </a:xfrm>
            <a:prstGeom prst="line">
              <a:avLst/>
            </a:prstGeom>
            <a:ln w="19050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>
              <a:off x="7546331" y="2881438"/>
              <a:ext cx="0" cy="167658"/>
            </a:xfrm>
            <a:prstGeom prst="line">
              <a:avLst/>
            </a:prstGeom>
            <a:ln w="19050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16200000">
              <a:off x="7171829" y="3624869"/>
              <a:ext cx="0" cy="167658"/>
            </a:xfrm>
            <a:prstGeom prst="line">
              <a:avLst/>
            </a:prstGeom>
            <a:ln w="19050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>
              <a:off x="7546331" y="3625511"/>
              <a:ext cx="0" cy="167658"/>
            </a:xfrm>
            <a:prstGeom prst="line">
              <a:avLst/>
            </a:prstGeom>
            <a:ln w="19050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584911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PSI Goals towards FCC 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/>
              <a:t>Thin spars</a:t>
            </a:r>
            <a:endParaRPr lang="en-US" dirty="0">
              <a:sym typeface="Wingdings"/>
            </a:endParaRPr>
          </a:p>
          <a:p>
            <a:r>
              <a:rPr lang="en-US" dirty="0">
                <a:sym typeface="Wingdings"/>
              </a:rPr>
              <a:t>Exterior Bladder and Key structure</a:t>
            </a:r>
          </a:p>
          <a:p>
            <a:r>
              <a:rPr lang="en-US" dirty="0"/>
              <a:t>Impregnation system (NHMFL resin, etc.).</a:t>
            </a:r>
          </a:p>
          <a:p>
            <a:r>
              <a:rPr lang="en-US" dirty="0"/>
              <a:t>Fast quench detection and CLIQ protection.</a:t>
            </a:r>
          </a:p>
          <a:p>
            <a:r>
              <a:rPr lang="en-US" dirty="0"/>
              <a:t>Wide Rutherford cable.</a:t>
            </a:r>
          </a:p>
          <a:p>
            <a:r>
              <a:rPr lang="en-US" dirty="0"/>
              <a:t>Inclined channels manufacturing.</a:t>
            </a:r>
          </a:p>
          <a:p>
            <a:r>
              <a:rPr lang="en-US" dirty="0"/>
              <a:t>Former manufacturability and cost reduction (with </a:t>
            </a:r>
            <a:r>
              <a:rPr lang="en-US" dirty="0" err="1"/>
              <a:t>Fraunhofer</a:t>
            </a:r>
            <a:r>
              <a:rPr lang="en-US" dirty="0"/>
              <a:t>/industry).</a:t>
            </a:r>
          </a:p>
          <a:p>
            <a:endParaRPr lang="en-US" dirty="0"/>
          </a:p>
          <a:p>
            <a:endParaRPr lang="en-US" dirty="0"/>
          </a:p>
          <a:p>
            <a:pPr marL="36576" indent="0">
              <a:buNone/>
            </a:pPr>
            <a:r>
              <a:rPr lang="en-US" dirty="0"/>
              <a:t>PSI program to be complementary to US MDP program.</a:t>
            </a:r>
          </a:p>
          <a:p>
            <a:pPr marL="36576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5" name="Right Brace 4"/>
          <p:cNvSpPr/>
          <p:nvPr/>
        </p:nvSpPr>
        <p:spPr>
          <a:xfrm>
            <a:off x="5440984" y="1059582"/>
            <a:ext cx="301083" cy="1118991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742067" y="1449800"/>
            <a:ext cx="5934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CD1</a:t>
            </a:r>
          </a:p>
        </p:txBody>
      </p:sp>
      <p:sp>
        <p:nvSpPr>
          <p:cNvPr id="7" name="Right Brace 6"/>
          <p:cNvSpPr/>
          <p:nvPr/>
        </p:nvSpPr>
        <p:spPr>
          <a:xfrm>
            <a:off x="6463015" y="1063699"/>
            <a:ext cx="301083" cy="1697361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764098" y="1743102"/>
            <a:ext cx="5934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CD2</a:t>
            </a:r>
          </a:p>
        </p:txBody>
      </p:sp>
    </p:spTree>
    <p:extLst>
      <p:ext uri="{BB962C8B-B14F-4D97-AF65-F5344CB8AC3E}">
        <p14:creationId xmlns:p14="http://schemas.microsoft.com/office/powerpoint/2010/main" val="1952344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 animBg="1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CD1 and CD2 Cable and Geom. </a:t>
            </a:r>
            <a:r>
              <a:rPr lang="en-US" dirty="0" err="1" smtClean="0"/>
              <a:t>Params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2989" y="843558"/>
            <a:ext cx="7742237" cy="3509963"/>
          </a:xfrm>
        </p:spPr>
        <p:txBody>
          <a:bodyPr>
            <a:normAutofit/>
          </a:bodyPr>
          <a:lstStyle/>
          <a:p>
            <a:r>
              <a:rPr lang="en-US" dirty="0"/>
              <a:t>PSI </a:t>
            </a:r>
            <a:r>
              <a:rPr lang="en-US" b="1" dirty="0"/>
              <a:t>builds one mechanical structure</a:t>
            </a:r>
            <a:r>
              <a:rPr lang="en-US" dirty="0"/>
              <a:t> </a:t>
            </a:r>
            <a:r>
              <a:rPr lang="en-US" dirty="0" smtClean="0"/>
              <a:t>for</a:t>
            </a:r>
            <a:endParaRPr lang="en-US" dirty="0"/>
          </a:p>
          <a:p>
            <a:pPr lvl="1"/>
            <a:r>
              <a:rPr lang="en-US" sz="1600" b="1" dirty="0"/>
              <a:t>CD1</a:t>
            </a:r>
            <a:r>
              <a:rPr lang="en-US" sz="1600" dirty="0"/>
              <a:t>: </a:t>
            </a:r>
          </a:p>
          <a:p>
            <a:pPr lvl="2"/>
            <a:r>
              <a:rPr lang="en-US" sz="1400" b="1" dirty="0"/>
              <a:t>LBNL CCT cable </a:t>
            </a:r>
            <a:r>
              <a:rPr lang="en-US" sz="1400" dirty="0"/>
              <a:t>(0.85 mm </a:t>
            </a:r>
            <a:r>
              <a:rPr lang="en-US" sz="1400" dirty="0" err="1"/>
              <a:t>diam</a:t>
            </a:r>
            <a:r>
              <a:rPr lang="en-US" sz="1400" dirty="0"/>
              <a:t>, RRP 108/127, 21 strand),</a:t>
            </a:r>
          </a:p>
          <a:p>
            <a:pPr lvl="2"/>
            <a:r>
              <a:rPr lang="en-US" sz="1400" dirty="0"/>
              <a:t>10.6 mm channel depth, 3 mm spar, 0.5 mm assembly gap</a:t>
            </a:r>
          </a:p>
          <a:p>
            <a:pPr lvl="2"/>
            <a:r>
              <a:rPr lang="en-US" sz="1400" dirty="0"/>
              <a:t>Layer-2 OD = 122 mm, ID = 65.6 mm (clear bore). </a:t>
            </a:r>
          </a:p>
          <a:p>
            <a:pPr lvl="1"/>
            <a:r>
              <a:rPr lang="en-US" sz="1600" b="1" dirty="0"/>
              <a:t>CD2</a:t>
            </a:r>
            <a:r>
              <a:rPr lang="en-US" sz="1600" dirty="0"/>
              <a:t>: </a:t>
            </a:r>
          </a:p>
          <a:p>
            <a:pPr lvl="2"/>
            <a:r>
              <a:rPr lang="en-US" sz="1400" b="1" dirty="0"/>
              <a:t>15-T IL cable</a:t>
            </a:r>
            <a:r>
              <a:rPr lang="en-US" sz="1400" dirty="0"/>
              <a:t>, (1 mm </a:t>
            </a:r>
            <a:r>
              <a:rPr lang="en-US" sz="1400" dirty="0" err="1"/>
              <a:t>diam</a:t>
            </a:r>
            <a:r>
              <a:rPr lang="en-US" sz="1400" dirty="0"/>
              <a:t>, RRP 150/169, 28 strand)</a:t>
            </a:r>
          </a:p>
          <a:p>
            <a:pPr lvl="2"/>
            <a:r>
              <a:rPr lang="en-US" sz="1400" dirty="0"/>
              <a:t>16 mm inclined channel, </a:t>
            </a:r>
            <a:br>
              <a:rPr lang="en-US" sz="1400" dirty="0"/>
            </a:br>
            <a:r>
              <a:rPr lang="en-US" sz="1400" dirty="0"/>
              <a:t> Layer-2 OD = 122 mm, ID = 48 mm (clear bore</a:t>
            </a:r>
            <a:r>
              <a:rPr lang="en-US" sz="1400" dirty="0" smtClean="0"/>
              <a:t>).</a:t>
            </a:r>
            <a:endParaRPr lang="en-US" sz="1400" dirty="0"/>
          </a:p>
          <a:p>
            <a:r>
              <a:rPr lang="en-US" dirty="0"/>
              <a:t>CD1 introduces CCT technology to PSI.</a:t>
            </a:r>
          </a:p>
          <a:p>
            <a:r>
              <a:rPr lang="en-US" dirty="0"/>
              <a:t>CD2 fits </a:t>
            </a:r>
            <a:r>
              <a:rPr lang="en-US" b="1" dirty="0"/>
              <a:t>into MDP 15-T outer layers 3&amp;4</a:t>
            </a:r>
            <a:r>
              <a:rPr lang="en-US" dirty="0"/>
              <a:t>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16216" y="771550"/>
            <a:ext cx="1763718" cy="1741335"/>
          </a:xfrm>
          <a:prstGeom prst="ellipse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20698" y="2694546"/>
            <a:ext cx="1759237" cy="1777118"/>
          </a:xfrm>
          <a:prstGeom prst="ellipse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199605" y="3772757"/>
            <a:ext cx="1841182" cy="131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01084" y="3984904"/>
            <a:ext cx="1146938" cy="1158596"/>
          </a:xfrm>
          <a:prstGeom prst="ellipse">
            <a:avLst/>
          </a:prstGeom>
        </p:spPr>
      </p:pic>
      <p:sp>
        <p:nvSpPr>
          <p:cNvPr id="9" name="TextBox 8"/>
          <p:cNvSpPr txBox="1"/>
          <p:nvPr/>
        </p:nvSpPr>
        <p:spPr>
          <a:xfrm rot="1370118">
            <a:off x="5205143" y="1318718"/>
            <a:ext cx="2520280" cy="432048"/>
          </a:xfrm>
          <a:prstGeom prst="rect">
            <a:avLst/>
          </a:prstGeom>
          <a:solidFill>
            <a:srgbClr val="FFFFFF">
              <a:alpha val="54118"/>
            </a:srgb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non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200" kern="1000" spc="3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Use LBNL </a:t>
            </a:r>
            <a:r>
              <a:rPr lang="en-US" sz="1200" kern="1000" spc="3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coil-manufacturing </a:t>
            </a:r>
            <a:br>
              <a:rPr lang="en-US" sz="1200" kern="1000" spc="3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</a:br>
            <a:r>
              <a:rPr lang="en-US" sz="1200" kern="1000" spc="3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experience with this cable!</a:t>
            </a:r>
          </a:p>
        </p:txBody>
      </p:sp>
      <p:sp>
        <p:nvSpPr>
          <p:cNvPr id="10" name="TextBox 9"/>
          <p:cNvSpPr txBox="1"/>
          <p:nvPr/>
        </p:nvSpPr>
        <p:spPr>
          <a:xfrm rot="19918676">
            <a:off x="5256075" y="2935292"/>
            <a:ext cx="2520280" cy="432048"/>
          </a:xfrm>
          <a:prstGeom prst="rect">
            <a:avLst/>
          </a:prstGeom>
          <a:solidFill>
            <a:srgbClr val="FFFFFF">
              <a:alpha val="54118"/>
            </a:srgb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non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200" kern="1000" spc="3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Use FNAL wire and cable </a:t>
            </a:r>
            <a:br>
              <a:rPr lang="en-US" sz="1200" kern="1000" spc="3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</a:br>
            <a:r>
              <a:rPr lang="en-US" sz="1200" kern="1000" spc="3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resembling</a:t>
            </a:r>
            <a:r>
              <a:rPr lang="en-US" sz="1200" kern="1000" spc="30" dirty="0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 </a:t>
            </a:r>
            <a:r>
              <a:rPr lang="en-US" sz="1200" kern="1000" spc="3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FCC IL requirements!</a:t>
            </a:r>
          </a:p>
        </p:txBody>
      </p:sp>
      <p:sp>
        <p:nvSpPr>
          <p:cNvPr id="11" name="TextBox 10"/>
          <p:cNvSpPr txBox="1"/>
          <p:nvPr/>
        </p:nvSpPr>
        <p:spPr>
          <a:xfrm rot="20947283">
            <a:off x="569915" y="4162744"/>
            <a:ext cx="2520280" cy="432048"/>
          </a:xfrm>
          <a:prstGeom prst="rect">
            <a:avLst/>
          </a:prstGeom>
          <a:solidFill>
            <a:srgbClr val="FFFFFF">
              <a:alpha val="54118"/>
            </a:srgb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non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200" kern="1000" spc="3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Demonstrate CCT ILs</a:t>
            </a:r>
            <a:br>
              <a:rPr lang="en-US" sz="1200" kern="1000" spc="3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</a:br>
            <a:r>
              <a:rPr lang="en-US" sz="1200" kern="1000" spc="3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functioning </a:t>
            </a:r>
            <a:r>
              <a:rPr lang="en-US" sz="1200" kern="1000" spc="3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in high-field (&gt;15 T)</a:t>
            </a:r>
            <a:endParaRPr lang="en-US" sz="1200" kern="1000" spc="30" dirty="0" smtClean="0">
              <a:solidFill>
                <a:schemeClr val="accent5">
                  <a:lumMod val="60000"/>
                  <a:lumOff val="40000"/>
                </a:schemeClr>
              </a:solidFill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1657016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Mechanical Structure Evolution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987574"/>
            <a:ext cx="5041179" cy="3509963"/>
          </a:xfrm>
        </p:spPr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Scissors laminations </a:t>
            </a:r>
            <a:r>
              <a:rPr lang="en-US" sz="1400" dirty="0" smtClean="0"/>
              <a:t>with Al shrink cylinder.</a:t>
            </a:r>
          </a:p>
          <a:p>
            <a:pPr lvl="1"/>
            <a:r>
              <a:rPr lang="en-US" sz="1400" dirty="0" smtClean="0"/>
              <a:t>System proposed for FCC</a:t>
            </a:r>
          </a:p>
          <a:p>
            <a:pPr lvl="1"/>
            <a:r>
              <a:rPr lang="en-US" sz="1400" dirty="0" smtClean="0"/>
              <a:t>Al cylinder rather than stainless welded shell due to lack of </a:t>
            </a:r>
            <a:r>
              <a:rPr lang="en-US" sz="1400" dirty="0" smtClean="0"/>
              <a:t>welding-press infrastructure</a:t>
            </a:r>
            <a:r>
              <a:rPr lang="en-US" sz="1400" dirty="0" smtClean="0"/>
              <a:t>.</a:t>
            </a:r>
          </a:p>
          <a:p>
            <a:pPr lvl="1"/>
            <a:r>
              <a:rPr lang="en-US" sz="1400" dirty="0" smtClean="0"/>
              <a:t>Open questions concerning assembly, mounting/dismounting risk, </a:t>
            </a:r>
            <a:r>
              <a:rPr lang="en-US" sz="1400" dirty="0" err="1" smtClean="0"/>
              <a:t>tuneability</a:t>
            </a:r>
            <a:r>
              <a:rPr lang="en-US" sz="1400" dirty="0" smtClean="0"/>
              <a:t>.</a:t>
            </a:r>
          </a:p>
          <a:p>
            <a:pPr lvl="1"/>
            <a:endParaRPr lang="en-US" sz="1400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Classical </a:t>
            </a:r>
            <a:r>
              <a:rPr lang="en-US" sz="1400" dirty="0" err="1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bladder&amp;key</a:t>
            </a:r>
            <a:r>
              <a:rPr lang="en-US" sz="14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structure </a:t>
            </a:r>
            <a:r>
              <a:rPr lang="en-US" sz="1400" dirty="0" smtClean="0"/>
              <a:t>with open vertical gaps in yoke and pad. </a:t>
            </a:r>
          </a:p>
          <a:p>
            <a:pPr lvl="1"/>
            <a:r>
              <a:rPr lang="en-US" sz="1400" dirty="0" smtClean="0"/>
              <a:t>Difference to SMC/RMC/HD1: 2-part pad </a:t>
            </a:r>
            <a:r>
              <a:rPr lang="en-US" sz="1400" dirty="0" smtClean="0"/>
              <a:t>(no </a:t>
            </a:r>
            <a:r>
              <a:rPr lang="en-US" sz="1400" dirty="0" smtClean="0"/>
              <a:t>need for </a:t>
            </a:r>
            <a:r>
              <a:rPr lang="en-US" sz="1400" dirty="0" err="1" smtClean="0"/>
              <a:t>azimutal</a:t>
            </a:r>
            <a:r>
              <a:rPr lang="en-US" sz="1400" dirty="0" smtClean="0"/>
              <a:t> pre-stress). </a:t>
            </a:r>
          </a:p>
          <a:p>
            <a:pPr lvl="1"/>
            <a:r>
              <a:rPr lang="en-US" sz="1400" dirty="0" smtClean="0"/>
              <a:t>Structure found too elastic to effectively limit peak stresses in formers.</a:t>
            </a:r>
            <a:endParaRPr lang="en-US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6" name="Content Placeholder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32240" y="2703814"/>
            <a:ext cx="2193572" cy="2185536"/>
          </a:xfrm>
          <a:prstGeom prst="ellipse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2444" y="439476"/>
            <a:ext cx="2193368" cy="2213128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7471019" y="3438124"/>
            <a:ext cx="714811" cy="716301"/>
            <a:chOff x="3968834" y="2754755"/>
            <a:chExt cx="884611" cy="886453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3968834" y="3074390"/>
              <a:ext cx="0" cy="70202"/>
            </a:xfrm>
            <a:prstGeom prst="line">
              <a:avLst/>
            </a:prstGeom>
            <a:ln w="3175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4307369" y="2754755"/>
              <a:ext cx="65867" cy="0"/>
            </a:xfrm>
            <a:prstGeom prst="line">
              <a:avLst/>
            </a:prstGeom>
            <a:ln w="3175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4443595" y="2754755"/>
              <a:ext cx="65867" cy="0"/>
            </a:xfrm>
            <a:prstGeom prst="line">
              <a:avLst/>
            </a:prstGeom>
            <a:ln w="3175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4307369" y="3641208"/>
              <a:ext cx="65867" cy="0"/>
            </a:xfrm>
            <a:prstGeom prst="line">
              <a:avLst/>
            </a:prstGeom>
            <a:ln w="3175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4443595" y="3641208"/>
              <a:ext cx="65867" cy="0"/>
            </a:xfrm>
            <a:prstGeom prst="line">
              <a:avLst/>
            </a:prstGeom>
            <a:ln w="3175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3968834" y="3261624"/>
              <a:ext cx="0" cy="70202"/>
            </a:xfrm>
            <a:prstGeom prst="line">
              <a:avLst/>
            </a:prstGeom>
            <a:ln w="3175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4853445" y="3059298"/>
              <a:ext cx="0" cy="70202"/>
            </a:xfrm>
            <a:prstGeom prst="line">
              <a:avLst/>
            </a:prstGeom>
            <a:ln w="3175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4853445" y="3258079"/>
              <a:ext cx="0" cy="70202"/>
            </a:xfrm>
            <a:prstGeom prst="line">
              <a:avLst/>
            </a:prstGeom>
            <a:ln w="3175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54890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Review Charge</a:t>
            </a:r>
          </a:p>
          <a:p>
            <a:r>
              <a:rPr lang="en-US" dirty="0" smtClean="0"/>
              <a:t>CCT </a:t>
            </a:r>
            <a:r>
              <a:rPr lang="en-US" dirty="0"/>
              <a:t>for </a:t>
            </a:r>
            <a:r>
              <a:rPr lang="en-US" dirty="0" smtClean="0"/>
              <a:t>FCC</a:t>
            </a:r>
          </a:p>
          <a:p>
            <a:r>
              <a:rPr lang="en-US" dirty="0" smtClean="0"/>
              <a:t>The </a:t>
            </a:r>
            <a:r>
              <a:rPr lang="en-US" dirty="0"/>
              <a:t>PSI CCT M</a:t>
            </a:r>
            <a:r>
              <a:rPr lang="en-US" dirty="0" smtClean="0"/>
              <a:t>odel Program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</a:t>
            </a:fld>
            <a:endParaRPr lang="de-DE" dirty="0"/>
          </a:p>
        </p:txBody>
      </p:sp>
      <p:grpSp>
        <p:nvGrpSpPr>
          <p:cNvPr id="70" name="Group 69"/>
          <p:cNvGrpSpPr/>
          <p:nvPr/>
        </p:nvGrpSpPr>
        <p:grpSpPr>
          <a:xfrm>
            <a:off x="6182597" y="2427734"/>
            <a:ext cx="2023715" cy="2016300"/>
            <a:chOff x="6228183" y="2206594"/>
            <a:chExt cx="2265999" cy="2257696"/>
          </a:xfrm>
        </p:grpSpPr>
        <p:pic>
          <p:nvPicPr>
            <p:cNvPr id="52" name="Content Placeholder 4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228183" y="2206594"/>
              <a:ext cx="2265999" cy="2257696"/>
            </a:xfrm>
            <a:prstGeom prst="ellipse">
              <a:avLst/>
            </a:prstGeom>
          </p:spPr>
        </p:pic>
        <p:cxnSp>
          <p:nvCxnSpPr>
            <p:cNvPr id="53" name="Straight Connector 52"/>
            <p:cNvCxnSpPr/>
            <p:nvPr/>
          </p:nvCxnSpPr>
          <p:spPr>
            <a:xfrm>
              <a:off x="6991182" y="3232922"/>
              <a:ext cx="0" cy="58926"/>
            </a:xfrm>
            <a:prstGeom prst="line">
              <a:avLst/>
            </a:prstGeom>
            <a:ln w="1905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7275342" y="2964627"/>
              <a:ext cx="55288" cy="0"/>
            </a:xfrm>
            <a:prstGeom prst="line">
              <a:avLst/>
            </a:prstGeom>
            <a:ln w="1905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7389688" y="2964627"/>
              <a:ext cx="55288" cy="0"/>
            </a:xfrm>
            <a:prstGeom prst="line">
              <a:avLst/>
            </a:prstGeom>
            <a:ln w="1905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7275342" y="3708698"/>
              <a:ext cx="55288" cy="0"/>
            </a:xfrm>
            <a:prstGeom prst="line">
              <a:avLst/>
            </a:prstGeom>
            <a:ln w="1905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>
              <a:off x="7389688" y="3708698"/>
              <a:ext cx="55288" cy="0"/>
            </a:xfrm>
            <a:prstGeom prst="line">
              <a:avLst/>
            </a:prstGeom>
            <a:ln w="1905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991182" y="3049094"/>
              <a:ext cx="0" cy="167658"/>
            </a:xfrm>
            <a:prstGeom prst="line">
              <a:avLst/>
            </a:prstGeom>
            <a:ln w="19050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6991182" y="3390083"/>
              <a:ext cx="0" cy="58926"/>
            </a:xfrm>
            <a:prstGeom prst="line">
              <a:avLst/>
            </a:prstGeom>
            <a:ln w="1905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>
              <a:off x="7733708" y="3220254"/>
              <a:ext cx="0" cy="58926"/>
            </a:xfrm>
            <a:prstGeom prst="line">
              <a:avLst/>
            </a:prstGeom>
            <a:ln w="1905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7733708" y="3387107"/>
              <a:ext cx="0" cy="58926"/>
            </a:xfrm>
            <a:prstGeom prst="line">
              <a:avLst/>
            </a:prstGeom>
            <a:ln w="1905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6991182" y="3464695"/>
              <a:ext cx="0" cy="167658"/>
            </a:xfrm>
            <a:prstGeom prst="line">
              <a:avLst/>
            </a:prstGeom>
            <a:ln w="19050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>
              <a:off x="7734953" y="3037656"/>
              <a:ext cx="0" cy="167658"/>
            </a:xfrm>
            <a:prstGeom prst="line">
              <a:avLst/>
            </a:prstGeom>
            <a:ln w="19050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7734953" y="3462949"/>
              <a:ext cx="0" cy="167658"/>
            </a:xfrm>
            <a:prstGeom prst="line">
              <a:avLst/>
            </a:prstGeom>
            <a:ln w="19050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16200000">
              <a:off x="7171829" y="2880797"/>
              <a:ext cx="0" cy="167658"/>
            </a:xfrm>
            <a:prstGeom prst="line">
              <a:avLst/>
            </a:prstGeom>
            <a:ln w="19050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>
              <a:off x="7546331" y="2881438"/>
              <a:ext cx="0" cy="167658"/>
            </a:xfrm>
            <a:prstGeom prst="line">
              <a:avLst/>
            </a:prstGeom>
            <a:ln w="19050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16200000">
              <a:off x="7171829" y="3624869"/>
              <a:ext cx="0" cy="167658"/>
            </a:xfrm>
            <a:prstGeom prst="line">
              <a:avLst/>
            </a:prstGeom>
            <a:ln w="19050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>
              <a:off x="7546331" y="3625511"/>
              <a:ext cx="0" cy="167658"/>
            </a:xfrm>
            <a:prstGeom prst="line">
              <a:avLst/>
            </a:prstGeom>
            <a:ln w="19050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5441100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Mechanical Structure Evolution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987574"/>
            <a:ext cx="5041179" cy="3509963"/>
          </a:xfrm>
        </p:spPr>
        <p:txBody>
          <a:bodyPr/>
          <a:lstStyle/>
          <a:p>
            <a:pPr marL="342900" indent="-342900">
              <a:buFont typeface="+mj-lt"/>
              <a:buAutoNum type="arabicPeriod" startAt="3"/>
            </a:pPr>
            <a:r>
              <a:rPr lang="en-US" sz="1400" dirty="0" err="1">
                <a:solidFill>
                  <a:schemeClr val="accent5">
                    <a:lumMod val="60000"/>
                    <a:lumOff val="40000"/>
                  </a:schemeClr>
                </a:solidFill>
              </a:rPr>
              <a:t>B</a:t>
            </a:r>
            <a:r>
              <a:rPr lang="en-US" sz="1400" dirty="0" err="1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ladder&amp;key</a:t>
            </a:r>
            <a:r>
              <a:rPr lang="en-US" sz="14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14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structure </a:t>
            </a:r>
            <a:r>
              <a:rPr lang="en-US" sz="1400" dirty="0" smtClean="0"/>
              <a:t>with </a:t>
            </a:r>
            <a:r>
              <a:rPr lang="en-US" sz="1400" b="1" i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closed yoke gap</a:t>
            </a:r>
            <a:r>
              <a:rPr lang="en-US" sz="1400" dirty="0" smtClean="0"/>
              <a:t>.</a:t>
            </a:r>
          </a:p>
          <a:p>
            <a:pPr lvl="1"/>
            <a:r>
              <a:rPr lang="en-US" sz="1400" dirty="0" smtClean="0"/>
              <a:t>Tapered interface like MFISC, 11-T, etc. through graded yoke keys.</a:t>
            </a:r>
          </a:p>
          <a:p>
            <a:pPr lvl="1"/>
            <a:r>
              <a:rPr lang="en-US" sz="1400" dirty="0" smtClean="0"/>
              <a:t>Could not provide enough pre-stress to limit former stress AND keep the gap closed at room temperature.</a:t>
            </a:r>
          </a:p>
          <a:p>
            <a:pPr lvl="1"/>
            <a:endParaRPr lang="en-US" sz="1400" dirty="0" smtClean="0"/>
          </a:p>
          <a:p>
            <a:pPr marL="342900" indent="-342900">
              <a:buFont typeface="+mj-lt"/>
              <a:buAutoNum type="arabicPeriod" startAt="3"/>
            </a:pPr>
            <a:r>
              <a:rPr lang="en-US" sz="1400" dirty="0" err="1">
                <a:solidFill>
                  <a:schemeClr val="accent5">
                    <a:lumMod val="60000"/>
                    <a:lumOff val="40000"/>
                  </a:schemeClr>
                </a:solidFill>
              </a:rPr>
              <a:t>Bladder&amp;key</a:t>
            </a:r>
            <a:r>
              <a:rPr lang="en-US" sz="14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 structure </a:t>
            </a:r>
            <a:r>
              <a:rPr lang="en-US" sz="1400" dirty="0"/>
              <a:t>with </a:t>
            </a:r>
            <a:r>
              <a:rPr lang="en-US" sz="1400" b="1" i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closed </a:t>
            </a:r>
            <a:r>
              <a:rPr lang="en-US" sz="1400" b="1" i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pad gap</a:t>
            </a:r>
            <a:r>
              <a:rPr lang="en-US" sz="1400" dirty="0" smtClean="0"/>
              <a:t>. </a:t>
            </a:r>
          </a:p>
          <a:p>
            <a:pPr lvl="1"/>
            <a:r>
              <a:rPr lang="en-US" sz="1400" dirty="0" smtClean="0"/>
              <a:t>Closed </a:t>
            </a:r>
            <a:r>
              <a:rPr lang="en-US" sz="1400" dirty="0"/>
              <a:t>and pre-loaded pad gap for maximum-rigidity cage around coils.</a:t>
            </a:r>
          </a:p>
          <a:p>
            <a:pPr lvl="1"/>
            <a:r>
              <a:rPr lang="en-US" sz="1400" dirty="0"/>
              <a:t>Steel pads to better match coil differential contraction.</a:t>
            </a:r>
          </a:p>
          <a:p>
            <a:pPr marL="342900" indent="-342900">
              <a:buFont typeface="+mj-lt"/>
              <a:buAutoNum type="arabicPeriod" startAt="3"/>
            </a:pPr>
            <a:endParaRPr lang="en-US" sz="1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6" name="Content Placeholder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32240" y="2703814"/>
            <a:ext cx="2193572" cy="2185536"/>
          </a:xfrm>
          <a:prstGeom prst="ellipse">
            <a:avLst/>
          </a:prstGeom>
        </p:spPr>
      </p:pic>
      <p:pic>
        <p:nvPicPr>
          <p:cNvPr id="8" name="Content Placeholder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32240" y="477988"/>
            <a:ext cx="2193572" cy="2185536"/>
          </a:xfrm>
          <a:prstGeom prst="ellipse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7471019" y="3438124"/>
            <a:ext cx="714811" cy="716301"/>
            <a:chOff x="3968834" y="2754755"/>
            <a:chExt cx="884611" cy="886453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3968834" y="3074390"/>
              <a:ext cx="0" cy="70202"/>
            </a:xfrm>
            <a:prstGeom prst="line">
              <a:avLst/>
            </a:prstGeom>
            <a:ln w="3175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4307369" y="2754755"/>
              <a:ext cx="65867" cy="0"/>
            </a:xfrm>
            <a:prstGeom prst="line">
              <a:avLst/>
            </a:prstGeom>
            <a:ln w="3175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4443595" y="2754755"/>
              <a:ext cx="65867" cy="0"/>
            </a:xfrm>
            <a:prstGeom prst="line">
              <a:avLst/>
            </a:prstGeom>
            <a:ln w="3175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4307369" y="3641208"/>
              <a:ext cx="65867" cy="0"/>
            </a:xfrm>
            <a:prstGeom prst="line">
              <a:avLst/>
            </a:prstGeom>
            <a:ln w="3175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4443595" y="3641208"/>
              <a:ext cx="65867" cy="0"/>
            </a:xfrm>
            <a:prstGeom prst="line">
              <a:avLst/>
            </a:prstGeom>
            <a:ln w="3175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3968834" y="3261624"/>
              <a:ext cx="0" cy="70202"/>
            </a:xfrm>
            <a:prstGeom prst="line">
              <a:avLst/>
            </a:prstGeom>
            <a:ln w="3175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4853445" y="3059298"/>
              <a:ext cx="0" cy="70202"/>
            </a:xfrm>
            <a:prstGeom prst="line">
              <a:avLst/>
            </a:prstGeom>
            <a:ln w="3175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4853445" y="3258079"/>
              <a:ext cx="0" cy="70202"/>
            </a:xfrm>
            <a:prstGeom prst="line">
              <a:avLst/>
            </a:prstGeom>
            <a:ln w="3175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/>
          <p:cNvGrpSpPr/>
          <p:nvPr/>
        </p:nvGrpSpPr>
        <p:grpSpPr>
          <a:xfrm>
            <a:off x="7471765" y="1212298"/>
            <a:ext cx="714811" cy="716301"/>
            <a:chOff x="3968834" y="2754755"/>
            <a:chExt cx="884611" cy="886453"/>
          </a:xfrm>
        </p:grpSpPr>
        <p:cxnSp>
          <p:nvCxnSpPr>
            <p:cNvPr id="26" name="Straight Connector 25"/>
            <p:cNvCxnSpPr/>
            <p:nvPr/>
          </p:nvCxnSpPr>
          <p:spPr>
            <a:xfrm>
              <a:off x="3968834" y="3074390"/>
              <a:ext cx="0" cy="70202"/>
            </a:xfrm>
            <a:prstGeom prst="line">
              <a:avLst/>
            </a:prstGeom>
            <a:ln w="3175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4307369" y="2754755"/>
              <a:ext cx="65867" cy="0"/>
            </a:xfrm>
            <a:prstGeom prst="line">
              <a:avLst/>
            </a:prstGeom>
            <a:ln w="3175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4443595" y="2754755"/>
              <a:ext cx="65867" cy="0"/>
            </a:xfrm>
            <a:prstGeom prst="line">
              <a:avLst/>
            </a:prstGeom>
            <a:ln w="3175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4307369" y="3641208"/>
              <a:ext cx="65867" cy="0"/>
            </a:xfrm>
            <a:prstGeom prst="line">
              <a:avLst/>
            </a:prstGeom>
            <a:ln w="3175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4443595" y="3641208"/>
              <a:ext cx="65867" cy="0"/>
            </a:xfrm>
            <a:prstGeom prst="line">
              <a:avLst/>
            </a:prstGeom>
            <a:ln w="3175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3968834" y="3261624"/>
              <a:ext cx="0" cy="70202"/>
            </a:xfrm>
            <a:prstGeom prst="line">
              <a:avLst/>
            </a:prstGeom>
            <a:ln w="3175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4853445" y="3059298"/>
              <a:ext cx="0" cy="70202"/>
            </a:xfrm>
            <a:prstGeom prst="line">
              <a:avLst/>
            </a:prstGeom>
            <a:ln w="3175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4853445" y="3258079"/>
              <a:ext cx="0" cy="70202"/>
            </a:xfrm>
            <a:prstGeom prst="line">
              <a:avLst/>
            </a:prstGeom>
            <a:ln w="3175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Group 45"/>
          <p:cNvGrpSpPr/>
          <p:nvPr/>
        </p:nvGrpSpPr>
        <p:grpSpPr>
          <a:xfrm>
            <a:off x="7833568" y="627534"/>
            <a:ext cx="61" cy="557608"/>
            <a:chOff x="7833568" y="627534"/>
            <a:chExt cx="61" cy="557608"/>
          </a:xfrm>
        </p:grpSpPr>
        <p:cxnSp>
          <p:nvCxnSpPr>
            <p:cNvPr id="42" name="Straight Connector 41"/>
            <p:cNvCxnSpPr/>
            <p:nvPr/>
          </p:nvCxnSpPr>
          <p:spPr>
            <a:xfrm>
              <a:off x="7833629" y="627534"/>
              <a:ext cx="0" cy="56727"/>
            </a:xfrm>
            <a:prstGeom prst="line">
              <a:avLst/>
            </a:prstGeom>
            <a:ln w="3175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7833568" y="1128415"/>
              <a:ext cx="0" cy="56727"/>
            </a:xfrm>
            <a:prstGeom prst="line">
              <a:avLst/>
            </a:prstGeom>
            <a:ln w="5080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/>
          <p:cNvGrpSpPr/>
          <p:nvPr/>
        </p:nvGrpSpPr>
        <p:grpSpPr>
          <a:xfrm flipV="1">
            <a:off x="7833568" y="1961034"/>
            <a:ext cx="61" cy="557608"/>
            <a:chOff x="7833568" y="627534"/>
            <a:chExt cx="61" cy="557608"/>
          </a:xfrm>
        </p:grpSpPr>
        <p:cxnSp>
          <p:nvCxnSpPr>
            <p:cNvPr id="48" name="Straight Connector 47"/>
            <p:cNvCxnSpPr/>
            <p:nvPr/>
          </p:nvCxnSpPr>
          <p:spPr>
            <a:xfrm>
              <a:off x="7833629" y="627534"/>
              <a:ext cx="0" cy="56727"/>
            </a:xfrm>
            <a:prstGeom prst="line">
              <a:avLst/>
            </a:prstGeom>
            <a:ln w="3175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>
              <a:off x="7833568" y="1128415"/>
              <a:ext cx="0" cy="56727"/>
            </a:xfrm>
            <a:prstGeom prst="line">
              <a:avLst/>
            </a:prstGeom>
            <a:ln w="5080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87248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Mechanical Structure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59832" y="1851670"/>
            <a:ext cx="2699606" cy="2689715"/>
          </a:xfrm>
          <a:prstGeom prst="ellipse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3968834" y="3074390"/>
            <a:ext cx="0" cy="70202"/>
          </a:xfrm>
          <a:prstGeom prst="line">
            <a:avLst/>
          </a:prstGeom>
          <a:ln w="3175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307369" y="2754755"/>
            <a:ext cx="65867" cy="0"/>
          </a:xfrm>
          <a:prstGeom prst="line">
            <a:avLst/>
          </a:prstGeom>
          <a:ln w="3175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4443595" y="2754755"/>
            <a:ext cx="65867" cy="0"/>
          </a:xfrm>
          <a:prstGeom prst="line">
            <a:avLst/>
          </a:prstGeom>
          <a:ln w="3175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4307369" y="3641208"/>
            <a:ext cx="65867" cy="0"/>
          </a:xfrm>
          <a:prstGeom prst="line">
            <a:avLst/>
          </a:prstGeom>
          <a:ln w="3175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443595" y="3641208"/>
            <a:ext cx="65867" cy="0"/>
          </a:xfrm>
          <a:prstGeom prst="line">
            <a:avLst/>
          </a:prstGeom>
          <a:ln w="3175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682068" y="2572721"/>
            <a:ext cx="114807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/>
              <a:t>Al shell 25 mm </a:t>
            </a:r>
            <a:endParaRPr lang="en-US" sz="1100" dirty="0"/>
          </a:p>
        </p:txBody>
      </p:sp>
      <p:sp>
        <p:nvSpPr>
          <p:cNvPr id="18" name="TextBox 17"/>
          <p:cNvSpPr txBox="1"/>
          <p:nvPr/>
        </p:nvSpPr>
        <p:spPr>
          <a:xfrm>
            <a:off x="5487512" y="3939884"/>
            <a:ext cx="222048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Vertically split yoke, OR 250 mm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350860" y="4002580"/>
            <a:ext cx="16594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Vertically split </a:t>
            </a:r>
            <a:r>
              <a:rPr lang="en-US" sz="1100" dirty="0" smtClean="0"/>
              <a:t>steel pad</a:t>
            </a:r>
            <a:endParaRPr lang="en-US" sz="1100" dirty="0"/>
          </a:p>
        </p:txBody>
      </p:sp>
      <p:sp>
        <p:nvSpPr>
          <p:cNvPr id="22" name="Freeform 21"/>
          <p:cNvSpPr/>
          <p:nvPr/>
        </p:nvSpPr>
        <p:spPr>
          <a:xfrm>
            <a:off x="5142005" y="3663520"/>
            <a:ext cx="916326" cy="306824"/>
          </a:xfrm>
          <a:custGeom>
            <a:avLst/>
            <a:gdLst>
              <a:gd name="connsiteX0" fmla="*/ 0 w 2263237"/>
              <a:gd name="connsiteY0" fmla="*/ 765767 h 765767"/>
              <a:gd name="connsiteX1" fmla="*/ 2105094 w 2263237"/>
              <a:gd name="connsiteY1" fmla="*/ 42141 h 765767"/>
              <a:gd name="connsiteX2" fmla="*/ 2111672 w 2263237"/>
              <a:gd name="connsiteY2" fmla="*/ 81612 h 765767"/>
              <a:gd name="connsiteX0" fmla="*/ 0 w 2111672"/>
              <a:gd name="connsiteY0" fmla="*/ 684155 h 684155"/>
              <a:gd name="connsiteX1" fmla="*/ 1111753 w 2111672"/>
              <a:gd name="connsiteY1" fmla="*/ 144725 h 684155"/>
              <a:gd name="connsiteX2" fmla="*/ 2111672 w 2111672"/>
              <a:gd name="connsiteY2" fmla="*/ 0 h 684155"/>
              <a:gd name="connsiteX0" fmla="*/ 0 w 2111672"/>
              <a:gd name="connsiteY0" fmla="*/ 749939 h 749939"/>
              <a:gd name="connsiteX1" fmla="*/ 1111753 w 2111672"/>
              <a:gd name="connsiteY1" fmla="*/ 210509 h 749939"/>
              <a:gd name="connsiteX2" fmla="*/ 2111672 w 2111672"/>
              <a:gd name="connsiteY2" fmla="*/ 0 h 749939"/>
              <a:gd name="connsiteX0" fmla="*/ 0 w 2111672"/>
              <a:gd name="connsiteY0" fmla="*/ 749939 h 749939"/>
              <a:gd name="connsiteX1" fmla="*/ 1085439 w 2111672"/>
              <a:gd name="connsiteY1" fmla="*/ 138147 h 749939"/>
              <a:gd name="connsiteX2" fmla="*/ 2111672 w 2111672"/>
              <a:gd name="connsiteY2" fmla="*/ 0 h 749939"/>
              <a:gd name="connsiteX0" fmla="*/ 0 w 2111672"/>
              <a:gd name="connsiteY0" fmla="*/ 782023 h 782023"/>
              <a:gd name="connsiteX1" fmla="*/ 1085439 w 2111672"/>
              <a:gd name="connsiteY1" fmla="*/ 170231 h 782023"/>
              <a:gd name="connsiteX2" fmla="*/ 2111672 w 2111672"/>
              <a:gd name="connsiteY2" fmla="*/ 32084 h 782023"/>
              <a:gd name="connsiteX0" fmla="*/ 0 w 2111672"/>
              <a:gd name="connsiteY0" fmla="*/ 782023 h 782023"/>
              <a:gd name="connsiteX1" fmla="*/ 1085439 w 2111672"/>
              <a:gd name="connsiteY1" fmla="*/ 170231 h 782023"/>
              <a:gd name="connsiteX2" fmla="*/ 2111672 w 2111672"/>
              <a:gd name="connsiteY2" fmla="*/ 32084 h 782023"/>
              <a:gd name="connsiteX0" fmla="*/ 0 w 2111672"/>
              <a:gd name="connsiteY0" fmla="*/ 750228 h 750228"/>
              <a:gd name="connsiteX1" fmla="*/ 1085439 w 2111672"/>
              <a:gd name="connsiteY1" fmla="*/ 138436 h 750228"/>
              <a:gd name="connsiteX2" fmla="*/ 2111672 w 2111672"/>
              <a:gd name="connsiteY2" fmla="*/ 289 h 750228"/>
              <a:gd name="connsiteX0" fmla="*/ 2510829 w 2537151"/>
              <a:gd name="connsiteY0" fmla="*/ 486803 h 486803"/>
              <a:gd name="connsiteX1" fmla="*/ 30766 w 2537151"/>
              <a:gd name="connsiteY1" fmla="*/ 138147 h 486803"/>
              <a:gd name="connsiteX2" fmla="*/ 1056999 w 2537151"/>
              <a:gd name="connsiteY2" fmla="*/ 0 h 486803"/>
              <a:gd name="connsiteX0" fmla="*/ 1453830 w 1526658"/>
              <a:gd name="connsiteY0" fmla="*/ 487080 h 487080"/>
              <a:gd name="connsiteX1" fmla="*/ 749939 w 1526658"/>
              <a:gd name="connsiteY1" fmla="*/ 72639 h 487080"/>
              <a:gd name="connsiteX2" fmla="*/ 0 w 1526658"/>
              <a:gd name="connsiteY2" fmla="*/ 277 h 487080"/>
              <a:gd name="connsiteX0" fmla="*/ 1453830 w 1545458"/>
              <a:gd name="connsiteY0" fmla="*/ 487080 h 487080"/>
              <a:gd name="connsiteX1" fmla="*/ 960448 w 1545458"/>
              <a:gd name="connsiteY1" fmla="*/ 72639 h 487080"/>
              <a:gd name="connsiteX2" fmla="*/ 0 w 1545458"/>
              <a:gd name="connsiteY2" fmla="*/ 277 h 487080"/>
              <a:gd name="connsiteX0" fmla="*/ 1453830 w 1544788"/>
              <a:gd name="connsiteY0" fmla="*/ 486803 h 486803"/>
              <a:gd name="connsiteX1" fmla="*/ 960448 w 1544788"/>
              <a:gd name="connsiteY1" fmla="*/ 72362 h 486803"/>
              <a:gd name="connsiteX2" fmla="*/ 0 w 1544788"/>
              <a:gd name="connsiteY2" fmla="*/ 0 h 486803"/>
              <a:gd name="connsiteX0" fmla="*/ 1453830 w 1453830"/>
              <a:gd name="connsiteY0" fmla="*/ 486803 h 486803"/>
              <a:gd name="connsiteX1" fmla="*/ 960448 w 1453830"/>
              <a:gd name="connsiteY1" fmla="*/ 72362 h 486803"/>
              <a:gd name="connsiteX2" fmla="*/ 0 w 1453830"/>
              <a:gd name="connsiteY2" fmla="*/ 0 h 486803"/>
              <a:gd name="connsiteX0" fmla="*/ 1453830 w 1453830"/>
              <a:gd name="connsiteY0" fmla="*/ 496319 h 496319"/>
              <a:gd name="connsiteX1" fmla="*/ 861772 w 1453830"/>
              <a:gd name="connsiteY1" fmla="*/ 22672 h 496319"/>
              <a:gd name="connsiteX2" fmla="*/ 0 w 1453830"/>
              <a:gd name="connsiteY2" fmla="*/ 9516 h 496319"/>
              <a:gd name="connsiteX0" fmla="*/ 1453830 w 1453830"/>
              <a:gd name="connsiteY0" fmla="*/ 519259 h 519259"/>
              <a:gd name="connsiteX1" fmla="*/ 861772 w 1453830"/>
              <a:gd name="connsiteY1" fmla="*/ 45612 h 519259"/>
              <a:gd name="connsiteX2" fmla="*/ 0 w 1453830"/>
              <a:gd name="connsiteY2" fmla="*/ 32456 h 519259"/>
              <a:gd name="connsiteX0" fmla="*/ 1453830 w 1453830"/>
              <a:gd name="connsiteY0" fmla="*/ 486803 h 486803"/>
              <a:gd name="connsiteX1" fmla="*/ 835458 w 1453830"/>
              <a:gd name="connsiteY1" fmla="*/ 124989 h 486803"/>
              <a:gd name="connsiteX2" fmla="*/ 0 w 1453830"/>
              <a:gd name="connsiteY2" fmla="*/ 0 h 486803"/>
              <a:gd name="connsiteX0" fmla="*/ 1453830 w 1453830"/>
              <a:gd name="connsiteY0" fmla="*/ 486803 h 486803"/>
              <a:gd name="connsiteX1" fmla="*/ 835458 w 1453830"/>
              <a:gd name="connsiteY1" fmla="*/ 124989 h 486803"/>
              <a:gd name="connsiteX2" fmla="*/ 0 w 1453830"/>
              <a:gd name="connsiteY2" fmla="*/ 0 h 486803"/>
              <a:gd name="connsiteX0" fmla="*/ 1453830 w 1453830"/>
              <a:gd name="connsiteY0" fmla="*/ 486803 h 486803"/>
              <a:gd name="connsiteX1" fmla="*/ 835458 w 1453830"/>
              <a:gd name="connsiteY1" fmla="*/ 124989 h 486803"/>
              <a:gd name="connsiteX2" fmla="*/ 0 w 1453830"/>
              <a:gd name="connsiteY2" fmla="*/ 0 h 4868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53830" h="486803">
                <a:moveTo>
                  <a:pt x="1453830" y="486803"/>
                </a:moveTo>
                <a:cubicBezTo>
                  <a:pt x="1331032" y="366198"/>
                  <a:pt x="1202753" y="239015"/>
                  <a:pt x="835458" y="124989"/>
                </a:cubicBezTo>
                <a:cubicBezTo>
                  <a:pt x="468163" y="10963"/>
                  <a:pt x="0" y="0"/>
                  <a:pt x="0" y="0"/>
                </a:cubicBezTo>
              </a:path>
            </a:pathLst>
          </a:custGeom>
          <a:noFill/>
          <a:ln w="19050">
            <a:solidFill>
              <a:srgbClr val="FDCA00"/>
            </a:solidFill>
            <a:tailEnd type="stealt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23" name="Freeform 22"/>
          <p:cNvSpPr/>
          <p:nvPr/>
        </p:nvSpPr>
        <p:spPr>
          <a:xfrm>
            <a:off x="4713194" y="3176447"/>
            <a:ext cx="1238010" cy="163665"/>
          </a:xfrm>
          <a:custGeom>
            <a:avLst/>
            <a:gdLst>
              <a:gd name="connsiteX0" fmla="*/ 0 w 2263237"/>
              <a:gd name="connsiteY0" fmla="*/ 765767 h 765767"/>
              <a:gd name="connsiteX1" fmla="*/ 2105094 w 2263237"/>
              <a:gd name="connsiteY1" fmla="*/ 42141 h 765767"/>
              <a:gd name="connsiteX2" fmla="*/ 2111672 w 2263237"/>
              <a:gd name="connsiteY2" fmla="*/ 81612 h 765767"/>
              <a:gd name="connsiteX0" fmla="*/ 0 w 2111672"/>
              <a:gd name="connsiteY0" fmla="*/ 684155 h 684155"/>
              <a:gd name="connsiteX1" fmla="*/ 1111753 w 2111672"/>
              <a:gd name="connsiteY1" fmla="*/ 144725 h 684155"/>
              <a:gd name="connsiteX2" fmla="*/ 2111672 w 2111672"/>
              <a:gd name="connsiteY2" fmla="*/ 0 h 684155"/>
              <a:gd name="connsiteX0" fmla="*/ 0 w 2111672"/>
              <a:gd name="connsiteY0" fmla="*/ 749939 h 749939"/>
              <a:gd name="connsiteX1" fmla="*/ 1111753 w 2111672"/>
              <a:gd name="connsiteY1" fmla="*/ 210509 h 749939"/>
              <a:gd name="connsiteX2" fmla="*/ 2111672 w 2111672"/>
              <a:gd name="connsiteY2" fmla="*/ 0 h 749939"/>
              <a:gd name="connsiteX0" fmla="*/ 0 w 2111672"/>
              <a:gd name="connsiteY0" fmla="*/ 749939 h 749939"/>
              <a:gd name="connsiteX1" fmla="*/ 1085439 w 2111672"/>
              <a:gd name="connsiteY1" fmla="*/ 138147 h 749939"/>
              <a:gd name="connsiteX2" fmla="*/ 2111672 w 2111672"/>
              <a:gd name="connsiteY2" fmla="*/ 0 h 749939"/>
              <a:gd name="connsiteX0" fmla="*/ 0 w 2111672"/>
              <a:gd name="connsiteY0" fmla="*/ 782023 h 782023"/>
              <a:gd name="connsiteX1" fmla="*/ 1085439 w 2111672"/>
              <a:gd name="connsiteY1" fmla="*/ 170231 h 782023"/>
              <a:gd name="connsiteX2" fmla="*/ 2111672 w 2111672"/>
              <a:gd name="connsiteY2" fmla="*/ 32084 h 782023"/>
              <a:gd name="connsiteX0" fmla="*/ 0 w 2111672"/>
              <a:gd name="connsiteY0" fmla="*/ 782023 h 782023"/>
              <a:gd name="connsiteX1" fmla="*/ 1085439 w 2111672"/>
              <a:gd name="connsiteY1" fmla="*/ 170231 h 782023"/>
              <a:gd name="connsiteX2" fmla="*/ 2111672 w 2111672"/>
              <a:gd name="connsiteY2" fmla="*/ 32084 h 782023"/>
              <a:gd name="connsiteX0" fmla="*/ 0 w 2111672"/>
              <a:gd name="connsiteY0" fmla="*/ 750228 h 750228"/>
              <a:gd name="connsiteX1" fmla="*/ 1085439 w 2111672"/>
              <a:gd name="connsiteY1" fmla="*/ 138436 h 750228"/>
              <a:gd name="connsiteX2" fmla="*/ 2111672 w 2111672"/>
              <a:gd name="connsiteY2" fmla="*/ 289 h 750228"/>
              <a:gd name="connsiteX0" fmla="*/ 2510829 w 2537151"/>
              <a:gd name="connsiteY0" fmla="*/ 486803 h 486803"/>
              <a:gd name="connsiteX1" fmla="*/ 30766 w 2537151"/>
              <a:gd name="connsiteY1" fmla="*/ 138147 h 486803"/>
              <a:gd name="connsiteX2" fmla="*/ 1056999 w 2537151"/>
              <a:gd name="connsiteY2" fmla="*/ 0 h 486803"/>
              <a:gd name="connsiteX0" fmla="*/ 1453830 w 1526658"/>
              <a:gd name="connsiteY0" fmla="*/ 487080 h 487080"/>
              <a:gd name="connsiteX1" fmla="*/ 749939 w 1526658"/>
              <a:gd name="connsiteY1" fmla="*/ 72639 h 487080"/>
              <a:gd name="connsiteX2" fmla="*/ 0 w 1526658"/>
              <a:gd name="connsiteY2" fmla="*/ 277 h 487080"/>
              <a:gd name="connsiteX0" fmla="*/ 1453830 w 1545458"/>
              <a:gd name="connsiteY0" fmla="*/ 487080 h 487080"/>
              <a:gd name="connsiteX1" fmla="*/ 960448 w 1545458"/>
              <a:gd name="connsiteY1" fmla="*/ 72639 h 487080"/>
              <a:gd name="connsiteX2" fmla="*/ 0 w 1545458"/>
              <a:gd name="connsiteY2" fmla="*/ 277 h 487080"/>
              <a:gd name="connsiteX0" fmla="*/ 1453830 w 1544788"/>
              <a:gd name="connsiteY0" fmla="*/ 486803 h 486803"/>
              <a:gd name="connsiteX1" fmla="*/ 960448 w 1544788"/>
              <a:gd name="connsiteY1" fmla="*/ 72362 h 486803"/>
              <a:gd name="connsiteX2" fmla="*/ 0 w 1544788"/>
              <a:gd name="connsiteY2" fmla="*/ 0 h 486803"/>
              <a:gd name="connsiteX0" fmla="*/ 1453830 w 1453830"/>
              <a:gd name="connsiteY0" fmla="*/ 486803 h 486803"/>
              <a:gd name="connsiteX1" fmla="*/ 960448 w 1453830"/>
              <a:gd name="connsiteY1" fmla="*/ 72362 h 486803"/>
              <a:gd name="connsiteX2" fmla="*/ 0 w 1453830"/>
              <a:gd name="connsiteY2" fmla="*/ 0 h 486803"/>
              <a:gd name="connsiteX0" fmla="*/ 1453830 w 1453830"/>
              <a:gd name="connsiteY0" fmla="*/ 496319 h 496319"/>
              <a:gd name="connsiteX1" fmla="*/ 861772 w 1453830"/>
              <a:gd name="connsiteY1" fmla="*/ 22672 h 496319"/>
              <a:gd name="connsiteX2" fmla="*/ 0 w 1453830"/>
              <a:gd name="connsiteY2" fmla="*/ 9516 h 496319"/>
              <a:gd name="connsiteX0" fmla="*/ 1453830 w 1453830"/>
              <a:gd name="connsiteY0" fmla="*/ 519259 h 519259"/>
              <a:gd name="connsiteX1" fmla="*/ 861772 w 1453830"/>
              <a:gd name="connsiteY1" fmla="*/ 45612 h 519259"/>
              <a:gd name="connsiteX2" fmla="*/ 0 w 1453830"/>
              <a:gd name="connsiteY2" fmla="*/ 32456 h 519259"/>
              <a:gd name="connsiteX0" fmla="*/ 1453830 w 1453830"/>
              <a:gd name="connsiteY0" fmla="*/ 486803 h 486803"/>
              <a:gd name="connsiteX1" fmla="*/ 835458 w 1453830"/>
              <a:gd name="connsiteY1" fmla="*/ 124989 h 486803"/>
              <a:gd name="connsiteX2" fmla="*/ 0 w 1453830"/>
              <a:gd name="connsiteY2" fmla="*/ 0 h 486803"/>
              <a:gd name="connsiteX0" fmla="*/ 1453830 w 1453830"/>
              <a:gd name="connsiteY0" fmla="*/ 486803 h 486803"/>
              <a:gd name="connsiteX1" fmla="*/ 835458 w 1453830"/>
              <a:gd name="connsiteY1" fmla="*/ 124989 h 486803"/>
              <a:gd name="connsiteX2" fmla="*/ 0 w 1453830"/>
              <a:gd name="connsiteY2" fmla="*/ 0 h 486803"/>
              <a:gd name="connsiteX0" fmla="*/ 1453830 w 1453830"/>
              <a:gd name="connsiteY0" fmla="*/ 486803 h 486803"/>
              <a:gd name="connsiteX1" fmla="*/ 835458 w 1453830"/>
              <a:gd name="connsiteY1" fmla="*/ 124989 h 486803"/>
              <a:gd name="connsiteX2" fmla="*/ 0 w 1453830"/>
              <a:gd name="connsiteY2" fmla="*/ 0 h 486803"/>
              <a:gd name="connsiteX0" fmla="*/ 1986682 w 1986682"/>
              <a:gd name="connsiteY0" fmla="*/ 256559 h 256559"/>
              <a:gd name="connsiteX1" fmla="*/ 835458 w 1986682"/>
              <a:gd name="connsiteY1" fmla="*/ 124989 h 256559"/>
              <a:gd name="connsiteX2" fmla="*/ 0 w 1986682"/>
              <a:gd name="connsiteY2" fmla="*/ 0 h 256559"/>
              <a:gd name="connsiteX0" fmla="*/ 1986682 w 1986682"/>
              <a:gd name="connsiteY0" fmla="*/ 259668 h 259668"/>
              <a:gd name="connsiteX1" fmla="*/ 1032811 w 1986682"/>
              <a:gd name="connsiteY1" fmla="*/ 29421 h 259668"/>
              <a:gd name="connsiteX2" fmla="*/ 0 w 1986682"/>
              <a:gd name="connsiteY2" fmla="*/ 3109 h 259668"/>
              <a:gd name="connsiteX0" fmla="*/ 1986682 w 1986682"/>
              <a:gd name="connsiteY0" fmla="*/ 259668 h 259668"/>
              <a:gd name="connsiteX1" fmla="*/ 1032811 w 1986682"/>
              <a:gd name="connsiteY1" fmla="*/ 29421 h 259668"/>
              <a:gd name="connsiteX2" fmla="*/ 0 w 1986682"/>
              <a:gd name="connsiteY2" fmla="*/ 3109 h 259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86682" h="259668">
                <a:moveTo>
                  <a:pt x="1986682" y="259668"/>
                </a:moveTo>
                <a:cubicBezTo>
                  <a:pt x="1798100" y="178533"/>
                  <a:pt x="1363925" y="72181"/>
                  <a:pt x="1032811" y="29421"/>
                </a:cubicBezTo>
                <a:cubicBezTo>
                  <a:pt x="701697" y="-13339"/>
                  <a:pt x="0" y="3109"/>
                  <a:pt x="0" y="3109"/>
                </a:cubicBezTo>
              </a:path>
            </a:pathLst>
          </a:custGeom>
          <a:noFill/>
          <a:ln w="19050">
            <a:solidFill>
              <a:srgbClr val="FDCA00"/>
            </a:solidFill>
            <a:tailEnd type="stealt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24" name="TextBox 23"/>
          <p:cNvSpPr txBox="1"/>
          <p:nvPr/>
        </p:nvSpPr>
        <p:spPr>
          <a:xfrm>
            <a:off x="5853076" y="3323505"/>
            <a:ext cx="169629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Protective Al </a:t>
            </a:r>
            <a:r>
              <a:rPr lang="en-US" sz="1100" dirty="0" smtClean="0"/>
              <a:t>shell 5 mm</a:t>
            </a:r>
            <a:endParaRPr lang="en-US" sz="1100" dirty="0"/>
          </a:p>
        </p:txBody>
      </p:sp>
      <p:sp>
        <p:nvSpPr>
          <p:cNvPr id="25" name="Freeform 24"/>
          <p:cNvSpPr/>
          <p:nvPr/>
        </p:nvSpPr>
        <p:spPr>
          <a:xfrm flipV="1">
            <a:off x="2793824" y="2907441"/>
            <a:ext cx="1153359" cy="184531"/>
          </a:xfrm>
          <a:custGeom>
            <a:avLst/>
            <a:gdLst>
              <a:gd name="connsiteX0" fmla="*/ 0 w 2263237"/>
              <a:gd name="connsiteY0" fmla="*/ 765767 h 765767"/>
              <a:gd name="connsiteX1" fmla="*/ 2105094 w 2263237"/>
              <a:gd name="connsiteY1" fmla="*/ 42141 h 765767"/>
              <a:gd name="connsiteX2" fmla="*/ 2111672 w 2263237"/>
              <a:gd name="connsiteY2" fmla="*/ 81612 h 765767"/>
              <a:gd name="connsiteX0" fmla="*/ 0 w 2111672"/>
              <a:gd name="connsiteY0" fmla="*/ 684155 h 684155"/>
              <a:gd name="connsiteX1" fmla="*/ 1111753 w 2111672"/>
              <a:gd name="connsiteY1" fmla="*/ 144725 h 684155"/>
              <a:gd name="connsiteX2" fmla="*/ 2111672 w 2111672"/>
              <a:gd name="connsiteY2" fmla="*/ 0 h 684155"/>
              <a:gd name="connsiteX0" fmla="*/ 0 w 2111672"/>
              <a:gd name="connsiteY0" fmla="*/ 749939 h 749939"/>
              <a:gd name="connsiteX1" fmla="*/ 1111753 w 2111672"/>
              <a:gd name="connsiteY1" fmla="*/ 210509 h 749939"/>
              <a:gd name="connsiteX2" fmla="*/ 2111672 w 2111672"/>
              <a:gd name="connsiteY2" fmla="*/ 0 h 749939"/>
              <a:gd name="connsiteX0" fmla="*/ 0 w 2111672"/>
              <a:gd name="connsiteY0" fmla="*/ 749939 h 749939"/>
              <a:gd name="connsiteX1" fmla="*/ 1085439 w 2111672"/>
              <a:gd name="connsiteY1" fmla="*/ 138147 h 749939"/>
              <a:gd name="connsiteX2" fmla="*/ 2111672 w 2111672"/>
              <a:gd name="connsiteY2" fmla="*/ 0 h 749939"/>
              <a:gd name="connsiteX0" fmla="*/ 0 w 2111672"/>
              <a:gd name="connsiteY0" fmla="*/ 782023 h 782023"/>
              <a:gd name="connsiteX1" fmla="*/ 1085439 w 2111672"/>
              <a:gd name="connsiteY1" fmla="*/ 170231 h 782023"/>
              <a:gd name="connsiteX2" fmla="*/ 2111672 w 2111672"/>
              <a:gd name="connsiteY2" fmla="*/ 32084 h 782023"/>
              <a:gd name="connsiteX0" fmla="*/ 0 w 2111672"/>
              <a:gd name="connsiteY0" fmla="*/ 782023 h 782023"/>
              <a:gd name="connsiteX1" fmla="*/ 1085439 w 2111672"/>
              <a:gd name="connsiteY1" fmla="*/ 170231 h 782023"/>
              <a:gd name="connsiteX2" fmla="*/ 2111672 w 2111672"/>
              <a:gd name="connsiteY2" fmla="*/ 32084 h 782023"/>
              <a:gd name="connsiteX0" fmla="*/ 0 w 2111672"/>
              <a:gd name="connsiteY0" fmla="*/ 750228 h 750228"/>
              <a:gd name="connsiteX1" fmla="*/ 1085439 w 2111672"/>
              <a:gd name="connsiteY1" fmla="*/ 138436 h 750228"/>
              <a:gd name="connsiteX2" fmla="*/ 2111672 w 2111672"/>
              <a:gd name="connsiteY2" fmla="*/ 289 h 750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11672" h="750228">
                <a:moveTo>
                  <a:pt x="0" y="750228"/>
                </a:moveTo>
                <a:cubicBezTo>
                  <a:pt x="311378" y="524369"/>
                  <a:pt x="647976" y="289739"/>
                  <a:pt x="1085439" y="138436"/>
                </a:cubicBezTo>
                <a:cubicBezTo>
                  <a:pt x="1522902" y="-12867"/>
                  <a:pt x="2111672" y="289"/>
                  <a:pt x="2111672" y="289"/>
                </a:cubicBezTo>
              </a:path>
            </a:pathLst>
          </a:custGeom>
          <a:noFill/>
          <a:ln w="19050">
            <a:solidFill>
              <a:srgbClr val="FDCA00"/>
            </a:solidFill>
            <a:tailEnd type="stealt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26" name="TextBox 25"/>
          <p:cNvSpPr txBox="1"/>
          <p:nvPr/>
        </p:nvSpPr>
        <p:spPr>
          <a:xfrm>
            <a:off x="1130977" y="2651857"/>
            <a:ext cx="190949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Vertical and horizontal keys</a:t>
            </a:r>
          </a:p>
        </p:txBody>
      </p:sp>
      <p:cxnSp>
        <p:nvCxnSpPr>
          <p:cNvPr id="27" name="Straight Connector 26"/>
          <p:cNvCxnSpPr/>
          <p:nvPr/>
        </p:nvCxnSpPr>
        <p:spPr>
          <a:xfrm>
            <a:off x="3968834" y="2855386"/>
            <a:ext cx="0" cy="199740"/>
          </a:xfrm>
          <a:prstGeom prst="line">
            <a:avLst/>
          </a:prstGeom>
          <a:ln w="31750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3968834" y="3261624"/>
            <a:ext cx="0" cy="70202"/>
          </a:xfrm>
          <a:prstGeom prst="line">
            <a:avLst/>
          </a:prstGeom>
          <a:ln w="3175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4853445" y="3059298"/>
            <a:ext cx="0" cy="70202"/>
          </a:xfrm>
          <a:prstGeom prst="line">
            <a:avLst/>
          </a:prstGeom>
          <a:ln w="3175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4853445" y="3258079"/>
            <a:ext cx="0" cy="70202"/>
          </a:xfrm>
          <a:prstGeom prst="line">
            <a:avLst/>
          </a:prstGeom>
          <a:ln w="3175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3968834" y="3350514"/>
            <a:ext cx="0" cy="199740"/>
          </a:xfrm>
          <a:prstGeom prst="line">
            <a:avLst/>
          </a:prstGeom>
          <a:ln w="31750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Freeform 20"/>
          <p:cNvSpPr/>
          <p:nvPr/>
        </p:nvSpPr>
        <p:spPr>
          <a:xfrm>
            <a:off x="2752361" y="3475179"/>
            <a:ext cx="1330954" cy="472857"/>
          </a:xfrm>
          <a:custGeom>
            <a:avLst/>
            <a:gdLst>
              <a:gd name="connsiteX0" fmla="*/ 0 w 2263237"/>
              <a:gd name="connsiteY0" fmla="*/ 765767 h 765767"/>
              <a:gd name="connsiteX1" fmla="*/ 2105094 w 2263237"/>
              <a:gd name="connsiteY1" fmla="*/ 42141 h 765767"/>
              <a:gd name="connsiteX2" fmla="*/ 2111672 w 2263237"/>
              <a:gd name="connsiteY2" fmla="*/ 81612 h 765767"/>
              <a:gd name="connsiteX0" fmla="*/ 0 w 2111672"/>
              <a:gd name="connsiteY0" fmla="*/ 684155 h 684155"/>
              <a:gd name="connsiteX1" fmla="*/ 1111753 w 2111672"/>
              <a:gd name="connsiteY1" fmla="*/ 144725 h 684155"/>
              <a:gd name="connsiteX2" fmla="*/ 2111672 w 2111672"/>
              <a:gd name="connsiteY2" fmla="*/ 0 h 684155"/>
              <a:gd name="connsiteX0" fmla="*/ 0 w 2111672"/>
              <a:gd name="connsiteY0" fmla="*/ 749939 h 749939"/>
              <a:gd name="connsiteX1" fmla="*/ 1111753 w 2111672"/>
              <a:gd name="connsiteY1" fmla="*/ 210509 h 749939"/>
              <a:gd name="connsiteX2" fmla="*/ 2111672 w 2111672"/>
              <a:gd name="connsiteY2" fmla="*/ 0 h 749939"/>
              <a:gd name="connsiteX0" fmla="*/ 0 w 2111672"/>
              <a:gd name="connsiteY0" fmla="*/ 749939 h 749939"/>
              <a:gd name="connsiteX1" fmla="*/ 1085439 w 2111672"/>
              <a:gd name="connsiteY1" fmla="*/ 138147 h 749939"/>
              <a:gd name="connsiteX2" fmla="*/ 2111672 w 2111672"/>
              <a:gd name="connsiteY2" fmla="*/ 0 h 749939"/>
              <a:gd name="connsiteX0" fmla="*/ 0 w 2111672"/>
              <a:gd name="connsiteY0" fmla="*/ 782023 h 782023"/>
              <a:gd name="connsiteX1" fmla="*/ 1085439 w 2111672"/>
              <a:gd name="connsiteY1" fmla="*/ 170231 h 782023"/>
              <a:gd name="connsiteX2" fmla="*/ 2111672 w 2111672"/>
              <a:gd name="connsiteY2" fmla="*/ 32084 h 782023"/>
              <a:gd name="connsiteX0" fmla="*/ 0 w 2111672"/>
              <a:gd name="connsiteY0" fmla="*/ 782023 h 782023"/>
              <a:gd name="connsiteX1" fmla="*/ 1085439 w 2111672"/>
              <a:gd name="connsiteY1" fmla="*/ 170231 h 782023"/>
              <a:gd name="connsiteX2" fmla="*/ 2111672 w 2111672"/>
              <a:gd name="connsiteY2" fmla="*/ 32084 h 782023"/>
              <a:gd name="connsiteX0" fmla="*/ 0 w 2111672"/>
              <a:gd name="connsiteY0" fmla="*/ 750228 h 750228"/>
              <a:gd name="connsiteX1" fmla="*/ 1085439 w 2111672"/>
              <a:gd name="connsiteY1" fmla="*/ 138436 h 750228"/>
              <a:gd name="connsiteX2" fmla="*/ 2111672 w 2111672"/>
              <a:gd name="connsiteY2" fmla="*/ 289 h 750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11672" h="750228">
                <a:moveTo>
                  <a:pt x="0" y="750228"/>
                </a:moveTo>
                <a:cubicBezTo>
                  <a:pt x="311378" y="524369"/>
                  <a:pt x="647976" y="289739"/>
                  <a:pt x="1085439" y="138436"/>
                </a:cubicBezTo>
                <a:cubicBezTo>
                  <a:pt x="1522902" y="-12867"/>
                  <a:pt x="2111672" y="289"/>
                  <a:pt x="2111672" y="289"/>
                </a:cubicBezTo>
              </a:path>
            </a:pathLst>
          </a:custGeom>
          <a:noFill/>
          <a:ln w="19050">
            <a:solidFill>
              <a:srgbClr val="FDCA00"/>
            </a:solidFill>
            <a:tailEnd type="stealt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cxnSp>
        <p:nvCxnSpPr>
          <p:cNvPr id="36" name="Straight Connector 35"/>
          <p:cNvCxnSpPr/>
          <p:nvPr/>
        </p:nvCxnSpPr>
        <p:spPr>
          <a:xfrm>
            <a:off x="4854928" y="2841759"/>
            <a:ext cx="0" cy="199740"/>
          </a:xfrm>
          <a:prstGeom prst="line">
            <a:avLst/>
          </a:prstGeom>
          <a:ln w="31750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4854928" y="3348434"/>
            <a:ext cx="0" cy="199740"/>
          </a:xfrm>
          <a:prstGeom prst="line">
            <a:avLst/>
          </a:prstGeom>
          <a:ln w="31750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Freeform 37"/>
          <p:cNvSpPr/>
          <p:nvPr/>
        </p:nvSpPr>
        <p:spPr>
          <a:xfrm flipV="1">
            <a:off x="3422576" y="2098978"/>
            <a:ext cx="548194" cy="816796"/>
          </a:xfrm>
          <a:custGeom>
            <a:avLst/>
            <a:gdLst>
              <a:gd name="connsiteX0" fmla="*/ 0 w 2263237"/>
              <a:gd name="connsiteY0" fmla="*/ 765767 h 765767"/>
              <a:gd name="connsiteX1" fmla="*/ 2105094 w 2263237"/>
              <a:gd name="connsiteY1" fmla="*/ 42141 h 765767"/>
              <a:gd name="connsiteX2" fmla="*/ 2111672 w 2263237"/>
              <a:gd name="connsiteY2" fmla="*/ 81612 h 765767"/>
              <a:gd name="connsiteX0" fmla="*/ 0 w 2111672"/>
              <a:gd name="connsiteY0" fmla="*/ 684155 h 684155"/>
              <a:gd name="connsiteX1" fmla="*/ 1111753 w 2111672"/>
              <a:gd name="connsiteY1" fmla="*/ 144725 h 684155"/>
              <a:gd name="connsiteX2" fmla="*/ 2111672 w 2111672"/>
              <a:gd name="connsiteY2" fmla="*/ 0 h 684155"/>
              <a:gd name="connsiteX0" fmla="*/ 0 w 2111672"/>
              <a:gd name="connsiteY0" fmla="*/ 749939 h 749939"/>
              <a:gd name="connsiteX1" fmla="*/ 1111753 w 2111672"/>
              <a:gd name="connsiteY1" fmla="*/ 210509 h 749939"/>
              <a:gd name="connsiteX2" fmla="*/ 2111672 w 2111672"/>
              <a:gd name="connsiteY2" fmla="*/ 0 h 749939"/>
              <a:gd name="connsiteX0" fmla="*/ 0 w 2111672"/>
              <a:gd name="connsiteY0" fmla="*/ 749939 h 749939"/>
              <a:gd name="connsiteX1" fmla="*/ 1085439 w 2111672"/>
              <a:gd name="connsiteY1" fmla="*/ 138147 h 749939"/>
              <a:gd name="connsiteX2" fmla="*/ 2111672 w 2111672"/>
              <a:gd name="connsiteY2" fmla="*/ 0 h 749939"/>
              <a:gd name="connsiteX0" fmla="*/ 0 w 2111672"/>
              <a:gd name="connsiteY0" fmla="*/ 782023 h 782023"/>
              <a:gd name="connsiteX1" fmla="*/ 1085439 w 2111672"/>
              <a:gd name="connsiteY1" fmla="*/ 170231 h 782023"/>
              <a:gd name="connsiteX2" fmla="*/ 2111672 w 2111672"/>
              <a:gd name="connsiteY2" fmla="*/ 32084 h 782023"/>
              <a:gd name="connsiteX0" fmla="*/ 0 w 2111672"/>
              <a:gd name="connsiteY0" fmla="*/ 782023 h 782023"/>
              <a:gd name="connsiteX1" fmla="*/ 1085439 w 2111672"/>
              <a:gd name="connsiteY1" fmla="*/ 170231 h 782023"/>
              <a:gd name="connsiteX2" fmla="*/ 2111672 w 2111672"/>
              <a:gd name="connsiteY2" fmla="*/ 32084 h 782023"/>
              <a:gd name="connsiteX0" fmla="*/ 0 w 2111672"/>
              <a:gd name="connsiteY0" fmla="*/ 750228 h 750228"/>
              <a:gd name="connsiteX1" fmla="*/ 1085439 w 2111672"/>
              <a:gd name="connsiteY1" fmla="*/ 138436 h 750228"/>
              <a:gd name="connsiteX2" fmla="*/ 2111672 w 2111672"/>
              <a:gd name="connsiteY2" fmla="*/ 289 h 750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11672" h="750228">
                <a:moveTo>
                  <a:pt x="0" y="750228"/>
                </a:moveTo>
                <a:cubicBezTo>
                  <a:pt x="311378" y="524369"/>
                  <a:pt x="647976" y="289739"/>
                  <a:pt x="1085439" y="138436"/>
                </a:cubicBezTo>
                <a:cubicBezTo>
                  <a:pt x="1522902" y="-12867"/>
                  <a:pt x="2111672" y="289"/>
                  <a:pt x="2111672" y="289"/>
                </a:cubicBezTo>
              </a:path>
            </a:pathLst>
          </a:custGeom>
          <a:noFill/>
          <a:ln w="19050">
            <a:solidFill>
              <a:srgbClr val="FDCA00"/>
            </a:solidFill>
            <a:tailEnd type="stealt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cxnSp>
        <p:nvCxnSpPr>
          <p:cNvPr id="39" name="Straight Connector 38"/>
          <p:cNvCxnSpPr/>
          <p:nvPr/>
        </p:nvCxnSpPr>
        <p:spPr>
          <a:xfrm rot="16200000">
            <a:off x="4184048" y="2654885"/>
            <a:ext cx="0" cy="199740"/>
          </a:xfrm>
          <a:prstGeom prst="line">
            <a:avLst/>
          </a:prstGeom>
          <a:ln w="31750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rot="16200000">
            <a:off x="4630212" y="2655648"/>
            <a:ext cx="0" cy="199740"/>
          </a:xfrm>
          <a:prstGeom prst="line">
            <a:avLst/>
          </a:prstGeom>
          <a:ln w="31750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rot="16200000">
            <a:off x="4184048" y="3541338"/>
            <a:ext cx="0" cy="199740"/>
          </a:xfrm>
          <a:prstGeom prst="line">
            <a:avLst/>
          </a:prstGeom>
          <a:ln w="31750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rot="16200000">
            <a:off x="4630212" y="3542102"/>
            <a:ext cx="0" cy="199740"/>
          </a:xfrm>
          <a:prstGeom prst="line">
            <a:avLst/>
          </a:prstGeom>
          <a:ln w="31750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2336959" y="1833805"/>
            <a:ext cx="126829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/>
              <a:t>Bladder locations</a:t>
            </a:r>
            <a:endParaRPr lang="en-US" sz="1100" dirty="0"/>
          </a:p>
        </p:txBody>
      </p:sp>
      <p:sp>
        <p:nvSpPr>
          <p:cNvPr id="44" name="Freeform 43"/>
          <p:cNvSpPr/>
          <p:nvPr/>
        </p:nvSpPr>
        <p:spPr>
          <a:xfrm flipH="1" flipV="1">
            <a:off x="4405791" y="1843004"/>
            <a:ext cx="572574" cy="1005831"/>
          </a:xfrm>
          <a:custGeom>
            <a:avLst/>
            <a:gdLst>
              <a:gd name="connsiteX0" fmla="*/ 0 w 2263237"/>
              <a:gd name="connsiteY0" fmla="*/ 765767 h 765767"/>
              <a:gd name="connsiteX1" fmla="*/ 2105094 w 2263237"/>
              <a:gd name="connsiteY1" fmla="*/ 42141 h 765767"/>
              <a:gd name="connsiteX2" fmla="*/ 2111672 w 2263237"/>
              <a:gd name="connsiteY2" fmla="*/ 81612 h 765767"/>
              <a:gd name="connsiteX0" fmla="*/ 0 w 2111672"/>
              <a:gd name="connsiteY0" fmla="*/ 684155 h 684155"/>
              <a:gd name="connsiteX1" fmla="*/ 1111753 w 2111672"/>
              <a:gd name="connsiteY1" fmla="*/ 144725 h 684155"/>
              <a:gd name="connsiteX2" fmla="*/ 2111672 w 2111672"/>
              <a:gd name="connsiteY2" fmla="*/ 0 h 684155"/>
              <a:gd name="connsiteX0" fmla="*/ 0 w 2111672"/>
              <a:gd name="connsiteY0" fmla="*/ 749939 h 749939"/>
              <a:gd name="connsiteX1" fmla="*/ 1111753 w 2111672"/>
              <a:gd name="connsiteY1" fmla="*/ 210509 h 749939"/>
              <a:gd name="connsiteX2" fmla="*/ 2111672 w 2111672"/>
              <a:gd name="connsiteY2" fmla="*/ 0 h 749939"/>
              <a:gd name="connsiteX0" fmla="*/ 0 w 2111672"/>
              <a:gd name="connsiteY0" fmla="*/ 749939 h 749939"/>
              <a:gd name="connsiteX1" fmla="*/ 1085439 w 2111672"/>
              <a:gd name="connsiteY1" fmla="*/ 138147 h 749939"/>
              <a:gd name="connsiteX2" fmla="*/ 2111672 w 2111672"/>
              <a:gd name="connsiteY2" fmla="*/ 0 h 749939"/>
              <a:gd name="connsiteX0" fmla="*/ 0 w 2111672"/>
              <a:gd name="connsiteY0" fmla="*/ 782023 h 782023"/>
              <a:gd name="connsiteX1" fmla="*/ 1085439 w 2111672"/>
              <a:gd name="connsiteY1" fmla="*/ 170231 h 782023"/>
              <a:gd name="connsiteX2" fmla="*/ 2111672 w 2111672"/>
              <a:gd name="connsiteY2" fmla="*/ 32084 h 782023"/>
              <a:gd name="connsiteX0" fmla="*/ 0 w 2111672"/>
              <a:gd name="connsiteY0" fmla="*/ 782023 h 782023"/>
              <a:gd name="connsiteX1" fmla="*/ 1085439 w 2111672"/>
              <a:gd name="connsiteY1" fmla="*/ 170231 h 782023"/>
              <a:gd name="connsiteX2" fmla="*/ 2111672 w 2111672"/>
              <a:gd name="connsiteY2" fmla="*/ 32084 h 782023"/>
              <a:gd name="connsiteX0" fmla="*/ 0 w 2111672"/>
              <a:gd name="connsiteY0" fmla="*/ 750228 h 750228"/>
              <a:gd name="connsiteX1" fmla="*/ 1085439 w 2111672"/>
              <a:gd name="connsiteY1" fmla="*/ 138436 h 750228"/>
              <a:gd name="connsiteX2" fmla="*/ 2111672 w 2111672"/>
              <a:gd name="connsiteY2" fmla="*/ 289 h 750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11672" h="750228">
                <a:moveTo>
                  <a:pt x="0" y="750228"/>
                </a:moveTo>
                <a:cubicBezTo>
                  <a:pt x="311378" y="524369"/>
                  <a:pt x="647976" y="289739"/>
                  <a:pt x="1085439" y="138436"/>
                </a:cubicBezTo>
                <a:cubicBezTo>
                  <a:pt x="1522902" y="-12867"/>
                  <a:pt x="2111672" y="289"/>
                  <a:pt x="2111672" y="289"/>
                </a:cubicBezTo>
              </a:path>
            </a:pathLst>
          </a:custGeom>
          <a:noFill/>
          <a:ln w="19050">
            <a:solidFill>
              <a:srgbClr val="FDCA00"/>
            </a:solidFill>
            <a:tailEnd type="stealt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45" name="TextBox 44"/>
          <p:cNvSpPr txBox="1"/>
          <p:nvPr/>
        </p:nvSpPr>
        <p:spPr>
          <a:xfrm>
            <a:off x="4630536" y="1669735"/>
            <a:ext cx="12362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i="1" dirty="0">
                <a:solidFill>
                  <a:schemeClr val="accent3"/>
                </a:solidFill>
              </a:rPr>
              <a:t>Closed pad gap</a:t>
            </a:r>
          </a:p>
        </p:txBody>
      </p:sp>
      <p:sp>
        <p:nvSpPr>
          <p:cNvPr id="46" name="Freeform 45"/>
          <p:cNvSpPr/>
          <p:nvPr/>
        </p:nvSpPr>
        <p:spPr>
          <a:xfrm flipH="1">
            <a:off x="4412742" y="4231272"/>
            <a:ext cx="572574" cy="523915"/>
          </a:xfrm>
          <a:custGeom>
            <a:avLst/>
            <a:gdLst>
              <a:gd name="connsiteX0" fmla="*/ 0 w 2263237"/>
              <a:gd name="connsiteY0" fmla="*/ 765767 h 765767"/>
              <a:gd name="connsiteX1" fmla="*/ 2105094 w 2263237"/>
              <a:gd name="connsiteY1" fmla="*/ 42141 h 765767"/>
              <a:gd name="connsiteX2" fmla="*/ 2111672 w 2263237"/>
              <a:gd name="connsiteY2" fmla="*/ 81612 h 765767"/>
              <a:gd name="connsiteX0" fmla="*/ 0 w 2111672"/>
              <a:gd name="connsiteY0" fmla="*/ 684155 h 684155"/>
              <a:gd name="connsiteX1" fmla="*/ 1111753 w 2111672"/>
              <a:gd name="connsiteY1" fmla="*/ 144725 h 684155"/>
              <a:gd name="connsiteX2" fmla="*/ 2111672 w 2111672"/>
              <a:gd name="connsiteY2" fmla="*/ 0 h 684155"/>
              <a:gd name="connsiteX0" fmla="*/ 0 w 2111672"/>
              <a:gd name="connsiteY0" fmla="*/ 749939 h 749939"/>
              <a:gd name="connsiteX1" fmla="*/ 1111753 w 2111672"/>
              <a:gd name="connsiteY1" fmla="*/ 210509 h 749939"/>
              <a:gd name="connsiteX2" fmla="*/ 2111672 w 2111672"/>
              <a:gd name="connsiteY2" fmla="*/ 0 h 749939"/>
              <a:gd name="connsiteX0" fmla="*/ 0 w 2111672"/>
              <a:gd name="connsiteY0" fmla="*/ 749939 h 749939"/>
              <a:gd name="connsiteX1" fmla="*/ 1085439 w 2111672"/>
              <a:gd name="connsiteY1" fmla="*/ 138147 h 749939"/>
              <a:gd name="connsiteX2" fmla="*/ 2111672 w 2111672"/>
              <a:gd name="connsiteY2" fmla="*/ 0 h 749939"/>
              <a:gd name="connsiteX0" fmla="*/ 0 w 2111672"/>
              <a:gd name="connsiteY0" fmla="*/ 782023 h 782023"/>
              <a:gd name="connsiteX1" fmla="*/ 1085439 w 2111672"/>
              <a:gd name="connsiteY1" fmla="*/ 170231 h 782023"/>
              <a:gd name="connsiteX2" fmla="*/ 2111672 w 2111672"/>
              <a:gd name="connsiteY2" fmla="*/ 32084 h 782023"/>
              <a:gd name="connsiteX0" fmla="*/ 0 w 2111672"/>
              <a:gd name="connsiteY0" fmla="*/ 782023 h 782023"/>
              <a:gd name="connsiteX1" fmla="*/ 1085439 w 2111672"/>
              <a:gd name="connsiteY1" fmla="*/ 170231 h 782023"/>
              <a:gd name="connsiteX2" fmla="*/ 2111672 w 2111672"/>
              <a:gd name="connsiteY2" fmla="*/ 32084 h 782023"/>
              <a:gd name="connsiteX0" fmla="*/ 0 w 2111672"/>
              <a:gd name="connsiteY0" fmla="*/ 750228 h 750228"/>
              <a:gd name="connsiteX1" fmla="*/ 1085439 w 2111672"/>
              <a:gd name="connsiteY1" fmla="*/ 138436 h 750228"/>
              <a:gd name="connsiteX2" fmla="*/ 2111672 w 2111672"/>
              <a:gd name="connsiteY2" fmla="*/ 289 h 750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11672" h="750228">
                <a:moveTo>
                  <a:pt x="0" y="750228"/>
                </a:moveTo>
                <a:cubicBezTo>
                  <a:pt x="311378" y="524369"/>
                  <a:pt x="647976" y="289739"/>
                  <a:pt x="1085439" y="138436"/>
                </a:cubicBezTo>
                <a:cubicBezTo>
                  <a:pt x="1522902" y="-12867"/>
                  <a:pt x="2111672" y="289"/>
                  <a:pt x="2111672" y="289"/>
                </a:cubicBezTo>
              </a:path>
            </a:pathLst>
          </a:custGeom>
          <a:noFill/>
          <a:ln w="19050">
            <a:solidFill>
              <a:srgbClr val="FDCA00"/>
            </a:solidFill>
            <a:tailEnd type="stealt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47" name="TextBox 46"/>
          <p:cNvSpPr txBox="1"/>
          <p:nvPr/>
        </p:nvSpPr>
        <p:spPr>
          <a:xfrm>
            <a:off x="4692078" y="4765192"/>
            <a:ext cx="114005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Open yoke gap</a:t>
            </a:r>
          </a:p>
        </p:txBody>
      </p:sp>
      <p:sp>
        <p:nvSpPr>
          <p:cNvPr id="48" name="Freeform 47"/>
          <p:cNvSpPr/>
          <p:nvPr/>
        </p:nvSpPr>
        <p:spPr>
          <a:xfrm rot="5957718">
            <a:off x="3558347" y="4036757"/>
            <a:ext cx="1300815" cy="163665"/>
          </a:xfrm>
          <a:custGeom>
            <a:avLst/>
            <a:gdLst>
              <a:gd name="connsiteX0" fmla="*/ 0 w 2263237"/>
              <a:gd name="connsiteY0" fmla="*/ 765767 h 765767"/>
              <a:gd name="connsiteX1" fmla="*/ 2105094 w 2263237"/>
              <a:gd name="connsiteY1" fmla="*/ 42141 h 765767"/>
              <a:gd name="connsiteX2" fmla="*/ 2111672 w 2263237"/>
              <a:gd name="connsiteY2" fmla="*/ 81612 h 765767"/>
              <a:gd name="connsiteX0" fmla="*/ 0 w 2111672"/>
              <a:gd name="connsiteY0" fmla="*/ 684155 h 684155"/>
              <a:gd name="connsiteX1" fmla="*/ 1111753 w 2111672"/>
              <a:gd name="connsiteY1" fmla="*/ 144725 h 684155"/>
              <a:gd name="connsiteX2" fmla="*/ 2111672 w 2111672"/>
              <a:gd name="connsiteY2" fmla="*/ 0 h 684155"/>
              <a:gd name="connsiteX0" fmla="*/ 0 w 2111672"/>
              <a:gd name="connsiteY0" fmla="*/ 749939 h 749939"/>
              <a:gd name="connsiteX1" fmla="*/ 1111753 w 2111672"/>
              <a:gd name="connsiteY1" fmla="*/ 210509 h 749939"/>
              <a:gd name="connsiteX2" fmla="*/ 2111672 w 2111672"/>
              <a:gd name="connsiteY2" fmla="*/ 0 h 749939"/>
              <a:gd name="connsiteX0" fmla="*/ 0 w 2111672"/>
              <a:gd name="connsiteY0" fmla="*/ 749939 h 749939"/>
              <a:gd name="connsiteX1" fmla="*/ 1085439 w 2111672"/>
              <a:gd name="connsiteY1" fmla="*/ 138147 h 749939"/>
              <a:gd name="connsiteX2" fmla="*/ 2111672 w 2111672"/>
              <a:gd name="connsiteY2" fmla="*/ 0 h 749939"/>
              <a:gd name="connsiteX0" fmla="*/ 0 w 2111672"/>
              <a:gd name="connsiteY0" fmla="*/ 782023 h 782023"/>
              <a:gd name="connsiteX1" fmla="*/ 1085439 w 2111672"/>
              <a:gd name="connsiteY1" fmla="*/ 170231 h 782023"/>
              <a:gd name="connsiteX2" fmla="*/ 2111672 w 2111672"/>
              <a:gd name="connsiteY2" fmla="*/ 32084 h 782023"/>
              <a:gd name="connsiteX0" fmla="*/ 0 w 2111672"/>
              <a:gd name="connsiteY0" fmla="*/ 782023 h 782023"/>
              <a:gd name="connsiteX1" fmla="*/ 1085439 w 2111672"/>
              <a:gd name="connsiteY1" fmla="*/ 170231 h 782023"/>
              <a:gd name="connsiteX2" fmla="*/ 2111672 w 2111672"/>
              <a:gd name="connsiteY2" fmla="*/ 32084 h 782023"/>
              <a:gd name="connsiteX0" fmla="*/ 0 w 2111672"/>
              <a:gd name="connsiteY0" fmla="*/ 750228 h 750228"/>
              <a:gd name="connsiteX1" fmla="*/ 1085439 w 2111672"/>
              <a:gd name="connsiteY1" fmla="*/ 138436 h 750228"/>
              <a:gd name="connsiteX2" fmla="*/ 2111672 w 2111672"/>
              <a:gd name="connsiteY2" fmla="*/ 289 h 750228"/>
              <a:gd name="connsiteX0" fmla="*/ 2510829 w 2537151"/>
              <a:gd name="connsiteY0" fmla="*/ 486803 h 486803"/>
              <a:gd name="connsiteX1" fmla="*/ 30766 w 2537151"/>
              <a:gd name="connsiteY1" fmla="*/ 138147 h 486803"/>
              <a:gd name="connsiteX2" fmla="*/ 1056999 w 2537151"/>
              <a:gd name="connsiteY2" fmla="*/ 0 h 486803"/>
              <a:gd name="connsiteX0" fmla="*/ 1453830 w 1526658"/>
              <a:gd name="connsiteY0" fmla="*/ 487080 h 487080"/>
              <a:gd name="connsiteX1" fmla="*/ 749939 w 1526658"/>
              <a:gd name="connsiteY1" fmla="*/ 72639 h 487080"/>
              <a:gd name="connsiteX2" fmla="*/ 0 w 1526658"/>
              <a:gd name="connsiteY2" fmla="*/ 277 h 487080"/>
              <a:gd name="connsiteX0" fmla="*/ 1453830 w 1545458"/>
              <a:gd name="connsiteY0" fmla="*/ 487080 h 487080"/>
              <a:gd name="connsiteX1" fmla="*/ 960448 w 1545458"/>
              <a:gd name="connsiteY1" fmla="*/ 72639 h 487080"/>
              <a:gd name="connsiteX2" fmla="*/ 0 w 1545458"/>
              <a:gd name="connsiteY2" fmla="*/ 277 h 487080"/>
              <a:gd name="connsiteX0" fmla="*/ 1453830 w 1544788"/>
              <a:gd name="connsiteY0" fmla="*/ 486803 h 486803"/>
              <a:gd name="connsiteX1" fmla="*/ 960448 w 1544788"/>
              <a:gd name="connsiteY1" fmla="*/ 72362 h 486803"/>
              <a:gd name="connsiteX2" fmla="*/ 0 w 1544788"/>
              <a:gd name="connsiteY2" fmla="*/ 0 h 486803"/>
              <a:gd name="connsiteX0" fmla="*/ 1453830 w 1453830"/>
              <a:gd name="connsiteY0" fmla="*/ 486803 h 486803"/>
              <a:gd name="connsiteX1" fmla="*/ 960448 w 1453830"/>
              <a:gd name="connsiteY1" fmla="*/ 72362 h 486803"/>
              <a:gd name="connsiteX2" fmla="*/ 0 w 1453830"/>
              <a:gd name="connsiteY2" fmla="*/ 0 h 486803"/>
              <a:gd name="connsiteX0" fmla="*/ 1453830 w 1453830"/>
              <a:gd name="connsiteY0" fmla="*/ 496319 h 496319"/>
              <a:gd name="connsiteX1" fmla="*/ 861772 w 1453830"/>
              <a:gd name="connsiteY1" fmla="*/ 22672 h 496319"/>
              <a:gd name="connsiteX2" fmla="*/ 0 w 1453830"/>
              <a:gd name="connsiteY2" fmla="*/ 9516 h 496319"/>
              <a:gd name="connsiteX0" fmla="*/ 1453830 w 1453830"/>
              <a:gd name="connsiteY0" fmla="*/ 519259 h 519259"/>
              <a:gd name="connsiteX1" fmla="*/ 861772 w 1453830"/>
              <a:gd name="connsiteY1" fmla="*/ 45612 h 519259"/>
              <a:gd name="connsiteX2" fmla="*/ 0 w 1453830"/>
              <a:gd name="connsiteY2" fmla="*/ 32456 h 519259"/>
              <a:gd name="connsiteX0" fmla="*/ 1453830 w 1453830"/>
              <a:gd name="connsiteY0" fmla="*/ 486803 h 486803"/>
              <a:gd name="connsiteX1" fmla="*/ 835458 w 1453830"/>
              <a:gd name="connsiteY1" fmla="*/ 124989 h 486803"/>
              <a:gd name="connsiteX2" fmla="*/ 0 w 1453830"/>
              <a:gd name="connsiteY2" fmla="*/ 0 h 486803"/>
              <a:gd name="connsiteX0" fmla="*/ 1453830 w 1453830"/>
              <a:gd name="connsiteY0" fmla="*/ 486803 h 486803"/>
              <a:gd name="connsiteX1" fmla="*/ 835458 w 1453830"/>
              <a:gd name="connsiteY1" fmla="*/ 124989 h 486803"/>
              <a:gd name="connsiteX2" fmla="*/ 0 w 1453830"/>
              <a:gd name="connsiteY2" fmla="*/ 0 h 486803"/>
              <a:gd name="connsiteX0" fmla="*/ 1453830 w 1453830"/>
              <a:gd name="connsiteY0" fmla="*/ 486803 h 486803"/>
              <a:gd name="connsiteX1" fmla="*/ 835458 w 1453830"/>
              <a:gd name="connsiteY1" fmla="*/ 124989 h 486803"/>
              <a:gd name="connsiteX2" fmla="*/ 0 w 1453830"/>
              <a:gd name="connsiteY2" fmla="*/ 0 h 486803"/>
              <a:gd name="connsiteX0" fmla="*/ 1986682 w 1986682"/>
              <a:gd name="connsiteY0" fmla="*/ 256559 h 256559"/>
              <a:gd name="connsiteX1" fmla="*/ 835458 w 1986682"/>
              <a:gd name="connsiteY1" fmla="*/ 124989 h 256559"/>
              <a:gd name="connsiteX2" fmla="*/ 0 w 1986682"/>
              <a:gd name="connsiteY2" fmla="*/ 0 h 256559"/>
              <a:gd name="connsiteX0" fmla="*/ 1986682 w 1986682"/>
              <a:gd name="connsiteY0" fmla="*/ 259668 h 259668"/>
              <a:gd name="connsiteX1" fmla="*/ 1032811 w 1986682"/>
              <a:gd name="connsiteY1" fmla="*/ 29421 h 259668"/>
              <a:gd name="connsiteX2" fmla="*/ 0 w 1986682"/>
              <a:gd name="connsiteY2" fmla="*/ 3109 h 259668"/>
              <a:gd name="connsiteX0" fmla="*/ 1986682 w 1986682"/>
              <a:gd name="connsiteY0" fmla="*/ 259668 h 259668"/>
              <a:gd name="connsiteX1" fmla="*/ 1032811 w 1986682"/>
              <a:gd name="connsiteY1" fmla="*/ 29421 h 259668"/>
              <a:gd name="connsiteX2" fmla="*/ 0 w 1986682"/>
              <a:gd name="connsiteY2" fmla="*/ 3109 h 259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86682" h="259668">
                <a:moveTo>
                  <a:pt x="1986682" y="259668"/>
                </a:moveTo>
                <a:cubicBezTo>
                  <a:pt x="1798100" y="178533"/>
                  <a:pt x="1363925" y="72181"/>
                  <a:pt x="1032811" y="29421"/>
                </a:cubicBezTo>
                <a:cubicBezTo>
                  <a:pt x="701697" y="-13339"/>
                  <a:pt x="0" y="3109"/>
                  <a:pt x="0" y="3109"/>
                </a:cubicBezTo>
              </a:path>
            </a:pathLst>
          </a:custGeom>
          <a:noFill/>
          <a:ln w="19050">
            <a:solidFill>
              <a:srgbClr val="FDCA00"/>
            </a:solidFill>
            <a:tailEnd type="stealt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49" name="TextBox 48"/>
          <p:cNvSpPr txBox="1"/>
          <p:nvPr/>
        </p:nvSpPr>
        <p:spPr>
          <a:xfrm>
            <a:off x="3108916" y="4744845"/>
            <a:ext cx="12330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/>
              <a:t>Al-bronze former</a:t>
            </a:r>
            <a:endParaRPr lang="en-US" sz="1100" dirty="0"/>
          </a:p>
        </p:txBody>
      </p:sp>
      <p:sp>
        <p:nvSpPr>
          <p:cNvPr id="51" name="Content Placeholder 2"/>
          <p:cNvSpPr txBox="1">
            <a:spLocks/>
          </p:cNvSpPr>
          <p:nvPr/>
        </p:nvSpPr>
        <p:spPr>
          <a:xfrm>
            <a:off x="1043608" y="987574"/>
            <a:ext cx="7056784" cy="35099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80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5600" indent="18415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5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5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73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300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8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88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342900" indent="-342900">
              <a:buFont typeface="+mj-lt"/>
              <a:buAutoNum type="arabicPeriod" startAt="4"/>
            </a:pPr>
            <a:r>
              <a:rPr lang="en-US" sz="14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Bladder and Key technology </a:t>
            </a:r>
            <a:r>
              <a:rPr lang="en-US" sz="1400" dirty="0"/>
              <a:t>chosen for </a:t>
            </a:r>
            <a:r>
              <a:rPr lang="en-US" sz="1400" dirty="0" err="1"/>
              <a:t>tuneability</a:t>
            </a:r>
            <a:r>
              <a:rPr lang="en-US" sz="1400" dirty="0"/>
              <a:t> and relative simplicity.</a:t>
            </a:r>
          </a:p>
          <a:p>
            <a:pPr lvl="1"/>
            <a:r>
              <a:rPr lang="en-US" sz="1400" dirty="0"/>
              <a:t>Closed and pre-loaded pad gap for maximum-rigidity cage around </a:t>
            </a:r>
            <a:r>
              <a:rPr lang="en-US" sz="1400" dirty="0" smtClean="0"/>
              <a:t>coils.</a:t>
            </a:r>
          </a:p>
          <a:p>
            <a:pPr lvl="1"/>
            <a:r>
              <a:rPr lang="en-US" sz="1400" dirty="0" smtClean="0"/>
              <a:t>Steel </a:t>
            </a:r>
            <a:r>
              <a:rPr lang="en-US" sz="1400" dirty="0"/>
              <a:t>pads to better match coil differential contraction.</a:t>
            </a:r>
          </a:p>
        </p:txBody>
      </p:sp>
    </p:spTree>
    <p:extLst>
      <p:ext uri="{BB962C8B-B14F-4D97-AF65-F5344CB8AC3E}">
        <p14:creationId xmlns:p14="http://schemas.microsoft.com/office/powerpoint/2010/main" val="902313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CD1 Magnetic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2989" y="1150019"/>
            <a:ext cx="7742237" cy="3509963"/>
          </a:xfrm>
        </p:spPr>
        <p:txBody>
          <a:bodyPr>
            <a:normAutofit/>
          </a:bodyPr>
          <a:lstStyle/>
          <a:p>
            <a:r>
              <a:rPr lang="en-US" sz="1600" dirty="0" smtClean="0"/>
              <a:t>At </a:t>
            </a:r>
            <a:r>
              <a:rPr lang="en-US" sz="1600" dirty="0"/>
              <a:t>4.2 </a:t>
            </a:r>
            <a:r>
              <a:rPr lang="en-US" sz="1600" dirty="0" smtClean="0"/>
              <a:t>K: </a:t>
            </a:r>
            <a:r>
              <a:rPr lang="en-US" sz="1600" i="1" dirty="0" smtClean="0"/>
              <a:t>I</a:t>
            </a:r>
            <a:r>
              <a:rPr lang="en-US" sz="1600" baseline="-25000" dirty="0" smtClean="0"/>
              <a:t>SS</a:t>
            </a:r>
            <a:r>
              <a:rPr lang="en-US" sz="1600" dirty="0" smtClean="0"/>
              <a:t> </a:t>
            </a:r>
            <a:r>
              <a:rPr lang="en-US" sz="1600" dirty="0"/>
              <a:t>= 20 </a:t>
            </a:r>
            <a:r>
              <a:rPr lang="en-US" sz="1600" dirty="0" smtClean="0"/>
              <a:t>kA, ~11 </a:t>
            </a:r>
            <a:r>
              <a:rPr lang="en-US" sz="1600" dirty="0"/>
              <a:t>T bore </a:t>
            </a:r>
            <a:r>
              <a:rPr lang="en-US" sz="1600" dirty="0" smtClean="0"/>
              <a:t>field.</a:t>
            </a:r>
            <a:endParaRPr lang="en-US" sz="1600" dirty="0" smtClean="0"/>
          </a:p>
          <a:p>
            <a:r>
              <a:rPr lang="en-US" sz="16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At </a:t>
            </a:r>
            <a:r>
              <a:rPr lang="en-US" sz="16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1.9 </a:t>
            </a:r>
            <a:r>
              <a:rPr lang="en-US" sz="16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K: </a:t>
            </a:r>
            <a:r>
              <a:rPr lang="en-US" sz="1600" i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I</a:t>
            </a:r>
            <a:r>
              <a:rPr lang="en-US" sz="1600" baseline="-250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SS</a:t>
            </a:r>
            <a:r>
              <a:rPr lang="en-US" sz="16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= </a:t>
            </a:r>
            <a:r>
              <a:rPr lang="en-US" sz="16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21.6 </a:t>
            </a:r>
            <a:r>
              <a:rPr lang="en-US" sz="16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kA, ~</a:t>
            </a:r>
            <a:r>
              <a:rPr lang="en-US" sz="16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11.7 </a:t>
            </a:r>
            <a:r>
              <a:rPr lang="en-US" sz="16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T bore </a:t>
            </a:r>
            <a:r>
              <a:rPr lang="en-US" sz="16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field (NB: CERN </a:t>
            </a:r>
            <a:r>
              <a:rPr lang="en-US" sz="1600" i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I</a:t>
            </a:r>
            <a:r>
              <a:rPr lang="en-US" sz="1600" baseline="-25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max</a:t>
            </a:r>
            <a:r>
              <a:rPr lang="en-US" sz="16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= 20 kA)</a:t>
            </a:r>
            <a:endParaRPr lang="en-US" sz="1600" dirty="0" smtClean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r>
              <a:rPr lang="en-US" sz="16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W</a:t>
            </a:r>
            <a:r>
              <a:rPr lang="en-US" sz="16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ith </a:t>
            </a:r>
            <a:r>
              <a:rPr lang="en-US" sz="16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iron pads at 4.2 </a:t>
            </a:r>
            <a:r>
              <a:rPr lang="en-US" sz="16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K: </a:t>
            </a:r>
            <a:r>
              <a:rPr lang="en-US" sz="1600" i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I</a:t>
            </a:r>
            <a:r>
              <a:rPr lang="en-US" sz="1600" baseline="-250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SS</a:t>
            </a:r>
            <a:r>
              <a:rPr lang="en-US" sz="16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= 19 </a:t>
            </a:r>
            <a:r>
              <a:rPr lang="en-US" sz="16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kA, ~11.35 </a:t>
            </a:r>
            <a:r>
              <a:rPr lang="en-US" sz="16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T bore </a:t>
            </a:r>
            <a:r>
              <a:rPr lang="en-US" sz="16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field</a:t>
            </a:r>
            <a:endParaRPr lang="en-US" sz="1600" dirty="0" smtClean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r>
              <a:rPr lang="en-US" sz="1600" dirty="0" smtClean="0"/>
              <a:t>With </a:t>
            </a:r>
            <a:r>
              <a:rPr lang="en-US" sz="1600" dirty="0"/>
              <a:t>iron </a:t>
            </a:r>
            <a:r>
              <a:rPr lang="en-US" sz="1600" dirty="0" smtClean="0"/>
              <a:t>pads</a:t>
            </a:r>
            <a:r>
              <a:rPr lang="en-US" sz="1600" dirty="0"/>
              <a:t> at </a:t>
            </a:r>
            <a:r>
              <a:rPr lang="en-US" sz="1600" dirty="0" smtClean="0"/>
              <a:t>1.9 K: </a:t>
            </a:r>
            <a:r>
              <a:rPr lang="en-US" sz="1600" i="1" dirty="0"/>
              <a:t>I</a:t>
            </a:r>
            <a:r>
              <a:rPr lang="en-US" sz="1600" baseline="-25000" dirty="0"/>
              <a:t>SS</a:t>
            </a:r>
            <a:r>
              <a:rPr lang="en-US" sz="1600" dirty="0"/>
              <a:t> = </a:t>
            </a:r>
            <a:r>
              <a:rPr lang="en-US" sz="1600" dirty="0" smtClean="0"/>
              <a:t>20 </a:t>
            </a:r>
            <a:r>
              <a:rPr lang="en-US" sz="1600" dirty="0" smtClean="0"/>
              <a:t>kA, ~12 </a:t>
            </a:r>
            <a:r>
              <a:rPr lang="en-US" sz="1600" dirty="0"/>
              <a:t>T bore </a:t>
            </a:r>
            <a:r>
              <a:rPr lang="en-US" sz="1600" dirty="0" smtClean="0"/>
              <a:t>field</a:t>
            </a:r>
            <a:endParaRPr lang="en-US" sz="1600" dirty="0"/>
          </a:p>
          <a:p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7473" y="2317836"/>
            <a:ext cx="3882959" cy="238543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542760" y="3483434"/>
            <a:ext cx="9637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err="1"/>
              <a:t>J</a:t>
            </a:r>
            <a:r>
              <a:rPr lang="en-US" sz="1200" baseline="-25000" dirty="0" err="1"/>
              <a:t>c</a:t>
            </a:r>
            <a:r>
              <a:rPr lang="en-US" sz="1200" dirty="0"/>
              <a:t>(</a:t>
            </a:r>
            <a:r>
              <a:rPr lang="en-US" sz="1200" i="1" dirty="0"/>
              <a:t>B</a:t>
            </a:r>
            <a:r>
              <a:rPr lang="en-US" sz="1200" dirty="0"/>
              <a:t>, </a:t>
            </a:r>
            <a:r>
              <a:rPr lang="en-US" sz="1200" dirty="0" smtClean="0"/>
              <a:t>4.2 </a:t>
            </a:r>
            <a:r>
              <a:rPr lang="en-US" sz="1200" dirty="0"/>
              <a:t>K)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40730" y="771550"/>
            <a:ext cx="1763718" cy="1741335"/>
          </a:xfrm>
          <a:prstGeom prst="ellipse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0318" y="2389844"/>
            <a:ext cx="3169634" cy="25581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auto">
          <a:xfrm>
            <a:off x="1187624" y="1969533"/>
            <a:ext cx="4366232" cy="250172"/>
          </a:xfrm>
          <a:prstGeom prst="rect">
            <a:avLst/>
          </a:prstGeom>
          <a:solidFill>
            <a:schemeClr val="accent5">
              <a:lumMod val="60000"/>
              <a:lumOff val="40000"/>
              <a:alpha val="25882"/>
            </a:schemeClr>
          </a:solidFill>
          <a:ln w="19050" cap="flat" cmpd="sng" algn="ctr">
            <a:solidFill>
              <a:schemeClr val="accent5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82798" y="825511"/>
            <a:ext cx="3888432" cy="141574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kern="1000" spc="3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Selected for </a:t>
            </a:r>
            <a:r>
              <a:rPr lang="en-US" sz="1400" kern="1000" spc="3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mechanical design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kern="1000" spc="3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  <a:cs typeface="Franklin Gothic Book"/>
                <a:sym typeface="Wingdings"/>
              </a:rPr>
              <a:t> </a:t>
            </a:r>
            <a:r>
              <a:rPr lang="en-US" sz="1400" b="1" i="1" kern="1000" spc="3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  <a:cs typeface="Franklin Gothic Book"/>
                <a:sym typeface="Wingdings"/>
              </a:rPr>
              <a:t>ultimate </a:t>
            </a:r>
            <a:r>
              <a:rPr lang="en-US" sz="1400" b="1" i="1" kern="1000" spc="3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  <a:cs typeface="Franklin Gothic Book"/>
                <a:sym typeface="Wingdings"/>
              </a:rPr>
              <a:t>load</a:t>
            </a:r>
            <a:r>
              <a:rPr lang="en-US" sz="1400" kern="1000" spc="30" dirty="0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  <a:cs typeface="Franklin Gothic Book"/>
                <a:sym typeface="Wingdings"/>
              </a:rPr>
              <a:t>.</a:t>
            </a:r>
            <a:endParaRPr lang="en-US" sz="1400" kern="1000" spc="30" dirty="0" smtClean="0">
              <a:solidFill>
                <a:schemeClr val="accent5">
                  <a:lumMod val="60000"/>
                  <a:lumOff val="40000"/>
                </a:schemeClr>
              </a:solidFill>
              <a:latin typeface="+mn-lt"/>
              <a:cs typeface="Franklin Gothic Book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2694" y="2185147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endParaRPr lang="en-US" sz="1800" kern="1000" spc="30" dirty="0" err="1" smtClean="0"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1807299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7472" y="2340955"/>
            <a:ext cx="3882959" cy="23629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CD2 Magnetic Design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65936" y="757444"/>
            <a:ext cx="1759237" cy="1777118"/>
          </a:xfrm>
          <a:prstGeom prst="ellipse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811" y="2313434"/>
            <a:ext cx="3088008" cy="2449352"/>
          </a:xfrm>
          <a:prstGeom prst="rect">
            <a:avLst/>
          </a:prstGeom>
        </p:spPr>
      </p:pic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1042989" y="1150019"/>
            <a:ext cx="7742237" cy="3509963"/>
          </a:xfrm>
        </p:spPr>
        <p:txBody>
          <a:bodyPr>
            <a:normAutofit/>
          </a:bodyPr>
          <a:lstStyle/>
          <a:p>
            <a:r>
              <a:rPr lang="en-US" sz="1600" i="1" dirty="0"/>
              <a:t>I</a:t>
            </a:r>
            <a:r>
              <a:rPr lang="en-US" sz="1600" baseline="-25000" dirty="0"/>
              <a:t>max</a:t>
            </a:r>
            <a:r>
              <a:rPr lang="en-US" sz="1600" dirty="0"/>
              <a:t> = </a:t>
            </a:r>
            <a:r>
              <a:rPr lang="en-US" sz="1600" dirty="0" smtClean="0"/>
              <a:t>22 </a:t>
            </a:r>
            <a:r>
              <a:rPr lang="en-US" sz="1600" dirty="0"/>
              <a:t>kA; </a:t>
            </a:r>
            <a:r>
              <a:rPr lang="en-US" sz="1600" dirty="0" smtClean="0"/>
              <a:t>9.5 </a:t>
            </a:r>
            <a:r>
              <a:rPr lang="en-US" sz="1600" dirty="0"/>
              <a:t>T bore field, </a:t>
            </a:r>
            <a:r>
              <a:rPr lang="en-US" sz="1600" dirty="0" smtClean="0"/>
              <a:t>81% </a:t>
            </a:r>
            <a:r>
              <a:rPr lang="en-US" sz="1600" dirty="0"/>
              <a:t>on LL at 4.2.</a:t>
            </a:r>
          </a:p>
          <a:p>
            <a:r>
              <a:rPr lang="en-US" sz="1600" i="1" dirty="0"/>
              <a:t>I</a:t>
            </a:r>
            <a:r>
              <a:rPr lang="en-US" sz="1600" baseline="-25000" dirty="0"/>
              <a:t>max</a:t>
            </a:r>
            <a:r>
              <a:rPr lang="en-US" sz="1600" dirty="0"/>
              <a:t> </a:t>
            </a:r>
            <a:r>
              <a:rPr lang="en-US" sz="1600" dirty="0" smtClean="0"/>
              <a:t>limited </a:t>
            </a:r>
            <a:r>
              <a:rPr lang="en-US" sz="1600" dirty="0"/>
              <a:t>by </a:t>
            </a:r>
            <a:r>
              <a:rPr lang="en-US" sz="1600" dirty="0" smtClean="0"/>
              <a:t>LBNL test </a:t>
            </a:r>
            <a:r>
              <a:rPr lang="en-US" sz="1600" dirty="0"/>
              <a:t>station. </a:t>
            </a:r>
            <a:endParaRPr lang="en-US" sz="1600" dirty="0" smtClean="0"/>
          </a:p>
          <a:p>
            <a:r>
              <a:rPr lang="en-US" sz="1600" dirty="0" smtClean="0"/>
              <a:t>Cable </a:t>
            </a:r>
            <a:r>
              <a:rPr lang="en-US" sz="1600" dirty="0"/>
              <a:t>is oversize for a 2-layer </a:t>
            </a:r>
            <a:r>
              <a:rPr lang="en-US" sz="1600" dirty="0" smtClean="0"/>
              <a:t>magnet!</a:t>
            </a:r>
            <a:endParaRPr lang="en-US" sz="1600" dirty="0"/>
          </a:p>
          <a:p>
            <a:endParaRPr lang="en-US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6542760" y="3483434"/>
            <a:ext cx="9637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err="1"/>
              <a:t>J</a:t>
            </a:r>
            <a:r>
              <a:rPr lang="en-US" sz="1200" baseline="-25000" dirty="0" err="1"/>
              <a:t>c</a:t>
            </a:r>
            <a:r>
              <a:rPr lang="en-US" sz="1200" dirty="0"/>
              <a:t>(</a:t>
            </a:r>
            <a:r>
              <a:rPr lang="en-US" sz="1200" i="1" dirty="0"/>
              <a:t>B</a:t>
            </a:r>
            <a:r>
              <a:rPr lang="en-US" sz="1200" dirty="0"/>
              <a:t>, </a:t>
            </a:r>
            <a:r>
              <a:rPr lang="en-US" sz="1200" dirty="0" smtClean="0"/>
              <a:t>4.2 </a:t>
            </a:r>
            <a:r>
              <a:rPr lang="en-US" sz="1200" dirty="0"/>
              <a:t>K)</a:t>
            </a:r>
          </a:p>
        </p:txBody>
      </p:sp>
    </p:spTree>
    <p:extLst>
      <p:ext uri="{BB962C8B-B14F-4D97-AF65-F5344CB8AC3E}">
        <p14:creationId xmlns:p14="http://schemas.microsoft.com/office/powerpoint/2010/main" val="721501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CD2 in MDP 15-T Layers 3&amp;4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78325" y="2430616"/>
            <a:ext cx="2559538" cy="2318922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485900" y="994205"/>
            <a:ext cx="6170141" cy="350056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5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609385" y="811003"/>
            <a:ext cx="1841182" cy="131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10864" y="1023150"/>
            <a:ext cx="1146938" cy="1158596"/>
          </a:xfrm>
          <a:prstGeom prst="ellipse">
            <a:avLst/>
          </a:prstGeom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1042989" y="1150019"/>
            <a:ext cx="7742237" cy="35099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17780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5600" indent="18415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5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5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73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300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8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88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sz="1600" i="1" dirty="0"/>
              <a:t>B</a:t>
            </a:r>
            <a:r>
              <a:rPr lang="en-US" sz="1600" baseline="-25000" dirty="0"/>
              <a:t>SS</a:t>
            </a:r>
            <a:r>
              <a:rPr lang="en-US" sz="1600" dirty="0"/>
              <a:t> = 15.4 T (</a:t>
            </a:r>
            <a:r>
              <a:rPr lang="en-US" sz="1600" dirty="0" err="1"/>
              <a:t>Iss</a:t>
            </a:r>
            <a:r>
              <a:rPr lang="en-US" sz="1600" dirty="0"/>
              <a:t> = 12.8 kA) at 4.2 K .</a:t>
            </a:r>
          </a:p>
          <a:p>
            <a:r>
              <a:rPr lang="en-US" sz="1600" i="1" dirty="0"/>
              <a:t>B</a:t>
            </a:r>
            <a:r>
              <a:rPr lang="en-US" sz="1600" baseline="-25000" dirty="0"/>
              <a:t>SS</a:t>
            </a:r>
            <a:r>
              <a:rPr lang="en-US" sz="1600" dirty="0"/>
              <a:t> </a:t>
            </a:r>
            <a:r>
              <a:rPr lang="en-US" sz="1600" dirty="0" smtClean="0"/>
              <a:t>= </a:t>
            </a:r>
            <a:r>
              <a:rPr lang="en-US" sz="1600" dirty="0"/>
              <a:t>16.8 T (</a:t>
            </a:r>
            <a:r>
              <a:rPr lang="en-US" sz="1600" dirty="0" err="1"/>
              <a:t>Iss</a:t>
            </a:r>
            <a:r>
              <a:rPr lang="en-US" sz="1600" dirty="0"/>
              <a:t> = 14.1 kA) A at 1.9 K.</a:t>
            </a:r>
          </a:p>
          <a:p>
            <a:r>
              <a:rPr lang="en-US" sz="1600" dirty="0"/>
              <a:t>Field quality not optimized (140 units b3), </a:t>
            </a:r>
            <a:br>
              <a:rPr lang="en-US" sz="1600" dirty="0"/>
            </a:br>
            <a:r>
              <a:rPr lang="en-US" sz="1600" dirty="0"/>
              <a:t>peak field on </a:t>
            </a:r>
            <a:r>
              <a:rPr lang="en-US" sz="1600" dirty="0" err="1"/>
              <a:t>midplane</a:t>
            </a:r>
            <a:r>
              <a:rPr lang="en-US" sz="1600" dirty="0"/>
              <a:t>.</a:t>
            </a:r>
          </a:p>
          <a:p>
            <a:endParaRPr lang="en-US" sz="16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9005" y="2340955"/>
            <a:ext cx="4007851" cy="231902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542760" y="3483434"/>
            <a:ext cx="9637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err="1"/>
              <a:t>J</a:t>
            </a:r>
            <a:r>
              <a:rPr lang="en-US" sz="1200" baseline="-25000" dirty="0" err="1"/>
              <a:t>c</a:t>
            </a:r>
            <a:r>
              <a:rPr lang="en-US" sz="1200" dirty="0"/>
              <a:t>(</a:t>
            </a:r>
            <a:r>
              <a:rPr lang="en-US" sz="1200" i="1" dirty="0"/>
              <a:t>B</a:t>
            </a:r>
            <a:r>
              <a:rPr lang="en-US" sz="1200" dirty="0"/>
              <a:t>, </a:t>
            </a:r>
            <a:r>
              <a:rPr lang="en-US" sz="1200" dirty="0" smtClean="0"/>
              <a:t>4.2 </a:t>
            </a:r>
            <a:r>
              <a:rPr lang="en-US" sz="1200" dirty="0"/>
              <a:t>K)</a:t>
            </a:r>
          </a:p>
        </p:txBody>
      </p:sp>
    </p:spTree>
    <p:extLst>
      <p:ext uri="{BB962C8B-B14F-4D97-AF65-F5344CB8AC3E}">
        <p14:creationId xmlns:p14="http://schemas.microsoft.com/office/powerpoint/2010/main" val="1585308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Planning (Feb. ‘17)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672" y="846179"/>
            <a:ext cx="6456736" cy="4173843"/>
          </a:xfrm>
        </p:spPr>
      </p:pic>
    </p:spTree>
    <p:extLst>
      <p:ext uri="{BB962C8B-B14F-4D97-AF65-F5344CB8AC3E}">
        <p14:creationId xmlns:p14="http://schemas.microsoft.com/office/powerpoint/2010/main" val="1551361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CD1 Conductor Plans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CD1 unit lengths </a:t>
            </a:r>
            <a:r>
              <a:rPr lang="en-US" dirty="0"/>
              <a:t>for a 70-turn magnet: Layer 1: 44.3 m,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layer </a:t>
            </a:r>
            <a:r>
              <a:rPr lang="en-US" dirty="0"/>
              <a:t>2: 60.7 m. </a:t>
            </a:r>
            <a:r>
              <a:rPr lang="en-US" dirty="0" smtClean="0"/>
              <a:t>Total: </a:t>
            </a:r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106.5 m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 smtClean="0"/>
              <a:t>Tests in </a:t>
            </a:r>
            <a:r>
              <a:rPr lang="en-US" dirty="0"/>
              <a:t>4 areas:</a:t>
            </a:r>
          </a:p>
          <a:p>
            <a:pPr lvl="1"/>
            <a:r>
              <a:rPr lang="en-US" i="1" dirty="0" smtClean="0"/>
              <a:t>insulation</a:t>
            </a:r>
            <a:r>
              <a:rPr lang="en-US" dirty="0" smtClean="0"/>
              <a:t>: </a:t>
            </a:r>
            <a:r>
              <a:rPr lang="en-US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10 m</a:t>
            </a:r>
          </a:p>
          <a:p>
            <a:pPr lvl="1"/>
            <a:r>
              <a:rPr lang="en-US" i="1" dirty="0" smtClean="0"/>
              <a:t>winding</a:t>
            </a:r>
            <a:r>
              <a:rPr lang="en-US" dirty="0" smtClean="0"/>
              <a:t>: </a:t>
            </a:r>
            <a:r>
              <a:rPr lang="en-US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10 </a:t>
            </a:r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m</a:t>
            </a:r>
          </a:p>
          <a:p>
            <a:pPr lvl="1"/>
            <a:r>
              <a:rPr lang="en-US" i="1" dirty="0"/>
              <a:t>reaction</a:t>
            </a:r>
            <a:r>
              <a:rPr lang="en-US" dirty="0"/>
              <a:t>: </a:t>
            </a:r>
            <a:r>
              <a:rPr lang="en-US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15 </a:t>
            </a:r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m</a:t>
            </a:r>
            <a:endParaRPr lang="en-US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lvl="1"/>
            <a:r>
              <a:rPr lang="en-US" i="1" dirty="0" smtClean="0"/>
              <a:t>impregnation</a:t>
            </a:r>
            <a:r>
              <a:rPr lang="en-US" dirty="0" smtClean="0"/>
              <a:t>: </a:t>
            </a:r>
            <a:r>
              <a:rPr lang="en-US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38 m</a:t>
            </a:r>
          </a:p>
          <a:p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179 m of CD1 cable have been produced by LBNL </a:t>
            </a:r>
            <a:r>
              <a:rPr lang="en-US" dirty="0" smtClean="0"/>
              <a:t>and are being shipped to PSI.</a:t>
            </a:r>
          </a:p>
          <a:p>
            <a:r>
              <a:rPr lang="en-US" dirty="0" smtClean="0"/>
              <a:t>Cable for tests insulated with </a:t>
            </a:r>
            <a:r>
              <a:rPr lang="en-US" dirty="0" smtClean="0"/>
              <a:t>sleeve.</a:t>
            </a:r>
            <a:endParaRPr lang="en-US" dirty="0" smtClean="0"/>
          </a:p>
          <a:p>
            <a:r>
              <a:rPr lang="en-US" dirty="0" smtClean="0"/>
              <a:t>Company contacted to insulate magnet cable with mica and braided S2 glass.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5" name="Picture 4" descr="\\thunder\CableWorks\Cable WORK IN PROGRESS\CCT\CCT-1087 B13OL1087 193 m\Metallography\B13OL10871A00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1491630"/>
            <a:ext cx="1629798" cy="1487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6216" y="1491630"/>
            <a:ext cx="1743717" cy="1487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2222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CD2 conductor plans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PSI plans to order Bruker OST strand (1 </a:t>
            </a:r>
            <a:r>
              <a:rPr lang="en-US" dirty="0"/>
              <a:t>mm </a:t>
            </a:r>
            <a:r>
              <a:rPr lang="en-US" dirty="0" err="1"/>
              <a:t>diam</a:t>
            </a:r>
            <a:r>
              <a:rPr lang="en-US" dirty="0"/>
              <a:t>, RRP </a:t>
            </a:r>
            <a:r>
              <a:rPr lang="en-US" dirty="0" smtClean="0"/>
              <a:t>150/169).</a:t>
            </a:r>
          </a:p>
          <a:p>
            <a:r>
              <a:rPr lang="en-US" dirty="0" smtClean="0"/>
              <a:t>Quantity for 150 m of 28-strand cable, using the specifications of FNAL 15-T-magnet program.</a:t>
            </a:r>
          </a:p>
          <a:p>
            <a:r>
              <a:rPr lang="en-US" dirty="0" smtClean="0"/>
              <a:t>FNAL </a:t>
            </a:r>
            <a:r>
              <a:rPr lang="en-US" dirty="0"/>
              <a:t>agreed to perform </a:t>
            </a:r>
            <a:r>
              <a:rPr lang="en-US" dirty="0" smtClean="0"/>
              <a:t>cabling for PSI end of 2018. </a:t>
            </a:r>
            <a:endParaRPr lang="en-US" dirty="0"/>
          </a:p>
          <a:p>
            <a:r>
              <a:rPr lang="en-US" dirty="0" smtClean="0"/>
              <a:t>In the meantime FNAL provides copper cable for winding and impregnation tests. </a:t>
            </a:r>
          </a:p>
          <a:p>
            <a:r>
              <a:rPr lang="en-US" i="1" dirty="0"/>
              <a:t>Risk mitigation</a:t>
            </a:r>
            <a:r>
              <a:rPr lang="en-US" dirty="0"/>
              <a:t>: If more CD1-type coils are needed, and if CD1-strand is difficult to come by, the above strand could be drawn down to 0.85 mm diameter, which yields conductor in excess of two more CD1 coils.</a:t>
            </a:r>
          </a:p>
          <a:p>
            <a:r>
              <a:rPr lang="en-US" dirty="0" smtClean="0"/>
              <a:t>The </a:t>
            </a:r>
            <a:r>
              <a:rPr lang="en-US" dirty="0"/>
              <a:t>cabling must not happen before the CD1 test!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9832" y="4044663"/>
            <a:ext cx="2792931" cy="596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5728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2989" y="1006079"/>
            <a:ext cx="6337323" cy="3509963"/>
          </a:xfrm>
        </p:spPr>
        <p:txBody>
          <a:bodyPr>
            <a:noAutofit/>
          </a:bodyPr>
          <a:lstStyle/>
          <a:p>
            <a:r>
              <a:rPr lang="en-US" dirty="0" smtClean="0"/>
              <a:t>The CCT option was established as a valid contender in the FCC design study.</a:t>
            </a:r>
          </a:p>
          <a:p>
            <a:r>
              <a:rPr lang="en-US" dirty="0" smtClean="0"/>
              <a:t>The PSI program has been designed to be complementary to and closely coordinated with the LBNL program, pushing towards specific features needed in an FCC magnet.</a:t>
            </a:r>
          </a:p>
          <a:p>
            <a:r>
              <a:rPr lang="en-US" dirty="0" smtClean="0"/>
              <a:t>CD1 benefits fully from LBNL coil-manufacturing experience.</a:t>
            </a:r>
          </a:p>
          <a:p>
            <a:r>
              <a:rPr lang="en-US" dirty="0" smtClean="0"/>
              <a:t>CD2 conductor needs to be ordered now.</a:t>
            </a:r>
          </a:p>
          <a:p>
            <a:r>
              <a:rPr lang="en-US" dirty="0" smtClean="0"/>
              <a:t>Support by LBNL and </a:t>
            </a:r>
            <a:r>
              <a:rPr lang="en-US" dirty="0" smtClean="0"/>
              <a:t>CERN, but also FNAL </a:t>
            </a:r>
            <a:r>
              <a:rPr lang="en-US" dirty="0" smtClean="0"/>
              <a:t>are essential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for </a:t>
            </a:r>
            <a:r>
              <a:rPr lang="en-US" dirty="0" smtClean="0"/>
              <a:t>our </a:t>
            </a:r>
            <a:r>
              <a:rPr lang="en-US" dirty="0" smtClean="0"/>
              <a:t>program. We </a:t>
            </a:r>
            <a:r>
              <a:rPr lang="en-US" dirty="0" smtClean="0"/>
              <a:t>are grateful for the </a:t>
            </a:r>
            <a:r>
              <a:rPr lang="en-US" dirty="0" smtClean="0"/>
              <a:t>generosity.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7671865" y="1649532"/>
            <a:ext cx="1013574" cy="1833090"/>
            <a:chOff x="814388" y="737339"/>
            <a:chExt cx="1242794" cy="2247644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4388" y="737339"/>
              <a:ext cx="1242794" cy="1060517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4388" y="1740113"/>
              <a:ext cx="1242794" cy="1244870"/>
            </a:xfrm>
            <a:prstGeom prst="rect">
              <a:avLst/>
            </a:prstGeom>
          </p:spPr>
        </p:pic>
      </p:grpSp>
      <p:pic>
        <p:nvPicPr>
          <p:cNvPr id="8" name="Picture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66262" y="3503577"/>
            <a:ext cx="1424779" cy="304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693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CD1 </a:t>
            </a:r>
            <a:r>
              <a:rPr lang="en-US" dirty="0"/>
              <a:t>design will be discussed in more detail in the following presentations.</a:t>
            </a:r>
          </a:p>
          <a:p>
            <a:pPr lvl="1"/>
            <a:r>
              <a:rPr lang="en-US" dirty="0"/>
              <a:t>2-D </a:t>
            </a:r>
            <a:r>
              <a:rPr lang="en-US" dirty="0" smtClean="0"/>
              <a:t>Mechanical Design and Tolerances </a:t>
            </a:r>
            <a:r>
              <a:rPr lang="en-US" dirty="0"/>
              <a:t>(Giuseppe)</a:t>
            </a:r>
          </a:p>
          <a:p>
            <a:pPr lvl="1"/>
            <a:r>
              <a:rPr lang="en-US" dirty="0" smtClean="0"/>
              <a:t>3-D Mechanical Models (Gabriella)</a:t>
            </a:r>
          </a:p>
          <a:p>
            <a:pPr lvl="1"/>
            <a:r>
              <a:rPr lang="en-US" dirty="0" smtClean="0"/>
              <a:t>LBNL CCT Program (Bernhard)</a:t>
            </a:r>
          </a:p>
          <a:p>
            <a:pPr lvl="1"/>
            <a:r>
              <a:rPr lang="en-US" dirty="0" smtClean="0"/>
              <a:t>(</a:t>
            </a:r>
            <a:r>
              <a:rPr lang="en-US" dirty="0"/>
              <a:t>coffee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Technical Design </a:t>
            </a:r>
            <a:r>
              <a:rPr lang="en-US" dirty="0"/>
              <a:t>(</a:t>
            </a:r>
            <a:r>
              <a:rPr lang="en-US" dirty="0" err="1"/>
              <a:t>Serguei</a:t>
            </a:r>
            <a:r>
              <a:rPr lang="en-US" dirty="0" smtClean="0"/>
              <a:t>)</a:t>
            </a:r>
            <a:endParaRPr lang="en-US" dirty="0"/>
          </a:p>
          <a:p>
            <a:r>
              <a:rPr lang="en-US" dirty="0"/>
              <a:t>Technological Challenges, R&amp;D Topics, </a:t>
            </a:r>
            <a:r>
              <a:rPr lang="en-US" dirty="0" smtClean="0"/>
              <a:t>and </a:t>
            </a:r>
            <a:r>
              <a:rPr lang="en-US" dirty="0"/>
              <a:t>Infrastructure </a:t>
            </a:r>
            <a:r>
              <a:rPr lang="en-US" dirty="0" smtClean="0"/>
              <a:t>Plans </a:t>
            </a:r>
            <a:r>
              <a:rPr lang="en-US" dirty="0" smtClean="0"/>
              <a:t>are </a:t>
            </a:r>
            <a:br>
              <a:rPr lang="en-US" dirty="0" smtClean="0"/>
            </a:br>
            <a:r>
              <a:rPr lang="en-US" dirty="0" smtClean="0"/>
              <a:t>covered in the last presentation (Bernhard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7447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Review Charge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CCT 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for 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FCC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The 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PSI CCT M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odel Program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</a:t>
            </a:fld>
            <a:endParaRPr lang="de-DE" dirty="0"/>
          </a:p>
        </p:txBody>
      </p:sp>
      <p:grpSp>
        <p:nvGrpSpPr>
          <p:cNvPr id="70" name="Group 69"/>
          <p:cNvGrpSpPr/>
          <p:nvPr/>
        </p:nvGrpSpPr>
        <p:grpSpPr>
          <a:xfrm>
            <a:off x="6182597" y="2427734"/>
            <a:ext cx="2023715" cy="2016300"/>
            <a:chOff x="6228183" y="2206594"/>
            <a:chExt cx="2265999" cy="2257696"/>
          </a:xfrm>
        </p:grpSpPr>
        <p:pic>
          <p:nvPicPr>
            <p:cNvPr id="52" name="Content Placeholder 4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228183" y="2206594"/>
              <a:ext cx="2265999" cy="2257696"/>
            </a:xfrm>
            <a:prstGeom prst="ellipse">
              <a:avLst/>
            </a:prstGeom>
          </p:spPr>
        </p:pic>
        <p:cxnSp>
          <p:nvCxnSpPr>
            <p:cNvPr id="53" name="Straight Connector 52"/>
            <p:cNvCxnSpPr/>
            <p:nvPr/>
          </p:nvCxnSpPr>
          <p:spPr>
            <a:xfrm>
              <a:off x="6991182" y="3232922"/>
              <a:ext cx="0" cy="58926"/>
            </a:xfrm>
            <a:prstGeom prst="line">
              <a:avLst/>
            </a:prstGeom>
            <a:ln w="1905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7275342" y="2964627"/>
              <a:ext cx="55288" cy="0"/>
            </a:xfrm>
            <a:prstGeom prst="line">
              <a:avLst/>
            </a:prstGeom>
            <a:ln w="1905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7389688" y="2964627"/>
              <a:ext cx="55288" cy="0"/>
            </a:xfrm>
            <a:prstGeom prst="line">
              <a:avLst/>
            </a:prstGeom>
            <a:ln w="1905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7275342" y="3708698"/>
              <a:ext cx="55288" cy="0"/>
            </a:xfrm>
            <a:prstGeom prst="line">
              <a:avLst/>
            </a:prstGeom>
            <a:ln w="1905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>
              <a:off x="7389688" y="3708698"/>
              <a:ext cx="55288" cy="0"/>
            </a:xfrm>
            <a:prstGeom prst="line">
              <a:avLst/>
            </a:prstGeom>
            <a:ln w="1905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991182" y="3049094"/>
              <a:ext cx="0" cy="167658"/>
            </a:xfrm>
            <a:prstGeom prst="line">
              <a:avLst/>
            </a:prstGeom>
            <a:ln w="19050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6991182" y="3390083"/>
              <a:ext cx="0" cy="58926"/>
            </a:xfrm>
            <a:prstGeom prst="line">
              <a:avLst/>
            </a:prstGeom>
            <a:ln w="1905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>
              <a:off x="7733708" y="3220254"/>
              <a:ext cx="0" cy="58926"/>
            </a:xfrm>
            <a:prstGeom prst="line">
              <a:avLst/>
            </a:prstGeom>
            <a:ln w="1905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7733708" y="3387107"/>
              <a:ext cx="0" cy="58926"/>
            </a:xfrm>
            <a:prstGeom prst="line">
              <a:avLst/>
            </a:prstGeom>
            <a:ln w="1905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6991182" y="3464695"/>
              <a:ext cx="0" cy="167658"/>
            </a:xfrm>
            <a:prstGeom prst="line">
              <a:avLst/>
            </a:prstGeom>
            <a:ln w="19050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>
              <a:off x="7734953" y="3037656"/>
              <a:ext cx="0" cy="167658"/>
            </a:xfrm>
            <a:prstGeom prst="line">
              <a:avLst/>
            </a:prstGeom>
            <a:ln w="19050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7734953" y="3462949"/>
              <a:ext cx="0" cy="167658"/>
            </a:xfrm>
            <a:prstGeom prst="line">
              <a:avLst/>
            </a:prstGeom>
            <a:ln w="19050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16200000">
              <a:off x="7171829" y="2880797"/>
              <a:ext cx="0" cy="167658"/>
            </a:xfrm>
            <a:prstGeom prst="line">
              <a:avLst/>
            </a:prstGeom>
            <a:ln w="19050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>
              <a:off x="7546331" y="2881438"/>
              <a:ext cx="0" cy="167658"/>
            </a:xfrm>
            <a:prstGeom prst="line">
              <a:avLst/>
            </a:prstGeom>
            <a:ln w="19050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16200000">
              <a:off x="7171829" y="3624869"/>
              <a:ext cx="0" cy="167658"/>
            </a:xfrm>
            <a:prstGeom prst="line">
              <a:avLst/>
            </a:prstGeom>
            <a:ln w="19050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>
              <a:off x="7546331" y="3625511"/>
              <a:ext cx="0" cy="167658"/>
            </a:xfrm>
            <a:prstGeom prst="line">
              <a:avLst/>
            </a:prstGeom>
            <a:ln w="19050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00846595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30</a:t>
            </a:fld>
            <a:endParaRPr lang="de-DE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159258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Movement </a:t>
            </a:r>
            <a:r>
              <a:rPr lang="en-US" dirty="0" err="1" smtClean="0"/>
              <a:t>Cryo</a:t>
            </a:r>
            <a:r>
              <a:rPr lang="en-US" dirty="0" smtClean="0"/>
              <a:t> to 16 T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4298" y="1006475"/>
            <a:ext cx="4659616" cy="3509963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8054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Tool : Mechanical </a:t>
            </a:r>
            <a:r>
              <a:rPr lang="en-US" dirty="0"/>
              <a:t>APDL (ANSYS Parametric Design </a:t>
            </a:r>
            <a:r>
              <a:rPr lang="en-US" dirty="0" smtClean="0"/>
              <a:t>Language)</a:t>
            </a:r>
          </a:p>
          <a:p>
            <a:pPr lvl="2"/>
            <a:r>
              <a:rPr lang="en-US" dirty="0" smtClean="0"/>
              <a:t>A scripting language to build models &amp; analyses</a:t>
            </a:r>
          </a:p>
          <a:p>
            <a:pPr lvl="2"/>
            <a:r>
              <a:rPr lang="en-US" dirty="0" smtClean="0"/>
              <a:t>Features : design optimization &amp; adaptive meshing</a:t>
            </a:r>
          </a:p>
          <a:p>
            <a:pPr lvl="2"/>
            <a:endParaRPr lang="en-US" dirty="0"/>
          </a:p>
          <a:p>
            <a:endParaRPr lang="de-CH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Quench Simulation</a:t>
            </a:r>
            <a:br>
              <a:rPr lang="en-US" dirty="0"/>
            </a:br>
            <a:endParaRPr lang="de-CH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215144" y="956618"/>
            <a:ext cx="1554385" cy="18714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186960354"/>
              </p:ext>
            </p:extLst>
          </p:nvPr>
        </p:nvGraphicFramePr>
        <p:xfrm>
          <a:off x="6000009" y="3184582"/>
          <a:ext cx="2430270" cy="17156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75566" y="2018230"/>
            <a:ext cx="3771331" cy="2903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42790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Quench Simulation</a:t>
            </a:r>
            <a:endParaRPr lang="de-CH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it-IT" dirty="0"/>
              <a:t>Model </a:t>
            </a:r>
            <a:r>
              <a:rPr lang="it-IT" dirty="0" smtClean="0"/>
              <a:t>I : </a:t>
            </a:r>
            <a:r>
              <a:rPr lang="it-IT" dirty="0" err="1"/>
              <a:t>Helical</a:t>
            </a:r>
            <a:r>
              <a:rPr lang="it-IT" dirty="0"/>
              <a:t> </a:t>
            </a:r>
            <a:r>
              <a:rPr lang="it-IT" dirty="0" err="1"/>
              <a:t>Propagation</a:t>
            </a:r>
            <a:r>
              <a:rPr lang="it-IT" dirty="0"/>
              <a:t> </a:t>
            </a:r>
            <a:endParaRPr lang="it-IT" dirty="0" smtClean="0"/>
          </a:p>
          <a:p>
            <a:pPr lvl="1"/>
            <a:r>
              <a:rPr lang="en-US" dirty="0" smtClean="0"/>
              <a:t>Determination </a:t>
            </a:r>
            <a:r>
              <a:rPr lang="en-US" dirty="0"/>
              <a:t>of propagation velocity per layer and per excitation level. </a:t>
            </a:r>
            <a:endParaRPr lang="en-US" dirty="0" smtClean="0"/>
          </a:p>
          <a:p>
            <a:pPr lvl="1"/>
            <a:r>
              <a:rPr lang="en-US" dirty="0" smtClean="0"/>
              <a:t>Quantification </a:t>
            </a:r>
            <a:r>
              <a:rPr lang="en-US" dirty="0"/>
              <a:t>of detection problem</a:t>
            </a:r>
            <a:r>
              <a:rPr lang="en-US" dirty="0" smtClean="0"/>
              <a:t>.</a:t>
            </a:r>
            <a:endParaRPr lang="en-US" dirty="0"/>
          </a:p>
          <a:p>
            <a:pPr lvl="1"/>
            <a:r>
              <a:rPr lang="en-US" dirty="0" smtClean="0"/>
              <a:t>CD1 Layer1 3-turn model results, working at I</a:t>
            </a:r>
            <a:r>
              <a:rPr lang="en-US" baseline="-25000" dirty="0" smtClean="0"/>
              <a:t>ss</a:t>
            </a:r>
            <a:r>
              <a:rPr lang="en-US" dirty="0" smtClean="0"/>
              <a:t> = 20kA, IC : T = 20K for 1</a:t>
            </a:r>
            <a:r>
              <a:rPr lang="en-US" baseline="30000" dirty="0" smtClean="0"/>
              <a:t>st</a:t>
            </a:r>
            <a:r>
              <a:rPr lang="en-US" dirty="0" smtClean="0"/>
              <a:t> turn</a:t>
            </a:r>
            <a:endParaRPr lang="en-US" dirty="0"/>
          </a:p>
          <a:p>
            <a:pPr lvl="1"/>
            <a:endParaRPr lang="de-CH" dirty="0"/>
          </a:p>
        </p:txBody>
      </p:sp>
      <p:pic>
        <p:nvPicPr>
          <p:cNvPr id="2050" name="Picture 2" descr="C:\Users\gao_j\Documents\untitled.pn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10" t="2901" r="8235" b="1978"/>
          <a:stretch/>
        </p:blipFill>
        <p:spPr bwMode="auto">
          <a:xfrm>
            <a:off x="3779912" y="2288883"/>
            <a:ext cx="3583046" cy="2556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CCTcable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697159" y="2238061"/>
            <a:ext cx="1974740" cy="1337064"/>
          </a:xfrm>
          <a:prstGeom prst="rect">
            <a:avLst/>
          </a:prstGeom>
        </p:spPr>
      </p:pic>
      <p:pic>
        <p:nvPicPr>
          <p:cNvPr id="6" name="CCTall.avi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697159" y="3550874"/>
            <a:ext cx="1974740" cy="1337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846356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13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2989" y="749837"/>
            <a:ext cx="7742237" cy="3509963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dirty="0"/>
              <a:t>3-D modeling results:</a:t>
            </a:r>
          </a:p>
          <a:p>
            <a:r>
              <a:rPr lang="en-US" sz="1600" b="1" dirty="0"/>
              <a:t>Yoke cut-back </a:t>
            </a:r>
            <a:r>
              <a:rPr lang="en-US" sz="1600" dirty="0"/>
              <a:t>not needed (20 </a:t>
            </a:r>
            <a:r>
              <a:rPr lang="en-US" sz="1600" dirty="0" err="1"/>
              <a:t>mT</a:t>
            </a:r>
            <a:r>
              <a:rPr lang="en-US" sz="1600" dirty="0"/>
              <a:t> peak-field enhancement in ends).</a:t>
            </a:r>
          </a:p>
          <a:p>
            <a:r>
              <a:rPr lang="en-US" sz="1600" b="1" dirty="0"/>
              <a:t>Magnetic length </a:t>
            </a:r>
            <a:r>
              <a:rPr lang="en-US" sz="1600" dirty="0"/>
              <a:t>with yoke equal to that of bare coil.</a:t>
            </a:r>
          </a:p>
          <a:p>
            <a:r>
              <a:rPr lang="en-US" sz="1600" b="1" dirty="0"/>
              <a:t>Physical length </a:t>
            </a:r>
            <a:r>
              <a:rPr lang="en-US" sz="1600" dirty="0" smtClean="0"/>
              <a:t>minus</a:t>
            </a:r>
            <a:r>
              <a:rPr lang="en-US" sz="1600" dirty="0"/>
              <a:t> </a:t>
            </a:r>
            <a:r>
              <a:rPr lang="en-US" sz="1600" dirty="0" err="1"/>
              <a:t>magn</a:t>
            </a:r>
            <a:r>
              <a:rPr lang="en-US" sz="1600" dirty="0"/>
              <a:t>. length = 53 cm; equal to 11 T magnet. </a:t>
            </a:r>
          </a:p>
          <a:p>
            <a:r>
              <a:rPr lang="en-US" sz="1600" b="1" dirty="0"/>
              <a:t>Peak field </a:t>
            </a:r>
            <a:r>
              <a:rPr lang="en-US" sz="1600" dirty="0"/>
              <a:t>minus main field at 16-T bore field: 0.14 T excluding self field.</a:t>
            </a:r>
          </a:p>
          <a:p>
            <a:pPr lvl="1"/>
            <a:r>
              <a:rPr lang="en-US" sz="1200" dirty="0"/>
              <a:t>comparable or lower than cos-theta due to continuous current distribution.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34</a:t>
            </a:fld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99992" y="2442232"/>
            <a:ext cx="3334688" cy="259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97081" y="2414584"/>
            <a:ext cx="2160239" cy="26445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437894" y="4767263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kern="1000" spc="30" dirty="0">
                <a:latin typeface="+mn-lt"/>
                <a:cs typeface="Franklin Gothic Book"/>
              </a:rPr>
              <a:t>Courtesy M. </a:t>
            </a:r>
            <a:r>
              <a:rPr lang="en-US" kern="1000" spc="30" dirty="0" err="1">
                <a:latin typeface="+mn-lt"/>
                <a:cs typeface="Franklin Gothic Book"/>
              </a:rPr>
              <a:t>Negrazus</a:t>
            </a:r>
            <a:endParaRPr lang="en-US" kern="1000" spc="30" dirty="0">
              <a:latin typeface="+mn-lt"/>
              <a:cs typeface="Franklin Gothic Book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3-D Magnetic Design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4095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3-D Periodic Simulation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35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2195" y="1729808"/>
            <a:ext cx="4076269" cy="3055268"/>
          </a:xfrm>
          <a:prstGeom prst="rect">
            <a:avLst/>
          </a:prstGeom>
        </p:spPr>
      </p:pic>
      <p:sp>
        <p:nvSpPr>
          <p:cNvPr id="11" name="Content Placeholder 2"/>
          <p:cNvSpPr txBox="1">
            <a:spLocks/>
          </p:cNvSpPr>
          <p:nvPr/>
        </p:nvSpPr>
        <p:spPr>
          <a:xfrm>
            <a:off x="1042989" y="843558"/>
            <a:ext cx="7742237" cy="35099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80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5600" indent="18415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5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5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73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300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8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88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sz="1600" dirty="0" smtClean="0"/>
              <a:t>Generalized plane stress condition applied (following D. </a:t>
            </a:r>
            <a:r>
              <a:rPr lang="en-US" sz="1600" dirty="0" err="1" smtClean="0"/>
              <a:t>Arbelaez</a:t>
            </a:r>
            <a:r>
              <a:rPr lang="en-US" sz="1600" dirty="0" smtClean="0"/>
              <a:t>, L. </a:t>
            </a:r>
            <a:r>
              <a:rPr lang="en-US" sz="1600" dirty="0" err="1" smtClean="0"/>
              <a:t>Brouwer</a:t>
            </a:r>
            <a:r>
              <a:rPr lang="en-US" sz="1600" dirty="0" smtClean="0"/>
              <a:t>, LBNL)</a:t>
            </a:r>
          </a:p>
          <a:p>
            <a:r>
              <a:rPr lang="en-US" sz="1600" dirty="0" smtClean="0"/>
              <a:t>Initial 3-D results confirm 2D, but show distinct imprint of scissors lams </a:t>
            </a:r>
            <a:br>
              <a:rPr lang="en-US" sz="1600" dirty="0" smtClean="0"/>
            </a:br>
            <a:r>
              <a:rPr lang="en-US" sz="1600" dirty="0" smtClean="0">
                <a:sym typeface="Wingdings"/>
              </a:rPr>
              <a:t> increase protective shell thickness, change its material </a:t>
            </a:r>
            <a:r>
              <a:rPr lang="en-US" sz="1600" dirty="0">
                <a:sym typeface="Wingdings"/>
              </a:rPr>
              <a:t>to iron </a:t>
            </a:r>
            <a:r>
              <a:rPr lang="en-US" sz="1600" dirty="0" smtClean="0">
                <a:sym typeface="Wingdings"/>
              </a:rPr>
              <a:t/>
            </a:r>
            <a:br>
              <a:rPr lang="en-US" sz="1600" dirty="0" smtClean="0">
                <a:sym typeface="Wingdings"/>
              </a:rPr>
            </a:br>
            <a:r>
              <a:rPr lang="en-US" sz="1600" dirty="0" smtClean="0">
                <a:sym typeface="Wingdings"/>
              </a:rPr>
              <a:t> decrease lamination thickness.</a:t>
            </a:r>
            <a:endParaRPr lang="en-US" sz="1600" dirty="0" smtClean="0"/>
          </a:p>
        </p:txBody>
      </p:sp>
      <p:pic>
        <p:nvPicPr>
          <p:cNvPr id="14" name="Content Placeholder 13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1729808"/>
            <a:ext cx="4050759" cy="3055268"/>
          </a:xfrm>
        </p:spPr>
      </p:pic>
      <p:sp>
        <p:nvSpPr>
          <p:cNvPr id="12" name="TextBox 11"/>
          <p:cNvSpPr txBox="1"/>
          <p:nvPr/>
        </p:nvSpPr>
        <p:spPr>
          <a:xfrm>
            <a:off x="3447414" y="4126707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kern="1000" spc="30" smtClean="0">
                <a:latin typeface="+mn-lt"/>
                <a:cs typeface="Franklin Gothic Book"/>
              </a:rPr>
              <a:t>135 MPa on conductor</a:t>
            </a:r>
            <a:endParaRPr lang="en-US" kern="1000" spc="30" dirty="0" err="1" smtClean="0"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1690703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Curvature parameters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36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60441" y="2992350"/>
            <a:ext cx="2927195" cy="192568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5720" y="899159"/>
            <a:ext cx="2927195" cy="19579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8447" y="899159"/>
            <a:ext cx="3014607" cy="19579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621018" y="3499884"/>
            <a:ext cx="220925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Slightly reduced torsion.</a:t>
            </a:r>
          </a:p>
          <a:p>
            <a:r>
              <a:rPr lang="en-US" sz="1050" b="1" i="1" dirty="0">
                <a:solidFill>
                  <a:srgbClr val="FF0000"/>
                </a:solidFill>
              </a:rPr>
              <a:t>10-fold reduced hard-way bend.</a:t>
            </a:r>
          </a:p>
          <a:p>
            <a:r>
              <a:rPr lang="en-US" sz="1050" dirty="0"/>
              <a:t>Unchanged easy-way bend.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726605" y="866231"/>
            <a:ext cx="84189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rgbClr val="00B050"/>
                </a:solidFill>
              </a:rPr>
              <a:t>Ideal CCT.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041192" y="866231"/>
            <a:ext cx="121860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rgbClr val="00B050"/>
                </a:solidFill>
              </a:rPr>
              <a:t>Tilted racetrack.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595757" y="2958897"/>
            <a:ext cx="169790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Optimized tilted design.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"/>
          <a:stretch/>
        </p:blipFill>
        <p:spPr>
          <a:xfrm>
            <a:off x="4846237" y="923430"/>
            <a:ext cx="137720" cy="812502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2886294" y="1884641"/>
            <a:ext cx="298402" cy="21987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5" name="Oval 14"/>
          <p:cNvSpPr/>
          <p:nvPr/>
        </p:nvSpPr>
        <p:spPr>
          <a:xfrm>
            <a:off x="5393041" y="3955192"/>
            <a:ext cx="298402" cy="28525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2" name="TextBox 11"/>
          <p:cNvSpPr txBox="1"/>
          <p:nvPr/>
        </p:nvSpPr>
        <p:spPr>
          <a:xfrm>
            <a:off x="3184696" y="1832996"/>
            <a:ext cx="1109599" cy="3462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rgbClr val="FF0000"/>
                </a:solidFill>
              </a:rPr>
              <a:t>Inverse of </a:t>
            </a:r>
            <a:r>
              <a:rPr lang="en-US" sz="825" dirty="0" err="1">
                <a:solidFill>
                  <a:srgbClr val="FF0000"/>
                </a:solidFill>
              </a:rPr>
              <a:t>hardway</a:t>
            </a:r>
            <a:r>
              <a:rPr lang="en-US" sz="825" dirty="0">
                <a:solidFill>
                  <a:srgbClr val="FF0000"/>
                </a:solidFill>
              </a:rPr>
              <a:t> </a:t>
            </a:r>
            <a:br>
              <a:rPr lang="en-US" sz="825" dirty="0">
                <a:solidFill>
                  <a:srgbClr val="FF0000"/>
                </a:solidFill>
              </a:rPr>
            </a:br>
            <a:r>
              <a:rPr lang="en-US" sz="825" dirty="0">
                <a:solidFill>
                  <a:srgbClr val="FF0000"/>
                </a:solidFill>
              </a:rPr>
              <a:t>bending radius.</a:t>
            </a:r>
          </a:p>
        </p:txBody>
      </p:sp>
    </p:spTree>
    <p:extLst>
      <p:ext uri="{BB962C8B-B14F-4D97-AF65-F5344CB8AC3E}">
        <p14:creationId xmlns:p14="http://schemas.microsoft.com/office/powerpoint/2010/main" val="1433737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9" grpId="0" animBg="1"/>
      <p:bldP spid="15" grpId="0" animBg="1"/>
      <p:bldP spid="12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CD1 Magnetic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i="1" dirty="0"/>
              <a:t>I</a:t>
            </a:r>
            <a:r>
              <a:rPr lang="en-US" sz="2000" baseline="-25000" dirty="0"/>
              <a:t>SS</a:t>
            </a:r>
            <a:r>
              <a:rPr lang="en-US" sz="2000" dirty="0"/>
              <a:t> = 20 kA at 1.9 K (~12 T bore field).</a:t>
            </a:r>
          </a:p>
          <a:p>
            <a:r>
              <a:rPr lang="en-US" sz="2000" dirty="0"/>
              <a:t>For steel pad we would reach short sample </a:t>
            </a:r>
            <a:br>
              <a:rPr lang="en-US" sz="2000" dirty="0"/>
            </a:br>
            <a:r>
              <a:rPr lang="en-US" sz="2000" dirty="0"/>
              <a:t>at 4.2 K and 11 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37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542760" y="3017268"/>
            <a:ext cx="9637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err="1"/>
              <a:t>J</a:t>
            </a:r>
            <a:r>
              <a:rPr lang="en-US" sz="1200" baseline="-25000" dirty="0" err="1"/>
              <a:t>c</a:t>
            </a:r>
            <a:r>
              <a:rPr lang="en-US" sz="1200" dirty="0"/>
              <a:t>(</a:t>
            </a:r>
            <a:r>
              <a:rPr lang="en-US" sz="1200" i="1" dirty="0"/>
              <a:t>B</a:t>
            </a:r>
            <a:r>
              <a:rPr lang="en-US" sz="1200" dirty="0"/>
              <a:t>, 1.9 K)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1021820" y="2063066"/>
            <a:ext cx="7136390" cy="3040466"/>
            <a:chOff x="427574" y="1553897"/>
            <a:chExt cx="8256480" cy="3517682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918090" y="1618551"/>
              <a:ext cx="4765964" cy="291119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27574" y="1553897"/>
              <a:ext cx="3581640" cy="3517682"/>
            </a:xfrm>
            <a:prstGeom prst="rect">
              <a:avLst/>
            </a:prstGeom>
          </p:spPr>
        </p:pic>
      </p:grp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40730" y="771550"/>
            <a:ext cx="1763718" cy="1741335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548704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15626" y="1845645"/>
            <a:ext cx="2128374" cy="2742329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1043608" y="915566"/>
            <a:ext cx="5977283" cy="3509963"/>
          </a:xfrm>
        </p:spPr>
        <p:txBody>
          <a:bodyPr/>
          <a:lstStyle/>
          <a:p>
            <a:pPr marL="0" indent="0">
              <a:buNone/>
            </a:pPr>
            <a:r>
              <a:rPr lang="en-US" sz="1200" dirty="0"/>
              <a:t>The goal of this review is to evaluate the current design of a first PSI-produced technology model dipole, identify technical risks, and provide feedback on technical issues and possible mitigation strategies. Note that this is the first step in the PSI program. A fabrication-readiness review is foreseen for the end of the </a:t>
            </a:r>
            <a:r>
              <a:rPr lang="en-US" sz="1200" dirty="0" smtClean="0"/>
              <a:t>year / beginning of 2018. </a:t>
            </a:r>
            <a:r>
              <a:rPr lang="en-US" sz="1200" dirty="0"/>
              <a:t>The questions to the review committee are as follows: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200" dirty="0"/>
              <a:t>Is the PSI program well motivated in view of the FCC design requirements?</a:t>
            </a:r>
          </a:p>
          <a:p>
            <a:pPr marL="520700" lvl="1" indent="-342900">
              <a:buFont typeface="+mj-lt"/>
              <a:buAutoNum type="alphaLcParenR"/>
            </a:pPr>
            <a:r>
              <a:rPr lang="en-US" sz="1200" dirty="0"/>
              <a:t>Is the staged approach with two different sets of coils, CD1 and CD2, </a:t>
            </a:r>
            <a:r>
              <a:rPr lang="en-US" sz="1200" dirty="0" smtClean="0"/>
              <a:t>in </a:t>
            </a:r>
            <a:r>
              <a:rPr lang="en-US" sz="1200" dirty="0"/>
              <a:t>a shared mechanical structure appropriate?</a:t>
            </a:r>
          </a:p>
          <a:p>
            <a:pPr marL="520700" lvl="1" indent="-342900">
              <a:buFont typeface="+mj-lt"/>
              <a:buAutoNum type="alphaLcParenR"/>
            </a:pPr>
            <a:r>
              <a:rPr lang="en-US" sz="1200" dirty="0"/>
              <a:t>Is it reasonable for PSI, at this time, to move ahead with ordering conductor </a:t>
            </a:r>
            <a:r>
              <a:rPr lang="en-US" sz="1200" dirty="0" smtClean="0"/>
              <a:t>for </a:t>
            </a:r>
            <a:r>
              <a:rPr lang="en-US" sz="1200" dirty="0"/>
              <a:t>CD2, given that conductor delivery times are ~1.5 years</a:t>
            </a:r>
            <a:r>
              <a:rPr lang="en-US" sz="1200" dirty="0" smtClean="0"/>
              <a:t>?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200" dirty="0" smtClean="0"/>
              <a:t>Is </a:t>
            </a:r>
            <a:r>
              <a:rPr lang="en-US" sz="1200" dirty="0"/>
              <a:t>the mechanical design of the shared structure in CD1 and CD2 configuration sound, i.e. have risks been identified and addressed in a reasonable manner?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200" dirty="0"/>
              <a:t>Is the electromagnetic and </a:t>
            </a:r>
            <a:r>
              <a:rPr lang="en-US" sz="1200" dirty="0" smtClean="0"/>
              <a:t>electro-thermal </a:t>
            </a:r>
            <a:r>
              <a:rPr lang="en-US" sz="1200" dirty="0"/>
              <a:t>modelling sufficiently detailed to start the technical design and, eventually, </a:t>
            </a:r>
            <a:r>
              <a:rPr lang="en-US" sz="1200" dirty="0" smtClean="0"/>
              <a:t>the </a:t>
            </a:r>
            <a:r>
              <a:rPr lang="en-US" sz="1200" dirty="0"/>
              <a:t>procurement of parts, or is there additional analysis that should be performed?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200" dirty="0"/>
              <a:t>Have major technical risks been appropriately identified and are the </a:t>
            </a:r>
            <a:r>
              <a:rPr lang="en-US" sz="1200" dirty="0" smtClean="0"/>
              <a:t>foreseen </a:t>
            </a:r>
            <a:r>
              <a:rPr lang="en-US" sz="1200" dirty="0"/>
              <a:t>tests adequate to address them</a:t>
            </a:r>
            <a:r>
              <a:rPr lang="en-US" sz="1200" dirty="0" smtClean="0"/>
              <a:t>?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200" dirty="0"/>
              <a:t>Are the PSI infrastructure goals and plans realistic and appropriate from a technical perspective?</a:t>
            </a:r>
          </a:p>
          <a:p>
            <a:endParaRPr lang="en-US" sz="1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 Charge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4</a:t>
            </a:fld>
            <a:endParaRPr lang="de-DE" dirty="0"/>
          </a:p>
        </p:txBody>
      </p:sp>
      <p:sp>
        <p:nvSpPr>
          <p:cNvPr id="7" name="TextBox 6"/>
          <p:cNvSpPr txBox="1"/>
          <p:nvPr/>
        </p:nvSpPr>
        <p:spPr>
          <a:xfrm>
            <a:off x="8494183" y="1845645"/>
            <a:ext cx="216024" cy="16230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100" kern="1000" spc="30" dirty="0" smtClean="0">
                <a:latin typeface="+mn-lt"/>
                <a:cs typeface="Franklin Gothic Book"/>
              </a:rPr>
              <a:t>1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674042" y="2458188"/>
            <a:ext cx="216024" cy="16230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100" kern="1000" spc="30" dirty="0" smtClean="0">
                <a:latin typeface="+mn-lt"/>
                <a:cs typeface="Franklin Gothic Book"/>
              </a:rPr>
              <a:t>1,2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019681" y="2805891"/>
            <a:ext cx="216024" cy="16230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100" kern="1000" spc="30" smtClean="0">
                <a:latin typeface="+mn-lt"/>
                <a:cs typeface="Franklin Gothic Book"/>
              </a:rPr>
              <a:t>2</a:t>
            </a:r>
            <a:endParaRPr lang="en-US" sz="1100" kern="1000" spc="30" dirty="0" smtClean="0">
              <a:latin typeface="+mn-lt"/>
              <a:cs typeface="Franklin Gothic Book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911669" y="3106922"/>
            <a:ext cx="216024" cy="16230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100" kern="1000" spc="30" dirty="0" smtClean="0">
                <a:latin typeface="+mn-lt"/>
                <a:cs typeface="Franklin Gothic Book"/>
              </a:rPr>
              <a:t>4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863789" y="3892486"/>
            <a:ext cx="216024" cy="16230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100" kern="1000" spc="30" dirty="0" smtClean="0">
                <a:latin typeface="+mn-lt"/>
                <a:cs typeface="Franklin Gothic Book"/>
              </a:rPr>
              <a:t>3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674042" y="4344378"/>
            <a:ext cx="216024" cy="16230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100" kern="1000" spc="30" dirty="0" smtClean="0">
                <a:latin typeface="+mn-lt"/>
                <a:cs typeface="Franklin Gothic Book"/>
              </a:rPr>
              <a:t>3,4,5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063086" y="1673379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050" kern="1000" spc="30" dirty="0" smtClean="0">
                <a:latin typeface="+mn-lt"/>
                <a:cs typeface="Franklin Gothic Book"/>
              </a:rPr>
              <a:t>http://</a:t>
            </a:r>
            <a:r>
              <a:rPr lang="en-US" sz="1050" kern="1000" spc="30" dirty="0" err="1" smtClean="0">
                <a:latin typeface="+mn-lt"/>
                <a:cs typeface="Franklin Gothic Book"/>
              </a:rPr>
              <a:t>indico.cern.ch</a:t>
            </a:r>
            <a:r>
              <a:rPr lang="en-US" sz="1050" kern="1000" spc="30" dirty="0" smtClean="0">
                <a:latin typeface="+mn-lt"/>
                <a:cs typeface="Franklin Gothic Book"/>
              </a:rPr>
              <a:t>/e/cd1cdr</a:t>
            </a:r>
          </a:p>
        </p:txBody>
      </p:sp>
    </p:spTree>
    <p:extLst>
      <p:ext uri="{BB962C8B-B14F-4D97-AF65-F5344CB8AC3E}">
        <p14:creationId xmlns:p14="http://schemas.microsoft.com/office/powerpoint/2010/main" val="145168312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Review Charge</a:t>
            </a:r>
          </a:p>
          <a:p>
            <a:r>
              <a:rPr lang="en-US" dirty="0" smtClean="0"/>
              <a:t>CCT </a:t>
            </a:r>
            <a:r>
              <a:rPr lang="en-US" dirty="0"/>
              <a:t>for </a:t>
            </a:r>
            <a:r>
              <a:rPr lang="en-US" dirty="0" smtClean="0"/>
              <a:t>FCC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The 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PSI CCT M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odel Program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5</a:t>
            </a:fld>
            <a:endParaRPr lang="de-DE" dirty="0"/>
          </a:p>
        </p:txBody>
      </p:sp>
      <p:grpSp>
        <p:nvGrpSpPr>
          <p:cNvPr id="70" name="Group 69"/>
          <p:cNvGrpSpPr/>
          <p:nvPr/>
        </p:nvGrpSpPr>
        <p:grpSpPr>
          <a:xfrm>
            <a:off x="6182597" y="2427734"/>
            <a:ext cx="2023715" cy="2016300"/>
            <a:chOff x="6228183" y="2206594"/>
            <a:chExt cx="2265999" cy="2257696"/>
          </a:xfrm>
        </p:grpSpPr>
        <p:pic>
          <p:nvPicPr>
            <p:cNvPr id="52" name="Content Placeholder 4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228183" y="2206594"/>
              <a:ext cx="2265999" cy="2257696"/>
            </a:xfrm>
            <a:prstGeom prst="ellipse">
              <a:avLst/>
            </a:prstGeom>
          </p:spPr>
        </p:pic>
        <p:cxnSp>
          <p:nvCxnSpPr>
            <p:cNvPr id="53" name="Straight Connector 52"/>
            <p:cNvCxnSpPr/>
            <p:nvPr/>
          </p:nvCxnSpPr>
          <p:spPr>
            <a:xfrm>
              <a:off x="6991182" y="3232922"/>
              <a:ext cx="0" cy="58926"/>
            </a:xfrm>
            <a:prstGeom prst="line">
              <a:avLst/>
            </a:prstGeom>
            <a:ln w="1905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7275342" y="2964627"/>
              <a:ext cx="55288" cy="0"/>
            </a:xfrm>
            <a:prstGeom prst="line">
              <a:avLst/>
            </a:prstGeom>
            <a:ln w="1905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7389688" y="2964627"/>
              <a:ext cx="55288" cy="0"/>
            </a:xfrm>
            <a:prstGeom prst="line">
              <a:avLst/>
            </a:prstGeom>
            <a:ln w="1905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7275342" y="3708698"/>
              <a:ext cx="55288" cy="0"/>
            </a:xfrm>
            <a:prstGeom prst="line">
              <a:avLst/>
            </a:prstGeom>
            <a:ln w="1905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>
              <a:off x="7389688" y="3708698"/>
              <a:ext cx="55288" cy="0"/>
            </a:xfrm>
            <a:prstGeom prst="line">
              <a:avLst/>
            </a:prstGeom>
            <a:ln w="1905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991182" y="3049094"/>
              <a:ext cx="0" cy="167658"/>
            </a:xfrm>
            <a:prstGeom prst="line">
              <a:avLst/>
            </a:prstGeom>
            <a:ln w="19050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6991182" y="3390083"/>
              <a:ext cx="0" cy="58926"/>
            </a:xfrm>
            <a:prstGeom prst="line">
              <a:avLst/>
            </a:prstGeom>
            <a:ln w="1905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>
              <a:off x="7733708" y="3220254"/>
              <a:ext cx="0" cy="58926"/>
            </a:xfrm>
            <a:prstGeom prst="line">
              <a:avLst/>
            </a:prstGeom>
            <a:ln w="1905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7733708" y="3387107"/>
              <a:ext cx="0" cy="58926"/>
            </a:xfrm>
            <a:prstGeom prst="line">
              <a:avLst/>
            </a:prstGeom>
            <a:ln w="1905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6991182" y="3464695"/>
              <a:ext cx="0" cy="167658"/>
            </a:xfrm>
            <a:prstGeom prst="line">
              <a:avLst/>
            </a:prstGeom>
            <a:ln w="19050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>
              <a:off x="7734953" y="3037656"/>
              <a:ext cx="0" cy="167658"/>
            </a:xfrm>
            <a:prstGeom prst="line">
              <a:avLst/>
            </a:prstGeom>
            <a:ln w="19050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7734953" y="3462949"/>
              <a:ext cx="0" cy="167658"/>
            </a:xfrm>
            <a:prstGeom prst="line">
              <a:avLst/>
            </a:prstGeom>
            <a:ln w="19050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16200000">
              <a:off x="7171829" y="2880797"/>
              <a:ext cx="0" cy="167658"/>
            </a:xfrm>
            <a:prstGeom prst="line">
              <a:avLst/>
            </a:prstGeom>
            <a:ln w="19050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>
              <a:off x="7546331" y="2881438"/>
              <a:ext cx="0" cy="167658"/>
            </a:xfrm>
            <a:prstGeom prst="line">
              <a:avLst/>
            </a:prstGeom>
            <a:ln w="19050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16200000">
              <a:off x="7171829" y="3624869"/>
              <a:ext cx="0" cy="167658"/>
            </a:xfrm>
            <a:prstGeom prst="line">
              <a:avLst/>
            </a:prstGeom>
            <a:ln w="19050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>
              <a:off x="7546331" y="3625511"/>
              <a:ext cx="0" cy="167658"/>
            </a:xfrm>
            <a:prstGeom prst="line">
              <a:avLst/>
            </a:prstGeom>
            <a:ln w="19050">
              <a:solidFill>
                <a:srgbClr val="00B0F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7445938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1059582"/>
            <a:ext cx="4138889" cy="3509963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CERN-PSI(-EPFL) Agreement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6</a:t>
            </a:fld>
            <a:endParaRPr lang="de-DE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92080" y="1131590"/>
            <a:ext cx="3347864" cy="539813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auto">
          <a:xfrm>
            <a:off x="1146635" y="3714145"/>
            <a:ext cx="3132703" cy="153749"/>
          </a:xfrm>
          <a:prstGeom prst="rect">
            <a:avLst/>
          </a:prstGeom>
          <a:noFill/>
          <a:ln w="349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1146635" y="3107037"/>
            <a:ext cx="3765230" cy="184793"/>
          </a:xfrm>
          <a:prstGeom prst="rect">
            <a:avLst/>
          </a:prstGeom>
          <a:noFill/>
          <a:ln w="349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1888637"/>
            <a:ext cx="3357577" cy="92822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3030025"/>
            <a:ext cx="3347864" cy="83786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92080" y="4081053"/>
            <a:ext cx="3347864" cy="436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972902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Preliminary </a:t>
            </a:r>
            <a:r>
              <a:rPr lang="en-US" dirty="0" smtClean="0"/>
              <a:t>Designs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7</a:t>
            </a:fld>
            <a:endParaRPr lang="de-DE" dirty="0"/>
          </a:p>
        </p:txBody>
      </p:sp>
      <p:grpSp>
        <p:nvGrpSpPr>
          <p:cNvPr id="2" name="Group 1"/>
          <p:cNvGrpSpPr/>
          <p:nvPr/>
        </p:nvGrpSpPr>
        <p:grpSpPr>
          <a:xfrm>
            <a:off x="1259632" y="667362"/>
            <a:ext cx="6807400" cy="4328500"/>
            <a:chOff x="500904" y="218625"/>
            <a:chExt cx="8506681" cy="5408992"/>
          </a:xfrm>
        </p:grpSpPr>
        <p:grpSp>
          <p:nvGrpSpPr>
            <p:cNvPr id="5" name="Group 4"/>
            <p:cNvGrpSpPr>
              <a:grpSpLocks noChangeAspect="1"/>
            </p:cNvGrpSpPr>
            <p:nvPr/>
          </p:nvGrpSpPr>
          <p:grpSpPr>
            <a:xfrm>
              <a:off x="4387774" y="2571750"/>
              <a:ext cx="2321012" cy="2971928"/>
              <a:chOff x="5994567" y="2389840"/>
              <a:chExt cx="3086912" cy="3952622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5994567" y="2389840"/>
                <a:ext cx="3078821" cy="3383929"/>
                <a:chOff x="5994567" y="2389840"/>
                <a:chExt cx="3078821" cy="3383929"/>
              </a:xfrm>
            </p:grpSpPr>
            <p:sp>
              <p:nvSpPr>
                <p:cNvPr id="8" name="TextBox 7"/>
                <p:cNvSpPr txBox="1"/>
                <p:nvPr/>
              </p:nvSpPr>
              <p:spPr>
                <a:xfrm>
                  <a:off x="6427280" y="2389840"/>
                  <a:ext cx="2189961" cy="49120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US" sz="1800" dirty="0">
                      <a:ea typeface="Arial" charset="0"/>
                      <a:cs typeface="Arial" charset="0"/>
                    </a:rPr>
                    <a:t>Common coils</a:t>
                  </a:r>
                </a:p>
              </p:txBody>
            </p:sp>
            <p:pic>
              <p:nvPicPr>
                <p:cNvPr id="9" name="Picture 8" descr="Screen Shot 2016-06-21 at 21.43.00.png"/>
                <p:cNvPicPr>
                  <a:picLocks noChangeAspect="1"/>
                </p:cNvPicPr>
                <p:nvPr/>
              </p:nvPicPr>
              <p:blipFill>
                <a:blip r:embed="rId2" cstate="screen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994567" y="2784190"/>
                  <a:ext cx="3078821" cy="2989579"/>
                </a:xfrm>
                <a:prstGeom prst="rect">
                  <a:avLst/>
                </a:prstGeom>
              </p:spPr>
            </p:pic>
          </p:grpSp>
          <p:pic>
            <p:nvPicPr>
              <p:cNvPr id="7" name="Picture 6"/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238016" y="5773769"/>
                <a:ext cx="2843463" cy="568693"/>
              </a:xfrm>
              <a:prstGeom prst="rect">
                <a:avLst/>
              </a:prstGeom>
            </p:spPr>
          </p:pic>
        </p:grpSp>
        <p:grpSp>
          <p:nvGrpSpPr>
            <p:cNvPr id="11" name="Group 10"/>
            <p:cNvGrpSpPr>
              <a:grpSpLocks noChangeAspect="1"/>
            </p:cNvGrpSpPr>
            <p:nvPr/>
          </p:nvGrpSpPr>
          <p:grpSpPr>
            <a:xfrm>
              <a:off x="500904" y="2618830"/>
              <a:ext cx="2103991" cy="3008787"/>
              <a:chOff x="104685" y="2352113"/>
              <a:chExt cx="2997928" cy="4287151"/>
            </a:xfrm>
          </p:grpSpPr>
          <p:sp>
            <p:nvSpPr>
              <p:cNvPr id="12" name="TextBox 11"/>
              <p:cNvSpPr txBox="1"/>
              <p:nvPr/>
            </p:nvSpPr>
            <p:spPr>
              <a:xfrm>
                <a:off x="691120" y="2352113"/>
                <a:ext cx="2137355" cy="5262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800" dirty="0">
                    <a:ea typeface="Arial" charset="0"/>
                    <a:cs typeface="Arial" charset="0"/>
                  </a:rPr>
                  <a:t>Cos-theta </a:t>
                </a:r>
              </a:p>
            </p:txBody>
          </p:sp>
          <p:pic>
            <p:nvPicPr>
              <p:cNvPr id="14" name="Picture 13" descr="Screen Shot 2016-06-21 at 21.36.31.png"/>
              <p:cNvPicPr>
                <a:picLocks noChangeAspect="1"/>
              </p:cNvPicPr>
              <p:nvPr/>
            </p:nvPicPr>
            <p:blipFill>
              <a:blip r:embed="rId4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04685" y="2791077"/>
                <a:ext cx="2997928" cy="3006851"/>
              </a:xfrm>
              <a:prstGeom prst="rect">
                <a:avLst/>
              </a:prstGeom>
            </p:spPr>
          </p:pic>
          <p:pic>
            <p:nvPicPr>
              <p:cNvPr id="15" name="Picture 14"/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088102" y="5834522"/>
                <a:ext cx="1262612" cy="804742"/>
              </a:xfrm>
              <a:prstGeom prst="rect">
                <a:avLst/>
              </a:prstGeom>
            </p:spPr>
          </p:pic>
        </p:grpSp>
        <p:grpSp>
          <p:nvGrpSpPr>
            <p:cNvPr id="16" name="Group 15"/>
            <p:cNvGrpSpPr>
              <a:grpSpLocks noChangeAspect="1"/>
            </p:cNvGrpSpPr>
            <p:nvPr/>
          </p:nvGrpSpPr>
          <p:grpSpPr>
            <a:xfrm>
              <a:off x="2251853" y="245927"/>
              <a:ext cx="2176133" cy="3050244"/>
              <a:chOff x="2880606" y="611045"/>
              <a:chExt cx="3105587" cy="4353042"/>
            </a:xfrm>
          </p:grpSpPr>
          <p:grpSp>
            <p:nvGrpSpPr>
              <p:cNvPr id="17" name="Group 16"/>
              <p:cNvGrpSpPr/>
              <p:nvPr/>
            </p:nvGrpSpPr>
            <p:grpSpPr>
              <a:xfrm>
                <a:off x="2880606" y="611045"/>
                <a:ext cx="3105587" cy="3430380"/>
                <a:chOff x="2880606" y="611045"/>
                <a:chExt cx="3105587" cy="3430380"/>
              </a:xfrm>
            </p:grpSpPr>
            <p:sp>
              <p:nvSpPr>
                <p:cNvPr id="19" name="TextBox 18"/>
                <p:cNvSpPr txBox="1"/>
                <p:nvPr/>
              </p:nvSpPr>
              <p:spPr>
                <a:xfrm>
                  <a:off x="3588034" y="611045"/>
                  <a:ext cx="1745947" cy="52707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800" dirty="0">
                      <a:ea typeface="Arial" charset="0"/>
                      <a:cs typeface="Arial" charset="0"/>
                    </a:rPr>
                    <a:t>Block coil </a:t>
                  </a:r>
                </a:p>
              </p:txBody>
            </p:sp>
            <p:pic>
              <p:nvPicPr>
                <p:cNvPr id="21" name="Picture 20" descr="Screen Shot 2016-06-21 at 21.39.33.png"/>
                <p:cNvPicPr>
                  <a:picLocks noChangeAspect="1"/>
                </p:cNvPicPr>
                <p:nvPr/>
              </p:nvPicPr>
              <p:blipFill>
                <a:blip r:embed="rId6" cstate="screen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880606" y="1039131"/>
                  <a:ext cx="3105587" cy="3002294"/>
                </a:xfrm>
                <a:prstGeom prst="rect">
                  <a:avLst/>
                </a:prstGeom>
              </p:spPr>
            </p:pic>
          </p:grpSp>
          <p:pic>
            <p:nvPicPr>
              <p:cNvPr id="18" name="Picture 17"/>
              <p:cNvPicPr>
                <a:picLocks noChangeAspect="1"/>
              </p:cNvPicPr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888160" y="4077057"/>
                <a:ext cx="1097357" cy="887030"/>
              </a:xfrm>
              <a:prstGeom prst="rect">
                <a:avLst/>
              </a:prstGeom>
            </p:spPr>
          </p:pic>
        </p:grpSp>
        <p:pic>
          <p:nvPicPr>
            <p:cNvPr id="22" name="Picture 21"/>
            <p:cNvPicPr>
              <a:picLocks noChangeAspect="1"/>
            </p:cNvPicPr>
            <p:nvPr/>
          </p:nvPicPr>
          <p:blipFill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654472" y="555526"/>
              <a:ext cx="2353113" cy="2118488"/>
            </a:xfrm>
            <a:prstGeom prst="rect">
              <a:avLst/>
            </a:prstGeom>
          </p:spPr>
        </p:pic>
        <p:pic>
          <p:nvPicPr>
            <p:cNvPr id="23" name="Picture 22"/>
            <p:cNvPicPr>
              <a:picLocks noChangeAspect="1"/>
            </p:cNvPicPr>
            <p:nvPr/>
          </p:nvPicPr>
          <p:blipFill rotWithShape="1"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129602" y="2674616"/>
              <a:ext cx="1402851" cy="552161"/>
            </a:xfrm>
            <a:prstGeom prst="rect">
              <a:avLst/>
            </a:prstGeom>
          </p:spPr>
        </p:pic>
        <p:sp>
          <p:nvSpPr>
            <p:cNvPr id="24" name="TextBox 23"/>
            <p:cNvSpPr txBox="1"/>
            <p:nvPr/>
          </p:nvSpPr>
          <p:spPr>
            <a:xfrm>
              <a:off x="6592219" y="218625"/>
              <a:ext cx="23605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800" dirty="0">
                  <a:ea typeface="Arial" charset="0"/>
                  <a:cs typeface="Arial" charset="0"/>
                </a:rPr>
                <a:t>Canted Cosine Theta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4656960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Mechanics Challenge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043608" y="768884"/>
            <a:ext cx="7579758" cy="4827202"/>
          </a:xfrm>
        </p:spPr>
        <p:txBody>
          <a:bodyPr>
            <a:normAutofit/>
          </a:bodyPr>
          <a:lstStyle/>
          <a:p>
            <a:r>
              <a:rPr lang="en-US" dirty="0"/>
              <a:t>Canted Cosine Theta </a:t>
            </a:r>
            <a:r>
              <a:rPr lang="en-US" dirty="0" smtClean="0"/>
              <a:t>program for HFM started </a:t>
            </a:r>
            <a:r>
              <a:rPr lang="en-US" dirty="0"/>
              <a:t>at LBNL (US).</a:t>
            </a:r>
          </a:p>
          <a:p>
            <a:r>
              <a:rPr lang="en-US" dirty="0"/>
              <a:t>Promises a decisive reduction of coil transverse stress through individual support of turns.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/>
              <a:t>Many challenges ahead:</a:t>
            </a:r>
          </a:p>
          <a:p>
            <a:pPr lvl="1"/>
            <a:r>
              <a:rPr lang="en-US" sz="1400" dirty="0"/>
              <a:t>efficiency</a:t>
            </a:r>
          </a:p>
          <a:p>
            <a:pPr lvl="1"/>
            <a:r>
              <a:rPr lang="en-US" sz="1400" dirty="0"/>
              <a:t>former manufacturing</a:t>
            </a:r>
          </a:p>
          <a:p>
            <a:pPr lvl="1"/>
            <a:r>
              <a:rPr lang="en-US" sz="1400" dirty="0"/>
              <a:t>impregnation scheme and training performance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2783" y="1712262"/>
            <a:ext cx="3819179" cy="229964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4088" y="1712262"/>
            <a:ext cx="3095764" cy="232182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35672" y="1563638"/>
            <a:ext cx="3618519" cy="272162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843567" y="3921774"/>
            <a:ext cx="17358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135 </a:t>
            </a:r>
            <a:r>
              <a:rPr lang="en-US" dirty="0"/>
              <a:t>MPa @ 16 T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2554" y="1368152"/>
            <a:ext cx="2754147" cy="350785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104330" y="4876006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kern="1000" spc="30" dirty="0" smtClean="0">
                <a:latin typeface="+mn-lt"/>
                <a:cs typeface="Franklin Gothic Book"/>
              </a:rPr>
              <a:t>Courtesy: C. </a:t>
            </a:r>
            <a:r>
              <a:rPr lang="en-US" sz="1400" kern="1000" spc="30" dirty="0" err="1" smtClean="0">
                <a:latin typeface="+mn-lt"/>
                <a:cs typeface="Franklin Gothic Book"/>
              </a:rPr>
              <a:t>Senatore</a:t>
            </a:r>
            <a:endParaRPr lang="en-US" sz="1400" kern="1000" spc="30" dirty="0" smtClean="0"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419755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PSI’s CCT Design for FCC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Keys to an efficient CCT design:</a:t>
            </a:r>
          </a:p>
          <a:p>
            <a:pPr marL="520700" lvl="1" indent="-342900">
              <a:buFont typeface="+mj-lt"/>
              <a:buAutoNum type="arabicPeriod"/>
            </a:pPr>
            <a:r>
              <a:rPr lang="en-US" sz="1600" dirty="0"/>
              <a:t>Thin </a:t>
            </a:r>
            <a:r>
              <a:rPr lang="en-US" sz="1600" dirty="0" smtClean="0"/>
              <a:t>spars </a:t>
            </a:r>
            <a:br>
              <a:rPr lang="en-US" sz="1600" dirty="0" smtClean="0"/>
            </a:br>
            <a:r>
              <a:rPr lang="en-US" sz="1600" dirty="0" smtClean="0"/>
              <a:t>(+ external mech. structure)</a:t>
            </a:r>
            <a:endParaRPr lang="en-US" sz="1600" dirty="0"/>
          </a:p>
          <a:p>
            <a:pPr marL="520700" lvl="1" indent="-342900">
              <a:buFont typeface="+mj-lt"/>
              <a:buAutoNum type="arabicPeriod"/>
            </a:pPr>
            <a:r>
              <a:rPr lang="en-US" sz="1600" dirty="0"/>
              <a:t>Wide cable, large strands</a:t>
            </a:r>
          </a:p>
          <a:p>
            <a:pPr marL="520700" lvl="1" indent="-342900">
              <a:buFont typeface="+mj-lt"/>
              <a:buAutoNum type="arabicPeriod"/>
            </a:pPr>
            <a:r>
              <a:rPr lang="en-US" sz="1600" dirty="0"/>
              <a:t>Thin ribs</a:t>
            </a:r>
            <a:r>
              <a:rPr lang="en-US" sz="1600" dirty="0" smtClean="0"/>
              <a:t>.</a:t>
            </a:r>
            <a:endParaRPr lang="en-US" sz="1600" dirty="0"/>
          </a:p>
        </p:txBody>
      </p:sp>
      <p:pic>
        <p:nvPicPr>
          <p:cNvPr id="8" name="Content Placeholder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13357" y="1491630"/>
            <a:ext cx="3352276" cy="3333858"/>
          </a:xfrm>
          <a:prstGeom prst="rect">
            <a:avLst/>
          </a:prstGeom>
        </p:spPr>
      </p:pic>
      <p:sp>
        <p:nvSpPr>
          <p:cNvPr id="3" name="Right Brace 2"/>
          <p:cNvSpPr/>
          <p:nvPr/>
        </p:nvSpPr>
        <p:spPr bwMode="auto">
          <a:xfrm>
            <a:off x="3731967" y="1377168"/>
            <a:ext cx="216024" cy="1050566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z="2400">
              <a:latin typeface="Times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23474" y="1755220"/>
            <a:ext cx="914400" cy="100584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0" lvl="1">
              <a:lnSpc>
                <a:spcPct val="110000"/>
              </a:lnSpc>
              <a:spcBef>
                <a:spcPts val="0"/>
              </a:spcBef>
            </a:pPr>
            <a:r>
              <a:rPr lang="en-US" dirty="0"/>
              <a:t>Increase </a:t>
            </a:r>
            <a:r>
              <a:rPr lang="en-US" i="1" dirty="0"/>
              <a:t>J</a:t>
            </a:r>
            <a:r>
              <a:rPr lang="en-US" baseline="-25000" dirty="0"/>
              <a:t>e</a:t>
            </a:r>
            <a:r>
              <a:rPr lang="en-US" dirty="0"/>
              <a:t>.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sz="1800" kern="1000" spc="30" dirty="0" err="1"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880018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ct val="110000"/>
          </a:lnSpc>
          <a:spcBef>
            <a:spcPts val="0"/>
          </a:spcBef>
          <a:defRPr sz="1800" kern="1000" spc="30" dirty="0" err="1" smtClean="0">
            <a:latin typeface="+mn-lt"/>
            <a:cs typeface="Franklin Gothic Book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PSI PowerPoint Master english</Template>
  <TotalTime>17784</TotalTime>
  <Words>1606</Words>
  <Application>Microsoft Macintosh PowerPoint</Application>
  <PresentationFormat>On-screen Show (16:9)</PresentationFormat>
  <Paragraphs>332</Paragraphs>
  <Slides>37</Slides>
  <Notes>3</Notes>
  <HiddenSlides>0</HiddenSlides>
  <MMClips>2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9" baseType="lpstr">
      <vt:lpstr>Arial Narrow</vt:lpstr>
      <vt:lpstr>Calibri</vt:lpstr>
      <vt:lpstr>Franklin Gothic Book</vt:lpstr>
      <vt:lpstr>Georgia</vt:lpstr>
      <vt:lpstr>ＭＳ Ｐゴシック</vt:lpstr>
      <vt:lpstr>Rockwell</vt:lpstr>
      <vt:lpstr>Symbol</vt:lpstr>
      <vt:lpstr>Times</vt:lpstr>
      <vt:lpstr>Wingdings</vt:lpstr>
      <vt:lpstr>ヒラギノ角ゴ Pro W3</vt:lpstr>
      <vt:lpstr>Arial</vt:lpstr>
      <vt:lpstr>PSI-Powerpoint-Master Calibri V2</vt:lpstr>
      <vt:lpstr>The PSI CCT Program</vt:lpstr>
      <vt:lpstr>Overview</vt:lpstr>
      <vt:lpstr>Overview</vt:lpstr>
      <vt:lpstr>Review Charge</vt:lpstr>
      <vt:lpstr>Overview</vt:lpstr>
      <vt:lpstr>CERN-PSI(-EPFL) Agreement</vt:lpstr>
      <vt:lpstr>Preliminary Designs</vt:lpstr>
      <vt:lpstr>Mechanics Challenge</vt:lpstr>
      <vt:lpstr>PSI’s CCT Design for FCC</vt:lpstr>
      <vt:lpstr>Windability</vt:lpstr>
      <vt:lpstr>Winding Tests</vt:lpstr>
      <vt:lpstr>PSI’s CCT Design for FCC</vt:lpstr>
      <vt:lpstr>Mechanical Structure</vt:lpstr>
      <vt:lpstr>FCC 2D Mechanical Design</vt:lpstr>
      <vt:lpstr>Manufacturability and Cost</vt:lpstr>
      <vt:lpstr>Overview</vt:lpstr>
      <vt:lpstr>PSI Goals towards FCC Requirements</vt:lpstr>
      <vt:lpstr>CD1 and CD2 Cable and Geom. Params.</vt:lpstr>
      <vt:lpstr>Mechanical Structure Evolution</vt:lpstr>
      <vt:lpstr>Mechanical Structure Evolution</vt:lpstr>
      <vt:lpstr>Mechanical Structure</vt:lpstr>
      <vt:lpstr>CD1 Magnetic Design</vt:lpstr>
      <vt:lpstr>CD2 Magnetic Design</vt:lpstr>
      <vt:lpstr>CD2 in MDP 15-T Layers 3&amp;4</vt:lpstr>
      <vt:lpstr>First Planning (Feb. ‘17)</vt:lpstr>
      <vt:lpstr>CD1 Conductor Plans</vt:lpstr>
      <vt:lpstr>CD2 conductor plans</vt:lpstr>
      <vt:lpstr>Summary</vt:lpstr>
      <vt:lpstr>Outlook</vt:lpstr>
      <vt:lpstr>END</vt:lpstr>
      <vt:lpstr>Movement Cryo to 16 T</vt:lpstr>
      <vt:lpstr>Quench Simulation </vt:lpstr>
      <vt:lpstr>Quench Simulation</vt:lpstr>
      <vt:lpstr>3-D Magnetic Design</vt:lpstr>
      <vt:lpstr>3-D Periodic Simulation</vt:lpstr>
      <vt:lpstr>Curvature parameters</vt:lpstr>
      <vt:lpstr>CD1 Magnetic Design</vt:lpstr>
    </vt:vector>
  </TitlesOfParts>
  <Company/>
  <LinksUpToDate>false</LinksUpToDate>
  <SharedDoc>false</SharedDoc>
  <HyperlinkBase/>
  <HyperlinksChanged>false</HyperlinksChanged>
  <AppVersion>15.0035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Insert the title of your  presentation here</dc:title>
  <dc:creator>Bernhard Auchmann</dc:creator>
  <cp:lastModifiedBy>Bernhard Auchmann</cp:lastModifiedBy>
  <cp:revision>271</cp:revision>
  <cp:lastPrinted>2015-07-23T13:50:07Z</cp:lastPrinted>
  <dcterms:created xsi:type="dcterms:W3CDTF">2017-04-12T09:33:27Z</dcterms:created>
  <dcterms:modified xsi:type="dcterms:W3CDTF">2017-06-26T11:51:00Z</dcterms:modified>
</cp:coreProperties>
</file>