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31" r:id="rId2"/>
    <p:sldId id="405" r:id="rId3"/>
    <p:sldId id="410" r:id="rId4"/>
    <p:sldId id="409" r:id="rId5"/>
    <p:sldId id="399" r:id="rId6"/>
    <p:sldId id="383" r:id="rId7"/>
    <p:sldId id="411" r:id="rId8"/>
    <p:sldId id="412" r:id="rId9"/>
    <p:sldId id="413" r:id="rId10"/>
    <p:sldId id="369" r:id="rId11"/>
  </p:sldIdLst>
  <p:sldSz cx="9144000" cy="5143500" type="screen16x9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405"/>
            <p14:sldId id="410"/>
            <p14:sldId id="409"/>
            <p14:sldId id="399"/>
            <p14:sldId id="383"/>
            <p14:sldId id="411"/>
            <p14:sldId id="412"/>
            <p14:sldId id="413"/>
            <p14:sldId id="3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8" orient="horz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453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  <p15:guide id="16" pos="57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868"/>
    <a:srgbClr val="197418"/>
    <a:srgbClr val="FDCA00"/>
    <a:srgbClr val="FFFFFF"/>
    <a:srgbClr val="010000"/>
    <a:srgbClr val="808080"/>
    <a:srgbClr val="000000"/>
    <a:srgbClr val="EF5B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30"/>
    <p:restoredTop sz="91401" autoAdjust="0"/>
  </p:normalViewPr>
  <p:slideViewPr>
    <p:cSldViewPr snapToObjects="1">
      <p:cViewPr>
        <p:scale>
          <a:sx n="189" d="100"/>
          <a:sy n="189" d="100"/>
        </p:scale>
        <p:origin x="144" y="16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0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2" y="212023"/>
            <a:ext cx="5674015" cy="252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8" y="3429001"/>
            <a:ext cx="7969249" cy="1041704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9" y="3105000"/>
            <a:ext cx="7969249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12023"/>
            <a:ext cx="2534400" cy="252174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1511"/>
            <a:ext cx="1219200" cy="3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2559465"/>
            <a:ext cx="3024336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12023"/>
            <a:ext cx="720000" cy="252174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1" y="4604148"/>
            <a:ext cx="720725" cy="539353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9" y="1059657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0" y="1113586"/>
            <a:ext cx="7885633" cy="3456386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9" y="1006078"/>
            <a:ext cx="3781425" cy="3509963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1" y="1003402"/>
            <a:ext cx="3781425" cy="3509963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9" y="1059657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7" y="1087353"/>
            <a:ext cx="3781425" cy="3428689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9" y="1084675"/>
            <a:ext cx="3781425" cy="3431366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9" y="1059657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764859"/>
            <a:ext cx="8370753" cy="418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58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14312"/>
            <a:ext cx="10160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764859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2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1" y="2187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95862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059657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9" y="1006079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14312"/>
            <a:ext cx="10160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9" y="3470070"/>
            <a:ext cx="7969249" cy="1090800"/>
          </a:xfrm>
        </p:spPr>
        <p:txBody>
          <a:bodyPr/>
          <a:lstStyle/>
          <a:p>
            <a:r>
              <a:rPr lang="en-GB" dirty="0" smtClean="0"/>
              <a:t>The LBNL CCT Program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sz="1400" dirty="0"/>
              <a:t>B. Auchmann (CERN/PSI</a:t>
            </a:r>
            <a:r>
              <a:rPr lang="en-GB" sz="1400" dirty="0" smtClean="0"/>
              <a:t>) </a:t>
            </a:r>
            <a:r>
              <a:rPr lang="en-GB" sz="1400" dirty="0"/>
              <a:t/>
            </a:r>
            <a:br>
              <a:rPr lang="en-GB" sz="1400" dirty="0"/>
            </a:br>
            <a:endParaRPr lang="en-GB" sz="1400" dirty="0"/>
          </a:p>
        </p:txBody>
      </p:sp>
      <p:sp>
        <p:nvSpPr>
          <p:cNvPr id="7" name="Textfeld 6"/>
          <p:cNvSpPr txBox="1"/>
          <p:nvPr/>
        </p:nvSpPr>
        <p:spPr>
          <a:xfrm>
            <a:off x="1619672" y="4807806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dirty="0" smtClean="0">
                <a:solidFill>
                  <a:srgbClr val="969696"/>
                </a:solidFill>
                <a:latin typeface="+mn-lt"/>
              </a:rPr>
              <a:t>26.06.2017, CD1 Conceptual Design Review</a:t>
            </a:r>
            <a:endParaRPr lang="en-GB" sz="14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4389" y="39805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solidFill>
                  <a:srgbClr val="686868"/>
                </a:solidFill>
                <a:latin typeface="+mn-lt"/>
                <a:cs typeface="Franklin Gothic Book"/>
              </a:rPr>
              <a:t>See also: the US-MDP CCT Program Review</a:t>
            </a:r>
            <a:r>
              <a:rPr lang="en-US" kern="1000" spc="30">
                <a:solidFill>
                  <a:srgbClr val="686868"/>
                </a:solidFill>
                <a:latin typeface="+mn-lt"/>
                <a:cs typeface="Franklin Gothic Book"/>
              </a:rPr>
              <a:t/>
            </a:r>
            <a:br>
              <a:rPr lang="en-US" kern="1000" spc="30">
                <a:solidFill>
                  <a:srgbClr val="686868"/>
                </a:solidFill>
                <a:latin typeface="+mn-lt"/>
                <a:cs typeface="Franklin Gothic Book"/>
              </a:rPr>
            </a:br>
            <a:r>
              <a:rPr lang="en-US" kern="1000" spc="30" smtClean="0">
                <a:solidFill>
                  <a:srgbClr val="686868"/>
                </a:solidFill>
                <a:latin typeface="+mn-lt"/>
                <a:cs typeface="Franklin Gothic Book"/>
              </a:rPr>
              <a:t>https</a:t>
            </a:r>
            <a:r>
              <a:rPr lang="en-US" kern="1000" spc="30" dirty="0">
                <a:solidFill>
                  <a:srgbClr val="686868"/>
                </a:solidFill>
                <a:latin typeface="+mn-lt"/>
                <a:cs typeface="Franklin Gothic Book"/>
              </a:rPr>
              <a:t>://</a:t>
            </a:r>
            <a:r>
              <a:rPr lang="en-US" kern="1000" spc="30" dirty="0" err="1">
                <a:solidFill>
                  <a:srgbClr val="686868"/>
                </a:solidFill>
                <a:latin typeface="+mn-lt"/>
                <a:cs typeface="Franklin Gothic Book"/>
              </a:rPr>
              <a:t>conferences.lbl.gov</a:t>
            </a:r>
            <a:r>
              <a:rPr lang="en-US" kern="1000" spc="30" dirty="0">
                <a:solidFill>
                  <a:srgbClr val="686868"/>
                </a:solidFill>
                <a:latin typeface="+mn-lt"/>
                <a:cs typeface="Franklin Gothic Book"/>
              </a:rPr>
              <a:t>/event/88/</a:t>
            </a:r>
            <a:endParaRPr lang="en-US" kern="1000" spc="30" dirty="0" smtClean="0">
              <a:solidFill>
                <a:srgbClr val="686868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925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9" y="1006078"/>
            <a:ext cx="7742237" cy="3653904"/>
          </a:xfrm>
        </p:spPr>
        <p:txBody>
          <a:bodyPr numCol="2"/>
          <a:lstStyle/>
          <a:p>
            <a:r>
              <a:rPr lang="en-US" sz="1400" dirty="0"/>
              <a:t>CCT1 </a:t>
            </a:r>
          </a:p>
          <a:p>
            <a:pPr lvl="1"/>
            <a:r>
              <a:rPr lang="en-US" sz="1400" dirty="0"/>
              <a:t>2.5 T short-sample dipole </a:t>
            </a:r>
          </a:p>
          <a:p>
            <a:pPr lvl="1"/>
            <a:r>
              <a:rPr lang="en-US" sz="1400" dirty="0"/>
              <a:t>50 mm clear bore </a:t>
            </a:r>
          </a:p>
          <a:p>
            <a:pPr lvl="1"/>
            <a:r>
              <a:rPr lang="en-US" sz="1400" dirty="0"/>
              <a:t>8 </a:t>
            </a:r>
            <a:r>
              <a:rPr lang="en-US" sz="1400" dirty="0" err="1"/>
              <a:t>strd</a:t>
            </a:r>
            <a:r>
              <a:rPr lang="en-US" sz="1400" dirty="0"/>
              <a:t>. </a:t>
            </a:r>
            <a:r>
              <a:rPr lang="en-US" sz="1400" dirty="0" err="1"/>
              <a:t>NbTi</a:t>
            </a:r>
            <a:r>
              <a:rPr lang="en-US" sz="1400" dirty="0"/>
              <a:t> cable (0.65 mm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SSC </a:t>
            </a:r>
            <a:r>
              <a:rPr lang="en-US" sz="1400" dirty="0"/>
              <a:t>Outer) </a:t>
            </a:r>
          </a:p>
          <a:p>
            <a:pPr lvl="1"/>
            <a:r>
              <a:rPr lang="en-US" sz="1400" dirty="0"/>
              <a:t>not impregnated </a:t>
            </a:r>
          </a:p>
          <a:p>
            <a:pPr lvl="1"/>
            <a:r>
              <a:rPr lang="en-US" sz="1400" dirty="0"/>
              <a:t>11/2013: tested up to 2.5 T </a:t>
            </a:r>
          </a:p>
          <a:p>
            <a:endParaRPr lang="en-US" sz="1400" dirty="0" smtClean="0"/>
          </a:p>
          <a:p>
            <a:r>
              <a:rPr lang="en-US" sz="1400" dirty="0" smtClean="0"/>
              <a:t>CCT2 </a:t>
            </a:r>
            <a:endParaRPr lang="en-US" sz="1400" dirty="0"/>
          </a:p>
          <a:p>
            <a:pPr lvl="1"/>
            <a:r>
              <a:rPr lang="en-US" sz="1400" dirty="0"/>
              <a:t>5.3 T short-sample dipole </a:t>
            </a:r>
          </a:p>
          <a:p>
            <a:pPr lvl="1"/>
            <a:r>
              <a:rPr lang="en-US" sz="1400" dirty="0"/>
              <a:t>90 mm clear bore </a:t>
            </a:r>
          </a:p>
          <a:p>
            <a:pPr lvl="1"/>
            <a:r>
              <a:rPr lang="en-US" sz="1400" dirty="0"/>
              <a:t>23 </a:t>
            </a:r>
            <a:r>
              <a:rPr lang="en-US" sz="1400" dirty="0" err="1"/>
              <a:t>strd</a:t>
            </a:r>
            <a:r>
              <a:rPr lang="en-US" sz="1400" dirty="0"/>
              <a:t>. </a:t>
            </a:r>
            <a:r>
              <a:rPr lang="en-US" sz="1400" dirty="0" err="1"/>
              <a:t>NbTi</a:t>
            </a:r>
            <a:r>
              <a:rPr lang="en-US" sz="1400" dirty="0"/>
              <a:t> cable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/>
              <a:t>0.8 mm SSC Inner) </a:t>
            </a:r>
          </a:p>
          <a:p>
            <a:pPr lvl="1"/>
            <a:r>
              <a:rPr lang="en-US" sz="1400" dirty="0"/>
              <a:t>epoxy impregnated </a:t>
            </a:r>
          </a:p>
          <a:p>
            <a:pPr lvl="1"/>
            <a:r>
              <a:rPr lang="en-US" sz="1400" dirty="0"/>
              <a:t>5/2015: tested up to 4.7 T </a:t>
            </a:r>
          </a:p>
          <a:p>
            <a:r>
              <a:rPr lang="en-US" sz="1400" dirty="0"/>
              <a:t>CCT3 </a:t>
            </a:r>
          </a:p>
          <a:p>
            <a:pPr lvl="1"/>
            <a:r>
              <a:rPr lang="en-US" sz="1400" dirty="0"/>
              <a:t>10.0 T short-sample dipole </a:t>
            </a:r>
          </a:p>
          <a:p>
            <a:pPr lvl="1"/>
            <a:r>
              <a:rPr lang="en-US" sz="1400" dirty="0"/>
              <a:t>90 mm clear bore </a:t>
            </a:r>
          </a:p>
          <a:p>
            <a:pPr lvl="1"/>
            <a:r>
              <a:rPr lang="en-US" sz="1400" dirty="0"/>
              <a:t>23 </a:t>
            </a:r>
            <a:r>
              <a:rPr lang="en-US" sz="1400" dirty="0" err="1"/>
              <a:t>strd</a:t>
            </a:r>
            <a:r>
              <a:rPr lang="en-US" sz="1400" dirty="0"/>
              <a:t>. Nb3Sn cable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/>
              <a:t>0.8 mm OST 54/61) </a:t>
            </a:r>
          </a:p>
          <a:p>
            <a:pPr lvl="1"/>
            <a:r>
              <a:rPr lang="en-US" sz="1400" dirty="0"/>
              <a:t>3/2016: tested up to 7.4 T </a:t>
            </a:r>
          </a:p>
          <a:p>
            <a:pPr lvl="1"/>
            <a:r>
              <a:rPr lang="en-US" sz="1400" dirty="0"/>
              <a:t>Suspect Conductor damage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as </a:t>
            </a:r>
            <a:r>
              <a:rPr lang="en-US" sz="1400" dirty="0"/>
              <a:t>possible cause </a:t>
            </a:r>
            <a:r>
              <a:rPr lang="en-US" sz="1400" dirty="0" smtClean="0"/>
              <a:t>of </a:t>
            </a:r>
            <a:r>
              <a:rPr lang="en-US" sz="1400" dirty="0"/>
              <a:t>current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limit </a:t>
            </a:r>
            <a:endParaRPr lang="en-US" sz="1400" dirty="0"/>
          </a:p>
          <a:p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LBNL/MDP CCT Program Up to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608" y="975417"/>
            <a:ext cx="986160" cy="1705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090988"/>
            <a:ext cx="1993776" cy="1545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380" y="1008112"/>
            <a:ext cx="1575864" cy="20676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16216" y="4442546"/>
            <a:ext cx="2694052" cy="7507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Source: D. </a:t>
            </a:r>
            <a:r>
              <a:rPr lang="en-US" sz="1400" kern="1000" spc="30" dirty="0" err="1" smtClean="0">
                <a:latin typeface="+mn-lt"/>
                <a:cs typeface="Franklin Gothic Book"/>
              </a:rPr>
              <a:t>Arbelaez</a:t>
            </a:r>
            <a:r>
              <a:rPr lang="en-US" sz="1400" kern="1000" spc="30" dirty="0" smtClean="0">
                <a:latin typeface="+mn-lt"/>
                <a:cs typeface="Franklin Gothic Book"/>
              </a:rPr>
              <a:t> (LBNL) </a:t>
            </a:r>
          </a:p>
        </p:txBody>
      </p:sp>
    </p:spTree>
    <p:extLst>
      <p:ext uri="{BB962C8B-B14F-4D97-AF65-F5344CB8AC3E}">
        <p14:creationId xmlns:p14="http://schemas.microsoft.com/office/powerpoint/2010/main" val="12130345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15566"/>
            <a:ext cx="5996186" cy="3509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CCT3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pSp>
        <p:nvGrpSpPr>
          <p:cNvPr id="8" name="Group 7"/>
          <p:cNvGrpSpPr/>
          <p:nvPr/>
        </p:nvGrpSpPr>
        <p:grpSpPr>
          <a:xfrm>
            <a:off x="7092280" y="1103463"/>
            <a:ext cx="1842562" cy="3134167"/>
            <a:chOff x="7346400" y="1179975"/>
            <a:chExt cx="1516434" cy="257942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18" t="7443"/>
            <a:stretch/>
          </p:blipFill>
          <p:spPr>
            <a:xfrm>
              <a:off x="7346400" y="2499742"/>
              <a:ext cx="1474072" cy="125966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60" r="48399"/>
            <a:stretch/>
          </p:blipFill>
          <p:spPr>
            <a:xfrm>
              <a:off x="7359050" y="1179975"/>
              <a:ext cx="1503784" cy="126216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308304" y="627534"/>
            <a:ext cx="1473750" cy="40392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Quench #2, </a:t>
            </a:r>
            <a:r>
              <a:rPr lang="en-US" sz="1200" kern="1000" spc="30" smtClean="0">
                <a:latin typeface="+mn-lt"/>
                <a:cs typeface="Franklin Gothic Book"/>
              </a:rPr>
              <a:t/>
            </a:r>
            <a:br>
              <a:rPr lang="en-US" sz="1200" kern="1000" spc="30" smtClean="0">
                <a:latin typeface="+mn-lt"/>
                <a:cs typeface="Franklin Gothic Book"/>
              </a:rPr>
            </a:br>
            <a:r>
              <a:rPr lang="en-US" sz="1200" kern="1000" spc="30" smtClean="0">
                <a:latin typeface="+mn-lt"/>
                <a:cs typeface="Franklin Gothic Book"/>
              </a:rPr>
              <a:t>acoustic </a:t>
            </a:r>
            <a:r>
              <a:rPr lang="en-US" sz="1200" kern="1000" spc="30" dirty="0" smtClean="0">
                <a:latin typeface="+mn-lt"/>
                <a:cs typeface="Franklin Gothic Book"/>
              </a:rPr>
              <a:t>localization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16216" y="4442546"/>
            <a:ext cx="2694052" cy="7507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Source: M. </a:t>
            </a:r>
            <a:r>
              <a:rPr lang="en-US" sz="1400" kern="1000" spc="30" dirty="0" err="1" smtClean="0">
                <a:latin typeface="+mn-lt"/>
                <a:cs typeface="Franklin Gothic Book"/>
              </a:rPr>
              <a:t>Marchevsky</a:t>
            </a:r>
            <a:r>
              <a:rPr lang="en-US" sz="1400" kern="1000" spc="30" dirty="0" smtClean="0">
                <a:latin typeface="+mn-lt"/>
                <a:cs typeface="Franklin Gothic Book"/>
              </a:rPr>
              <a:t> (LBNL) </a:t>
            </a:r>
          </a:p>
        </p:txBody>
      </p:sp>
    </p:spTree>
    <p:extLst>
      <p:ext uri="{BB962C8B-B14F-4D97-AF65-F5344CB8AC3E}">
        <p14:creationId xmlns:p14="http://schemas.microsoft.com/office/powerpoint/2010/main" val="8038244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03598"/>
            <a:ext cx="5889767" cy="2952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LBNL/MDP </a:t>
            </a:r>
            <a:r>
              <a:rPr lang="en-US" dirty="0"/>
              <a:t>CCT </a:t>
            </a:r>
            <a:r>
              <a:rPr lang="en-US" dirty="0" smtClean="0"/>
              <a:t>2-Layer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6516216" y="4442546"/>
            <a:ext cx="2694052" cy="7507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Source: D. </a:t>
            </a:r>
            <a:r>
              <a:rPr lang="en-US" sz="1400" kern="1000" spc="30" dirty="0" err="1" smtClean="0">
                <a:latin typeface="+mn-lt"/>
                <a:cs typeface="Franklin Gothic Book"/>
              </a:rPr>
              <a:t>Arbelaez</a:t>
            </a:r>
            <a:r>
              <a:rPr lang="en-US" sz="1400" kern="1000" spc="30" dirty="0" smtClean="0">
                <a:latin typeface="+mn-lt"/>
                <a:cs typeface="Franklin Gothic Book"/>
              </a:rPr>
              <a:t> (LBNL) </a:t>
            </a:r>
          </a:p>
        </p:txBody>
      </p:sp>
    </p:spTree>
    <p:extLst>
      <p:ext uri="{BB962C8B-B14F-4D97-AF65-F5344CB8AC3E}">
        <p14:creationId xmlns:p14="http://schemas.microsoft.com/office/powerpoint/2010/main" val="765436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LBNL/MDP: Beyond 2-Layer Magnets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880757"/>
            <a:ext cx="6336704" cy="37606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37342" y="4766685"/>
            <a:ext cx="2694052" cy="7507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Source</a:t>
            </a:r>
            <a:r>
              <a:rPr lang="en-US" sz="1400" kern="1000" spc="30" smtClean="0">
                <a:latin typeface="+mn-lt"/>
                <a:cs typeface="Franklin Gothic Book"/>
              </a:rPr>
              <a:t>: MDP</a:t>
            </a:r>
            <a:endParaRPr lang="en-US" sz="14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951573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FCC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future of high field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magnets will </a:t>
            </a:r>
            <a:r>
              <a:rPr lang="en-US" dirty="0"/>
              <a:t>depend 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structure </a:t>
            </a:r>
            <a:r>
              <a:rPr lang="en-US" dirty="0" smtClean="0"/>
              <a:t>that </a:t>
            </a:r>
            <a:r>
              <a:rPr lang="en-US" dirty="0"/>
              <a:t>significantly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reduces conductor stress.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041277" y="974766"/>
            <a:ext cx="4780363" cy="3579142"/>
            <a:chOff x="2376811" y="1143000"/>
            <a:chExt cx="6309989" cy="4724400"/>
          </a:xfrm>
        </p:grpSpPr>
        <p:pic>
          <p:nvPicPr>
            <p:cNvPr id="5" name="Picture 2" descr="C:\Users\caspi\Desktop\Magnets\High-Fields\HighField-2017\towards20T\ANSYS-1\CCT4_2d_mech000.jpg"/>
            <p:cNvPicPr>
              <a:picLocks noChangeAspect="1" noChangeArrowheads="1"/>
            </p:cNvPicPr>
            <p:nvPr/>
          </p:nvPicPr>
          <p:blipFill>
            <a:blip r:embed="rId2" cstate="print"/>
            <a:srcRect l="36627" t="2847" r="9917" b="8888"/>
            <a:stretch>
              <a:fillRect/>
            </a:stretch>
          </p:blipFill>
          <p:spPr bwMode="auto">
            <a:xfrm>
              <a:off x="4572000" y="1143000"/>
              <a:ext cx="4114800" cy="4724400"/>
            </a:xfrm>
            <a:prstGeom prst="rect">
              <a:avLst/>
            </a:prstGeom>
            <a:noFill/>
          </p:spPr>
        </p:pic>
        <p:sp>
          <p:nvSpPr>
            <p:cNvPr id="6" name="Left Brace 5"/>
            <p:cNvSpPr/>
            <p:nvPr/>
          </p:nvSpPr>
          <p:spPr>
            <a:xfrm>
              <a:off x="4495800" y="2514600"/>
              <a:ext cx="198119" cy="7620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7" name="Left Brace 6"/>
            <p:cNvSpPr/>
            <p:nvPr/>
          </p:nvSpPr>
          <p:spPr>
            <a:xfrm>
              <a:off x="4495800" y="1676400"/>
              <a:ext cx="198119" cy="7620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50427" y="2722540"/>
              <a:ext cx="2133600" cy="345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2 layers of HTS  CCT</a:t>
              </a:r>
              <a:endParaRPr lang="en-US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76811" y="1884740"/>
              <a:ext cx="2286000" cy="345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2 layers of Nb</a:t>
              </a:r>
              <a:r>
                <a:rPr lang="en-US" sz="1100" baseline="-25000" dirty="0" smtClean="0"/>
                <a:t>3</a:t>
              </a:r>
              <a:r>
                <a:rPr lang="en-US" sz="1100" dirty="0" smtClean="0"/>
                <a:t>Sn  CCT</a:t>
              </a:r>
              <a:endParaRPr lang="en-US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67201" y="1143000"/>
              <a:ext cx="2819399" cy="345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2 layers of Nb</a:t>
              </a:r>
              <a:r>
                <a:rPr lang="en-US" sz="1100" baseline="-25000" dirty="0" smtClean="0"/>
                <a:t>3</a:t>
              </a:r>
              <a:r>
                <a:rPr lang="en-US" sz="1100" dirty="0" smtClean="0"/>
                <a:t>Sn  CCT or CT</a:t>
              </a:r>
              <a:endParaRPr lang="en-US" sz="1100" dirty="0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237904"/>
              </p:ext>
            </p:extLst>
          </p:nvPr>
        </p:nvGraphicFramePr>
        <p:xfrm>
          <a:off x="1259632" y="2787774"/>
          <a:ext cx="2221300" cy="1389236"/>
        </p:xfrm>
        <a:graphic>
          <a:graphicData uri="http://schemas.openxmlformats.org/drawingml/2006/table">
            <a:tbl>
              <a:tblPr/>
              <a:tblGrid>
                <a:gridCol w="660200"/>
                <a:gridCol w="440134"/>
                <a:gridCol w="570798"/>
                <a:gridCol w="550168"/>
              </a:tblGrid>
              <a:tr h="191620">
                <a:tc gridSpan="4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I0-ss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Bcond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Lay1,2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Bi2212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1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Lay3,4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Nb3Sn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1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Lay5,6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Nb3Sn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1088"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Bore field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08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Fields with iron in 2D tosca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516216" y="4442546"/>
            <a:ext cx="2694052" cy="7507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Source</a:t>
            </a:r>
            <a:r>
              <a:rPr lang="en-US" sz="1400" kern="1000" spc="30" dirty="0">
                <a:latin typeface="+mn-lt"/>
                <a:cs typeface="Franklin Gothic Book"/>
              </a:rPr>
              <a:t>: L. </a:t>
            </a:r>
            <a:r>
              <a:rPr lang="en-US" sz="1400" kern="1000" spc="30" dirty="0" err="1">
                <a:latin typeface="+mn-lt"/>
                <a:cs typeface="Franklin Gothic Book"/>
              </a:rPr>
              <a:t>Brouwer</a:t>
            </a:r>
            <a:r>
              <a:rPr lang="en-US" sz="1400" kern="1000" spc="30" dirty="0">
                <a:latin typeface="+mn-lt"/>
                <a:cs typeface="Franklin Gothic Book"/>
              </a:rPr>
              <a:t>, S. </a:t>
            </a:r>
            <a:r>
              <a:rPr lang="en-US" sz="1400" kern="1000" spc="30" dirty="0" err="1">
                <a:latin typeface="+mn-lt"/>
                <a:cs typeface="Franklin Gothic Book"/>
              </a:rPr>
              <a:t>Caspi</a:t>
            </a:r>
            <a:endParaRPr lang="en-US" sz="14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455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LBNL/MDP CCT Experience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82384"/>
            <a:ext cx="2784332" cy="1843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72" y="982384"/>
            <a:ext cx="2774631" cy="1843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699542"/>
            <a:ext cx="5519135" cy="40600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CCT3 alleged cable damage </a:t>
            </a:r>
            <a:r>
              <a:rPr lang="en-US" kern="1000" spc="30" dirty="0" smtClean="0">
                <a:latin typeface="+mn-lt"/>
                <a:cs typeface="Franklin Gothic Book"/>
                <a:sym typeface="Wingdings"/>
              </a:rPr>
              <a:t> increase in groove width.</a:t>
            </a:r>
            <a:endParaRPr lang="en-US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3200063"/>
            <a:ext cx="2840173" cy="17605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672" y="2906149"/>
            <a:ext cx="5519135" cy="40600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CCT4 mandrel distortion and assembly problems </a:t>
            </a:r>
            <a:r>
              <a:rPr lang="en-US" kern="1000" spc="30" dirty="0" smtClean="0">
                <a:latin typeface="+mn-lt"/>
                <a:cs typeface="Franklin Gothic Book"/>
                <a:sym typeface="Wingdings"/>
              </a:rPr>
              <a:t> increase layer-2 ID.</a:t>
            </a:r>
            <a:endParaRPr lang="en-US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72" y="3200063"/>
            <a:ext cx="2783183" cy="181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7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LBNL/MDP CCT Experience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63" y="3073399"/>
            <a:ext cx="2638106" cy="198947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54836" y="699542"/>
            <a:ext cx="5519135" cy="40600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Cable filled with solder rather than silicon</a:t>
            </a:r>
            <a:r>
              <a:rPr lang="en-US" kern="1000" spc="30" dirty="0" smtClean="0">
                <a:latin typeface="+mn-lt"/>
                <a:cs typeface="Franklin Gothic Book"/>
                <a:sym typeface="Wingdings"/>
              </a:rPr>
              <a:t> for improved leak tightness.</a:t>
            </a:r>
            <a:endParaRPr lang="en-US" kern="1000" spc="30" dirty="0" smtClean="0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7744" y="2643758"/>
            <a:ext cx="5519135" cy="40600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Fewer instrumentation wires through use of PCB V-taps.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947899"/>
            <a:ext cx="2723438" cy="17206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953674"/>
            <a:ext cx="3842728" cy="181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02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Similarities </a:t>
            </a:r>
            <a:r>
              <a:rPr lang="en-US" sz="2400" smtClean="0"/>
              <a:t>and Differences with LBNL </a:t>
            </a:r>
            <a:r>
              <a:rPr lang="en-US" sz="2400" dirty="0" smtClean="0"/>
              <a:t>Program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sz="1600" dirty="0" smtClean="0"/>
              <a:t>Similarities and direct input:</a:t>
            </a:r>
            <a:endParaRPr lang="en-US" sz="1600" dirty="0" smtClean="0"/>
          </a:p>
          <a:p>
            <a:pPr lvl="1"/>
            <a:r>
              <a:rPr lang="en-US" sz="1600" dirty="0"/>
              <a:t>F</a:t>
            </a:r>
            <a:r>
              <a:rPr lang="en-US" sz="1600" dirty="0" smtClean="0"/>
              <a:t>ormer </a:t>
            </a:r>
            <a:r>
              <a:rPr lang="en-US" sz="1600" dirty="0" smtClean="0"/>
              <a:t>material.</a:t>
            </a:r>
          </a:p>
          <a:p>
            <a:pPr lvl="1"/>
            <a:r>
              <a:rPr lang="en-US" sz="1600" dirty="0" smtClean="0"/>
              <a:t>Cable, heat treatment </a:t>
            </a:r>
            <a:endParaRPr lang="en-US" sz="1600" dirty="0"/>
          </a:p>
          <a:p>
            <a:pPr lvl="1"/>
            <a:r>
              <a:rPr lang="en-US" sz="1600" dirty="0" smtClean="0"/>
              <a:t>Channel dimensions, assembly gaps.	</a:t>
            </a:r>
          </a:p>
          <a:p>
            <a:pPr lvl="1"/>
            <a:r>
              <a:rPr lang="en-US" sz="1600" dirty="0"/>
              <a:t>Mold-released layers.</a:t>
            </a:r>
          </a:p>
          <a:p>
            <a:pPr lvl="1"/>
            <a:r>
              <a:rPr lang="en-US" sz="1600" dirty="0"/>
              <a:t>NHMFL Mix 61 resin (as CCT5).</a:t>
            </a:r>
          </a:p>
          <a:p>
            <a:pPr lvl="1"/>
            <a:r>
              <a:rPr lang="en-US" sz="1600" dirty="0" smtClean="0"/>
              <a:t>Possibly individual-layer impregnation and assembly options.</a:t>
            </a:r>
          </a:p>
          <a:p>
            <a:pPr lvl="1"/>
            <a:r>
              <a:rPr lang="en-US" sz="1600" dirty="0" smtClean="0"/>
              <a:t>3-D </a:t>
            </a:r>
            <a:r>
              <a:rPr lang="en-US" sz="1600" dirty="0"/>
              <a:t>mechanical-modeling techniques.</a:t>
            </a:r>
          </a:p>
          <a:p>
            <a:pPr lvl="1"/>
            <a:r>
              <a:rPr lang="en-US" sz="1600" dirty="0" smtClean="0"/>
              <a:t>Review of technical design by LBNL Engineer Ray </a:t>
            </a:r>
            <a:r>
              <a:rPr lang="en-US" sz="1600" dirty="0" err="1" smtClean="0"/>
              <a:t>Hafalia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Use of extensive </a:t>
            </a:r>
            <a:r>
              <a:rPr lang="en-US" sz="1600" dirty="0" err="1" smtClean="0"/>
              <a:t>foto</a:t>
            </a:r>
            <a:r>
              <a:rPr lang="en-US" sz="1600" dirty="0" smtClean="0"/>
              <a:t> documentation, LBNL drawings, skype consultancy, etc.</a:t>
            </a:r>
            <a:endParaRPr lang="en-US" sz="1600" dirty="0"/>
          </a:p>
          <a:p>
            <a:r>
              <a:rPr lang="en-US" sz="1600" dirty="0" smtClean="0"/>
              <a:t>Complementary PSI topics:</a:t>
            </a:r>
            <a:endParaRPr lang="en-US" sz="1600" dirty="0" smtClean="0"/>
          </a:p>
          <a:p>
            <a:pPr lvl="1"/>
            <a:r>
              <a:rPr lang="en-US" sz="1600" dirty="0" smtClean="0"/>
              <a:t>Mica insulation.</a:t>
            </a:r>
          </a:p>
          <a:p>
            <a:pPr lvl="1"/>
            <a:r>
              <a:rPr lang="en-US" sz="1600" dirty="0"/>
              <a:t>I</a:t>
            </a:r>
            <a:r>
              <a:rPr lang="en-US" sz="1600" dirty="0" smtClean="0"/>
              <a:t>nductive-compensation wire.</a:t>
            </a:r>
          </a:p>
          <a:p>
            <a:pPr lvl="1"/>
            <a:r>
              <a:rPr lang="en-US" sz="1600" dirty="0" smtClean="0"/>
              <a:t>Spar thickness.</a:t>
            </a:r>
          </a:p>
          <a:p>
            <a:pPr lvl="1"/>
            <a:r>
              <a:rPr lang="en-US" sz="1600" dirty="0" smtClean="0"/>
              <a:t>Thin Al protective shell and external structure.</a:t>
            </a:r>
          </a:p>
          <a:p>
            <a:pPr lvl="1"/>
            <a:r>
              <a:rPr lang="en-US" sz="1600" dirty="0" smtClean="0"/>
              <a:t>CD2 inclined channels.</a:t>
            </a:r>
          </a:p>
          <a:p>
            <a:pPr lvl="1"/>
            <a:r>
              <a:rPr lang="en-US" sz="1600" dirty="0" smtClean="0"/>
              <a:t>Study of alternative manufacturing processes.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9056</TotalTime>
  <Words>238</Words>
  <Application>Microsoft Macintosh PowerPoint</Application>
  <PresentationFormat>On-screen Show (16:9)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 Narrow</vt:lpstr>
      <vt:lpstr>Calibri</vt:lpstr>
      <vt:lpstr>Franklin Gothic Book</vt:lpstr>
      <vt:lpstr>Georgia</vt:lpstr>
      <vt:lpstr>ＭＳ Ｐゴシック</vt:lpstr>
      <vt:lpstr>Rockwell</vt:lpstr>
      <vt:lpstr>Symbol</vt:lpstr>
      <vt:lpstr>Times</vt:lpstr>
      <vt:lpstr>Wingdings</vt:lpstr>
      <vt:lpstr>ヒラギノ角ゴ Pro W3</vt:lpstr>
      <vt:lpstr>Arial</vt:lpstr>
      <vt:lpstr>PSI-Powerpoint-Master Calibri V2</vt:lpstr>
      <vt:lpstr>The LBNL CCT Program</vt:lpstr>
      <vt:lpstr>LBNL/MDP CCT Program Up to Now</vt:lpstr>
      <vt:lpstr>CCT3 Results</vt:lpstr>
      <vt:lpstr>LBNL/MDP CCT 2-Layer Program</vt:lpstr>
      <vt:lpstr>LBNL/MDP: Beyond 2-Layer Magnets</vt:lpstr>
      <vt:lpstr>Beyond FCC Specs</vt:lpstr>
      <vt:lpstr>LBNL/MDP CCT Experience</vt:lpstr>
      <vt:lpstr>LBNL/MDP CCT Experience</vt:lpstr>
      <vt:lpstr>Similarities and Differences with LBNL Program</vt:lpstr>
      <vt:lpstr>END</vt:lpstr>
    </vt:vector>
  </TitlesOfParts>
  <Company/>
  <LinksUpToDate>false</LinksUpToDate>
  <SharedDoc>false</SharedDoc>
  <HyperlinkBase/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Bernhard Auchmann</dc:creator>
  <cp:lastModifiedBy>Bernhard Auchmann</cp:lastModifiedBy>
  <cp:revision>264</cp:revision>
  <cp:lastPrinted>2015-07-23T13:50:07Z</cp:lastPrinted>
  <dcterms:created xsi:type="dcterms:W3CDTF">2017-04-12T09:33:27Z</dcterms:created>
  <dcterms:modified xsi:type="dcterms:W3CDTF">2017-06-16T17:43:53Z</dcterms:modified>
</cp:coreProperties>
</file>