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6"/>
  </p:notesMasterIdLst>
  <p:handoutMasterIdLst>
    <p:handoutMasterId r:id="rId27"/>
  </p:handoutMasterIdLst>
  <p:sldIdLst>
    <p:sldId id="328" r:id="rId2"/>
    <p:sldId id="331" r:id="rId3"/>
    <p:sldId id="323" r:id="rId4"/>
    <p:sldId id="332" r:id="rId5"/>
    <p:sldId id="333" r:id="rId6"/>
    <p:sldId id="334" r:id="rId7"/>
    <p:sldId id="336" r:id="rId8"/>
    <p:sldId id="337" r:id="rId9"/>
    <p:sldId id="342" r:id="rId10"/>
    <p:sldId id="344" r:id="rId11"/>
    <p:sldId id="345" r:id="rId12"/>
    <p:sldId id="343" r:id="rId13"/>
    <p:sldId id="346" r:id="rId14"/>
    <p:sldId id="352" r:id="rId15"/>
    <p:sldId id="347" r:id="rId16"/>
    <p:sldId id="351" r:id="rId17"/>
    <p:sldId id="356" r:id="rId18"/>
    <p:sldId id="355" r:id="rId19"/>
    <p:sldId id="341" r:id="rId20"/>
    <p:sldId id="348" r:id="rId21"/>
    <p:sldId id="350" r:id="rId22"/>
    <p:sldId id="349" r:id="rId23"/>
    <p:sldId id="353" r:id="rId24"/>
    <p:sldId id="354" r:id="rId25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28"/>
            <p14:sldId id="331"/>
            <p14:sldId id="323"/>
            <p14:sldId id="332"/>
            <p14:sldId id="333"/>
            <p14:sldId id="334"/>
            <p14:sldId id="336"/>
            <p14:sldId id="337"/>
            <p14:sldId id="342"/>
            <p14:sldId id="344"/>
            <p14:sldId id="345"/>
            <p14:sldId id="343"/>
            <p14:sldId id="346"/>
            <p14:sldId id="352"/>
            <p14:sldId id="347"/>
            <p14:sldId id="351"/>
            <p14:sldId id="356"/>
            <p14:sldId id="355"/>
            <p14:sldId id="341"/>
            <p14:sldId id="348"/>
            <p14:sldId id="350"/>
            <p14:sldId id="349"/>
            <p14:sldId id="353"/>
            <p14:sldId id="35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lando Gabriella" initials="RG88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8509"/>
    <a:srgbClr val="FBBA03"/>
    <a:srgbClr val="FDCA00"/>
    <a:srgbClr val="CC0000"/>
    <a:srgbClr val="3608FC"/>
    <a:srgbClr val="6BF1C8"/>
    <a:srgbClr val="08A8C8"/>
    <a:srgbClr val="010000"/>
    <a:srgbClr val="FFFF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37" autoAdjust="0"/>
  </p:normalViewPr>
  <p:slideViewPr>
    <p:cSldViewPr snapToObjects="1">
      <p:cViewPr varScale="1">
        <p:scale>
          <a:sx n="127" d="100"/>
          <a:sy n="127" d="100"/>
        </p:scale>
        <p:origin x="444" y="114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u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8895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8444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7841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22838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3222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3309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0441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15665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404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83007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87953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06068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7037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7729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0524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4" y="4776365"/>
            <a:ext cx="7920882" cy="596851"/>
          </a:xfrm>
        </p:spPr>
        <p:txBody>
          <a:bodyPr/>
          <a:lstStyle/>
          <a:p>
            <a:r>
              <a:rPr lang="en-GB" sz="2600" dirty="0" smtClean="0"/>
              <a:t>Mechanical Modelling of the PSI CD1 Dipole</a:t>
            </a:r>
            <a:endParaRPr lang="en-GB" sz="26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G. Rolando, B. Auchmann, G. Montenero, M. </a:t>
            </a:r>
            <a:r>
              <a:rPr lang="en-GB" dirty="0" err="1"/>
              <a:t>N</a:t>
            </a:r>
            <a:r>
              <a:rPr lang="en-GB" dirty="0" err="1" smtClean="0"/>
              <a:t>egrazius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482087" y="5949280"/>
            <a:ext cx="8064896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b="1" dirty="0" smtClean="0">
                <a:solidFill>
                  <a:srgbClr val="969696"/>
                </a:solidFill>
                <a:latin typeface="+mn-lt"/>
                <a:cs typeface="Franklin Gothic Book"/>
              </a:rPr>
              <a:t>CERN - 26 June 2017</a:t>
            </a:r>
            <a:endParaRPr lang="en-GB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45748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13" y="2822939"/>
            <a:ext cx="2633549" cy="19644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Room temperature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13" y="736772"/>
            <a:ext cx="2634859" cy="197721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99" y="4869392"/>
            <a:ext cx="2642148" cy="19746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2472855" y="2465466"/>
            <a:ext cx="1118392" cy="22782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v</a:t>
            </a:r>
            <a:r>
              <a:rPr lang="en-US" sz="12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on Mises stress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305541" y="6615559"/>
            <a:ext cx="128570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Azimuthal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445509"/>
              </p:ext>
            </p:extLst>
          </p:nvPr>
        </p:nvGraphicFramePr>
        <p:xfrm>
          <a:off x="4446137" y="800100"/>
          <a:ext cx="384297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554"/>
                <a:gridCol w="1110428"/>
                <a:gridCol w="128099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r</a:t>
                      </a:r>
                      <a:r>
                        <a:rPr lang="en-GB" dirty="0" smtClean="0"/>
                        <a:t> [MPa]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l-GR" baseline="-25000" dirty="0" smtClean="0"/>
                        <a:t>θ</a:t>
                      </a:r>
                      <a:r>
                        <a:rPr lang="en-GB" dirty="0" smtClean="0"/>
                        <a:t> [MPa]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9455"/>
              </p:ext>
            </p:extLst>
          </p:nvPr>
        </p:nvGraphicFramePr>
        <p:xfrm>
          <a:off x="3903049" y="2930835"/>
          <a:ext cx="5135181" cy="3606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11727"/>
                <a:gridCol w="1711727"/>
                <a:gridCol w="171172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VM</a:t>
                      </a:r>
                      <a:r>
                        <a:rPr lang="en-GB" dirty="0" smtClean="0"/>
                        <a:t> [MPa]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limit</a:t>
                      </a:r>
                      <a:r>
                        <a:rPr lang="en-GB" dirty="0" smtClean="0"/>
                        <a:t> [MPa]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Prot.</a:t>
                      </a:r>
                      <a:r>
                        <a:rPr lang="en-GB" baseline="0" dirty="0" smtClean="0"/>
                        <a:t> Shell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480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Yoke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Outer shell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480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592904" y="4530537"/>
            <a:ext cx="101423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Radial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5182868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38" y="2822939"/>
            <a:ext cx="2619298" cy="196447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Cool down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12" y="744519"/>
            <a:ext cx="2634860" cy="1961721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99" y="4870193"/>
            <a:ext cx="2642147" cy="197303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2472855" y="2465466"/>
            <a:ext cx="1118392" cy="22782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v</a:t>
            </a:r>
            <a:r>
              <a:rPr lang="en-US" sz="12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on Mises stress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305541" y="6615559"/>
            <a:ext cx="128570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Azimuthal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494387"/>
              </p:ext>
            </p:extLst>
          </p:nvPr>
        </p:nvGraphicFramePr>
        <p:xfrm>
          <a:off x="4446137" y="800100"/>
          <a:ext cx="384297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554"/>
                <a:gridCol w="1110428"/>
                <a:gridCol w="128099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r</a:t>
                      </a:r>
                      <a:r>
                        <a:rPr lang="en-GB" dirty="0" smtClean="0"/>
                        <a:t> [MPa]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l-GR" baseline="-25000" dirty="0" smtClean="0"/>
                        <a:t>θ</a:t>
                      </a:r>
                      <a:r>
                        <a:rPr lang="en-GB" dirty="0" smtClean="0"/>
                        <a:t> [MPa]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-73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-172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-199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401672"/>
              </p:ext>
            </p:extLst>
          </p:nvPr>
        </p:nvGraphicFramePr>
        <p:xfrm>
          <a:off x="3903049" y="2930835"/>
          <a:ext cx="5135181" cy="3606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11727"/>
                <a:gridCol w="1711727"/>
                <a:gridCol w="171172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VM</a:t>
                      </a:r>
                      <a:r>
                        <a:rPr lang="en-GB" dirty="0" smtClean="0"/>
                        <a:t> [MPa]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limit</a:t>
                      </a:r>
                      <a:r>
                        <a:rPr lang="en-GB" dirty="0" smtClean="0"/>
                        <a:t> [MPa]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Prot.</a:t>
                      </a:r>
                      <a:r>
                        <a:rPr lang="en-GB" baseline="0" dirty="0" smtClean="0"/>
                        <a:t> Shell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690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Yoke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Outer shell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690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592904" y="4530537"/>
            <a:ext cx="101423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Radial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2412267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59" y="2821600"/>
            <a:ext cx="2629256" cy="196715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Operation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12" y="746656"/>
            <a:ext cx="2634861" cy="195744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323" y="4869391"/>
            <a:ext cx="2635700" cy="197463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9" name="TextBox 48"/>
          <p:cNvSpPr txBox="1"/>
          <p:nvPr/>
        </p:nvSpPr>
        <p:spPr>
          <a:xfrm>
            <a:off x="2592904" y="4530537"/>
            <a:ext cx="101423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Radial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05541" y="6615559"/>
            <a:ext cx="128570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Azimuthal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526887"/>
              </p:ext>
            </p:extLst>
          </p:nvPr>
        </p:nvGraphicFramePr>
        <p:xfrm>
          <a:off x="4446137" y="800100"/>
          <a:ext cx="384297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554"/>
                <a:gridCol w="1110428"/>
                <a:gridCol w="128099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r</a:t>
                      </a:r>
                      <a:r>
                        <a:rPr lang="en-GB" dirty="0" smtClean="0"/>
                        <a:t> [MPa]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l-GR" baseline="-25000" dirty="0" smtClean="0"/>
                        <a:t>θ</a:t>
                      </a:r>
                      <a:r>
                        <a:rPr lang="en-GB" dirty="0" smtClean="0"/>
                        <a:t> [MPa]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-101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-255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835902"/>
              </p:ext>
            </p:extLst>
          </p:nvPr>
        </p:nvGraphicFramePr>
        <p:xfrm>
          <a:off x="3903049" y="2930835"/>
          <a:ext cx="5135181" cy="362690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11727"/>
                <a:gridCol w="1711727"/>
                <a:gridCol w="171172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VM</a:t>
                      </a:r>
                      <a:r>
                        <a:rPr lang="en-GB" dirty="0" smtClean="0"/>
                        <a:t> [MPa]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limit</a:t>
                      </a:r>
                      <a:r>
                        <a:rPr lang="en-GB" dirty="0" smtClean="0"/>
                        <a:t> [MPa]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437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</a:tr>
              <a:tr h="390949">
                <a:tc>
                  <a:txBody>
                    <a:bodyPr/>
                    <a:lstStyle/>
                    <a:p>
                      <a:r>
                        <a:rPr lang="en-GB" dirty="0" smtClean="0"/>
                        <a:t>Prot.</a:t>
                      </a:r>
                      <a:r>
                        <a:rPr lang="en-GB" baseline="0" dirty="0" smtClean="0"/>
                        <a:t> Shell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2040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690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Yoke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Outer shell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690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472855" y="2465466"/>
            <a:ext cx="1118392" cy="22782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v</a:t>
            </a:r>
            <a:r>
              <a:rPr lang="en-US" sz="12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on Mises stress</a:t>
            </a:r>
          </a:p>
        </p:txBody>
      </p:sp>
    </p:spTree>
    <p:extLst>
      <p:ext uri="{BB962C8B-B14F-4D97-AF65-F5344CB8AC3E}">
        <p14:creationId xmlns:p14="http://schemas.microsoft.com/office/powerpoint/2010/main" val="25946971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</a:t>
            </a:r>
            <a:r>
              <a:rPr lang="en-US" dirty="0" smtClean="0"/>
              <a:t>Conductor stress &amp; strain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940" y="963680"/>
            <a:ext cx="4039191" cy="31441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89" y="3634385"/>
            <a:ext cx="4193385" cy="31441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00192" y="996538"/>
            <a:ext cx="1758652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kern="1000" spc="30" dirty="0" smtClean="0">
                <a:latin typeface="+mn-lt"/>
                <a:cs typeface="Franklin Gothic Book"/>
              </a:rPr>
              <a:t>Stress along the conductor</a:t>
            </a:r>
            <a:endParaRPr lang="en-GB" sz="12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53862" y="3718753"/>
            <a:ext cx="1758652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kern="1000" spc="30" dirty="0" smtClean="0">
                <a:latin typeface="+mn-lt"/>
                <a:cs typeface="Franklin Gothic Book"/>
              </a:rPr>
              <a:t>Strain along the conductor</a:t>
            </a:r>
            <a:endParaRPr lang="en-GB" sz="12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5515" y="1199887"/>
            <a:ext cx="485300" cy="20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900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Stress [Pa]</a:t>
            </a:r>
            <a:endParaRPr lang="en-GB" sz="900" kern="1000" spc="30" dirty="0" smtClean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26513" y="5311468"/>
            <a:ext cx="485300" cy="20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900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Strain [m]</a:t>
            </a:r>
            <a:endParaRPr lang="en-GB" sz="900" kern="1000" spc="30" dirty="0" smtClean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45" y="742158"/>
            <a:ext cx="3566658" cy="270928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018288" y="3848429"/>
            <a:ext cx="3899236" cy="27734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Strain reference from:</a:t>
            </a:r>
          </a:p>
          <a:p>
            <a:pPr lvl="1"/>
            <a:r>
              <a:rPr lang="en-US" sz="1100" kern="1000" spc="30" dirty="0" smtClean="0">
                <a:latin typeface="+mn-lt"/>
                <a:cs typeface="Franklin Gothic Book"/>
              </a:rPr>
              <a:t>“Progress in Nb3Sn RRP strand studies and Rutherford cable development at FNAL, </a:t>
            </a:r>
            <a:r>
              <a:rPr lang="en-US" sz="1100" kern="1000" spc="30" dirty="0" err="1" smtClean="0">
                <a:latin typeface="+mn-lt"/>
                <a:cs typeface="Franklin Gothic Book"/>
              </a:rPr>
              <a:t>Barzi</a:t>
            </a:r>
            <a:r>
              <a:rPr lang="en-US" sz="1100" kern="1000" spc="30" dirty="0" smtClean="0">
                <a:latin typeface="+mn-lt"/>
                <a:cs typeface="Franklin Gothic Book"/>
              </a:rPr>
              <a:t> E. et al., </a:t>
            </a:r>
            <a:r>
              <a:rPr lang="en-GB" sz="1100" dirty="0" smtClean="0">
                <a:latin typeface="+mn-lt"/>
              </a:rPr>
              <a:t>FERMILAB-CONF-13-298-TD</a:t>
            </a:r>
          </a:p>
          <a:p>
            <a:endParaRPr lang="en-US" sz="11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Peak strain along the conductor resulting in minimal current degradation based on measured reference values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kern="1000" spc="30" dirty="0" smtClean="0">
              <a:cs typeface="Franklin Gothic Book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800" kern="1000" spc="30" dirty="0" smtClean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98839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398" y="735660"/>
            <a:ext cx="4100356" cy="3063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71" y="3842496"/>
            <a:ext cx="4094811" cy="3063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Comparison with 2D analysis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35" y="699913"/>
            <a:ext cx="4085595" cy="30616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55" y="3796380"/>
            <a:ext cx="4098836" cy="306162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741866" y="3511228"/>
            <a:ext cx="209617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Conductor – Radial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80242" y="6394887"/>
            <a:ext cx="239895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Conductor – Azimuthal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3519664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597" y="735660"/>
            <a:ext cx="4105958" cy="3063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71" y="3855360"/>
            <a:ext cx="4094812" cy="303787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Comparison with 2D analysis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35" y="706098"/>
            <a:ext cx="4085596" cy="30492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55" y="3806761"/>
            <a:ext cx="4098836" cy="304085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741866" y="3511228"/>
            <a:ext cx="209617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Former </a:t>
            </a: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– Radial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80242" y="6394887"/>
            <a:ext cx="239895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Former</a:t>
            </a: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 </a:t>
            </a: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– Azimuthal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8173755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Full length 3D model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49" y="1037542"/>
            <a:ext cx="4064209" cy="30481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07104"/>
            <a:ext cx="4045158" cy="30513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939319" y="920950"/>
            <a:ext cx="3899236" cy="27734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Development of the full length 3D model of the PSI CD1 is ongoing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Full coil geometry and mechanical structure already generated in ANSYS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>
                <a:latin typeface="+mn-lt"/>
                <a:cs typeface="Franklin Gothic Book"/>
              </a:rPr>
              <a:t>Definition of contacts </a:t>
            </a:r>
            <a:r>
              <a:rPr lang="en-US" sz="1800" kern="1000" spc="30" dirty="0" smtClean="0">
                <a:latin typeface="+mn-lt"/>
                <a:cs typeface="Franklin Gothic Book"/>
              </a:rPr>
              <a:t>and </a:t>
            </a:r>
            <a:r>
              <a:rPr lang="en-US" sz="1800" kern="1000" spc="30" dirty="0">
                <a:latin typeface="+mn-lt"/>
                <a:cs typeface="Franklin Gothic Book"/>
              </a:rPr>
              <a:t>solution steps in progress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kern="1000" spc="30" dirty="0" smtClean="0">
              <a:cs typeface="Franklin Gothic Book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800" kern="1000" spc="30" dirty="0" smtClean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1940" y="4560866"/>
            <a:ext cx="3899236" cy="15727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Future developments: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800" kern="1000" spc="30" dirty="0" smtClean="0">
                <a:latin typeface="+mn-lt"/>
                <a:cs typeface="Franklin Gothic Book"/>
              </a:rPr>
              <a:t>Epoxy layer around conductor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800" kern="1000" spc="30" dirty="0" smtClean="0">
                <a:latin typeface="+mn-lt"/>
                <a:cs typeface="Franklin Gothic Book"/>
              </a:rPr>
              <a:t>Anisotropic epoxy properties</a:t>
            </a:r>
            <a:endParaRPr lang="en-US" sz="1800" kern="1000" spc="30" dirty="0" smtClean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617714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Full length 3D model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629" y="3197277"/>
            <a:ext cx="4458564" cy="33739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8" y="800100"/>
            <a:ext cx="4476345" cy="33783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8064" y="1340768"/>
            <a:ext cx="3744416" cy="864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Azimuthal stress in conductor and former in the PSI CD1 dipole with bonded layers</a:t>
            </a:r>
            <a:endParaRPr lang="en-GB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167160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Full length 3D model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" y="2702061"/>
            <a:ext cx="5435879" cy="40997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314" y="669926"/>
            <a:ext cx="3521864" cy="26249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364" y="4034727"/>
            <a:ext cx="4147341" cy="2631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79095" y="1347689"/>
            <a:ext cx="3899236" cy="7542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Comparison of stress in the former at the center of the coil after cool down</a:t>
            </a:r>
            <a:endParaRPr lang="en-US" sz="1800" kern="1000" spc="30" dirty="0" smtClean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4816" y="380774"/>
            <a:ext cx="1656184" cy="7334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3D slice model -sliding contact</a:t>
            </a:r>
            <a:endParaRPr lang="en-GB" sz="1800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1899" y="5887068"/>
            <a:ext cx="158417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Stress in MPa</a:t>
            </a:r>
            <a:endParaRPr lang="en-GB" sz="1800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1003" y="4484424"/>
            <a:ext cx="1656184" cy="12101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Full length 3D model with bonded layers</a:t>
            </a:r>
            <a:endParaRPr lang="en-GB" sz="1800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92919" y="3778620"/>
            <a:ext cx="1656184" cy="6584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2</a:t>
            </a:r>
            <a:r>
              <a:rPr lang="en-GB" sz="18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D model - sliding contact</a:t>
            </a:r>
            <a:endParaRPr lang="en-GB" sz="1800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9992923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</a:pPr>
            <a:r>
              <a:rPr lang="en-US" spc="30" dirty="0" smtClean="0">
                <a:cs typeface="Franklin Gothic Book"/>
              </a:rPr>
              <a:t>Conclusions &amp; next</a:t>
            </a:r>
            <a:endParaRPr lang="en-US" spc="30" dirty="0">
              <a:cs typeface="Franklin Gothic Book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sp>
        <p:nvSpPr>
          <p:cNvPr id="58" name="Slide Number Placeholder 2"/>
          <p:cNvSpPr txBox="1">
            <a:spLocks/>
          </p:cNvSpPr>
          <p:nvPr/>
        </p:nvSpPr>
        <p:spPr>
          <a:xfrm>
            <a:off x="8206312" y="7531950"/>
            <a:ext cx="575742" cy="196850"/>
          </a:xfrm>
          <a:prstGeom prst="rect">
            <a:avLst/>
          </a:prstGeom>
        </p:spPr>
        <p:txBody>
          <a:bodyPr/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0417" y="1052735"/>
            <a:ext cx="7533765" cy="52649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Developed a 3D CCT slice model with sliding interface between CCT layers and Generalized Plane Stress boundary conditions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>
                <a:latin typeface="+mn-lt"/>
                <a:cs typeface="Franklin Gothic Book"/>
              </a:rPr>
              <a:t>Other boundary and layer-to-layer interface conditions tested as </a:t>
            </a:r>
            <a:r>
              <a:rPr lang="en-US" sz="1800" kern="1000" spc="30" dirty="0" smtClean="0">
                <a:latin typeface="+mn-lt"/>
                <a:cs typeface="Franklin Gothic Book"/>
              </a:rPr>
              <a:t>well (results not presented)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Good </a:t>
            </a:r>
            <a:r>
              <a:rPr lang="en-US" sz="1800" kern="1000" spc="30" dirty="0">
                <a:latin typeface="+mn-lt"/>
                <a:cs typeface="Franklin Gothic Book"/>
              </a:rPr>
              <a:t>c</a:t>
            </a:r>
            <a:r>
              <a:rPr lang="en-US" sz="1800" kern="1000" spc="30" dirty="0" smtClean="0">
                <a:latin typeface="+mn-lt"/>
                <a:cs typeface="Franklin Gothic Book"/>
              </a:rPr>
              <a:t>omparison between 2D and 3D analysis: fast 2D model can be used for preliminary mechanical analysis</a:t>
            </a:r>
            <a:endParaRPr lang="en-US" sz="1800" kern="1000" spc="30" dirty="0">
              <a:solidFill>
                <a:srgbClr val="FF0000"/>
              </a:solidFill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Radial and azimuthal stress in conductor and former below max allowed values at each assembly and operation step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Excessive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vonMises</a:t>
            </a:r>
            <a:r>
              <a:rPr lang="en-US" sz="1800" kern="1000" spc="30" dirty="0" smtClean="0">
                <a:latin typeface="+mn-lt"/>
                <a:cs typeface="Franklin Gothic Book"/>
              </a:rPr>
              <a:t> stress in protective shell during operation likely </a:t>
            </a:r>
            <a:r>
              <a:rPr lang="en-US" sz="1800" kern="1000" spc="30" dirty="0" smtClean="0">
                <a:latin typeface="+mn-lt"/>
                <a:cs typeface="Franklin Gothic Book"/>
              </a:rPr>
              <a:t>related </a:t>
            </a:r>
            <a:r>
              <a:rPr lang="en-US" sz="1800" kern="1000" spc="30" dirty="0" smtClean="0">
                <a:latin typeface="+mn-lt"/>
                <a:cs typeface="Franklin Gothic Book"/>
              </a:rPr>
              <a:t>to BCs. To be further analyzed with full 3D model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Full length 3D model of the CD1 dipole under development to understand stress distribution along the magnet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kern="1000" spc="30" dirty="0">
              <a:solidFill>
                <a:srgbClr val="FF0000"/>
              </a:solidFill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827152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Layout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416824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Mechanical modelling of CCT dipoles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PSI CD1 dipole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Overview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Mechanical model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Vertical bladder operation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Horizontal bladder operation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Room temperature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Cool down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Operation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Conductor stress &amp; strain</a:t>
            </a: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Comparison with 2D </a:t>
            </a:r>
            <a:r>
              <a:rPr lang="en-US" sz="1800" kern="1000" spc="30" dirty="0" smtClean="0">
                <a:latin typeface="+mn-lt"/>
                <a:cs typeface="Franklin Gothic Book"/>
              </a:rPr>
              <a:t>analysis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Full length 3D model</a:t>
            </a: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Conclusions &amp; next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80521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887288" cy="508500"/>
          </a:xfrm>
        </p:spPr>
        <p:txBody>
          <a:bodyPr/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</a:pPr>
            <a:r>
              <a:rPr lang="en-US" spc="30" dirty="0" smtClean="0">
                <a:cs typeface="Franklin Gothic Book"/>
              </a:rPr>
              <a:t>Protective shell – von Mises stress at Operation</a:t>
            </a:r>
            <a:endParaRPr lang="en-US" spc="30" dirty="0">
              <a:cs typeface="Franklin Gothic Book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58" name="Slide Number Placeholder 2"/>
          <p:cNvSpPr txBox="1">
            <a:spLocks/>
          </p:cNvSpPr>
          <p:nvPr/>
        </p:nvSpPr>
        <p:spPr>
          <a:xfrm>
            <a:off x="8206312" y="7531950"/>
            <a:ext cx="575742" cy="196850"/>
          </a:xfrm>
          <a:prstGeom prst="rect">
            <a:avLst/>
          </a:prstGeom>
        </p:spPr>
        <p:txBody>
          <a:bodyPr/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436" y="855545"/>
            <a:ext cx="7579148" cy="565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974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966" y="736509"/>
            <a:ext cx="4109220" cy="30619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71" y="3847897"/>
            <a:ext cx="4094812" cy="305279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Comparison with 2D analysis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35" y="699913"/>
            <a:ext cx="4085595" cy="30616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55" y="3796380"/>
            <a:ext cx="4098836" cy="306162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741866" y="3511228"/>
            <a:ext cx="209617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Conductor – Radial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80242" y="6394887"/>
            <a:ext cx="239895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Conductor – Azimuthal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681268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966" y="737325"/>
            <a:ext cx="4109220" cy="30602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71" y="3845389"/>
            <a:ext cx="4094812" cy="30578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Comparison with 2D analysis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35" y="706098"/>
            <a:ext cx="4085596" cy="30492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55" y="3806761"/>
            <a:ext cx="4098836" cy="304085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741866" y="3511228"/>
            <a:ext cx="209617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Former </a:t>
            </a: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– Radial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80242" y="6394887"/>
            <a:ext cx="239895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Former</a:t>
            </a: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 </a:t>
            </a: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– Azimuthal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6016980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</a:t>
            </a:r>
            <a:r>
              <a:rPr lang="en-US" dirty="0" smtClean="0"/>
              <a:t>Full length 3D model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60" y="1086154"/>
            <a:ext cx="6756747" cy="510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4730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</a:t>
            </a:r>
            <a:r>
              <a:rPr lang="en-US" dirty="0" smtClean="0"/>
              <a:t>Full length 3D model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138" y="1302365"/>
            <a:ext cx="6737697" cy="508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51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modelling of CCT dipoles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790823" y="1341438"/>
            <a:ext cx="4069209" cy="244760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conductor path in a CCT layer creates a region of symmetry that is axially periodic. By repeating the symmetry region, a complete CCT layer can be created.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52120" y="278092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794128"/>
            <a:ext cx="2872740" cy="2651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27877"/>
            <a:ext cx="6557963" cy="2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0823" y="3397146"/>
            <a:ext cx="7517066" cy="864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latin typeface="+mn-lt"/>
              </a:rPr>
              <a:t>A symmetry region for each layer and a</a:t>
            </a:r>
            <a:r>
              <a:rPr lang="en-US" sz="1800" dirty="0" smtClean="0">
                <a:latin typeface="+mn-lt"/>
              </a:rPr>
              <a:t> mechanical outer </a:t>
            </a:r>
            <a:r>
              <a:rPr lang="en-US" sz="1800" dirty="0">
                <a:latin typeface="+mn-lt"/>
              </a:rPr>
              <a:t>structure of the same axial thickness can be combined to form a symmetry region for the magnet as a whole.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1785" y="6562407"/>
            <a:ext cx="3052215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latin typeface="+mn-lt"/>
                <a:cs typeface="Franklin Gothic Book"/>
              </a:rPr>
              <a:t>Courtesy of L. Brouwer</a:t>
            </a:r>
          </a:p>
        </p:txBody>
      </p:sp>
    </p:spTree>
    <p:extLst>
      <p:ext uri="{BB962C8B-B14F-4D97-AF65-F5344CB8AC3E}">
        <p14:creationId xmlns:p14="http://schemas.microsoft.com/office/powerpoint/2010/main" val="3790117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239" y="1000287"/>
            <a:ext cx="3880953" cy="174285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modelling of CCT dipoles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790823" y="2487336"/>
                <a:ext cx="7741617" cy="3761529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The periodic symmetry is enforced by relating the displacement of matching nodes on the two axial faces of the CCT unit as follows: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53975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kern="1000" spc="3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kern="1000" spc="3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i="1" kern="1000" spc="30">
                              <a:latin typeface="Cambria Math"/>
                            </a:rPr>
                            <m:t>𝑥</m:t>
                          </m:r>
                          <m:r>
                            <a:rPr lang="en-US" i="1" kern="1000" spc="3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 kern="1000" spc="3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 kern="1000" spc="3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kern="1000" spc="3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i="1" kern="1000" spc="30">
                              <a:latin typeface="Cambria Math"/>
                            </a:rPr>
                            <m:t>𝑥</m:t>
                          </m:r>
                          <m:r>
                            <a:rPr lang="en-US" i="1" kern="1000" spc="3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 kern="1000" spc="3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kern="1000" spc="30" dirty="0">
                  <a:cs typeface="Franklin Gothic Book"/>
                </a:endParaRPr>
              </a:p>
              <a:p>
                <a:pPr marL="53975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kern="1000" spc="3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kern="1000" spc="3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i="1" kern="1000" spc="30">
                              <a:latin typeface="Cambria Math"/>
                            </a:rPr>
                            <m:t>𝑦</m:t>
                          </m:r>
                          <m:r>
                            <a:rPr lang="en-US" i="1" kern="1000" spc="3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 kern="1000" spc="3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 kern="1000" spc="3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kern="1000" spc="3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i="1" kern="1000" spc="30">
                              <a:latin typeface="Cambria Math"/>
                            </a:rPr>
                            <m:t>𝑦</m:t>
                          </m:r>
                          <m:r>
                            <a:rPr lang="en-US" i="1" kern="1000" spc="3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 kern="1000" spc="3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kern="1000" spc="30" dirty="0">
                  <a:cs typeface="Franklin Gothic Book"/>
                </a:endParaRPr>
              </a:p>
              <a:p>
                <a:pPr marL="53975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kern="1000" spc="3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kern="1000" spc="3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i="1" kern="1000" spc="30">
                              <a:latin typeface="Cambria Math"/>
                            </a:rPr>
                            <m:t>𝑧</m:t>
                          </m:r>
                          <m:r>
                            <a:rPr lang="en-US" i="1" kern="1000" spc="3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 kern="1000" spc="3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 kern="1000" spc="3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kern="1000" spc="3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i="1" kern="1000" spc="30">
                              <a:latin typeface="Cambria Math"/>
                            </a:rPr>
                            <m:t>𝑧</m:t>
                          </m:r>
                          <m:r>
                            <a:rPr lang="en-US" i="1" kern="1000" spc="3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 kern="1000" spc="3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 kern="1000" spc="3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kern="1000" spc="30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</m:e>
                        <m:sub>
                          <m:r>
                            <a:rPr lang="en-US" b="0" i="1" kern="1000" spc="30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kern="1000" spc="30" dirty="0" smtClean="0">
                  <a:cs typeface="Franklin Gothic Book"/>
                </a:endParaRPr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kern="1000" spc="30" dirty="0" smtClean="0">
                  <a:cs typeface="Franklin Gothic Book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kern="1000" spc="30" dirty="0" smtClean="0">
                    <a:cs typeface="Franklin Gothic Book"/>
                  </a:rPr>
                  <a:t>The equations couple the transverse degrees of freedom(</a:t>
                </a:r>
                <a:r>
                  <a:rPr lang="en-US" kern="1000" spc="30" dirty="0" err="1" smtClean="0">
                    <a:cs typeface="Franklin Gothic Book"/>
                  </a:rPr>
                  <a:t>u</a:t>
                </a:r>
                <a:r>
                  <a:rPr lang="en-US" kern="1000" spc="30" baseline="-25000" dirty="0" err="1" smtClean="0">
                    <a:cs typeface="Franklin Gothic Book"/>
                  </a:rPr>
                  <a:t>x</a:t>
                </a:r>
                <a:r>
                  <a:rPr lang="en-US" kern="1000" spc="30" dirty="0" smtClean="0">
                    <a:cs typeface="Franklin Gothic Book"/>
                  </a:rPr>
                  <a:t>, </a:t>
                </a:r>
                <a:r>
                  <a:rPr lang="en-US" kern="1000" spc="30" dirty="0" err="1" smtClean="0">
                    <a:cs typeface="Franklin Gothic Book"/>
                  </a:rPr>
                  <a:t>u</a:t>
                </a:r>
                <a:r>
                  <a:rPr lang="en-US" kern="1000" spc="30" baseline="-25000" dirty="0" err="1" smtClean="0">
                    <a:cs typeface="Franklin Gothic Book"/>
                  </a:rPr>
                  <a:t>y</a:t>
                </a:r>
                <a:r>
                  <a:rPr lang="en-US" kern="1000" spc="30" dirty="0" smtClean="0">
                    <a:cs typeface="Franklin Gothic Book"/>
                  </a:rPr>
                  <a:t>) of matching nodes, and relate their axial displacement (u</a:t>
                </a:r>
                <a:r>
                  <a:rPr lang="en-US" kern="1000" spc="30" baseline="-25000" dirty="0" smtClean="0">
                    <a:cs typeface="Franklin Gothic Book"/>
                  </a:rPr>
                  <a:t>z</a:t>
                </a:r>
                <a:r>
                  <a:rPr lang="en-US" kern="1000" spc="30" dirty="0" smtClean="0">
                    <a:cs typeface="Franklin Gothic Book"/>
                  </a:rPr>
                  <a:t>) to the constant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1000" spc="3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1000" spc="30">
                            <a:latin typeface="Cambria Math"/>
                            <a:ea typeface="Cambria Math"/>
                          </a:rPr>
                          <m:t>𝛿</m:t>
                        </m:r>
                      </m:e>
                      <m:sub>
                        <m:r>
                          <a:rPr lang="en-US" i="1" kern="1000" spc="3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kern="1000" spc="30" dirty="0" smtClean="0">
                    <a:cs typeface="Franklin Gothic Book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kern="1000" spc="30" dirty="0" smtClean="0">
                    <a:cs typeface="Franklin Gothic Book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1000" spc="3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1000" spc="30">
                            <a:latin typeface="Cambria Math"/>
                            <a:ea typeface="Cambria Math"/>
                          </a:rPr>
                          <m:t>𝛿</m:t>
                        </m:r>
                      </m:e>
                      <m:sub>
                        <m:r>
                          <a:rPr lang="en-US" i="1" kern="1000" spc="3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kern="1000" spc="30" dirty="0" smtClean="0">
                    <a:cs typeface="Franklin Gothic Book"/>
                  </a:rPr>
                  <a:t> parameter allows for a change of axial length between nodes while still enforcing the periodic requirements of the symmetry region.</a:t>
                </a:r>
                <a:endParaRPr lang="en-US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6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790823" y="2487336"/>
                <a:ext cx="7741617" cy="3761529"/>
              </a:xfrm>
              <a:blipFill rotWithShape="0">
                <a:blip r:embed="rId4"/>
                <a:stretch>
                  <a:fillRect l="-1732" t="-1783" r="-23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652120" y="278092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6163" y="1257054"/>
            <a:ext cx="4588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+mn-lt"/>
              </a:rPr>
              <a:t> We </a:t>
            </a:r>
            <a:r>
              <a:rPr lang="en-US" sz="1800" dirty="0">
                <a:latin typeface="+mn-lt"/>
              </a:rPr>
              <a:t>take advantage of this periodic structure to reduce the size of the mechanical model, which consists of a single CCT unit (period).</a:t>
            </a:r>
          </a:p>
        </p:txBody>
      </p:sp>
    </p:spTree>
    <p:extLst>
      <p:ext uri="{BB962C8B-B14F-4D97-AF65-F5344CB8AC3E}">
        <p14:creationId xmlns:p14="http://schemas.microsoft.com/office/powerpoint/2010/main" val="31116496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modelling of CCT dipoles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790823" y="1341438"/>
                <a:ext cx="7991231" cy="489587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Three different axial boundary conditions set by the choice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1000" spc="3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1000" spc="30">
                            <a:latin typeface="Cambria Math"/>
                            <a:ea typeface="Cambria Math"/>
                          </a:rPr>
                          <m:t>𝛿</m:t>
                        </m:r>
                      </m:e>
                      <m:sub>
                        <m:r>
                          <a:rPr lang="en-US" i="1" kern="1000" spc="3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 smtClean="0"/>
                  <a:t>: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520700" lvl="1" indent="-342900">
                  <a:buFont typeface="+mj-lt"/>
                  <a:buAutoNum type="arabicPeriod"/>
                </a:pPr>
                <a:r>
                  <a:rPr lang="en-US" u="sng" dirty="0" smtClean="0"/>
                  <a:t>Generalized Plane Strain </a:t>
                </a:r>
                <a:r>
                  <a:rPr lang="en-US" dirty="0" smtClean="0"/>
                  <a:t>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kern="1000" spc="3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1000" spc="30">
                            <a:latin typeface="Cambria Math"/>
                            <a:ea typeface="Cambria Math"/>
                          </a:rPr>
                          <m:t>𝜹</m:t>
                        </m:r>
                      </m:e>
                      <m:sub>
                        <m:r>
                          <a:rPr lang="en-US" b="1" i="1" kern="1000" spc="30">
                            <a:latin typeface="Cambria Math"/>
                          </a:rPr>
                          <m:t>𝒛</m:t>
                        </m:r>
                      </m:sub>
                    </m:sSub>
                    <m:r>
                      <a:rPr lang="en-US" b="1" i="1" kern="1000" spc="30" smtClean="0">
                        <a:latin typeface="Cambria Math"/>
                      </a:rPr>
                      <m:t>=</m:t>
                    </m:r>
                    <m:r>
                      <a:rPr lang="en-US" b="1" i="1" kern="1000" spc="30" smtClean="0">
                        <a:latin typeface="Cambria Math"/>
                      </a:rPr>
                      <m:t>𝟎</m:t>
                    </m:r>
                  </m:oMath>
                </a14:m>
                <a:r>
                  <a:rPr lang="en-US" b="1" i="1" kern="1000" spc="30" dirty="0" smtClean="0">
                    <a:cs typeface="Franklin Gothic Book"/>
                  </a:rPr>
                  <a:t> </a:t>
                </a:r>
                <a:r>
                  <a:rPr lang="en-US" kern="1000" spc="30" dirty="0" smtClean="0">
                    <a:cs typeface="Franklin Gothic Book"/>
                  </a:rPr>
                  <a:t>for all nodes on the constrained axial faces.</a:t>
                </a:r>
              </a:p>
              <a:p>
                <a:pPr marL="539750" lvl="3" indent="0">
                  <a:buNone/>
                </a:pPr>
                <a:r>
                  <a:rPr lang="en-US" kern="1000" spc="30" dirty="0" smtClean="0">
                    <a:cs typeface="Franklin Gothic Book"/>
                  </a:rPr>
                  <a:t>The nodes are allowed to move axially, but they displace such that the axial length between them remains unchanged.</a:t>
                </a:r>
              </a:p>
              <a:p>
                <a:pPr marL="361950" lvl="2" indent="0">
                  <a:buNone/>
                </a:pPr>
                <a:endParaRPr lang="en-US" kern="1000" spc="30" dirty="0">
                  <a:cs typeface="Franklin Gothic Book"/>
                </a:endParaRPr>
              </a:p>
              <a:p>
                <a:pPr marL="520700" lvl="1" indent="-342900">
                  <a:buFont typeface="+mj-lt"/>
                  <a:buAutoNum type="arabicPeriod"/>
                </a:pPr>
                <a:r>
                  <a:rPr lang="en-US" u="sng" kern="1000" spc="30" dirty="0" smtClean="0">
                    <a:cs typeface="Franklin Gothic Book"/>
                  </a:rPr>
                  <a:t>Single Strain </a:t>
                </a:r>
                <a:r>
                  <a:rPr lang="en-US" kern="1000" spc="30" dirty="0" smtClean="0">
                    <a:cs typeface="Franklin Gothic Book"/>
                  </a:rPr>
                  <a:t>-&gt; </a:t>
                </a:r>
                <a:r>
                  <a:rPr lang="en-US" b="1" kern="1000" spc="30" dirty="0" smtClean="0">
                    <a:cs typeface="Franklin Gothic Book"/>
                  </a:rPr>
                  <a:t>single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kern="1000" spc="3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1000" spc="30">
                            <a:latin typeface="Cambria Math"/>
                            <a:ea typeface="Cambria Math"/>
                          </a:rPr>
                          <m:t>𝜹</m:t>
                        </m:r>
                      </m:e>
                      <m:sub>
                        <m:r>
                          <a:rPr lang="en-US" b="1" i="1" kern="1000" spc="30">
                            <a:latin typeface="Cambria Math"/>
                          </a:rPr>
                          <m:t>𝒛</m:t>
                        </m:r>
                      </m:sub>
                    </m:sSub>
                    <m:r>
                      <a:rPr lang="en-US" b="1" i="0" kern="1000" spc="30" smtClean="0">
                        <a:latin typeface="Cambria Math"/>
                      </a:rPr>
                      <m:t> </m:t>
                    </m:r>
                    <m:r>
                      <a:rPr lang="en-US" b="1" i="1" kern="1000" spc="30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b="1" i="1" kern="1000" spc="30" smtClean="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en-US" b="1" kern="1000" spc="30" dirty="0" smtClean="0">
                    <a:cs typeface="Franklin Gothic Book"/>
                  </a:rPr>
                  <a:t> </a:t>
                </a:r>
                <a:r>
                  <a:rPr lang="en-US" kern="1000" spc="30" dirty="0">
                    <a:cs typeface="Franklin Gothic Book"/>
                  </a:rPr>
                  <a:t>for all </a:t>
                </a:r>
                <a:r>
                  <a:rPr lang="en-US" i="1" kern="1000" spc="30" dirty="0" smtClean="0">
                    <a:cs typeface="Franklin Gothic Book"/>
                  </a:rPr>
                  <a:t>N</a:t>
                </a:r>
                <a:r>
                  <a:rPr lang="en-US" kern="1000" spc="30" dirty="0" smtClean="0">
                    <a:cs typeface="Franklin Gothic Book"/>
                  </a:rPr>
                  <a:t> nodes on </a:t>
                </a:r>
                <a:r>
                  <a:rPr lang="en-US" kern="1000" spc="30" dirty="0">
                    <a:cs typeface="Franklin Gothic Book"/>
                  </a:rPr>
                  <a:t>constrained axial </a:t>
                </a:r>
                <a:r>
                  <a:rPr lang="en-US" kern="1000" spc="30" dirty="0" smtClean="0">
                    <a:cs typeface="Franklin Gothic Book"/>
                  </a:rPr>
                  <a:t>faces</a:t>
                </a:r>
              </a:p>
              <a:p>
                <a:pPr marL="539750" lvl="3" indent="0">
                  <a:buNone/>
                </a:pPr>
                <a:r>
                  <a:rPr lang="en-US" kern="1000" spc="30" dirty="0" smtClean="0">
                    <a:cs typeface="Franklin Gothic Book"/>
                  </a:rPr>
                  <a:t>The single value for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1000" spc="3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kern="1000" spc="30" smtClean="0">
                            <a:latin typeface="Cambria Math"/>
                          </a:rPr>
                          <m:t> </m:t>
                        </m:r>
                        <m:r>
                          <a:rPr lang="en-US" b="0" i="1" kern="1000" spc="30">
                            <a:latin typeface="Cambria Math"/>
                            <a:ea typeface="Cambria Math"/>
                          </a:rPr>
                          <m:t>𝛿</m:t>
                        </m:r>
                      </m:e>
                      <m:sub>
                        <m:r>
                          <a:rPr lang="en-US" b="0" i="1" kern="1000" spc="3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 smtClean="0"/>
                  <a:t> is determined such that on the outer axial faces</a:t>
                </a:r>
              </a:p>
              <a:p>
                <a:pPr marL="539750" lvl="3" indent="0" algn="ctr">
                  <a:buNone/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e>
                    </m:nary>
                    <m:r>
                      <a:rPr lang="en-GB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539750" lvl="3" indent="0">
                  <a:buNone/>
                </a:pPr>
                <a:r>
                  <a:rPr lang="en-US" dirty="0" smtClean="0"/>
                  <a:t>This condition is the closet to the behavior of an impregnated CCT magnet where all components are bonded together.</a:t>
                </a:r>
              </a:p>
              <a:p>
                <a:pPr marL="539750" lvl="3" indent="0">
                  <a:buNone/>
                </a:pPr>
                <a:endParaRPr lang="en-US" dirty="0"/>
              </a:p>
              <a:p>
                <a:pPr marL="520700" lvl="1" indent="-342900">
                  <a:buFont typeface="+mj-lt"/>
                  <a:buAutoNum type="arabicPeriod"/>
                </a:pPr>
                <a:r>
                  <a:rPr lang="en-US" u="sng" dirty="0" smtClean="0"/>
                  <a:t>Generalized Plane Stress </a:t>
                </a:r>
                <a:r>
                  <a:rPr lang="en-US" dirty="0" smtClean="0"/>
                  <a:t>-&gt; </a:t>
                </a:r>
                <a:r>
                  <a:rPr lang="en-US" b="1" kern="1000" spc="30" dirty="0" smtClean="0"/>
                  <a:t>multiple</a:t>
                </a:r>
                <a:r>
                  <a:rPr lang="en-US" b="1" kern="1000" spc="30" dirty="0" smtClean="0">
                    <a:cs typeface="Franklin Gothic Book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kern="1000" spc="3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1000" spc="30">
                            <a:latin typeface="Cambria Math"/>
                            <a:ea typeface="Cambria Math"/>
                          </a:rPr>
                          <m:t>𝜹</m:t>
                        </m:r>
                      </m:e>
                      <m:sub>
                        <m:r>
                          <a:rPr lang="en-US" b="1" i="1" kern="1000" spc="30">
                            <a:latin typeface="Cambria Math"/>
                          </a:rPr>
                          <m:t>𝒛</m:t>
                        </m:r>
                      </m:sub>
                    </m:sSub>
                    <m:r>
                      <a:rPr lang="en-US" b="1" kern="1000" spc="30">
                        <a:latin typeface="Cambria Math"/>
                      </a:rPr>
                      <m:t> </m:t>
                    </m:r>
                    <m:r>
                      <a:rPr lang="en-US" b="1" i="1" kern="1000" spc="3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b="1" i="1" kern="1000" spc="3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en-US" b="1" kern="1000" spc="30" dirty="0">
                    <a:cs typeface="Franklin Gothic Book"/>
                  </a:rPr>
                  <a:t> </a:t>
                </a:r>
                <a:r>
                  <a:rPr lang="en-US" kern="1000" spc="30" dirty="0">
                    <a:cs typeface="Franklin Gothic Book"/>
                  </a:rPr>
                  <a:t>for </a:t>
                </a:r>
                <a:r>
                  <a:rPr lang="en-US" kern="1000" spc="30" dirty="0" smtClean="0">
                    <a:cs typeface="Franklin Gothic Book"/>
                  </a:rPr>
                  <a:t>each component (i.e. coil, shell, </a:t>
                </a:r>
                <a:r>
                  <a:rPr lang="en-US" kern="1000" spc="30" dirty="0" err="1" smtClean="0">
                    <a:cs typeface="Franklin Gothic Book"/>
                  </a:rPr>
                  <a:t>etc</a:t>
                </a:r>
                <a:r>
                  <a:rPr lang="en-US" kern="1000" spc="30" dirty="0" smtClean="0">
                    <a:cs typeface="Franklin Gothic Book"/>
                  </a:rPr>
                  <a:t>…) such that net axial force on the face of each component is zero.</a:t>
                </a:r>
              </a:p>
              <a:p>
                <a:pPr marL="539750" lvl="3" indent="0">
                  <a:buNone/>
                </a:pPr>
                <a:r>
                  <a:rPr lang="en-US" kern="1000" spc="30" dirty="0" smtClean="0">
                    <a:cs typeface="Franklin Gothic Book"/>
                  </a:rPr>
                  <a:t>This condition corresponds to a CCT magnet with perfect slip planes between components.</a:t>
                </a:r>
                <a:endParaRPr lang="en-US" kern="1000" spc="30" dirty="0">
                  <a:cs typeface="Franklin Gothic Book"/>
                </a:endParaRPr>
              </a:p>
              <a:p>
                <a:pPr marL="520700" lvl="1" indent="-342900">
                  <a:buFont typeface="+mj-lt"/>
                  <a:buAutoNum type="arabicPeriod"/>
                </a:pPr>
                <a:endParaRPr lang="en-US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539750" lvl="3" indent="0">
                  <a:buNone/>
                </a:pPr>
                <a:endParaRPr lang="en-US" kern="1000" spc="30" dirty="0" smtClean="0">
                  <a:cs typeface="Franklin Gothic Book"/>
                </a:endParaRPr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b="1" kern="1000" spc="30" dirty="0" smtClean="0">
                  <a:cs typeface="Franklin Gothic Book"/>
                </a:endParaRPr>
              </a:p>
              <a:p>
                <a:pPr marL="539750" lvl="3" indent="0">
                  <a:buNone/>
                </a:pPr>
                <a:endParaRPr lang="en-US" kern="1000" spc="30" dirty="0" smtClean="0">
                  <a:cs typeface="Franklin Gothic Book"/>
                </a:endParaRPr>
              </a:p>
              <a:p>
                <a:pPr marL="539750" lvl="3" indent="0">
                  <a:buNone/>
                </a:pPr>
                <a:endParaRPr lang="en-US" kern="1000" spc="30" dirty="0">
                  <a:cs typeface="Franklin Gothic Book"/>
                </a:endParaRPr>
              </a:p>
              <a:p>
                <a:pPr marL="0" indent="0" algn="ctr">
                  <a:buNone/>
                </a:pPr>
                <a:endParaRPr lang="en-US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6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790823" y="1341438"/>
                <a:ext cx="7991231" cy="4895874"/>
              </a:xfrm>
              <a:blipFill rotWithShape="0">
                <a:blip r:embed="rId3"/>
                <a:stretch>
                  <a:fillRect l="-1831" t="-1370" r="-1754" b="-2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652120" y="278092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2307175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PSI CD1 dipole - Overview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790823" y="1341438"/>
            <a:ext cx="7991231" cy="4895874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PSI is contributing to the FCC project by studying the feasibility of a high-field accelerator dipole based on the CCT design.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In the framework of this R&amp;D activity, PSI is designing a model dipole with the following characteristics:</a:t>
            </a:r>
          </a:p>
          <a:p>
            <a:pPr marL="177800" lvl="1" indent="0">
              <a:buNone/>
            </a:pPr>
            <a:endParaRPr lang="en-US" dirty="0" smtClean="0"/>
          </a:p>
          <a:p>
            <a:pPr lvl="4">
              <a:buFont typeface="Arial" panose="020B0604020202020204" pitchFamily="34" charset="0"/>
              <a:buChar char="•"/>
            </a:pPr>
            <a:r>
              <a:rPr lang="en-US" dirty="0" smtClean="0"/>
              <a:t>Single aperture 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US" dirty="0" smtClean="0"/>
              <a:t>2 layers 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US" dirty="0"/>
              <a:t>Inner bore: 50 </a:t>
            </a:r>
            <a:r>
              <a:rPr lang="en-US" dirty="0" smtClean="0"/>
              <a:t>mm</a:t>
            </a:r>
            <a:endParaRPr lang="en-US" dirty="0"/>
          </a:p>
          <a:p>
            <a:pPr lvl="4">
              <a:buFont typeface="Arial" panose="020B0604020202020204" pitchFamily="34" charset="0"/>
              <a:buChar char="•"/>
            </a:pPr>
            <a:r>
              <a:rPr lang="en-US" dirty="0" smtClean="0"/>
              <a:t>Target field: 10 T (with 20% current margin)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US" dirty="0" smtClean="0"/>
              <a:t>Cable: 11 T Rutherford cable for LHC Hi-</a:t>
            </a:r>
            <a:r>
              <a:rPr lang="en-US" dirty="0" err="1" smtClean="0"/>
              <a:t>Lumi</a:t>
            </a:r>
            <a:endParaRPr lang="en-US" dirty="0" smtClean="0"/>
          </a:p>
          <a:p>
            <a:pPr marL="177800" lvl="1" indent="0">
              <a:buNone/>
            </a:pPr>
            <a:endParaRPr lang="en-US" b="1" kern="1000" spc="30" dirty="0" smtClean="0">
              <a:cs typeface="Franklin Gothic Book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kern="1000" spc="30" dirty="0" smtClean="0">
                <a:cs typeface="Franklin Gothic Book"/>
              </a:rPr>
              <a:t>Although scissor laminations are envisaged to provide radial pre-stress on the mid-plane in the FCC dipole, the PSI CD1 dipole relies on a bladder &amp;keys mechanical structure for ease of assembly and reduction of costs.</a:t>
            </a:r>
          </a:p>
          <a:p>
            <a:pPr marL="539750" lvl="3" indent="0">
              <a:buNone/>
            </a:pPr>
            <a:endParaRPr lang="en-US" kern="1000" spc="30" dirty="0">
              <a:cs typeface="Franklin Gothic Book"/>
            </a:endParaRPr>
          </a:p>
          <a:p>
            <a:pPr marL="0" indent="0" algn="ctr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52120" y="278092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1990026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809" y="663756"/>
            <a:ext cx="3320952" cy="31194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35" y="3197277"/>
            <a:ext cx="3654571" cy="34857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PSI CD1 dipole – </a:t>
            </a:r>
            <a:r>
              <a:rPr lang="en-US" dirty="0"/>
              <a:t>M</a:t>
            </a:r>
            <a:r>
              <a:rPr lang="en-US" dirty="0" smtClean="0"/>
              <a:t>echanical model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000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790823" y="924741"/>
            <a:ext cx="7991231" cy="4895874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The complete mechanical model features:</a:t>
            </a:r>
            <a:endParaRPr lang="en-US" kern="1000" spc="30" dirty="0" smtClean="0">
              <a:cs typeface="Franklin Gothic Book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b="1" kern="1000" spc="30" dirty="0" smtClean="0">
              <a:cs typeface="Franklin Gothic Book"/>
            </a:endParaRPr>
          </a:p>
          <a:p>
            <a:pPr marL="539750" lvl="3" indent="0">
              <a:buNone/>
            </a:pPr>
            <a:endParaRPr lang="en-US" kern="1000" spc="30" dirty="0" smtClean="0">
              <a:cs typeface="Franklin Gothic Book"/>
            </a:endParaRPr>
          </a:p>
          <a:p>
            <a:pPr marL="539750" lvl="3" indent="0">
              <a:buNone/>
            </a:pPr>
            <a:endParaRPr lang="en-US" kern="1000" spc="30" dirty="0">
              <a:cs typeface="Franklin Gothic Book"/>
            </a:endParaRPr>
          </a:p>
          <a:p>
            <a:pPr marL="0" indent="0" algn="ctr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1525049" y="1283502"/>
            <a:ext cx="3434409" cy="13998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Aluminum </a:t>
            </a:r>
            <a:r>
              <a:rPr lang="en-US" sz="1800" kern="1000" spc="30" dirty="0">
                <a:latin typeface="+mn-lt"/>
                <a:cs typeface="Franklin Gothic Book"/>
              </a:rPr>
              <a:t>outer shell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Split iron yoke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Stainless steel pads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err="1" smtClean="0">
                <a:latin typeface="+mn-lt"/>
                <a:cs typeface="Franklin Gothic Book"/>
              </a:rPr>
              <a:t>Kapton</a:t>
            </a:r>
            <a:r>
              <a:rPr lang="en-US" sz="1800" kern="1000" spc="30" dirty="0" smtClean="0">
                <a:latin typeface="+mn-lt"/>
                <a:cs typeface="Franklin Gothic Book"/>
              </a:rPr>
              <a:t> layer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Aluminum protective shell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Al-bronze mandrels for the coils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 </a:t>
            </a:r>
          </a:p>
        </p:txBody>
      </p:sp>
      <p:cxnSp>
        <p:nvCxnSpPr>
          <p:cNvPr id="62" name="Straight Arrow Connector 61"/>
          <p:cNvCxnSpPr/>
          <p:nvPr/>
        </p:nvCxnSpPr>
        <p:spPr bwMode="auto">
          <a:xfrm flipV="1">
            <a:off x="3942551" y="1283502"/>
            <a:ext cx="1751133" cy="1836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flipV="1">
            <a:off x="3274270" y="1713992"/>
            <a:ext cx="2875773" cy="6356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3608F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4" name="Freeform 63"/>
          <p:cNvSpPr/>
          <p:nvPr/>
        </p:nvSpPr>
        <p:spPr bwMode="auto">
          <a:xfrm>
            <a:off x="4239479" y="2401064"/>
            <a:ext cx="955967" cy="1421150"/>
          </a:xfrm>
          <a:custGeom>
            <a:avLst/>
            <a:gdLst>
              <a:gd name="connsiteX0" fmla="*/ 383333 w 955967"/>
              <a:gd name="connsiteY0" fmla="*/ 0 h 1421150"/>
              <a:gd name="connsiteX1" fmla="*/ 949390 w 955967"/>
              <a:gd name="connsiteY1" fmla="*/ 267477 h 1421150"/>
              <a:gd name="connsiteX2" fmla="*/ 47431 w 955967"/>
              <a:gd name="connsiteY2" fmla="*/ 1337387 h 1421150"/>
              <a:gd name="connsiteX3" fmla="*/ 128297 w 955967"/>
              <a:gd name="connsiteY3" fmla="*/ 1356049 h 1421150"/>
              <a:gd name="connsiteX4" fmla="*/ 146958 w 955967"/>
              <a:gd name="connsiteY4" fmla="*/ 1387151 h 1421150"/>
              <a:gd name="connsiteX5" fmla="*/ 146958 w 955967"/>
              <a:gd name="connsiteY5" fmla="*/ 1387151 h 142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5967" h="1421150">
                <a:moveTo>
                  <a:pt x="383333" y="0"/>
                </a:moveTo>
                <a:cubicBezTo>
                  <a:pt x="694353" y="22289"/>
                  <a:pt x="1005374" y="44579"/>
                  <a:pt x="949390" y="267477"/>
                </a:cubicBezTo>
                <a:cubicBezTo>
                  <a:pt x="893406" y="490375"/>
                  <a:pt x="184280" y="1155958"/>
                  <a:pt x="47431" y="1337387"/>
                </a:cubicBezTo>
                <a:cubicBezTo>
                  <a:pt x="-89418" y="1518816"/>
                  <a:pt x="111709" y="1347755"/>
                  <a:pt x="128297" y="1356049"/>
                </a:cubicBezTo>
                <a:cubicBezTo>
                  <a:pt x="144885" y="1364343"/>
                  <a:pt x="146958" y="1387151"/>
                  <a:pt x="146958" y="1387151"/>
                </a:cubicBezTo>
                <a:lnTo>
                  <a:pt x="146958" y="1387151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5" name="Freeform 64"/>
          <p:cNvSpPr/>
          <p:nvPr/>
        </p:nvSpPr>
        <p:spPr bwMode="auto">
          <a:xfrm>
            <a:off x="4405098" y="2394843"/>
            <a:ext cx="744516" cy="1468017"/>
          </a:xfrm>
          <a:custGeom>
            <a:avLst/>
            <a:gdLst>
              <a:gd name="connsiteX0" fmla="*/ 248816 w 744516"/>
              <a:gd name="connsiteY0" fmla="*/ 0 h 1468017"/>
              <a:gd name="connsiteX1" fmla="*/ 740229 w 744516"/>
              <a:gd name="connsiteY1" fmla="*/ 348343 h 1468017"/>
              <a:gd name="connsiteX2" fmla="*/ 0 w 744516"/>
              <a:gd name="connsiteY2" fmla="*/ 1468017 h 146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516" h="1468017">
                <a:moveTo>
                  <a:pt x="248816" y="0"/>
                </a:moveTo>
                <a:cubicBezTo>
                  <a:pt x="515257" y="51837"/>
                  <a:pt x="781698" y="103674"/>
                  <a:pt x="740229" y="348343"/>
                </a:cubicBezTo>
                <a:cubicBezTo>
                  <a:pt x="698760" y="593012"/>
                  <a:pt x="349380" y="1030514"/>
                  <a:pt x="0" y="146801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6" name="Freeform 65"/>
          <p:cNvSpPr/>
          <p:nvPr/>
        </p:nvSpPr>
        <p:spPr bwMode="auto">
          <a:xfrm>
            <a:off x="6526257" y="4484900"/>
            <a:ext cx="914665" cy="864637"/>
          </a:xfrm>
          <a:custGeom>
            <a:avLst/>
            <a:gdLst>
              <a:gd name="connsiteX0" fmla="*/ 74645 w 914665"/>
              <a:gd name="connsiteY0" fmla="*/ 0 h 864637"/>
              <a:gd name="connsiteX1" fmla="*/ 914400 w 914665"/>
              <a:gd name="connsiteY1" fmla="*/ 447870 h 864637"/>
              <a:gd name="connsiteX2" fmla="*/ 0 w 914665"/>
              <a:gd name="connsiteY2" fmla="*/ 864637 h 864637"/>
              <a:gd name="connsiteX3" fmla="*/ 0 w 914665"/>
              <a:gd name="connsiteY3" fmla="*/ 864637 h 864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665" h="864637">
                <a:moveTo>
                  <a:pt x="74645" y="0"/>
                </a:moveTo>
                <a:cubicBezTo>
                  <a:pt x="500743" y="151882"/>
                  <a:pt x="926841" y="303764"/>
                  <a:pt x="914400" y="447870"/>
                </a:cubicBezTo>
                <a:cubicBezTo>
                  <a:pt x="901959" y="591976"/>
                  <a:pt x="0" y="864637"/>
                  <a:pt x="0" y="864637"/>
                </a:cubicBezTo>
                <a:lnTo>
                  <a:pt x="0" y="864637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8" name="Freeform 67"/>
          <p:cNvSpPr/>
          <p:nvPr/>
        </p:nvSpPr>
        <p:spPr bwMode="auto">
          <a:xfrm>
            <a:off x="6451612" y="5517488"/>
            <a:ext cx="1648368" cy="813817"/>
          </a:xfrm>
          <a:custGeom>
            <a:avLst/>
            <a:gdLst>
              <a:gd name="connsiteX0" fmla="*/ 1175657 w 1648368"/>
              <a:gd name="connsiteY0" fmla="*/ 0 h 813817"/>
              <a:gd name="connsiteX1" fmla="*/ 1635968 w 1648368"/>
              <a:gd name="connsiteY1" fmla="*/ 634482 h 813817"/>
              <a:gd name="connsiteX2" fmla="*/ 734008 w 1648368"/>
              <a:gd name="connsiteY2" fmla="*/ 808653 h 813817"/>
              <a:gd name="connsiteX3" fmla="*/ 255037 w 1648368"/>
              <a:gd name="connsiteY3" fmla="*/ 771331 h 813817"/>
              <a:gd name="connsiteX4" fmla="*/ 255037 w 1648368"/>
              <a:gd name="connsiteY4" fmla="*/ 771331 h 813817"/>
              <a:gd name="connsiteX5" fmla="*/ 323462 w 1648368"/>
              <a:gd name="connsiteY5" fmla="*/ 485192 h 813817"/>
              <a:gd name="connsiteX6" fmla="*/ 0 w 1648368"/>
              <a:gd name="connsiteY6" fmla="*/ 167951 h 81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368" h="813817">
                <a:moveTo>
                  <a:pt x="1175657" y="0"/>
                </a:moveTo>
                <a:cubicBezTo>
                  <a:pt x="1442616" y="249853"/>
                  <a:pt x="1709576" y="499707"/>
                  <a:pt x="1635968" y="634482"/>
                </a:cubicBezTo>
                <a:cubicBezTo>
                  <a:pt x="1562360" y="769257"/>
                  <a:pt x="964163" y="785845"/>
                  <a:pt x="734008" y="808653"/>
                </a:cubicBezTo>
                <a:cubicBezTo>
                  <a:pt x="503853" y="831461"/>
                  <a:pt x="255037" y="771331"/>
                  <a:pt x="255037" y="771331"/>
                </a:cubicBezTo>
                <a:lnTo>
                  <a:pt x="255037" y="771331"/>
                </a:lnTo>
                <a:cubicBezTo>
                  <a:pt x="266441" y="723641"/>
                  <a:pt x="365968" y="585755"/>
                  <a:pt x="323462" y="485192"/>
                </a:cubicBezTo>
                <a:cubicBezTo>
                  <a:pt x="280956" y="384629"/>
                  <a:pt x="140478" y="276290"/>
                  <a:pt x="0" y="167951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9" name="Freeform 68"/>
          <p:cNvSpPr/>
          <p:nvPr/>
        </p:nvSpPr>
        <p:spPr bwMode="auto">
          <a:xfrm>
            <a:off x="6625784" y="4018370"/>
            <a:ext cx="1439091" cy="1312506"/>
          </a:xfrm>
          <a:custGeom>
            <a:avLst/>
            <a:gdLst>
              <a:gd name="connsiteX0" fmla="*/ 0 w 1439091"/>
              <a:gd name="connsiteY0" fmla="*/ 0 h 1312506"/>
              <a:gd name="connsiteX1" fmla="*/ 1424473 w 1439091"/>
              <a:gd name="connsiteY1" fmla="*/ 379445 h 1312506"/>
              <a:gd name="connsiteX2" fmla="*/ 615820 w 1439091"/>
              <a:gd name="connsiteY2" fmla="*/ 1312506 h 131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9091" h="1312506">
                <a:moveTo>
                  <a:pt x="0" y="0"/>
                </a:moveTo>
                <a:cubicBezTo>
                  <a:pt x="660918" y="80347"/>
                  <a:pt x="1321836" y="160694"/>
                  <a:pt x="1424473" y="379445"/>
                </a:cubicBezTo>
                <a:cubicBezTo>
                  <a:pt x="1527110" y="598196"/>
                  <a:pt x="1071465" y="955351"/>
                  <a:pt x="615820" y="1312506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0" name="Freeform 69"/>
          <p:cNvSpPr/>
          <p:nvPr/>
        </p:nvSpPr>
        <p:spPr bwMode="auto">
          <a:xfrm>
            <a:off x="5891776" y="4229864"/>
            <a:ext cx="1135012" cy="870857"/>
          </a:xfrm>
          <a:custGeom>
            <a:avLst/>
            <a:gdLst>
              <a:gd name="connsiteX0" fmla="*/ 0 w 1135012"/>
              <a:gd name="connsiteY0" fmla="*/ 0 h 870857"/>
              <a:gd name="connsiteX1" fmla="*/ 1101012 w 1135012"/>
              <a:gd name="connsiteY1" fmla="*/ 242596 h 870857"/>
              <a:gd name="connsiteX2" fmla="*/ 746449 w 1135012"/>
              <a:gd name="connsiteY2" fmla="*/ 870857 h 87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012" h="870857">
                <a:moveTo>
                  <a:pt x="0" y="0"/>
                </a:moveTo>
                <a:cubicBezTo>
                  <a:pt x="488302" y="48726"/>
                  <a:pt x="976604" y="97453"/>
                  <a:pt x="1101012" y="242596"/>
                </a:cubicBezTo>
                <a:cubicBezTo>
                  <a:pt x="1225420" y="387739"/>
                  <a:pt x="985934" y="629298"/>
                  <a:pt x="746449" y="87085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1" name="Freeform 70"/>
          <p:cNvSpPr/>
          <p:nvPr/>
        </p:nvSpPr>
        <p:spPr bwMode="auto">
          <a:xfrm>
            <a:off x="5742486" y="5057178"/>
            <a:ext cx="2065302" cy="908518"/>
          </a:xfrm>
          <a:custGeom>
            <a:avLst/>
            <a:gdLst>
              <a:gd name="connsiteX0" fmla="*/ 1281404 w 2065302"/>
              <a:gd name="connsiteY0" fmla="*/ 0 h 908518"/>
              <a:gd name="connsiteX1" fmla="*/ 2065175 w 2065302"/>
              <a:gd name="connsiteY1" fmla="*/ 435429 h 908518"/>
              <a:gd name="connsiteX2" fmla="*/ 1331167 w 2065302"/>
              <a:gd name="connsiteY2" fmla="*/ 908180 h 908518"/>
              <a:gd name="connsiteX3" fmla="*/ 0 w 2065302"/>
              <a:gd name="connsiteY3" fmla="*/ 360784 h 908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5302" h="908518">
                <a:moveTo>
                  <a:pt x="1281404" y="0"/>
                </a:moveTo>
                <a:cubicBezTo>
                  <a:pt x="1669142" y="142033"/>
                  <a:pt x="2056881" y="284066"/>
                  <a:pt x="2065175" y="435429"/>
                </a:cubicBezTo>
                <a:cubicBezTo>
                  <a:pt x="2073469" y="586792"/>
                  <a:pt x="1675363" y="920621"/>
                  <a:pt x="1331167" y="908180"/>
                </a:cubicBezTo>
                <a:cubicBezTo>
                  <a:pt x="986971" y="895739"/>
                  <a:pt x="493485" y="628261"/>
                  <a:pt x="0" y="360784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72" name="Freeform 71"/>
          <p:cNvSpPr/>
          <p:nvPr/>
        </p:nvSpPr>
        <p:spPr bwMode="auto">
          <a:xfrm>
            <a:off x="6190355" y="4354272"/>
            <a:ext cx="1530221" cy="732142"/>
          </a:xfrm>
          <a:custGeom>
            <a:avLst/>
            <a:gdLst>
              <a:gd name="connsiteX0" fmla="*/ 0 w 1530221"/>
              <a:gd name="connsiteY0" fmla="*/ 0 h 732142"/>
              <a:gd name="connsiteX1" fmla="*/ 311021 w 1530221"/>
              <a:gd name="connsiteY1" fmla="*/ 715347 h 732142"/>
              <a:gd name="connsiteX2" fmla="*/ 1530221 w 1530221"/>
              <a:gd name="connsiteY2" fmla="*/ 522514 h 732142"/>
              <a:gd name="connsiteX3" fmla="*/ 1530221 w 1530221"/>
              <a:gd name="connsiteY3" fmla="*/ 522514 h 73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221" h="732142">
                <a:moveTo>
                  <a:pt x="0" y="0"/>
                </a:moveTo>
                <a:cubicBezTo>
                  <a:pt x="27992" y="314130"/>
                  <a:pt x="55984" y="628261"/>
                  <a:pt x="311021" y="715347"/>
                </a:cubicBezTo>
                <a:cubicBezTo>
                  <a:pt x="566058" y="802433"/>
                  <a:pt x="1530221" y="522514"/>
                  <a:pt x="1530221" y="522514"/>
                </a:cubicBezTo>
                <a:lnTo>
                  <a:pt x="1530221" y="522514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3" name="Freeform 72"/>
          <p:cNvSpPr/>
          <p:nvPr/>
        </p:nvSpPr>
        <p:spPr bwMode="auto">
          <a:xfrm>
            <a:off x="6943025" y="5144264"/>
            <a:ext cx="870857" cy="673258"/>
          </a:xfrm>
          <a:custGeom>
            <a:avLst/>
            <a:gdLst>
              <a:gd name="connsiteX0" fmla="*/ 0 w 870857"/>
              <a:gd name="connsiteY0" fmla="*/ 0 h 673258"/>
              <a:gd name="connsiteX1" fmla="*/ 248816 w 870857"/>
              <a:gd name="connsiteY1" fmla="*/ 671804 h 673258"/>
              <a:gd name="connsiteX2" fmla="*/ 870857 w 870857"/>
              <a:gd name="connsiteY2" fmla="*/ 192832 h 673258"/>
              <a:gd name="connsiteX3" fmla="*/ 870857 w 870857"/>
              <a:gd name="connsiteY3" fmla="*/ 192832 h 673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0857" h="673258">
                <a:moveTo>
                  <a:pt x="0" y="0"/>
                </a:moveTo>
                <a:cubicBezTo>
                  <a:pt x="51836" y="319832"/>
                  <a:pt x="103673" y="639665"/>
                  <a:pt x="248816" y="671804"/>
                </a:cubicBezTo>
                <a:cubicBezTo>
                  <a:pt x="393959" y="703943"/>
                  <a:pt x="870857" y="192832"/>
                  <a:pt x="870857" y="192832"/>
                </a:cubicBezTo>
                <a:lnTo>
                  <a:pt x="870857" y="192832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4" name="Freeform 73"/>
          <p:cNvSpPr/>
          <p:nvPr/>
        </p:nvSpPr>
        <p:spPr bwMode="auto">
          <a:xfrm>
            <a:off x="5897996" y="4976313"/>
            <a:ext cx="1461796" cy="1319445"/>
          </a:xfrm>
          <a:custGeom>
            <a:avLst/>
            <a:gdLst>
              <a:gd name="connsiteX0" fmla="*/ 0 w 1461796"/>
              <a:gd name="connsiteY0" fmla="*/ 0 h 1319445"/>
              <a:gd name="connsiteX1" fmla="*/ 1026367 w 1461796"/>
              <a:gd name="connsiteY1" fmla="*/ 379445 h 1319445"/>
              <a:gd name="connsiteX2" fmla="*/ 1001486 w 1461796"/>
              <a:gd name="connsiteY2" fmla="*/ 1275183 h 1319445"/>
              <a:gd name="connsiteX3" fmla="*/ 1461796 w 1461796"/>
              <a:gd name="connsiteY3" fmla="*/ 1101012 h 1319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1796" h="1319445">
                <a:moveTo>
                  <a:pt x="0" y="0"/>
                </a:moveTo>
                <a:cubicBezTo>
                  <a:pt x="429726" y="83457"/>
                  <a:pt x="859453" y="166915"/>
                  <a:pt x="1026367" y="379445"/>
                </a:cubicBezTo>
                <a:cubicBezTo>
                  <a:pt x="1193281" y="591976"/>
                  <a:pt x="928915" y="1154922"/>
                  <a:pt x="1001486" y="1275183"/>
                </a:cubicBezTo>
                <a:cubicBezTo>
                  <a:pt x="1074057" y="1395444"/>
                  <a:pt x="1267926" y="1248228"/>
                  <a:pt x="1461796" y="110101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5" name="Freeform 74"/>
          <p:cNvSpPr/>
          <p:nvPr/>
        </p:nvSpPr>
        <p:spPr bwMode="auto">
          <a:xfrm>
            <a:off x="5659039" y="4273407"/>
            <a:ext cx="982008" cy="1704391"/>
          </a:xfrm>
          <a:custGeom>
            <a:avLst/>
            <a:gdLst>
              <a:gd name="connsiteX0" fmla="*/ 637063 w 982008"/>
              <a:gd name="connsiteY0" fmla="*/ 0 h 1704391"/>
              <a:gd name="connsiteX1" fmla="*/ 954304 w 982008"/>
              <a:gd name="connsiteY1" fmla="*/ 690465 h 1704391"/>
              <a:gd name="connsiteX2" fmla="*/ 8802 w 982008"/>
              <a:gd name="connsiteY2" fmla="*/ 1082351 h 1704391"/>
              <a:gd name="connsiteX3" fmla="*/ 562418 w 982008"/>
              <a:gd name="connsiteY3" fmla="*/ 1704391 h 1704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2008" h="1704391">
                <a:moveTo>
                  <a:pt x="637063" y="0"/>
                </a:moveTo>
                <a:cubicBezTo>
                  <a:pt x="848038" y="255036"/>
                  <a:pt x="1059014" y="510073"/>
                  <a:pt x="954304" y="690465"/>
                </a:cubicBezTo>
                <a:cubicBezTo>
                  <a:pt x="849594" y="870857"/>
                  <a:pt x="74116" y="913363"/>
                  <a:pt x="8802" y="1082351"/>
                </a:cubicBezTo>
                <a:cubicBezTo>
                  <a:pt x="-56512" y="1251339"/>
                  <a:pt x="252953" y="1477865"/>
                  <a:pt x="562418" y="1704391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6" name="Freeform 75"/>
          <p:cNvSpPr/>
          <p:nvPr/>
        </p:nvSpPr>
        <p:spPr bwMode="auto">
          <a:xfrm>
            <a:off x="5552457" y="4404035"/>
            <a:ext cx="1606510" cy="1249866"/>
          </a:xfrm>
          <a:custGeom>
            <a:avLst/>
            <a:gdLst>
              <a:gd name="connsiteX0" fmla="*/ 1216396 w 1606510"/>
              <a:gd name="connsiteY0" fmla="*/ 0 h 1249866"/>
              <a:gd name="connsiteX1" fmla="*/ 1539857 w 1606510"/>
              <a:gd name="connsiteY1" fmla="*/ 1244082 h 1249866"/>
              <a:gd name="connsiteX2" fmla="*/ 65621 w 1606510"/>
              <a:gd name="connsiteY2" fmla="*/ 460310 h 1249866"/>
              <a:gd name="connsiteX3" fmla="*/ 258453 w 1606510"/>
              <a:gd name="connsiteY3" fmla="*/ 335902 h 1249866"/>
              <a:gd name="connsiteX4" fmla="*/ 264674 w 1606510"/>
              <a:gd name="connsiteY4" fmla="*/ 279918 h 1249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6510" h="1249866">
                <a:moveTo>
                  <a:pt x="1216396" y="0"/>
                </a:moveTo>
                <a:cubicBezTo>
                  <a:pt x="1474024" y="583682"/>
                  <a:pt x="1731653" y="1167364"/>
                  <a:pt x="1539857" y="1244082"/>
                </a:cubicBezTo>
                <a:cubicBezTo>
                  <a:pt x="1348061" y="1320800"/>
                  <a:pt x="279188" y="611673"/>
                  <a:pt x="65621" y="460310"/>
                </a:cubicBezTo>
                <a:cubicBezTo>
                  <a:pt x="-147946" y="308947"/>
                  <a:pt x="225278" y="365967"/>
                  <a:pt x="258453" y="335902"/>
                </a:cubicBezTo>
                <a:cubicBezTo>
                  <a:pt x="291628" y="305837"/>
                  <a:pt x="278151" y="292877"/>
                  <a:pt x="264674" y="279918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854254" y="3802923"/>
            <a:ext cx="4138046" cy="2413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Sliding contact between: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CCT layers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CCT coil – protective shell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Bonded contact between: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Protective shell - </a:t>
            </a:r>
            <a:r>
              <a:rPr lang="en-US" sz="1800" kern="1000" spc="30" dirty="0" err="1">
                <a:latin typeface="+mn-lt"/>
                <a:cs typeface="Franklin Gothic Book"/>
              </a:rPr>
              <a:t>K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apton</a:t>
            </a: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Standard contact (µ = 0.2) between: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Pads – yoke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No friction contact </a:t>
            </a:r>
            <a:r>
              <a:rPr lang="en-US" sz="1800" kern="1000" spc="30" dirty="0">
                <a:latin typeface="+mn-lt"/>
                <a:cs typeface="Franklin Gothic Book"/>
              </a:rPr>
              <a:t>(µ = </a:t>
            </a:r>
            <a:r>
              <a:rPr lang="en-US" sz="1800" kern="1000" spc="30" dirty="0" smtClean="0">
                <a:latin typeface="+mn-lt"/>
                <a:cs typeface="Franklin Gothic Book"/>
              </a:rPr>
              <a:t>0) </a:t>
            </a:r>
            <a:r>
              <a:rPr lang="en-US" sz="1800" kern="1000" spc="30" dirty="0">
                <a:latin typeface="+mn-lt"/>
                <a:cs typeface="Franklin Gothic Book"/>
              </a:rPr>
              <a:t>between</a:t>
            </a:r>
            <a:r>
              <a:rPr lang="en-US" sz="1800" kern="1000" spc="30" dirty="0" smtClean="0">
                <a:latin typeface="+mn-lt"/>
                <a:cs typeface="Franklin Gothic Book"/>
              </a:rPr>
              <a:t>: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err="1" smtClean="0">
                <a:latin typeface="+mn-lt"/>
                <a:cs typeface="Franklin Gothic Book"/>
              </a:rPr>
              <a:t>Kapton</a:t>
            </a:r>
            <a:r>
              <a:rPr lang="en-US" sz="1800" kern="1000" spc="30" dirty="0" smtClean="0">
                <a:latin typeface="+mn-lt"/>
                <a:cs typeface="Franklin Gothic Book"/>
              </a:rPr>
              <a:t> - pads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+mn-lt"/>
                <a:cs typeface="Franklin Gothic Book"/>
              </a:rPr>
              <a:t>Yoke – outer shell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800" kern="1000" spc="30" dirty="0" smtClean="0">
              <a:cs typeface="Franklin Gothic Book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800" kern="1000" spc="30" dirty="0" smtClean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 </a:t>
            </a: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1" name="Freeform 80"/>
          <p:cNvSpPr/>
          <p:nvPr/>
        </p:nvSpPr>
        <p:spPr bwMode="auto">
          <a:xfrm>
            <a:off x="2725588" y="3016884"/>
            <a:ext cx="1275521" cy="1393372"/>
          </a:xfrm>
          <a:custGeom>
            <a:avLst/>
            <a:gdLst>
              <a:gd name="connsiteX0" fmla="*/ 99526 w 1275521"/>
              <a:gd name="connsiteY0" fmla="*/ 0 h 1393372"/>
              <a:gd name="connsiteX1" fmla="*/ 1275183 w 1275521"/>
              <a:gd name="connsiteY1" fmla="*/ 379445 h 1393372"/>
              <a:gd name="connsiteX2" fmla="*/ 0 w 1275521"/>
              <a:gd name="connsiteY2" fmla="*/ 1393372 h 1393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521" h="1393372">
                <a:moveTo>
                  <a:pt x="99526" y="0"/>
                </a:moveTo>
                <a:cubicBezTo>
                  <a:pt x="695648" y="73608"/>
                  <a:pt x="1291771" y="147216"/>
                  <a:pt x="1275183" y="379445"/>
                </a:cubicBezTo>
                <a:cubicBezTo>
                  <a:pt x="1258595" y="611674"/>
                  <a:pt x="9330" y="1093756"/>
                  <a:pt x="0" y="139337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83" name="Straight Arrow Connector 82"/>
          <p:cNvCxnSpPr/>
          <p:nvPr/>
        </p:nvCxnSpPr>
        <p:spPr bwMode="auto">
          <a:xfrm flipH="1">
            <a:off x="2077200" y="2998064"/>
            <a:ext cx="271322" cy="51409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58509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>
            <a:off x="2375440" y="3019999"/>
            <a:ext cx="182560" cy="84286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5850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6" name="Freeform 85"/>
          <p:cNvSpPr/>
          <p:nvPr/>
        </p:nvSpPr>
        <p:spPr bwMode="auto">
          <a:xfrm>
            <a:off x="4629171" y="2425946"/>
            <a:ext cx="660574" cy="1542661"/>
          </a:xfrm>
          <a:custGeom>
            <a:avLst/>
            <a:gdLst>
              <a:gd name="connsiteX0" fmla="*/ 130629 w 660574"/>
              <a:gd name="connsiteY0" fmla="*/ 0 h 1542661"/>
              <a:gd name="connsiteX1" fmla="*/ 659363 w 660574"/>
              <a:gd name="connsiteY1" fmla="*/ 497633 h 1542661"/>
              <a:gd name="connsiteX2" fmla="*/ 0 w 660574"/>
              <a:gd name="connsiteY2" fmla="*/ 1542661 h 154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574" h="1542661">
                <a:moveTo>
                  <a:pt x="130629" y="0"/>
                </a:moveTo>
                <a:cubicBezTo>
                  <a:pt x="405882" y="120261"/>
                  <a:pt x="681135" y="240523"/>
                  <a:pt x="659363" y="497633"/>
                </a:cubicBezTo>
                <a:cubicBezTo>
                  <a:pt x="637591" y="754743"/>
                  <a:pt x="318795" y="1148702"/>
                  <a:pt x="0" y="1542661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7" name="Freeform 86"/>
          <p:cNvSpPr/>
          <p:nvPr/>
        </p:nvSpPr>
        <p:spPr bwMode="auto">
          <a:xfrm>
            <a:off x="4405098" y="2407284"/>
            <a:ext cx="856220" cy="1424474"/>
          </a:xfrm>
          <a:custGeom>
            <a:avLst/>
            <a:gdLst>
              <a:gd name="connsiteX0" fmla="*/ 261257 w 856220"/>
              <a:gd name="connsiteY0" fmla="*/ 0 h 1424474"/>
              <a:gd name="connsiteX1" fmla="*/ 852196 w 856220"/>
              <a:gd name="connsiteY1" fmla="*/ 472751 h 1424474"/>
              <a:gd name="connsiteX2" fmla="*/ 0 w 856220"/>
              <a:gd name="connsiteY2" fmla="*/ 1424474 h 1424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6220" h="1424474">
                <a:moveTo>
                  <a:pt x="261257" y="0"/>
                </a:moveTo>
                <a:cubicBezTo>
                  <a:pt x="578498" y="117669"/>
                  <a:pt x="895739" y="235339"/>
                  <a:pt x="852196" y="472751"/>
                </a:cubicBezTo>
                <a:cubicBezTo>
                  <a:pt x="808653" y="710163"/>
                  <a:pt x="144106" y="1262743"/>
                  <a:pt x="0" y="1424474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8" name="Freeform 87"/>
          <p:cNvSpPr/>
          <p:nvPr/>
        </p:nvSpPr>
        <p:spPr bwMode="auto">
          <a:xfrm>
            <a:off x="4080351" y="2632359"/>
            <a:ext cx="886698" cy="1605491"/>
          </a:xfrm>
          <a:custGeom>
            <a:avLst/>
            <a:gdLst>
              <a:gd name="connsiteX0" fmla="*/ 205274 w 798787"/>
              <a:gd name="connsiteY0" fmla="*/ 0 h 1480457"/>
              <a:gd name="connsiteX1" fmla="*/ 796213 w 798787"/>
              <a:gd name="connsiteY1" fmla="*/ 410547 h 1480457"/>
              <a:gd name="connsiteX2" fmla="*/ 0 w 798787"/>
              <a:gd name="connsiteY2" fmla="*/ 1480457 h 1480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8787" h="1480457">
                <a:moveTo>
                  <a:pt x="205274" y="0"/>
                </a:moveTo>
                <a:cubicBezTo>
                  <a:pt x="517849" y="81902"/>
                  <a:pt x="830425" y="163804"/>
                  <a:pt x="796213" y="410547"/>
                </a:cubicBezTo>
                <a:cubicBezTo>
                  <a:pt x="762001" y="657290"/>
                  <a:pt x="381000" y="1068873"/>
                  <a:pt x="0" y="1480457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>
            <a:off x="3711727" y="2044743"/>
            <a:ext cx="2739885" cy="58761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flipV="1">
            <a:off x="3711727" y="1844824"/>
            <a:ext cx="3256179" cy="13325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118608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12" y="2815176"/>
            <a:ext cx="2633550" cy="198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Vertical bladders operation 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11" y="735380"/>
            <a:ext cx="2640333" cy="198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98" y="4866709"/>
            <a:ext cx="2642150" cy="198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2472855" y="2481096"/>
            <a:ext cx="1118392" cy="22782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v</a:t>
            </a:r>
            <a:r>
              <a:rPr lang="en-US" sz="12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on Mises stress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592904" y="4507092"/>
            <a:ext cx="101423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Radial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05541" y="6615559"/>
            <a:ext cx="128570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Azimuthal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380215"/>
              </p:ext>
            </p:extLst>
          </p:nvPr>
        </p:nvGraphicFramePr>
        <p:xfrm>
          <a:off x="4446137" y="800100"/>
          <a:ext cx="384297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554"/>
                <a:gridCol w="1110428"/>
                <a:gridCol w="128099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r</a:t>
                      </a:r>
                      <a:r>
                        <a:rPr lang="en-GB" dirty="0" smtClean="0"/>
                        <a:t> [MPa]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l-GR" baseline="-25000" dirty="0" smtClean="0"/>
                        <a:t>θ</a:t>
                      </a:r>
                      <a:r>
                        <a:rPr lang="en-GB" dirty="0" smtClean="0"/>
                        <a:t> [MPa]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r>
                        <a:rPr lang="en-GB" dirty="0" smtClean="0"/>
                        <a:t>119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r>
                        <a:rPr lang="en-GB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-77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177893"/>
              </p:ext>
            </p:extLst>
          </p:nvPr>
        </p:nvGraphicFramePr>
        <p:xfrm>
          <a:off x="3903049" y="2930835"/>
          <a:ext cx="5135181" cy="3606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11727"/>
                <a:gridCol w="1711727"/>
                <a:gridCol w="171172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VM</a:t>
                      </a:r>
                      <a:r>
                        <a:rPr lang="en-GB" dirty="0" smtClean="0"/>
                        <a:t> [MPa]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limit</a:t>
                      </a:r>
                      <a:r>
                        <a:rPr lang="en-GB" dirty="0" smtClean="0"/>
                        <a:t> [MPa]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Prot.</a:t>
                      </a:r>
                      <a:r>
                        <a:rPr lang="en-GB" baseline="0" dirty="0" smtClean="0"/>
                        <a:t> Shell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480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Yoke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Outer shell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480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7091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12" y="2821600"/>
            <a:ext cx="2633550" cy="196715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US" dirty="0" smtClean="0"/>
              <a:t>PSI CD1 dipole – Horizontal bladders operation 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12" y="735380"/>
            <a:ext cx="2634861" cy="198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98" y="4869391"/>
            <a:ext cx="2642150" cy="197463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2472855" y="2481096"/>
            <a:ext cx="1118392" cy="22782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v</a:t>
            </a:r>
            <a:r>
              <a:rPr lang="en-US" sz="12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on Mises stress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592904" y="4530537"/>
            <a:ext cx="101423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Radial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05541" y="6615559"/>
            <a:ext cx="128570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Azimuthal stress</a:t>
            </a:r>
            <a:endParaRPr lang="en-US" sz="1400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215400"/>
              </p:ext>
            </p:extLst>
          </p:nvPr>
        </p:nvGraphicFramePr>
        <p:xfrm>
          <a:off x="4446137" y="800100"/>
          <a:ext cx="384297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554"/>
                <a:gridCol w="1110428"/>
                <a:gridCol w="128099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r</a:t>
                      </a:r>
                      <a:r>
                        <a:rPr lang="en-GB" dirty="0" smtClean="0"/>
                        <a:t> [MPa]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l-GR" baseline="-25000" dirty="0" smtClean="0"/>
                        <a:t>θ</a:t>
                      </a:r>
                      <a:r>
                        <a:rPr lang="en-GB" dirty="0" smtClean="0"/>
                        <a:t> [MPa]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-113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-73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509817"/>
              </p:ext>
            </p:extLst>
          </p:nvPr>
        </p:nvGraphicFramePr>
        <p:xfrm>
          <a:off x="3903049" y="2930835"/>
          <a:ext cx="5135181" cy="3606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11727"/>
                <a:gridCol w="1711727"/>
                <a:gridCol w="171172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VM</a:t>
                      </a:r>
                      <a:r>
                        <a:rPr lang="en-GB" dirty="0" smtClean="0"/>
                        <a:t> [MPa]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n-GB" baseline="-25000" dirty="0" smtClean="0"/>
                        <a:t>limit</a:t>
                      </a:r>
                      <a:r>
                        <a:rPr lang="en-GB" dirty="0" smtClean="0"/>
                        <a:t> [MPa]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Former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Prot.</a:t>
                      </a:r>
                      <a:r>
                        <a:rPr lang="en-GB" baseline="0" dirty="0" smtClean="0"/>
                        <a:t> Shell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480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Yoke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Outer shell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480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6316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9246</TotalTime>
  <Words>1290</Words>
  <Application>Microsoft Office PowerPoint</Application>
  <PresentationFormat>On-screen Show (4:3)</PresentationFormat>
  <Paragraphs>467</Paragraphs>
  <Slides>24</Slides>
  <Notes>23</Notes>
  <HiddenSlides>5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7" baseType="lpstr">
      <vt:lpstr>MS PGothic</vt:lpstr>
      <vt:lpstr>Arial</vt:lpstr>
      <vt:lpstr>Arial Narrow</vt:lpstr>
      <vt:lpstr>Calibri</vt:lpstr>
      <vt:lpstr>Cambria Math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 PowerPoint Master english</vt:lpstr>
      <vt:lpstr>Mechanical Modelling of the PSI CD1 Dipole</vt:lpstr>
      <vt:lpstr>Presentation Layout</vt:lpstr>
      <vt:lpstr>Mechanical modelling of CCT dipoles</vt:lpstr>
      <vt:lpstr>Mechanical modelling of CCT dipoles</vt:lpstr>
      <vt:lpstr>Mechanical modelling of CCT dipoles</vt:lpstr>
      <vt:lpstr>PSI CD1 dipole - Overview</vt:lpstr>
      <vt:lpstr>PSI CD1 dipole – Mechanical model</vt:lpstr>
      <vt:lpstr>PSI CD1 dipole – Vertical bladders operation </vt:lpstr>
      <vt:lpstr>PSI CD1 dipole – Horizontal bladders operation </vt:lpstr>
      <vt:lpstr>PSI CD1 dipole – Room temperature</vt:lpstr>
      <vt:lpstr>PSI CD1 dipole – Cool down</vt:lpstr>
      <vt:lpstr>PSI CD1 dipole – Operation</vt:lpstr>
      <vt:lpstr>PSI CD1 dipole – Conductor stress &amp; strain</vt:lpstr>
      <vt:lpstr>PSI CD1 dipole – Comparison with 2D analysis</vt:lpstr>
      <vt:lpstr>PSI CD1 dipole – Comparison with 2D analysis</vt:lpstr>
      <vt:lpstr>Full length 3D model</vt:lpstr>
      <vt:lpstr>Full length 3D model</vt:lpstr>
      <vt:lpstr>Full length 3D model</vt:lpstr>
      <vt:lpstr>Conclusions &amp; next</vt:lpstr>
      <vt:lpstr>Protective shell – von Mises stress at Operation</vt:lpstr>
      <vt:lpstr>PSI CD1 dipole – Comparison with 2D analysis</vt:lpstr>
      <vt:lpstr>PSI CD1 dipole – Comparison with 2D analysis</vt:lpstr>
      <vt:lpstr>PSI CD1 dipole – Full length 3D model</vt:lpstr>
      <vt:lpstr>PSI CD1 dipole – Full length 3D model</vt:lpstr>
    </vt:vector>
  </TitlesOfParts>
  <Company>PSI - Paul Scherrer Institut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Refrigeration Options for the SLS 2.0 Superbends</dc:title>
  <dc:creator>Anghel Alexander</dc:creator>
  <cp:lastModifiedBy>Gabriella Rolando</cp:lastModifiedBy>
  <cp:revision>342</cp:revision>
  <cp:lastPrinted>2015-07-23T13:50:07Z</cp:lastPrinted>
  <dcterms:created xsi:type="dcterms:W3CDTF">2015-12-24T09:34:16Z</dcterms:created>
  <dcterms:modified xsi:type="dcterms:W3CDTF">2017-06-26T10:24:13Z</dcterms:modified>
</cp:coreProperties>
</file>