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37"/>
  </p:notesMasterIdLst>
  <p:handoutMasterIdLst>
    <p:handoutMasterId r:id="rId38"/>
  </p:handoutMasterIdLst>
  <p:sldIdLst>
    <p:sldId id="328" r:id="rId2"/>
    <p:sldId id="331" r:id="rId3"/>
    <p:sldId id="379" r:id="rId4"/>
    <p:sldId id="345" r:id="rId5"/>
    <p:sldId id="380" r:id="rId6"/>
    <p:sldId id="352" r:id="rId7"/>
    <p:sldId id="362" r:id="rId8"/>
    <p:sldId id="361" r:id="rId9"/>
    <p:sldId id="346" r:id="rId10"/>
    <p:sldId id="354" r:id="rId11"/>
    <p:sldId id="355" r:id="rId12"/>
    <p:sldId id="356" r:id="rId13"/>
    <p:sldId id="357" r:id="rId14"/>
    <p:sldId id="358" r:id="rId15"/>
    <p:sldId id="366" r:id="rId16"/>
    <p:sldId id="372" r:id="rId17"/>
    <p:sldId id="373" r:id="rId18"/>
    <p:sldId id="375" r:id="rId19"/>
    <p:sldId id="376" r:id="rId20"/>
    <p:sldId id="363" r:id="rId21"/>
    <p:sldId id="360" r:id="rId22"/>
    <p:sldId id="365" r:id="rId23"/>
    <p:sldId id="364" r:id="rId24"/>
    <p:sldId id="343" r:id="rId25"/>
    <p:sldId id="367" r:id="rId26"/>
    <p:sldId id="344" r:id="rId27"/>
    <p:sldId id="368" r:id="rId28"/>
    <p:sldId id="347" r:id="rId29"/>
    <p:sldId id="348" r:id="rId30"/>
    <p:sldId id="369" r:id="rId31"/>
    <p:sldId id="351" r:id="rId32"/>
    <p:sldId id="370" r:id="rId33"/>
    <p:sldId id="371" r:id="rId34"/>
    <p:sldId id="377" r:id="rId35"/>
    <p:sldId id="378" r:id="rId36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28"/>
            <p14:sldId id="331"/>
            <p14:sldId id="379"/>
            <p14:sldId id="345"/>
            <p14:sldId id="380"/>
            <p14:sldId id="352"/>
            <p14:sldId id="362"/>
            <p14:sldId id="361"/>
            <p14:sldId id="346"/>
            <p14:sldId id="354"/>
            <p14:sldId id="355"/>
            <p14:sldId id="356"/>
            <p14:sldId id="357"/>
            <p14:sldId id="358"/>
            <p14:sldId id="366"/>
            <p14:sldId id="372"/>
            <p14:sldId id="373"/>
            <p14:sldId id="375"/>
            <p14:sldId id="376"/>
            <p14:sldId id="363"/>
            <p14:sldId id="360"/>
            <p14:sldId id="365"/>
            <p14:sldId id="364"/>
            <p14:sldId id="343"/>
            <p14:sldId id="367"/>
            <p14:sldId id="344"/>
            <p14:sldId id="368"/>
            <p14:sldId id="347"/>
            <p14:sldId id="348"/>
            <p14:sldId id="369"/>
            <p14:sldId id="351"/>
            <p14:sldId id="370"/>
            <p14:sldId id="371"/>
            <p14:sldId id="377"/>
            <p14:sldId id="378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lando Gabriella" initials="RG88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00FF"/>
    <a:srgbClr val="6BF1C8"/>
    <a:srgbClr val="0000FF"/>
    <a:srgbClr val="08A8C8"/>
    <a:srgbClr val="010000"/>
    <a:srgbClr val="FFFFFF"/>
    <a:srgbClr val="808080"/>
    <a:srgbClr val="000000"/>
    <a:srgbClr val="FDC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37" autoAdjust="0"/>
  </p:normalViewPr>
  <p:slideViewPr>
    <p:cSldViewPr snapToObjects="1">
      <p:cViewPr>
        <p:scale>
          <a:sx n="100" d="100"/>
          <a:sy n="100" d="100"/>
        </p:scale>
        <p:origin x="-1240" y="112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commentAuthors" Target="commentAuthors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u="non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6154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615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6154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6154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6154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6154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615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Table for objectives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1733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615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615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615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615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615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6154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6615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emf"/><Relationship Id="rId6" Type="http://schemas.openxmlformats.org/officeDocument/2006/relationships/image" Target="../media/image61.emf"/><Relationship Id="rId7" Type="http://schemas.openxmlformats.org/officeDocument/2006/relationships/image" Target="../media/image6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6" Type="http://schemas.openxmlformats.org/officeDocument/2006/relationships/image" Target="../media/image74.png"/><Relationship Id="rId7" Type="http://schemas.openxmlformats.org/officeDocument/2006/relationships/image" Target="../media/image7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6" Type="http://schemas.openxmlformats.org/officeDocument/2006/relationships/image" Target="../media/image79.png"/><Relationship Id="rId7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6" Type="http://schemas.openxmlformats.org/officeDocument/2006/relationships/image" Target="../media/image84.png"/><Relationship Id="rId7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6" Type="http://schemas.openxmlformats.org/officeDocument/2006/relationships/image" Target="../media/image89.png"/><Relationship Id="rId7" Type="http://schemas.openxmlformats.org/officeDocument/2006/relationships/image" Target="../media/image9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4" y="5064397"/>
            <a:ext cx="7920882" cy="596851"/>
          </a:xfrm>
        </p:spPr>
        <p:txBody>
          <a:bodyPr/>
          <a:lstStyle/>
          <a:p>
            <a:pPr algn="ctr"/>
            <a:r>
              <a:rPr lang="de-CH" sz="2800" dirty="0"/>
              <a:t>2D </a:t>
            </a:r>
            <a:r>
              <a:rPr lang="en-US" sz="2800" dirty="0" smtClean="0"/>
              <a:t>Sensitivity </a:t>
            </a:r>
            <a:r>
              <a:rPr lang="en-US" sz="2800" dirty="0"/>
              <a:t>Study and Critical Tolerances</a:t>
            </a:r>
            <a:r>
              <a:rPr lang="de-CH" sz="2600" dirty="0" smtClean="0"/>
              <a:t/>
            </a:r>
            <a:br>
              <a:rPr lang="de-CH" sz="2600" dirty="0" smtClean="0"/>
            </a:br>
            <a:r>
              <a:rPr lang="de-CH" sz="2600" dirty="0" err="1" smtClean="0"/>
              <a:t>of</a:t>
            </a:r>
            <a:r>
              <a:rPr lang="de-CH" sz="2600" dirty="0" smtClean="0"/>
              <a:t> CD1 Magnet</a:t>
            </a:r>
            <a:endParaRPr lang="en-GB" sz="26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 algn="ctr"/>
            <a:r>
              <a:rPr lang="en-GB" dirty="0" smtClean="0"/>
              <a:t>G. Montenero</a:t>
            </a:r>
            <a:r>
              <a:rPr lang="en-GB" baseline="30000" dirty="0" smtClean="0"/>
              <a:t>1</a:t>
            </a:r>
            <a:r>
              <a:rPr lang="en-GB" dirty="0"/>
              <a:t> </a:t>
            </a:r>
            <a:r>
              <a:rPr lang="en-GB" dirty="0" smtClean="0"/>
              <a:t>, B. Auchmann</a:t>
            </a:r>
            <a:r>
              <a:rPr lang="en-GB" baseline="30000" dirty="0" smtClean="0"/>
              <a:t>1,2</a:t>
            </a:r>
            <a:r>
              <a:rPr lang="en-GB" dirty="0" smtClean="0"/>
              <a:t> , and G. Rolando</a:t>
            </a:r>
            <a:r>
              <a:rPr lang="en-GB" baseline="30000" dirty="0" smtClean="0"/>
              <a:t>2</a:t>
            </a:r>
            <a:endParaRPr lang="en-GB" baseline="30000" dirty="0"/>
          </a:p>
          <a:p>
            <a:pPr algn="ctr"/>
            <a:r>
              <a:rPr lang="en-GB" dirty="0" smtClean="0"/>
              <a:t>1) Paul </a:t>
            </a:r>
            <a:r>
              <a:rPr lang="en-GB" dirty="0" err="1" smtClean="0"/>
              <a:t>Scherrer</a:t>
            </a:r>
            <a:r>
              <a:rPr lang="en-GB" dirty="0" smtClean="0"/>
              <a:t> </a:t>
            </a:r>
            <a:r>
              <a:rPr lang="en-GB" dirty="0" err="1" smtClean="0"/>
              <a:t>Institut</a:t>
            </a:r>
            <a:r>
              <a:rPr lang="en-GB" dirty="0" smtClean="0"/>
              <a:t> </a:t>
            </a:r>
          </a:p>
          <a:p>
            <a:pPr algn="ctr"/>
            <a:r>
              <a:rPr lang="en-GB" dirty="0" smtClean="0"/>
              <a:t>2) CERN</a:t>
            </a:r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482087" y="5949280"/>
            <a:ext cx="8064896" cy="7200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b="1" dirty="0" smtClean="0">
                <a:solidFill>
                  <a:srgbClr val="969696"/>
                </a:solidFill>
                <a:latin typeface="+mn-lt"/>
                <a:cs typeface="Franklin Gothic Book"/>
              </a:rPr>
              <a:t>26 June 2017</a:t>
            </a:r>
            <a:endParaRPr lang="en-GB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64574885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pc="30" dirty="0" smtClean="0">
                <a:cs typeface="Franklin Gothic Book"/>
              </a:rPr>
              <a:t>The Former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06312" y="666936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Assembly - room temp.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98580" y="2654964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Room temp. steps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(</a:t>
            </a: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>
                <a:solidFill>
                  <a:srgbClr val="0000FF"/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 - Azimuthal)</a:t>
            </a:r>
            <a:endParaRPr lang="de-CH" sz="1400" b="1" kern="1000" spc="30" dirty="0">
              <a:solidFill>
                <a:srgbClr val="0000FF"/>
              </a:solidFill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077" y="4289423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Cool down 1.9 K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5581" y="4067843"/>
            <a:ext cx="2440310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Operation at short sample limit (1.9 K, 12 T)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1600" y="3810942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110.6 MPa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66561" y="6643093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184.8 MPa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58849" y="6643093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271.6 MPa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5616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Vert.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07904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Hor.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07904" y="3810904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53.4 MPa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44208" y="3810904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65.9 MPa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55575" y="3573054"/>
            <a:ext cx="2583361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= [-110.6, 105.0] MPa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550536" y="6405205"/>
            <a:ext cx="266953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[-185.2, 108]MPa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342824" y="6405205"/>
            <a:ext cx="3045599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[-224.0, 273.0]MPa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491880" y="3573016"/>
            <a:ext cx="230425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[- 53.4, 3.0] MPa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228184" y="3573016"/>
            <a:ext cx="266429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[-66.2, 13.7] MPa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29" y="1809120"/>
            <a:ext cx="2745231" cy="18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937" y="1809120"/>
            <a:ext cx="2745231" cy="18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676" y="1809120"/>
            <a:ext cx="2745231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009" y="4605205"/>
            <a:ext cx="2745231" cy="180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614" y="4605205"/>
            <a:ext cx="2745231" cy="180000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 rot="16200000">
            <a:off x="1025557" y="5211148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Cool down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and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operation steps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(σ</a:t>
            </a:r>
            <a:r>
              <a:rPr lang="el-GR" sz="1400" b="1" kern="1000" spc="30" baseline="-25000" dirty="0">
                <a:solidFill>
                  <a:srgbClr val="0000FF"/>
                </a:solidFill>
                <a:latin typeface="+mn-lt"/>
                <a:cs typeface="Franklin Gothic Book"/>
              </a:rPr>
              <a:t>θ</a:t>
            </a: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 - </a:t>
            </a:r>
            <a:r>
              <a:rPr lang="de-CH" sz="1400" b="1" kern="1000" spc="30" dirty="0" err="1">
                <a:solidFill>
                  <a:srgbClr val="0000FF"/>
                </a:solidFill>
                <a:latin typeface="+mn-lt"/>
                <a:cs typeface="Franklin Gothic Book"/>
              </a:rPr>
              <a:t>Azimuthal</a:t>
            </a:r>
            <a:r>
              <a:rPr lang="de-CH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)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16428932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pPr algn="ctr"/>
            <a:r>
              <a:rPr lang="en-US" sz="2800" spc="30" dirty="0" smtClean="0">
                <a:cs typeface="Franklin Gothic Book"/>
              </a:rPr>
              <a:t>The Protective Coil </a:t>
            </a:r>
            <a:r>
              <a:rPr lang="en-US" sz="2800" spc="30" dirty="0">
                <a:cs typeface="Franklin Gothic Book"/>
              </a:rPr>
              <a:t>P</a:t>
            </a:r>
            <a:r>
              <a:rPr lang="en-US" sz="2800" spc="30" dirty="0" smtClean="0">
                <a:cs typeface="Franklin Gothic Book"/>
              </a:rPr>
              <a:t>ack </a:t>
            </a:r>
            <a:r>
              <a:rPr lang="en-US" sz="2800" spc="30" dirty="0">
                <a:cs typeface="Franklin Gothic Book"/>
              </a:rPr>
              <a:t>S</a:t>
            </a:r>
            <a:r>
              <a:rPr lang="en-US" sz="2800" spc="30" dirty="0" smtClean="0">
                <a:cs typeface="Franklin Gothic Book"/>
              </a:rPr>
              <a:t>hell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06312" y="666936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Assembly - room temp.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077" y="4289423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Cool down 1.9 K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5581" y="4067843"/>
            <a:ext cx="2440310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Operation at short sample limit (1.9 K, 12 T)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15616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Vert.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07904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Hor.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5576" y="3829775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Prot. Shell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27.4 MPa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550537" y="6661926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Prot. Shell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91.0 MPa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342824" y="6661926"/>
            <a:ext cx="2381503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Prot. Shell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133.5 MPa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91880" y="3829737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Prot. Shell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14.6 MPa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228184" y="3829737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Prot. Shell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16.0 MPa</a:t>
            </a: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54564" y="2654964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Room temp. steps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1385596" y="5211148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Cool down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and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operation steps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16" y="1842346"/>
            <a:ext cx="2745231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945" y="1842346"/>
            <a:ext cx="2745231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716" y="1842346"/>
            <a:ext cx="2745231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648893"/>
            <a:ext cx="2745231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653136"/>
            <a:ext cx="2745231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59698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pc="30" dirty="0" smtClean="0">
                <a:cs typeface="Franklin Gothic Book"/>
              </a:rPr>
              <a:t>The Steel Pads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06312" y="666936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1568285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Assembly - room temp.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59793" y="2654964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Room temp. steps</a:t>
            </a: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077" y="4289423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Cool down 1.9 K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5581" y="4067843"/>
            <a:ext cx="2440310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Operation at short sample limit (1.9 K, 12 T)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15616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Vert.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07904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Hor.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1241581" y="5211148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Cool down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and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operation steps</a:t>
            </a: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49" y="1784309"/>
            <a:ext cx="2745231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929" y="1784309"/>
            <a:ext cx="2745231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784309"/>
            <a:ext cx="2745231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86" y="4615780"/>
            <a:ext cx="2745231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849" y="4615780"/>
            <a:ext cx="2745231" cy="1800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55576" y="3573054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Pads IR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165.5 MPa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550537" y="6525344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Pads IR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316.3 MPa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342825" y="6525344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Pads IR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161.0 MPa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91880" y="3573016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Pads IR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 48.0 MPa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228184" y="3573016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Pads IR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</a:t>
            </a:r>
            <a:r>
              <a:rPr lang="en-US" sz="1400" b="1" kern="1000" spc="3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80.6  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MPa</a:t>
            </a:r>
          </a:p>
        </p:txBody>
      </p:sp>
    </p:spTree>
    <p:extLst>
      <p:ext uri="{BB962C8B-B14F-4D97-AF65-F5344CB8AC3E}">
        <p14:creationId xmlns:p14="http://schemas.microsoft.com/office/powerpoint/2010/main" val="307741613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pc="30" dirty="0" smtClean="0">
                <a:cs typeface="Franklin Gothic Book"/>
              </a:rPr>
              <a:t>The Iron Yoke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06312" y="666936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1568285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Assembly - room temp.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59793" y="2654964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Room temp. steps</a:t>
            </a: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077" y="4289423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Cool down 1.9 K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5581" y="4067843"/>
            <a:ext cx="2440310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Operation at short sample limit (1.9 K, 12 T)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15616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Vert.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07904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Hor.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1241581" y="5211148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Cool down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and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operation steps</a:t>
            </a: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49" y="1769418"/>
            <a:ext cx="2745231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287" y="1769418"/>
            <a:ext cx="2745231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399" y="1769418"/>
            <a:ext cx="2745231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561" y="4587579"/>
            <a:ext cx="2745231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849" y="4587579"/>
            <a:ext cx="2745231" cy="1800000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 bwMode="auto">
          <a:xfrm>
            <a:off x="2105985" y="2358404"/>
            <a:ext cx="144016" cy="144016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832346" y="2260205"/>
            <a:ext cx="36004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DCA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771600" y="3573054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err="1" smtClean="0">
                <a:solidFill>
                  <a:srgbClr val="FDCA00"/>
                </a:solidFill>
                <a:latin typeface="+mn-lt"/>
                <a:cs typeface="Franklin Gothic Book"/>
              </a:rPr>
              <a:t>Yoke</a:t>
            </a:r>
            <a:r>
              <a:rPr lang="de-CH" sz="1400" b="1" kern="1000" spc="30" dirty="0" smtClean="0">
                <a:solidFill>
                  <a:srgbClr val="FDCA00"/>
                </a:solidFill>
                <a:latin typeface="+mn-lt"/>
                <a:cs typeface="Franklin Gothic Book"/>
              </a:rPr>
              <a:t> </a:t>
            </a:r>
            <a:r>
              <a:rPr lang="el-GR" sz="1400" b="1" kern="1000" spc="30" dirty="0" smtClean="0">
                <a:solidFill>
                  <a:srgbClr val="FDCA00"/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rgbClr val="FDCA00"/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rgbClr val="FDCA00"/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rgbClr val="FDCA00"/>
                </a:solidFill>
                <a:latin typeface="+mn-lt"/>
                <a:cs typeface="Franklin Gothic Book"/>
              </a:rPr>
              <a:t> &gt; 180 MPa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566561" y="6405205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Yoke</a:t>
            </a: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355.0 MPa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58849" y="6405205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Yoke</a:t>
            </a: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389.0 MPa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07904" y="3573016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Yoke</a:t>
            </a: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54.5 MPa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44208" y="3573016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Yoke</a:t>
            </a: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105.0 MPa</a:t>
            </a:r>
          </a:p>
        </p:txBody>
      </p:sp>
    </p:spTree>
    <p:extLst>
      <p:ext uri="{BB962C8B-B14F-4D97-AF65-F5344CB8AC3E}">
        <p14:creationId xmlns:p14="http://schemas.microsoft.com/office/powerpoint/2010/main" val="14873099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pc="30" dirty="0" smtClean="0">
                <a:cs typeface="Franklin Gothic Book"/>
              </a:rPr>
              <a:t>The Support Shell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06312" y="666936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1568285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Assembly - room temp.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59793" y="2654964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Room temp. steps</a:t>
            </a: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077" y="4289423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Cool down 1.9 K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5581" y="4067843"/>
            <a:ext cx="2440310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Operation at short sample limit (1.9 K, 12 T)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15616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Vert.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07904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Hor.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1241581" y="5211148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Cool down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and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operation steps</a:t>
            </a: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49" y="1795676"/>
            <a:ext cx="2745231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117" y="1795676"/>
            <a:ext cx="2745231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130" y="1795676"/>
            <a:ext cx="2745231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950" y="4505447"/>
            <a:ext cx="2745231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329" y="4505447"/>
            <a:ext cx="2745231" cy="1800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55576" y="3645062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Shell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23.9 MPa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550537" y="6351592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Shell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179.0 MPa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342825" y="6351592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Shell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208.0 MPa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91880" y="3645024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Shell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116.3 MPa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228184" y="3645024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Shell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69.8 MPa</a:t>
            </a:r>
          </a:p>
        </p:txBody>
      </p:sp>
    </p:spTree>
    <p:extLst>
      <p:ext uri="{BB962C8B-B14F-4D97-AF65-F5344CB8AC3E}">
        <p14:creationId xmlns:p14="http://schemas.microsoft.com/office/powerpoint/2010/main" val="428628909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 algn="ctr">
              <a:lnSpc>
                <a:spcPct val="110000"/>
              </a:lnSpc>
              <a:spcBef>
                <a:spcPts val="0"/>
              </a:spcBef>
            </a:pPr>
            <a:r>
              <a:rPr lang="en-US" sz="28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Former </a:t>
            </a:r>
            <a:r>
              <a:rPr lang="en-US" sz="2800" spc="3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8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isplacement </a:t>
            </a:r>
            <a:br>
              <a:rPr lang="en-US" sz="2800" spc="3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spc="3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8" name="Freeform 77"/>
          <p:cNvSpPr/>
          <p:nvPr/>
        </p:nvSpPr>
        <p:spPr bwMode="auto">
          <a:xfrm>
            <a:off x="591988" y="3197277"/>
            <a:ext cx="933061" cy="883418"/>
          </a:xfrm>
          <a:custGeom>
            <a:avLst/>
            <a:gdLst>
              <a:gd name="connsiteX0" fmla="*/ 0 w 933061"/>
              <a:gd name="connsiteY0" fmla="*/ 49763 h 883418"/>
              <a:gd name="connsiteX1" fmla="*/ 460310 w 933061"/>
              <a:gd name="connsiteY1" fmla="*/ 883298 h 883418"/>
              <a:gd name="connsiteX2" fmla="*/ 933061 w 933061"/>
              <a:gd name="connsiteY2" fmla="*/ 0 h 88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61" h="883418">
                <a:moveTo>
                  <a:pt x="0" y="49763"/>
                </a:moveTo>
                <a:cubicBezTo>
                  <a:pt x="152400" y="470677"/>
                  <a:pt x="304800" y="891592"/>
                  <a:pt x="460310" y="883298"/>
                </a:cubicBezTo>
                <a:cubicBezTo>
                  <a:pt x="615820" y="875004"/>
                  <a:pt x="774440" y="437502"/>
                  <a:pt x="933061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9" name="Freeform 78"/>
          <p:cNvSpPr/>
          <p:nvPr/>
        </p:nvSpPr>
        <p:spPr bwMode="auto">
          <a:xfrm>
            <a:off x="1133163" y="3135072"/>
            <a:ext cx="1175657" cy="948202"/>
          </a:xfrm>
          <a:custGeom>
            <a:avLst/>
            <a:gdLst>
              <a:gd name="connsiteX0" fmla="*/ 0 w 1175657"/>
              <a:gd name="connsiteY0" fmla="*/ 230155 h 948202"/>
              <a:gd name="connsiteX1" fmla="*/ 783772 w 1175657"/>
              <a:gd name="connsiteY1" fmla="*/ 945502 h 948202"/>
              <a:gd name="connsiteX2" fmla="*/ 1175657 w 1175657"/>
              <a:gd name="connsiteY2" fmla="*/ 0 h 94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948202">
                <a:moveTo>
                  <a:pt x="0" y="230155"/>
                </a:moveTo>
                <a:cubicBezTo>
                  <a:pt x="293914" y="607008"/>
                  <a:pt x="587829" y="983861"/>
                  <a:pt x="783772" y="945502"/>
                </a:cubicBezTo>
                <a:cubicBezTo>
                  <a:pt x="979715" y="907143"/>
                  <a:pt x="1175657" y="0"/>
                  <a:pt x="1175657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0" name="Freeform 79"/>
          <p:cNvSpPr/>
          <p:nvPr/>
        </p:nvSpPr>
        <p:spPr bwMode="auto">
          <a:xfrm>
            <a:off x="3639988" y="2880035"/>
            <a:ext cx="1069910" cy="354563"/>
          </a:xfrm>
          <a:custGeom>
            <a:avLst/>
            <a:gdLst>
              <a:gd name="connsiteX0" fmla="*/ 0 w 1069910"/>
              <a:gd name="connsiteY0" fmla="*/ 0 h 354563"/>
              <a:gd name="connsiteX1" fmla="*/ 1069910 w 1069910"/>
              <a:gd name="connsiteY1" fmla="*/ 354563 h 35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9910" h="354563">
                <a:moveTo>
                  <a:pt x="0" y="0"/>
                </a:moveTo>
                <a:cubicBezTo>
                  <a:pt x="440094" y="85530"/>
                  <a:pt x="880188" y="171061"/>
                  <a:pt x="1069910" y="35456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2" name="Freeform 81"/>
          <p:cNvSpPr/>
          <p:nvPr/>
        </p:nvSpPr>
        <p:spPr bwMode="auto">
          <a:xfrm>
            <a:off x="1381980" y="3842496"/>
            <a:ext cx="2021632" cy="530699"/>
          </a:xfrm>
          <a:custGeom>
            <a:avLst/>
            <a:gdLst>
              <a:gd name="connsiteX0" fmla="*/ 0 w 2021632"/>
              <a:gd name="connsiteY0" fmla="*/ 57686 h 530699"/>
              <a:gd name="connsiteX1" fmla="*/ 734008 w 2021632"/>
              <a:gd name="connsiteY1" fmla="*/ 530437 h 530699"/>
              <a:gd name="connsiteX2" fmla="*/ 2021632 w 2021632"/>
              <a:gd name="connsiteY2" fmla="*/ 1702 h 530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21632" h="530699">
                <a:moveTo>
                  <a:pt x="0" y="57686"/>
                </a:moveTo>
                <a:cubicBezTo>
                  <a:pt x="198534" y="298727"/>
                  <a:pt x="397069" y="539768"/>
                  <a:pt x="734008" y="530437"/>
                </a:cubicBezTo>
                <a:cubicBezTo>
                  <a:pt x="1070947" y="521106"/>
                  <a:pt x="1776963" y="-34584"/>
                  <a:pt x="2021632" y="1702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379"/>
          <a:stretch/>
        </p:blipFill>
        <p:spPr>
          <a:xfrm>
            <a:off x="664528" y="2326468"/>
            <a:ext cx="3850668" cy="2880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53554" y="1814048"/>
            <a:ext cx="3846438" cy="4884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200" b="1" kern="1000" spc="30" dirty="0" smtClean="0">
                <a:latin typeface="+mn-lt"/>
                <a:cs typeface="Franklin Gothic Book"/>
              </a:rPr>
              <a:t>Radial displacement </a:t>
            </a:r>
            <a:r>
              <a:rPr lang="en-US" sz="1200" b="1" kern="1000" spc="30" dirty="0">
                <a:latin typeface="+mn-lt"/>
                <a:cs typeface="Franklin Gothic Book"/>
              </a:rPr>
              <a:t>difference of the </a:t>
            </a:r>
            <a:r>
              <a:rPr lang="en-US" sz="1200" b="1" kern="1000" spc="30" dirty="0" smtClean="0">
                <a:latin typeface="+mn-lt"/>
                <a:cs typeface="Franklin Gothic Book"/>
              </a:rPr>
              <a:t>former between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200" b="1" kern="1000" spc="30" dirty="0" smtClean="0">
                <a:latin typeface="+mn-lt"/>
                <a:cs typeface="Franklin Gothic Book"/>
              </a:rPr>
              <a:t>cool down and short sample load steps</a:t>
            </a:r>
            <a:endParaRPr lang="en-US" sz="1200" b="1" kern="1000" spc="30" dirty="0">
              <a:latin typeface="+mn-lt"/>
              <a:cs typeface="Franklin Gothic Book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2562757" y="2636912"/>
            <a:ext cx="0" cy="2431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10800000">
            <a:off x="2562757" y="4626037"/>
            <a:ext cx="0" cy="2431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16200000" flipH="1">
            <a:off x="3557768" y="3639920"/>
            <a:ext cx="0" cy="2431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5400000" flipH="1">
            <a:off x="1568643" y="3639921"/>
            <a:ext cx="0" cy="2431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014952" y="2636912"/>
                <a:ext cx="3284964" cy="21236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1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1200" b="1" kern="1000" spc="30" dirty="0" smtClean="0">
                    <a:latin typeface="+mn-lt"/>
                    <a:cs typeface="Franklin Gothic Book"/>
                  </a:rPr>
                  <a:t>The arrow indicates the radial movement direction from cool down to operation on X and Y axes</a:t>
                </a:r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endParaRPr lang="en-US" sz="1200" b="1" kern="1000" spc="30" dirty="0" smtClean="0">
                  <a:latin typeface="+mn-lt"/>
                  <a:cs typeface="Franklin Gothic Book"/>
                </a:endParaRPr>
              </a:p>
              <a:p>
                <a:pPr marL="285750" indent="-285750">
                  <a:lnSpc>
                    <a:spcPct val="11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1200" b="1" kern="1000" spc="30" dirty="0" smtClean="0">
                    <a:latin typeface="+mn-lt"/>
                    <a:cs typeface="Franklin Gothic Book"/>
                  </a:rPr>
                  <a:t>Along Y axes the coil pack squeeze of roughly of  180 </a:t>
                </a:r>
                <a14:m>
                  <m:oMath xmlns="" xmlns:m="http://schemas.openxmlformats.org/officeDocument/2006/math">
                    <m:r>
                      <a:rPr lang="el-GR" sz="1200" b="1" i="1" kern="1000" spc="30">
                        <a:latin typeface="Cambria Math"/>
                        <a:cs typeface="Franklin Gothic Book"/>
                      </a:rPr>
                      <m:t>𝝁</m:t>
                    </m:r>
                  </m:oMath>
                </a14:m>
                <a:r>
                  <a:rPr lang="en-US" sz="1200" b="1" kern="1000" spc="30" dirty="0" smtClean="0">
                    <a:latin typeface="+mn-lt"/>
                    <a:cs typeface="Franklin Gothic Book"/>
                  </a:rPr>
                  <a:t>m</a:t>
                </a:r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endParaRPr lang="en-US" sz="1200" b="1" kern="1000" spc="30" dirty="0" smtClean="0">
                  <a:latin typeface="+mn-lt"/>
                  <a:cs typeface="Franklin Gothic Book"/>
                </a:endParaRPr>
              </a:p>
              <a:p>
                <a:pPr marL="285750" indent="-285750">
                  <a:lnSpc>
                    <a:spcPct val="11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1200" b="1" kern="1000" spc="30" dirty="0">
                    <a:latin typeface="+mn-lt"/>
                    <a:cs typeface="Franklin Gothic Book"/>
                  </a:rPr>
                  <a:t>Along </a:t>
                </a:r>
                <a:r>
                  <a:rPr lang="en-US" sz="1200" b="1" kern="1000" spc="30" dirty="0" smtClean="0">
                    <a:latin typeface="+mn-lt"/>
                    <a:cs typeface="Franklin Gothic Book"/>
                  </a:rPr>
                  <a:t>X </a:t>
                </a:r>
                <a:r>
                  <a:rPr lang="en-US" sz="1200" b="1" kern="1000" spc="30" dirty="0">
                    <a:latin typeface="+mn-lt"/>
                    <a:cs typeface="Franklin Gothic Book"/>
                  </a:rPr>
                  <a:t>axes the coil pack </a:t>
                </a:r>
                <a:r>
                  <a:rPr lang="en-US" sz="1200" b="1" kern="1000" spc="30" dirty="0" smtClean="0">
                    <a:latin typeface="+mn-lt"/>
                    <a:cs typeface="Franklin Gothic Book"/>
                  </a:rPr>
                  <a:t>expand </a:t>
                </a:r>
                <a:r>
                  <a:rPr lang="en-US" sz="1200" b="1" kern="1000" spc="30" dirty="0">
                    <a:latin typeface="+mn-lt"/>
                    <a:cs typeface="Franklin Gothic Book"/>
                  </a:rPr>
                  <a:t>of roughly of ~ </a:t>
                </a:r>
                <a:r>
                  <a:rPr lang="en-US" sz="1200" b="1" kern="1000" spc="30" dirty="0" smtClean="0">
                    <a:latin typeface="+mn-lt"/>
                    <a:cs typeface="Franklin Gothic Book"/>
                  </a:rPr>
                  <a:t>140 </a:t>
                </a:r>
                <a14:m>
                  <m:oMath xmlns="" xmlns:m="http://schemas.openxmlformats.org/officeDocument/2006/math">
                    <m:r>
                      <a:rPr lang="el-GR" sz="1200" b="1" i="1" kern="1000" spc="30">
                        <a:latin typeface="Cambria Math"/>
                        <a:cs typeface="Franklin Gothic Book"/>
                      </a:rPr>
                      <m:t>𝝁</m:t>
                    </m:r>
                  </m:oMath>
                </a14:m>
                <a:r>
                  <a:rPr lang="en-US" sz="1200" b="1" kern="1000" spc="30" dirty="0">
                    <a:latin typeface="+mn-lt"/>
                    <a:cs typeface="Franklin Gothic Book"/>
                  </a:rPr>
                  <a:t>m</a:t>
                </a:r>
              </a:p>
              <a:p>
                <a:pPr marL="285750" indent="-285750">
                  <a:lnSpc>
                    <a:spcPct val="11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endParaRPr lang="en-US" sz="1200" b="1" kern="1000" spc="30" dirty="0">
                  <a:latin typeface="+mn-lt"/>
                  <a:cs typeface="Franklin Gothic Book"/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4952" y="2636912"/>
                <a:ext cx="3284964" cy="2123658"/>
              </a:xfrm>
              <a:prstGeom prst="rect">
                <a:avLst/>
              </a:prstGeom>
              <a:blipFill rotWithShape="1">
                <a:blip r:embed="rId4"/>
                <a:stretch>
                  <a:fillRect r="-18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20987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412776"/>
            <a:ext cx="7416824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Mechanical modelling of CD1 dipole with </a:t>
            </a: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ANSYS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Design’s objectives</a:t>
            </a: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 Design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(+Excursus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CD2)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Design vs. Material Properties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tolerances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Parametric </a:t>
            </a: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endParaRPr lang="en-US" sz="1800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78843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94" t="4793" r="18353" b="5368"/>
          <a:stretch/>
        </p:blipFill>
        <p:spPr>
          <a:xfrm>
            <a:off x="6015368" y="1748258"/>
            <a:ext cx="2980870" cy="28888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91600"/>
            <a:ext cx="7319336" cy="508500"/>
          </a:xfrm>
        </p:spPr>
        <p:txBody>
          <a:bodyPr/>
          <a:lstStyle/>
          <a:p>
            <a:pPr algn="ctr"/>
            <a:r>
              <a:rPr lang="en-US" sz="2800" spc="30" dirty="0" smtClean="0">
                <a:cs typeface="Franklin Gothic Book"/>
              </a:rPr>
              <a:t>CD2 mechanical structure</a:t>
            </a:r>
            <a:r>
              <a:rPr lang="en-US" sz="2800" spc="30" dirty="0">
                <a:cs typeface="Franklin Gothic Book"/>
              </a:rPr>
              <a:t/>
            </a:r>
            <a:br>
              <a:rPr lang="en-US" sz="2800" spc="30" dirty="0">
                <a:cs typeface="Franklin Gothic Book"/>
              </a:rPr>
            </a:b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4" name="Inhaltsplatzhalter 1"/>
          <p:cNvSpPr txBox="1">
            <a:spLocks/>
          </p:cNvSpPr>
          <p:nvPr/>
        </p:nvSpPr>
        <p:spPr>
          <a:xfrm>
            <a:off x="467544" y="1888525"/>
            <a:ext cx="4752528" cy="2180927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177800" lvl="1" indent="0">
              <a:buNone/>
            </a:pPr>
            <a:r>
              <a:rPr lang="en-US" sz="1600" b="1" dirty="0" smtClean="0"/>
              <a:t>The CD2 design</a:t>
            </a:r>
            <a:r>
              <a:rPr lang="en-US" sz="1600" dirty="0" smtClean="0"/>
              <a:t>:</a:t>
            </a:r>
          </a:p>
          <a:p>
            <a:pPr marL="698500" lvl="2" indent="-342900">
              <a:buFont typeface="+mj-lt"/>
              <a:buAutoNum type="arabicPeriod"/>
            </a:pPr>
            <a:r>
              <a:rPr lang="en-US" sz="1600" kern="1000" spc="30" dirty="0" smtClean="0">
                <a:cs typeface="Franklin Gothic Book"/>
              </a:rPr>
              <a:t>Same Layer-2 OD =122 mm of CD1</a:t>
            </a:r>
          </a:p>
          <a:p>
            <a:pPr marL="698500" lvl="2" indent="-342900">
              <a:buFont typeface="+mj-lt"/>
              <a:buAutoNum type="arabicPeriod"/>
            </a:pPr>
            <a:endParaRPr lang="en-US" sz="1600" kern="1000" spc="30" dirty="0" smtClean="0">
              <a:cs typeface="Franklin Gothic Book"/>
            </a:endParaRPr>
          </a:p>
          <a:p>
            <a:pPr marL="698500" lvl="2" indent="-342900">
              <a:buFont typeface="+mj-lt"/>
              <a:buAutoNum type="arabicPeriod"/>
            </a:pPr>
            <a:r>
              <a:rPr lang="en-US" sz="1600" kern="1000" spc="30" dirty="0" smtClean="0">
                <a:cs typeface="Franklin Gothic Book"/>
              </a:rPr>
              <a:t>Inclined cable channels</a:t>
            </a:r>
          </a:p>
          <a:p>
            <a:pPr marL="698500" lvl="2" indent="-342900">
              <a:buFont typeface="+mj-lt"/>
              <a:buAutoNum type="arabicPeriod"/>
            </a:pPr>
            <a:endParaRPr lang="en-US" sz="1600" kern="1000" spc="30" dirty="0" smtClean="0">
              <a:cs typeface="Franklin Gothic Book"/>
            </a:endParaRPr>
          </a:p>
          <a:p>
            <a:pPr marL="698500" lvl="2" indent="-342900">
              <a:buFont typeface="+mj-lt"/>
              <a:buAutoNum type="arabicPeriod"/>
            </a:pPr>
            <a:r>
              <a:rPr lang="en-US" sz="1600" kern="1000" spc="30" dirty="0" smtClean="0">
                <a:cs typeface="Franklin Gothic Book"/>
              </a:rPr>
              <a:t>Same Bladder and Key structure of CD1</a:t>
            </a:r>
          </a:p>
          <a:p>
            <a:pPr marL="698500" lvl="2" indent="-342900">
              <a:buFont typeface="+mj-lt"/>
              <a:buAutoNum type="arabicPeriod"/>
            </a:pPr>
            <a:endParaRPr lang="en-US" sz="1600" kern="1000" spc="30" dirty="0" smtClean="0">
              <a:cs typeface="Franklin Gothic Book"/>
            </a:endParaRPr>
          </a:p>
          <a:p>
            <a:pPr marL="698500" lvl="2" indent="-342900">
              <a:buFont typeface="+mj-lt"/>
              <a:buAutoNum type="arabicPeriod"/>
            </a:pPr>
            <a:r>
              <a:rPr lang="en-US" sz="1600" kern="1000" spc="30" dirty="0" smtClean="0">
                <a:cs typeface="Franklin Gothic Book"/>
              </a:rPr>
              <a:t>2D Simulations -&gt; 5 steps (as for CD1)and same B&amp;K </a:t>
            </a:r>
            <a:r>
              <a:rPr lang="en-US" sz="1600" kern="1000" spc="30" dirty="0" err="1" smtClean="0">
                <a:cs typeface="Franklin Gothic Book"/>
              </a:rPr>
              <a:t>config</a:t>
            </a:r>
            <a:r>
              <a:rPr lang="en-US" sz="1600" kern="1000" spc="30" dirty="0" smtClean="0">
                <a:cs typeface="Franklin Gothic Book"/>
              </a:rPr>
              <a:t>.</a:t>
            </a:r>
          </a:p>
          <a:p>
            <a:pPr lvl="2" indent="0">
              <a:buNone/>
            </a:pPr>
            <a:endParaRPr lang="en-US" sz="1600" kern="1000" spc="30" dirty="0" smtClean="0">
              <a:cs typeface="Franklin Gothic Book"/>
            </a:endParaRPr>
          </a:p>
          <a:p>
            <a:pPr marL="1060450" lvl="3" indent="-342900"/>
            <a:r>
              <a:rPr lang="en-US" sz="1600" kern="1000" spc="30" dirty="0" smtClean="0">
                <a:cs typeface="Franklin Gothic Book"/>
              </a:rPr>
              <a:t>Operation-&gt;Lorenz forces acting on the conductor according to test condition (4.2 K, 10.5 T) , limited by the test station I</a:t>
            </a:r>
            <a:r>
              <a:rPr lang="en-US" sz="1600" kern="1000" spc="30" baseline="-25000" dirty="0" smtClean="0">
                <a:cs typeface="Franklin Gothic Book"/>
              </a:rPr>
              <a:t>max</a:t>
            </a:r>
            <a:r>
              <a:rPr lang="en-US" sz="1600" kern="1000" spc="30" dirty="0" smtClean="0">
                <a:cs typeface="Franklin Gothic Book"/>
              </a:rPr>
              <a:t>=22 kA</a:t>
            </a:r>
          </a:p>
          <a:p>
            <a:pPr marL="539750" lvl="3" indent="0">
              <a:buFont typeface="Symbol" panose="05050102010706020507" pitchFamily="18" charset="2"/>
              <a:buNone/>
            </a:pPr>
            <a:endParaRPr lang="en-US" sz="1600" kern="1000" spc="30" dirty="0" smtClean="0">
              <a:cs typeface="Franklin Gothic Book"/>
            </a:endParaRPr>
          </a:p>
          <a:p>
            <a:pPr marL="539750" lvl="3" indent="0">
              <a:buFont typeface="Symbol" panose="05050102010706020507" pitchFamily="18" charset="2"/>
              <a:buNone/>
            </a:pPr>
            <a:endParaRPr lang="en-US" sz="1600" kern="1000" spc="30" dirty="0" smtClean="0">
              <a:cs typeface="Franklin Gothic Book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5220072" y="1476358"/>
            <a:ext cx="2218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Horizontal </a:t>
            </a:r>
            <a:r>
              <a:rPr lang="en-US" sz="1200" b="1" dirty="0" smtClean="0"/>
              <a:t>and vertical </a:t>
            </a:r>
            <a:r>
              <a:rPr lang="en-US" sz="1200" b="1" dirty="0"/>
              <a:t>keys</a:t>
            </a:r>
          </a:p>
        </p:txBody>
      </p:sp>
      <p:cxnSp>
        <p:nvCxnSpPr>
          <p:cNvPr id="43" name="Straight Arrow Connector 42"/>
          <p:cNvCxnSpPr/>
          <p:nvPr/>
        </p:nvCxnSpPr>
        <p:spPr bwMode="auto">
          <a:xfrm>
            <a:off x="6588224" y="1753357"/>
            <a:ext cx="864096" cy="9593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stCxn id="42" idx="2"/>
          </p:cNvCxnSpPr>
          <p:nvPr/>
        </p:nvCxnSpPr>
        <p:spPr bwMode="auto">
          <a:xfrm>
            <a:off x="6329511" y="1753357"/>
            <a:ext cx="713621" cy="13876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6084168" y="4787254"/>
            <a:ext cx="2504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horizontal </a:t>
            </a:r>
            <a:r>
              <a:rPr lang="en-US" sz="1200" b="1" dirty="0"/>
              <a:t>and </a:t>
            </a:r>
            <a:r>
              <a:rPr lang="en-US" sz="1200" b="1" dirty="0" smtClean="0"/>
              <a:t>vertical bladders</a:t>
            </a:r>
            <a:endParaRPr lang="en-US" sz="1200" b="1" dirty="0"/>
          </a:p>
        </p:txBody>
      </p:sp>
      <p:cxnSp>
        <p:nvCxnSpPr>
          <p:cNvPr id="49" name="Straight Arrow Connector 48"/>
          <p:cNvCxnSpPr/>
          <p:nvPr/>
        </p:nvCxnSpPr>
        <p:spPr bwMode="auto">
          <a:xfrm flipV="1">
            <a:off x="7020272" y="3720801"/>
            <a:ext cx="288032" cy="106645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 flipV="1">
            <a:off x="6876256" y="3504777"/>
            <a:ext cx="144016" cy="12824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Rectangle 54"/>
          <p:cNvSpPr/>
          <p:nvPr/>
        </p:nvSpPr>
        <p:spPr bwMode="auto">
          <a:xfrm>
            <a:off x="7164288" y="3645024"/>
            <a:ext cx="720080" cy="72008"/>
          </a:xfrm>
          <a:prstGeom prst="rect">
            <a:avLst/>
          </a:prstGeom>
          <a:noFill/>
          <a:ln w="9525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7165584" y="2683200"/>
            <a:ext cx="720080" cy="72008"/>
          </a:xfrm>
          <a:prstGeom prst="rect">
            <a:avLst/>
          </a:prstGeom>
          <a:noFill/>
          <a:ln w="9525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837628" y="3715524"/>
            <a:ext cx="216024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1</a:t>
            </a:r>
            <a:endParaRPr lang="de-CH" sz="1200" kern="1000" spc="30" dirty="0" err="1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59" name="Rectangle 58"/>
          <p:cNvSpPr/>
          <p:nvPr/>
        </p:nvSpPr>
        <p:spPr bwMode="auto">
          <a:xfrm rot="5400000">
            <a:off x="7639483" y="3143638"/>
            <a:ext cx="720080" cy="72008"/>
          </a:xfrm>
          <a:prstGeom prst="rect">
            <a:avLst/>
          </a:prstGeom>
          <a:noFill/>
          <a:ln w="9525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 rot="5400000">
            <a:off x="6683092" y="3144592"/>
            <a:ext cx="720080" cy="72008"/>
          </a:xfrm>
          <a:prstGeom prst="rect">
            <a:avLst/>
          </a:prstGeom>
          <a:noFill/>
          <a:ln w="9525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053652" y="2863279"/>
            <a:ext cx="216024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2</a:t>
            </a:r>
            <a:endParaRPr lang="de-CH" sz="1200" kern="1000" spc="30" dirty="0" err="1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236296" y="2718444"/>
            <a:ext cx="576064" cy="760"/>
            <a:chOff x="7236296" y="2718444"/>
            <a:chExt cx="576064" cy="760"/>
          </a:xfrm>
        </p:grpSpPr>
        <p:cxnSp>
          <p:nvCxnSpPr>
            <p:cNvPr id="7" name="Straight Connector 6"/>
            <p:cNvCxnSpPr/>
            <p:nvPr/>
          </p:nvCxnSpPr>
          <p:spPr bwMode="auto">
            <a:xfrm>
              <a:off x="7236296" y="2719204"/>
              <a:ext cx="14401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7668344" y="2719204"/>
              <a:ext cx="14401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7426137" y="2718444"/>
              <a:ext cx="720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7543376" y="2718444"/>
              <a:ext cx="720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5" name="Group 24"/>
          <p:cNvGrpSpPr/>
          <p:nvPr/>
        </p:nvGrpSpPr>
        <p:grpSpPr>
          <a:xfrm>
            <a:off x="7236296" y="3683120"/>
            <a:ext cx="576064" cy="760"/>
            <a:chOff x="7236296" y="2718444"/>
            <a:chExt cx="576064" cy="760"/>
          </a:xfrm>
        </p:grpSpPr>
        <p:cxnSp>
          <p:nvCxnSpPr>
            <p:cNvPr id="26" name="Straight Connector 25"/>
            <p:cNvCxnSpPr/>
            <p:nvPr/>
          </p:nvCxnSpPr>
          <p:spPr bwMode="auto">
            <a:xfrm>
              <a:off x="7236296" y="2719204"/>
              <a:ext cx="14401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7668344" y="2719204"/>
              <a:ext cx="14401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7426137" y="2718444"/>
              <a:ext cx="720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>
              <a:off x="7543376" y="2718444"/>
              <a:ext cx="720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0" name="Group 29"/>
          <p:cNvGrpSpPr/>
          <p:nvPr/>
        </p:nvGrpSpPr>
        <p:grpSpPr>
          <a:xfrm rot="5400000">
            <a:off x="7713781" y="3212596"/>
            <a:ext cx="576064" cy="760"/>
            <a:chOff x="7236296" y="2718444"/>
            <a:chExt cx="576064" cy="760"/>
          </a:xfrm>
        </p:grpSpPr>
        <p:cxnSp>
          <p:nvCxnSpPr>
            <p:cNvPr id="31" name="Straight Connector 30"/>
            <p:cNvCxnSpPr/>
            <p:nvPr/>
          </p:nvCxnSpPr>
          <p:spPr bwMode="auto">
            <a:xfrm>
              <a:off x="7236296" y="2719204"/>
              <a:ext cx="14401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7668344" y="2719204"/>
              <a:ext cx="14401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>
              <a:off x="7426137" y="2718444"/>
              <a:ext cx="720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>
              <a:off x="7543376" y="2718444"/>
              <a:ext cx="720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5" name="Group 34"/>
          <p:cNvGrpSpPr/>
          <p:nvPr/>
        </p:nvGrpSpPr>
        <p:grpSpPr>
          <a:xfrm rot="5400000">
            <a:off x="6749105" y="3212596"/>
            <a:ext cx="576064" cy="760"/>
            <a:chOff x="7236296" y="2718444"/>
            <a:chExt cx="576064" cy="760"/>
          </a:xfrm>
        </p:grpSpPr>
        <p:cxnSp>
          <p:nvCxnSpPr>
            <p:cNvPr id="36" name="Straight Connector 35"/>
            <p:cNvCxnSpPr/>
            <p:nvPr/>
          </p:nvCxnSpPr>
          <p:spPr bwMode="auto">
            <a:xfrm>
              <a:off x="7236296" y="2719204"/>
              <a:ext cx="14401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7668344" y="2719204"/>
              <a:ext cx="144016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7426137" y="2718444"/>
              <a:ext cx="720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7543376" y="2718444"/>
              <a:ext cx="720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0" name="TextBox 39"/>
          <p:cNvSpPr txBox="1"/>
          <p:nvPr/>
        </p:nvSpPr>
        <p:spPr>
          <a:xfrm>
            <a:off x="5809247" y="4437112"/>
            <a:ext cx="750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Al Shell</a:t>
            </a:r>
            <a:endParaRPr lang="en-US" sz="1200" b="1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6161266" y="4069452"/>
            <a:ext cx="352020" cy="3676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8161664" y="5157192"/>
            <a:ext cx="8726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Iron Yoke</a:t>
            </a:r>
            <a:endParaRPr lang="en-US" sz="1200" b="1" dirty="0"/>
          </a:p>
        </p:txBody>
      </p:sp>
      <p:cxnSp>
        <p:nvCxnSpPr>
          <p:cNvPr id="46" name="Straight Arrow Connector 45"/>
          <p:cNvCxnSpPr/>
          <p:nvPr/>
        </p:nvCxnSpPr>
        <p:spPr bwMode="auto">
          <a:xfrm flipH="1" flipV="1">
            <a:off x="8161664" y="3859540"/>
            <a:ext cx="412517" cy="12909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7968430" y="1473485"/>
            <a:ext cx="9621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Steel Pads</a:t>
            </a:r>
            <a:endParaRPr lang="en-US" sz="1200" b="1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7837628" y="1753357"/>
            <a:ext cx="594230" cy="11099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5160145" y="3645024"/>
            <a:ext cx="8771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Coil Pack</a:t>
            </a:r>
          </a:p>
          <a:p>
            <a:pPr algn="ctr"/>
            <a:r>
              <a:rPr lang="en-US" sz="1200" b="1" dirty="0" smtClean="0"/>
              <a:t>CD2</a:t>
            </a:r>
            <a:endParaRPr lang="en-US" sz="1200" b="1" dirty="0"/>
          </a:p>
        </p:txBody>
      </p:sp>
      <p:cxnSp>
        <p:nvCxnSpPr>
          <p:cNvPr id="15" name="Straight Arrow Connector 14"/>
          <p:cNvCxnSpPr>
            <a:stCxn id="50" idx="3"/>
          </p:cNvCxnSpPr>
          <p:nvPr/>
        </p:nvCxnSpPr>
        <p:spPr bwMode="auto">
          <a:xfrm flipV="1">
            <a:off x="6037308" y="3356992"/>
            <a:ext cx="1270996" cy="5650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73622456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pc="30" dirty="0" smtClean="0">
                <a:cs typeface="Franklin Gothic Book"/>
              </a:rPr>
              <a:t>CD2- The Coil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06312" y="666936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Assembly - room temp.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99495" y="2654964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Room temp. steps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(</a:t>
            </a:r>
            <a:r>
              <a:rPr lang="el-GR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rgbClr val="0000FF"/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 - Azimuthal)</a:t>
            </a: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077" y="4289423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Cool down 1.9 K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5581" y="4077072"/>
            <a:ext cx="2440310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Operation at short sample limit (1.9 K, 12 T)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1600" y="3587922"/>
            <a:ext cx="286429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</a:t>
            </a:r>
            <a:r>
              <a:rPr lang="en-US" sz="1400" b="1" kern="1000" spc="3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[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- 45.2, 22.3] MPa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66560" y="6324188"/>
            <a:ext cx="2437487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[-109.0, 50.3] MPa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58848" y="6324188"/>
            <a:ext cx="2453511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[-70.5, 44.9] MPa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5616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Vert.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07904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Hor.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1025557" y="5211148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Cool down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and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operation steps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(σ</a:t>
            </a:r>
            <a:r>
              <a:rPr lang="el-GR" sz="1400" b="1" kern="1000" spc="30" baseline="-25000" dirty="0">
                <a:solidFill>
                  <a:srgbClr val="0000FF"/>
                </a:solidFill>
                <a:latin typeface="+mn-lt"/>
                <a:cs typeface="Franklin Gothic Book"/>
              </a:rPr>
              <a:t>θ</a:t>
            </a: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 - </a:t>
            </a:r>
            <a:r>
              <a:rPr lang="de-CH" sz="1400" b="1" kern="1000" spc="30" dirty="0" err="1">
                <a:solidFill>
                  <a:srgbClr val="0000FF"/>
                </a:solidFill>
                <a:latin typeface="+mn-lt"/>
                <a:cs typeface="Franklin Gothic Book"/>
              </a:rPr>
              <a:t>Azimuthal</a:t>
            </a:r>
            <a:r>
              <a:rPr lang="de-CH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)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07903" y="3587884"/>
            <a:ext cx="2513183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σ</a:t>
            </a:r>
            <a:r>
              <a:rPr lang="el-GR" sz="1400" b="1" kern="1000" spc="30" baseline="-25000" dirty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θ 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= [-21.1, 11.1] MPa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44208" y="3587884"/>
            <a:ext cx="2288232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[-33.8, 9.8] MPa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55576" y="3861048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46.2 MPa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91880" y="3861010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20.8 MPa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28184" y="3861010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33.0 MPa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555776" y="6654492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102.0 MPa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348064" y="6654492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72.4 MPa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60" y="1772816"/>
            <a:ext cx="2466461" cy="1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789720"/>
            <a:ext cx="2466461" cy="18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71" y="1789720"/>
            <a:ext cx="2466461" cy="18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462" y="4505447"/>
            <a:ext cx="2466461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527172"/>
            <a:ext cx="2466461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75625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pc="30" dirty="0" smtClean="0">
                <a:cs typeface="Franklin Gothic Book"/>
              </a:rPr>
              <a:t>CD2-The Former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06312" y="666936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Assembly - room temp.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98580" y="2654964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Room temp. steps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(</a:t>
            </a: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>
                <a:solidFill>
                  <a:srgbClr val="0000FF"/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 - Azimuthal)</a:t>
            </a:r>
            <a:endParaRPr lang="de-CH" sz="1400" b="1" kern="1000" spc="30" dirty="0">
              <a:solidFill>
                <a:srgbClr val="0000FF"/>
              </a:solidFill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077" y="4289423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Cool down 1.9 K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5581" y="4067843"/>
            <a:ext cx="2440310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Operation at short sample limit (1.9 K, 12 T)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1600" y="3789040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185 MPa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66561" y="6643093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340 MPa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58849" y="6643093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175.0 MPa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5616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Vert.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07904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Hor.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07904" y="3810904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100 MPa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44208" y="3810904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158 MPa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55575" y="3573054"/>
            <a:ext cx="2583361" cy="2879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= [-185.0, 52.5] MPa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550536" y="6405205"/>
            <a:ext cx="2669536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[-355.0, 248.0]MPa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342824" y="6405205"/>
            <a:ext cx="3045599" cy="2378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[-174.0, 167.0]MPa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491880" y="3573016"/>
            <a:ext cx="2592288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[- 107.0, 12.5] MPa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228184" y="3573016"/>
            <a:ext cx="2664296" cy="2378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[-164.0, 50.5] MPa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1025557" y="5211148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Cool down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and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operation steps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(σ</a:t>
            </a:r>
            <a:r>
              <a:rPr lang="el-GR" sz="1400" b="1" kern="1000" spc="30" baseline="-25000" dirty="0">
                <a:solidFill>
                  <a:srgbClr val="0000FF"/>
                </a:solidFill>
                <a:latin typeface="+mn-lt"/>
                <a:cs typeface="Franklin Gothic Book"/>
              </a:rPr>
              <a:t>θ</a:t>
            </a: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 - </a:t>
            </a:r>
            <a:r>
              <a:rPr lang="de-CH" sz="1400" b="1" kern="1000" spc="30" dirty="0" err="1">
                <a:solidFill>
                  <a:srgbClr val="0000FF"/>
                </a:solidFill>
                <a:latin typeface="+mn-lt"/>
                <a:cs typeface="Franklin Gothic Book"/>
              </a:rPr>
              <a:t>Azimuthal</a:t>
            </a:r>
            <a:r>
              <a:rPr lang="de-CH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)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75" y="1809120"/>
            <a:ext cx="2466461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675" y="1800898"/>
            <a:ext cx="2466461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448" y="1772816"/>
            <a:ext cx="2466461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073" y="4485063"/>
            <a:ext cx="2466461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499891"/>
            <a:ext cx="2466461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38194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412776"/>
            <a:ext cx="7416824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>
                <a:latin typeface="Arial" panose="020B0604020202020204" pitchFamily="34" charset="0"/>
                <a:cs typeface="Arial" panose="020B0604020202020204" pitchFamily="34" charset="0"/>
              </a:rPr>
              <a:t>2D Mechanical modelling of CD1 dipole with </a:t>
            </a:r>
            <a:r>
              <a:rPr lang="en-US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ANSYS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Design’s objectives</a:t>
            </a:r>
            <a:endParaRPr lang="en-US" sz="1800" b="1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Baseline Design (+ excursus on CD2)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Nominal Design vs. Material Properties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Mechanical tolerances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>
                <a:latin typeface="Arial" panose="020B0604020202020204" pitchFamily="34" charset="0"/>
                <a:cs typeface="Arial" panose="020B0604020202020204" pitchFamily="34" charset="0"/>
              </a:rPr>
              <a:t>Parametric </a:t>
            </a:r>
            <a:r>
              <a:rPr lang="en-US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805219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412776"/>
            <a:ext cx="7416824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Mechanical modelling of CD1 dipole with </a:t>
            </a: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ANSYS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Design’s objectives</a:t>
            </a: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 Design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Nominal Design vs. Material Properties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tolerances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Parametric Study</a:t>
            </a:r>
            <a:endParaRPr lang="en-US" sz="1800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572324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pc="30" dirty="0" smtClean="0">
                <a:cs typeface="Franklin Gothic Book"/>
              </a:rPr>
              <a:t>Pads: Steel vs. Iron </a:t>
            </a:r>
            <a:br>
              <a:rPr lang="en-US" sz="2800" spc="30" dirty="0" smtClean="0">
                <a:cs typeface="Franklin Gothic Book"/>
              </a:rPr>
            </a:b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06312" y="666936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grpSp>
        <p:nvGrpSpPr>
          <p:cNvPr id="8" name="Group 7"/>
          <p:cNvGrpSpPr/>
          <p:nvPr/>
        </p:nvGrpSpPr>
        <p:grpSpPr>
          <a:xfrm>
            <a:off x="915988" y="2205104"/>
            <a:ext cx="2880000" cy="2160000"/>
            <a:chOff x="915988" y="1701048"/>
            <a:chExt cx="2880000" cy="216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988" y="1701048"/>
              <a:ext cx="2880000" cy="2160000"/>
            </a:xfrm>
            <a:prstGeom prst="rect">
              <a:avLst/>
            </a:prstGeom>
          </p:spPr>
        </p:pic>
        <p:grpSp>
          <p:nvGrpSpPr>
            <p:cNvPr id="16" name="Group 15"/>
            <p:cNvGrpSpPr/>
            <p:nvPr/>
          </p:nvGrpSpPr>
          <p:grpSpPr>
            <a:xfrm>
              <a:off x="1503537" y="1906695"/>
              <a:ext cx="728547" cy="362983"/>
              <a:chOff x="1804909" y="2564904"/>
              <a:chExt cx="728547" cy="362983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32" t="18987" r="52336" b="73076"/>
              <a:stretch/>
            </p:blipFill>
            <p:spPr>
              <a:xfrm>
                <a:off x="1835696" y="2564904"/>
                <a:ext cx="686371" cy="171451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73" t="40442" r="51930" b="57441"/>
              <a:stretch/>
            </p:blipFill>
            <p:spPr>
              <a:xfrm>
                <a:off x="1804909" y="2882168"/>
                <a:ext cx="728547" cy="45719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45" t="30834" r="52311" b="62440"/>
              <a:stretch/>
            </p:blipFill>
            <p:spPr>
              <a:xfrm>
                <a:off x="1835348" y="2736332"/>
                <a:ext cx="686719" cy="145280"/>
              </a:xfrm>
              <a:prstGeom prst="rect">
                <a:avLst/>
              </a:prstGeom>
            </p:spPr>
          </p:pic>
        </p:grpSp>
        <p:sp>
          <p:nvSpPr>
            <p:cNvPr id="30" name="TextBox 29"/>
            <p:cNvSpPr txBox="1"/>
            <p:nvPr/>
          </p:nvSpPr>
          <p:spPr>
            <a:xfrm>
              <a:off x="1521788" y="2313116"/>
              <a:ext cx="775532" cy="3240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b="1" kern="1000" spc="30" dirty="0" smtClean="0">
                  <a:latin typeface="+mn-lt"/>
                  <a:cs typeface="Franklin Gothic Book"/>
                </a:rPr>
                <a:t>--- cable limit</a:t>
              </a:r>
            </a:p>
            <a:p>
              <a:pPr>
                <a:lnSpc>
                  <a:spcPct val="110000"/>
                </a:lnSpc>
                <a:spcBef>
                  <a:spcPts val="0"/>
                </a:spcBef>
              </a:pPr>
              <a:endParaRPr lang="en-US" sz="1000" b="1" kern="1000" spc="30" baseline="30000" dirty="0" smtClean="0">
                <a:latin typeface="+mn-lt"/>
                <a:cs typeface="Franklin Gothic Book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99592" y="4365344"/>
            <a:ext cx="2880000" cy="2160000"/>
            <a:chOff x="899592" y="4077312"/>
            <a:chExt cx="2880000" cy="2160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92" y="4077312"/>
              <a:ext cx="2880000" cy="2160000"/>
            </a:xfrm>
            <a:prstGeom prst="rect">
              <a:avLst/>
            </a:prstGeom>
          </p:spPr>
        </p:pic>
        <p:grpSp>
          <p:nvGrpSpPr>
            <p:cNvPr id="26" name="Group 25"/>
            <p:cNvGrpSpPr/>
            <p:nvPr/>
          </p:nvGrpSpPr>
          <p:grpSpPr>
            <a:xfrm>
              <a:off x="1492052" y="4290393"/>
              <a:ext cx="728547" cy="362983"/>
              <a:chOff x="1804909" y="2564904"/>
              <a:chExt cx="728547" cy="362983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32" t="18987" r="52336" b="73076"/>
              <a:stretch/>
            </p:blipFill>
            <p:spPr>
              <a:xfrm>
                <a:off x="1835696" y="2564904"/>
                <a:ext cx="686371" cy="171451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73" t="40442" r="51930" b="57441"/>
              <a:stretch/>
            </p:blipFill>
            <p:spPr>
              <a:xfrm>
                <a:off x="1804909" y="2882168"/>
                <a:ext cx="728547" cy="45719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45" t="30834" r="52311" b="62440"/>
              <a:stretch/>
            </p:blipFill>
            <p:spPr>
              <a:xfrm>
                <a:off x="1835348" y="2736332"/>
                <a:ext cx="686719" cy="145280"/>
              </a:xfrm>
              <a:prstGeom prst="rect">
                <a:avLst/>
              </a:prstGeom>
            </p:spPr>
          </p:pic>
        </p:grpSp>
        <p:sp>
          <p:nvSpPr>
            <p:cNvPr id="31" name="TextBox 30"/>
            <p:cNvSpPr txBox="1"/>
            <p:nvPr/>
          </p:nvSpPr>
          <p:spPr>
            <a:xfrm>
              <a:off x="1513322" y="4851819"/>
              <a:ext cx="1360032" cy="3240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800" b="1" kern="1000" spc="30" dirty="0" smtClean="0">
                  <a:latin typeface="+mn-lt"/>
                  <a:cs typeface="Franklin Gothic Book"/>
                </a:rPr>
                <a:t>---room temp. limit</a:t>
              </a:r>
            </a:p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000" b="1" kern="1000" spc="30" baseline="30000" dirty="0" smtClean="0">
                  <a:latin typeface="+mn-lt"/>
                  <a:cs typeface="Franklin Gothic Book"/>
                </a:rPr>
                <a:t>…</a:t>
              </a:r>
              <a:r>
                <a:rPr lang="en-US" sz="800" b="1" kern="1000" spc="30" baseline="30000" dirty="0" smtClean="0">
                  <a:latin typeface="+mn-lt"/>
                  <a:cs typeface="Franklin Gothic Book"/>
                </a:rPr>
                <a:t> </a:t>
              </a:r>
              <a:r>
                <a:rPr lang="en-US" sz="800" b="1" kern="1000" spc="30" dirty="0" smtClean="0">
                  <a:latin typeface="+mn-lt"/>
                  <a:cs typeface="Franklin Gothic Book"/>
                </a:rPr>
                <a:t>cold (1.9 K) limit</a:t>
              </a:r>
              <a:endParaRPr lang="de-CH" sz="800" b="1" kern="1000" spc="30" dirty="0" err="1" smtClean="0">
                <a:latin typeface="+mn-lt"/>
                <a:cs typeface="Franklin Gothic Book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4499992" y="2428433"/>
            <a:ext cx="459882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+mn-lt"/>
              </a:rPr>
              <a:t>Why steel instead of iron</a:t>
            </a:r>
            <a:endParaRPr lang="en-US" dirty="0" smtClean="0">
              <a:latin typeface="+mn-lt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+mn-lt"/>
              </a:rPr>
              <a:t>Thermal contraction of steel higher than iron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+mn-lt"/>
              </a:rPr>
              <a:t>Thermal contraction of steel much closer to the one for the coil pack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+mn-lt"/>
              </a:rPr>
              <a:t>For the iron pads, after cool down the differential thermal contraction gives a smaller value of pre-stress leading to higher maximum stress at operating conditions</a:t>
            </a:r>
          </a:p>
          <a:p>
            <a:r>
              <a:rPr lang="en-US" dirty="0" smtClean="0">
                <a:latin typeface="+mn-lt"/>
              </a:rPr>
              <a:t> </a:t>
            </a:r>
            <a:endParaRPr lang="de-CH" dirty="0"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9592" y="1658159"/>
            <a:ext cx="325352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  <a:latin typeface="+mn-lt"/>
              </a:rPr>
              <a:t>Von Mises (</a:t>
            </a:r>
            <a:r>
              <a:rPr lang="el-GR" sz="1200" b="1" dirty="0" smtClean="0">
                <a:solidFill>
                  <a:srgbClr val="0000FF"/>
                </a:solidFill>
                <a:latin typeface="+mn-lt"/>
              </a:rPr>
              <a:t>σ</a:t>
            </a:r>
            <a:r>
              <a:rPr lang="el-GR" sz="1200" b="1" baseline="-25000" dirty="0" smtClean="0">
                <a:solidFill>
                  <a:srgbClr val="0000FF"/>
                </a:solidFill>
                <a:latin typeface="+mn-lt"/>
              </a:rPr>
              <a:t>ν</a:t>
            </a:r>
            <a:r>
              <a:rPr lang="en-US" sz="1200" b="1" dirty="0" smtClean="0">
                <a:solidFill>
                  <a:srgbClr val="0000FF"/>
                </a:solidFill>
                <a:latin typeface="+mn-lt"/>
              </a:rPr>
              <a:t>) maximum stresses </a:t>
            </a:r>
          </a:p>
          <a:p>
            <a:r>
              <a:rPr lang="en-US" sz="1200" b="1" dirty="0" smtClean="0">
                <a:solidFill>
                  <a:srgbClr val="0000FF"/>
                </a:solidFill>
                <a:latin typeface="+mn-lt"/>
              </a:rPr>
              <a:t>cable and former for the 5 load steps</a:t>
            </a:r>
            <a:endParaRPr lang="en-US" sz="1200" b="1" dirty="0">
              <a:solidFill>
                <a:srgbClr val="0000FF"/>
              </a:solidFill>
              <a:latin typeface="+mn-lt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3635896" y="2496476"/>
            <a:ext cx="0" cy="27725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sm" len="sm"/>
            <a:tailEnd type="stealth" w="sm" len="sm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3633242" y="4641290"/>
            <a:ext cx="0" cy="27725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stealth" w="sm" len="sm"/>
            <a:tailEnd type="stealth" w="sm" len="sm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707584" y="2563152"/>
            <a:ext cx="1008432" cy="23497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b="1" kern="1000" spc="30" dirty="0" smtClean="0">
                <a:latin typeface="+mn-lt"/>
                <a:cs typeface="Franklin Gothic Book"/>
              </a:rPr>
              <a:t>23 MPa</a:t>
            </a:r>
            <a:endParaRPr lang="de-CH" sz="12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92726" y="4660163"/>
            <a:ext cx="1008432" cy="23497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b="1" kern="1000" spc="30" dirty="0" smtClean="0">
                <a:latin typeface="+mn-lt"/>
                <a:cs typeface="Franklin Gothic Book"/>
              </a:rPr>
              <a:t>104 MPa</a:t>
            </a:r>
            <a:endParaRPr lang="de-CH" sz="1200" b="1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56646111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69" y="2146031"/>
            <a:ext cx="2880000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293096"/>
            <a:ext cx="2880000" cy="216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672" y="291600"/>
            <a:ext cx="7524328" cy="508500"/>
          </a:xfrm>
        </p:spPr>
        <p:txBody>
          <a:bodyPr/>
          <a:lstStyle/>
          <a:p>
            <a:pPr marL="285750" indent="-285750" algn="ctr">
              <a:lnSpc>
                <a:spcPct val="110000"/>
              </a:lnSpc>
              <a:spcBef>
                <a:spcPts val="0"/>
              </a:spcBef>
            </a:pPr>
            <a:r>
              <a:rPr lang="en-US" sz="2800" spc="30" dirty="0" smtClean="0">
                <a:cs typeface="Franklin Gothic Book"/>
              </a:rPr>
              <a:t>Conductor’s </a:t>
            </a:r>
            <a:br>
              <a:rPr lang="en-US" sz="2800" spc="30" dirty="0" smtClean="0">
                <a:cs typeface="Franklin Gothic Book"/>
              </a:rPr>
            </a:br>
            <a:r>
              <a:rPr lang="en-US" sz="2800" spc="30" dirty="0" smtClean="0">
                <a:cs typeface="Franklin Gothic Book"/>
              </a:rPr>
              <a:t>Mechanical </a:t>
            </a:r>
            <a:r>
              <a:rPr lang="en-US" sz="2800" spc="30" dirty="0">
                <a:cs typeface="Franklin Gothic Book"/>
              </a:rPr>
              <a:t>P</a:t>
            </a:r>
            <a:r>
              <a:rPr lang="en-US" sz="2800" spc="30" dirty="0" smtClean="0">
                <a:cs typeface="Franklin Gothic Book"/>
              </a:rPr>
              <a:t>roperties </a:t>
            </a:r>
            <a:endParaRPr lang="en-US" sz="2800" spc="3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8000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sp>
        <p:nvSpPr>
          <p:cNvPr id="67" name="Freeform 66"/>
          <p:cNvSpPr/>
          <p:nvPr/>
        </p:nvSpPr>
        <p:spPr bwMode="auto">
          <a:xfrm>
            <a:off x="6967906" y="4932770"/>
            <a:ext cx="1461796" cy="1384877"/>
          </a:xfrm>
          <a:custGeom>
            <a:avLst/>
            <a:gdLst>
              <a:gd name="connsiteX0" fmla="*/ 0 w 1461796"/>
              <a:gd name="connsiteY0" fmla="*/ 0 h 1384877"/>
              <a:gd name="connsiteX1" fmla="*/ 1225421 w 1461796"/>
              <a:gd name="connsiteY1" fmla="*/ 311020 h 1384877"/>
              <a:gd name="connsiteX2" fmla="*/ 839755 w 1461796"/>
              <a:gd name="connsiteY2" fmla="*/ 1107232 h 1384877"/>
              <a:gd name="connsiteX3" fmla="*/ 989045 w 1461796"/>
              <a:gd name="connsiteY3" fmla="*/ 1380930 h 1384877"/>
              <a:gd name="connsiteX4" fmla="*/ 1356049 w 1461796"/>
              <a:gd name="connsiteY4" fmla="*/ 1268963 h 1384877"/>
              <a:gd name="connsiteX5" fmla="*/ 1461796 w 1461796"/>
              <a:gd name="connsiteY5" fmla="*/ 1262743 h 1384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61796" h="1384877">
                <a:moveTo>
                  <a:pt x="0" y="0"/>
                </a:moveTo>
                <a:cubicBezTo>
                  <a:pt x="542731" y="63240"/>
                  <a:pt x="1085462" y="126481"/>
                  <a:pt x="1225421" y="311020"/>
                </a:cubicBezTo>
                <a:cubicBezTo>
                  <a:pt x="1365380" y="495559"/>
                  <a:pt x="879151" y="928914"/>
                  <a:pt x="839755" y="1107232"/>
                </a:cubicBezTo>
                <a:cubicBezTo>
                  <a:pt x="800359" y="1285550"/>
                  <a:pt x="902996" y="1353975"/>
                  <a:pt x="989045" y="1380930"/>
                </a:cubicBezTo>
                <a:cubicBezTo>
                  <a:pt x="1075094" y="1407885"/>
                  <a:pt x="1277257" y="1288661"/>
                  <a:pt x="1356049" y="1268963"/>
                </a:cubicBezTo>
                <a:cubicBezTo>
                  <a:pt x="1434841" y="1249265"/>
                  <a:pt x="1448318" y="1256004"/>
                  <a:pt x="1461796" y="1262743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5" name="Freeform 84"/>
          <p:cNvSpPr/>
          <p:nvPr/>
        </p:nvSpPr>
        <p:spPr bwMode="auto">
          <a:xfrm>
            <a:off x="697735" y="3685341"/>
            <a:ext cx="547403" cy="1521127"/>
          </a:xfrm>
          <a:custGeom>
            <a:avLst/>
            <a:gdLst>
              <a:gd name="connsiteX0" fmla="*/ 0 w 547403"/>
              <a:gd name="connsiteY0" fmla="*/ 22008 h 1521127"/>
              <a:gd name="connsiteX1" fmla="*/ 335902 w 547403"/>
              <a:gd name="connsiteY1" fmla="*/ 102874 h 1521127"/>
              <a:gd name="connsiteX2" fmla="*/ 547396 w 547403"/>
              <a:gd name="connsiteY2" fmla="*/ 830661 h 1521127"/>
              <a:gd name="connsiteX3" fmla="*/ 342122 w 547403"/>
              <a:gd name="connsiteY3" fmla="*/ 1521127 h 152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03" h="1521127">
                <a:moveTo>
                  <a:pt x="0" y="22008"/>
                </a:moveTo>
                <a:cubicBezTo>
                  <a:pt x="122334" y="-4947"/>
                  <a:pt x="244669" y="-31902"/>
                  <a:pt x="335902" y="102874"/>
                </a:cubicBezTo>
                <a:cubicBezTo>
                  <a:pt x="427135" y="237650"/>
                  <a:pt x="546359" y="594286"/>
                  <a:pt x="547396" y="830661"/>
                </a:cubicBezTo>
                <a:cubicBezTo>
                  <a:pt x="548433" y="1067036"/>
                  <a:pt x="445277" y="1294081"/>
                  <a:pt x="342122" y="1521127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19672" y="2888940"/>
            <a:ext cx="775532" cy="3240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800" b="1" kern="1000" spc="30" dirty="0" smtClean="0">
                <a:latin typeface="+mn-lt"/>
                <a:cs typeface="Franklin Gothic Book"/>
              </a:rPr>
              <a:t>--- cable limit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000" b="1" kern="1000" spc="30" baseline="30000" dirty="0" smtClean="0">
              <a:latin typeface="+mn-lt"/>
              <a:cs typeface="Franklin Gothic Boo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94272" y="5139851"/>
            <a:ext cx="1360032" cy="3240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800" b="1" kern="1000" spc="30" dirty="0" smtClean="0">
                <a:latin typeface="+mn-lt"/>
                <a:cs typeface="Franklin Gothic Book"/>
              </a:rPr>
              <a:t>---room temp. limit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000" b="1" kern="1000" spc="30" baseline="30000" dirty="0" smtClean="0">
                <a:latin typeface="+mn-lt"/>
                <a:cs typeface="Franklin Gothic Book"/>
              </a:rPr>
              <a:t>…</a:t>
            </a:r>
            <a:r>
              <a:rPr lang="en-US" sz="800" b="1" kern="1000" spc="30" baseline="30000" dirty="0" smtClean="0">
                <a:latin typeface="+mn-lt"/>
                <a:cs typeface="Franklin Gothic Book"/>
              </a:rPr>
              <a:t> </a:t>
            </a:r>
            <a:r>
              <a:rPr lang="en-US" sz="800" b="1" kern="1000" spc="30" dirty="0" smtClean="0">
                <a:latin typeface="+mn-lt"/>
                <a:cs typeface="Franklin Gothic Book"/>
              </a:rPr>
              <a:t>cold (1.9 K) limit</a:t>
            </a:r>
            <a:endParaRPr lang="de-CH" sz="800" b="1" kern="1000" spc="30" dirty="0" err="1" smtClean="0">
              <a:latin typeface="+mn-lt"/>
              <a:cs typeface="Franklin Gothic Book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050" y="2241893"/>
            <a:ext cx="122872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4819639" y="1718728"/>
            <a:ext cx="3600400" cy="32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Mechanical Properties for comparison</a:t>
            </a:r>
            <a:endParaRPr lang="en-US" sz="1400" b="1" kern="1000" spc="30" dirty="0">
              <a:latin typeface="+mn-lt"/>
              <a:cs typeface="Franklin Gothic Book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99592" y="1484784"/>
            <a:ext cx="325352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  <a:latin typeface="+mn-lt"/>
              </a:rPr>
              <a:t>Von Mises (</a:t>
            </a:r>
            <a:r>
              <a:rPr lang="el-GR" sz="1200" b="1" dirty="0" smtClean="0">
                <a:solidFill>
                  <a:srgbClr val="0000FF"/>
                </a:solidFill>
                <a:latin typeface="+mn-lt"/>
              </a:rPr>
              <a:t>σ</a:t>
            </a:r>
            <a:r>
              <a:rPr lang="el-GR" sz="1200" b="1" baseline="-25000" dirty="0" smtClean="0">
                <a:solidFill>
                  <a:srgbClr val="0000FF"/>
                </a:solidFill>
                <a:latin typeface="+mn-lt"/>
              </a:rPr>
              <a:t>ν</a:t>
            </a:r>
            <a:r>
              <a:rPr lang="en-US" sz="1200" b="1" dirty="0" smtClean="0">
                <a:solidFill>
                  <a:srgbClr val="0000FF"/>
                </a:solidFill>
                <a:latin typeface="+mn-lt"/>
              </a:rPr>
              <a:t>) maximum stresses </a:t>
            </a:r>
          </a:p>
          <a:p>
            <a:r>
              <a:rPr lang="en-US" sz="1200" b="1" dirty="0" smtClean="0">
                <a:solidFill>
                  <a:srgbClr val="0000FF"/>
                </a:solidFill>
                <a:latin typeface="+mn-lt"/>
              </a:rPr>
              <a:t>cable and former for the 5 load steps</a:t>
            </a:r>
            <a:endParaRPr lang="en-US" sz="12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631378" y="2212157"/>
            <a:ext cx="1268597" cy="1216843"/>
          </a:xfrm>
          <a:prstGeom prst="rect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479783" y="1954331"/>
            <a:ext cx="21804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Used for simulations</a:t>
            </a:r>
            <a:r>
              <a:rPr lang="en-US" sz="1200" b="1" dirty="0" smtClean="0">
                <a:solidFill>
                  <a:srgbClr val="0000FF"/>
                </a:solidFill>
                <a:latin typeface="+mn-lt"/>
              </a:rPr>
              <a:t>	</a:t>
            </a:r>
            <a:endParaRPr lang="de-CH" sz="1200" dirty="0"/>
          </a:p>
        </p:txBody>
      </p:sp>
      <p:sp>
        <p:nvSpPr>
          <p:cNvPr id="45" name="Rectangle 44"/>
          <p:cNvSpPr/>
          <p:nvPr/>
        </p:nvSpPr>
        <p:spPr>
          <a:xfrm>
            <a:off x="4716016" y="3849839"/>
            <a:ext cx="3600400" cy="1751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The only remarkable differences are</a:t>
            </a:r>
          </a:p>
          <a:p>
            <a:pPr marL="285750" indent="-285750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1" kern="1000" spc="30" dirty="0" smtClean="0">
                <a:latin typeface="+mn-lt"/>
                <a:cs typeface="Franklin Gothic Book"/>
              </a:rPr>
              <a:t>7.7 MPa higher peak stress for Cond. Prop.2 on the cable at short sample operating condition</a:t>
            </a:r>
          </a:p>
          <a:p>
            <a:pPr marL="285750" indent="-285750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1" kern="1000" spc="30" dirty="0" smtClean="0">
                <a:latin typeface="+mn-lt"/>
                <a:cs typeface="Franklin Gothic Book"/>
              </a:rPr>
              <a:t>85 MPa </a:t>
            </a:r>
            <a:r>
              <a:rPr lang="en-US" sz="1400" b="1" kern="1000" spc="30" dirty="0">
                <a:latin typeface="+mn-lt"/>
                <a:cs typeface="Franklin Gothic Book"/>
              </a:rPr>
              <a:t>higher peak stress for Cond. </a:t>
            </a:r>
            <a:r>
              <a:rPr lang="en-US" sz="1400" b="1" kern="1000" spc="30" dirty="0" smtClean="0">
                <a:latin typeface="+mn-lt"/>
                <a:cs typeface="Franklin Gothic Book"/>
              </a:rPr>
              <a:t>Prop.3 </a:t>
            </a:r>
            <a:r>
              <a:rPr lang="en-US" sz="1400" b="1" kern="1000" spc="30" dirty="0">
                <a:latin typeface="+mn-lt"/>
                <a:cs typeface="Franklin Gothic Book"/>
              </a:rPr>
              <a:t>on the </a:t>
            </a:r>
            <a:r>
              <a:rPr lang="en-US" sz="1400" b="1" kern="1000" spc="30" dirty="0" smtClean="0">
                <a:latin typeface="+mn-lt"/>
                <a:cs typeface="Franklin Gothic Book"/>
              </a:rPr>
              <a:t>former at </a:t>
            </a:r>
            <a:r>
              <a:rPr lang="en-US" sz="1400" b="1" kern="1000" spc="30" dirty="0">
                <a:latin typeface="+mn-lt"/>
                <a:cs typeface="Franklin Gothic Book"/>
              </a:rPr>
              <a:t>short sample operating condition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424" y="2241893"/>
            <a:ext cx="122872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241893"/>
            <a:ext cx="122872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ctangle 28"/>
          <p:cNvSpPr/>
          <p:nvPr/>
        </p:nvSpPr>
        <p:spPr bwMode="auto">
          <a:xfrm>
            <a:off x="5960265" y="2204864"/>
            <a:ext cx="1268597" cy="1216843"/>
          </a:xfrm>
          <a:prstGeom prst="rect">
            <a:avLst/>
          </a:prstGeom>
          <a:noFill/>
          <a:ln w="1270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7283813" y="2204864"/>
            <a:ext cx="1268597" cy="1216843"/>
          </a:xfrm>
          <a:prstGeom prst="rect">
            <a:avLst/>
          </a:prstGeom>
          <a:noFill/>
          <a:ln w="12700" cap="flat" cmpd="sng" algn="ctr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4365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412776"/>
            <a:ext cx="7416824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Mechanical modelling of CD1 dipole with </a:t>
            </a: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ANSYS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Design’s objectives</a:t>
            </a: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 Design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Design vs. Material Properties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Mechanical tolerances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Parametric Study</a:t>
            </a:r>
            <a:endParaRPr lang="en-US" sz="1800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352671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746070"/>
          </a:xfrm>
        </p:spPr>
        <p:txBody>
          <a:bodyPr/>
          <a:lstStyle/>
          <a:p>
            <a:pPr algn="ctr"/>
            <a:r>
              <a:rPr lang="en-US" sz="2800" spc="30" dirty="0" smtClean="0">
                <a:cs typeface="Franklin Gothic Book"/>
              </a:rPr>
              <a:t>Mechanical Tolerances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373346" y="6525344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sp>
        <p:nvSpPr>
          <p:cNvPr id="46" name="Rectangle 45"/>
          <p:cNvSpPr/>
          <p:nvPr/>
        </p:nvSpPr>
        <p:spPr>
          <a:xfrm>
            <a:off x="4379178" y="4584641"/>
            <a:ext cx="11314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US" b="1" kern="1000" spc="30" dirty="0" smtClean="0">
                <a:cs typeface="Franklin Gothic Book"/>
              </a:rPr>
              <a:t>Coil pack</a:t>
            </a:r>
            <a:endParaRPr lang="en-US" b="1" kern="1000" spc="30" dirty="0">
              <a:cs typeface="Franklin Gothic Book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42129" y="1341862"/>
            <a:ext cx="459882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Tolerances of interest</a:t>
            </a:r>
            <a:r>
              <a:rPr lang="en-US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Mismatch between radii of coil and pads assemblies (OR1-IR2) ≠ 0 (</a:t>
            </a:r>
            <a:r>
              <a:rPr lang="en-US" b="1" dirty="0" smtClean="0"/>
              <a:t>coil/pad radial</a:t>
            </a:r>
            <a:r>
              <a:rPr lang="en-US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Horizontal key tolerance (</a:t>
            </a:r>
            <a:r>
              <a:rPr lang="en-US" b="1" dirty="0" smtClean="0"/>
              <a:t>hor. key</a:t>
            </a:r>
            <a:r>
              <a:rPr lang="en-US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Vertical key tolerance </a:t>
            </a:r>
            <a:r>
              <a:rPr lang="en-US" dirty="0"/>
              <a:t>(</a:t>
            </a:r>
            <a:r>
              <a:rPr lang="en-US" b="1" dirty="0" smtClean="0"/>
              <a:t>vert. key</a:t>
            </a:r>
            <a:r>
              <a:rPr lang="en-US" dirty="0" smtClean="0"/>
              <a:t>)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Pad/pad interface contact (</a:t>
            </a:r>
            <a:r>
              <a:rPr lang="en-US" b="1" dirty="0"/>
              <a:t>p</a:t>
            </a:r>
            <a:r>
              <a:rPr lang="en-US" b="1" dirty="0" smtClean="0"/>
              <a:t>ad/pad cont.</a:t>
            </a:r>
            <a:r>
              <a:rPr lang="en-US" dirty="0" smtClean="0"/>
              <a:t>)</a:t>
            </a:r>
          </a:p>
          <a:p>
            <a:r>
              <a:rPr lang="en-US" dirty="0" smtClean="0"/>
              <a:t> </a:t>
            </a:r>
            <a:endParaRPr lang="de-CH" dirty="0"/>
          </a:p>
        </p:txBody>
      </p:sp>
      <p:sp>
        <p:nvSpPr>
          <p:cNvPr id="7" name="Rectangle 6"/>
          <p:cNvSpPr/>
          <p:nvPr/>
        </p:nvSpPr>
        <p:spPr>
          <a:xfrm>
            <a:off x="-19571" y="3552443"/>
            <a:ext cx="487872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Use ANSYS contact technology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(</a:t>
            </a:r>
            <a:r>
              <a:rPr lang="en-US" b="1" dirty="0"/>
              <a:t>coil/pad </a:t>
            </a:r>
            <a:r>
              <a:rPr lang="en-US" b="1" dirty="0" smtClean="0"/>
              <a:t>radial</a:t>
            </a:r>
            <a:r>
              <a:rPr lang="en-US" dirty="0" smtClean="0"/>
              <a:t>) &lt; 0 </a:t>
            </a:r>
            <a:r>
              <a:rPr lang="en-US" dirty="0"/>
              <a:t>→ </a:t>
            </a:r>
            <a:r>
              <a:rPr lang="en-US" dirty="0" smtClean="0"/>
              <a:t>gap</a:t>
            </a:r>
          </a:p>
          <a:p>
            <a:pPr marL="285750" indent="-285750">
              <a:buFontTx/>
              <a:buChar char="-"/>
            </a:pPr>
            <a:r>
              <a:rPr lang="en-US" dirty="0"/>
              <a:t>(</a:t>
            </a:r>
            <a:r>
              <a:rPr lang="en-US" b="1" dirty="0"/>
              <a:t>coil/pad </a:t>
            </a:r>
            <a:r>
              <a:rPr lang="en-US" b="1" dirty="0" smtClean="0"/>
              <a:t>radial</a:t>
            </a:r>
            <a:r>
              <a:rPr lang="en-US" dirty="0" smtClean="0"/>
              <a:t>) &gt; 0 </a:t>
            </a:r>
            <a:r>
              <a:rPr lang="en-US" dirty="0"/>
              <a:t>→ </a:t>
            </a:r>
            <a:r>
              <a:rPr lang="en-US" dirty="0" smtClean="0"/>
              <a:t>compression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b="1" dirty="0" smtClean="0"/>
              <a:t>(</a:t>
            </a:r>
            <a:r>
              <a:rPr lang="en-US" b="1" dirty="0"/>
              <a:t>hor. or vert. key)</a:t>
            </a:r>
            <a:r>
              <a:rPr lang="en-US" dirty="0"/>
              <a:t> </a:t>
            </a:r>
            <a:r>
              <a:rPr lang="en-US" dirty="0" smtClean="0"/>
              <a:t>&lt; </a:t>
            </a:r>
            <a:r>
              <a:rPr lang="en-US" dirty="0"/>
              <a:t>0 → undersize </a:t>
            </a:r>
            <a:r>
              <a:rPr lang="en-US" dirty="0" smtClean="0"/>
              <a:t>key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(hor. or vert. key)</a:t>
            </a:r>
            <a:r>
              <a:rPr lang="en-US" dirty="0"/>
              <a:t> &gt; 0 → oversize </a:t>
            </a:r>
            <a:r>
              <a:rPr lang="en-US" dirty="0" smtClean="0"/>
              <a:t>key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(</a:t>
            </a:r>
            <a:r>
              <a:rPr lang="en-US" b="1" dirty="0"/>
              <a:t>pad/pad cont</a:t>
            </a:r>
            <a:r>
              <a:rPr lang="en-US" b="1" dirty="0" smtClean="0"/>
              <a:t>.</a:t>
            </a:r>
            <a:r>
              <a:rPr lang="en-US" dirty="0" smtClean="0"/>
              <a:t>) &lt; 0 → undersize pads </a:t>
            </a:r>
          </a:p>
          <a:p>
            <a:pPr marL="285750" indent="-285750">
              <a:buFontTx/>
              <a:buChar char="-"/>
            </a:pPr>
            <a:r>
              <a:rPr lang="en-US" dirty="0"/>
              <a:t>(</a:t>
            </a:r>
            <a:r>
              <a:rPr lang="en-US" b="1" dirty="0"/>
              <a:t>pad/pad cont.</a:t>
            </a:r>
            <a:r>
              <a:rPr lang="en-US" dirty="0"/>
              <a:t>) </a:t>
            </a:r>
            <a:r>
              <a:rPr lang="en-US" dirty="0" smtClean="0"/>
              <a:t>&gt; 0 </a:t>
            </a:r>
            <a:r>
              <a:rPr lang="en-US" dirty="0"/>
              <a:t>→ </a:t>
            </a:r>
            <a:r>
              <a:rPr lang="en-US" dirty="0" smtClean="0"/>
              <a:t>oversize pads</a:t>
            </a:r>
            <a:endParaRPr lang="en-US" dirty="0"/>
          </a:p>
          <a:p>
            <a:r>
              <a:rPr lang="en-US" dirty="0"/>
              <a:t> </a:t>
            </a:r>
            <a:endParaRPr lang="de-CH" dirty="0"/>
          </a:p>
          <a:p>
            <a:endParaRPr lang="de-C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8" t="4849" r="30313" b="3531"/>
          <a:stretch/>
        </p:blipFill>
        <p:spPr>
          <a:xfrm>
            <a:off x="4042202" y="4923195"/>
            <a:ext cx="1748202" cy="1800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6" r="36052" b="25777"/>
          <a:stretch/>
        </p:blipFill>
        <p:spPr>
          <a:xfrm>
            <a:off x="5904027" y="4922194"/>
            <a:ext cx="2569822" cy="1800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grpSp>
        <p:nvGrpSpPr>
          <p:cNvPr id="63" name="Group 62"/>
          <p:cNvGrpSpPr/>
          <p:nvPr/>
        </p:nvGrpSpPr>
        <p:grpSpPr>
          <a:xfrm>
            <a:off x="5220072" y="1137249"/>
            <a:ext cx="3727061" cy="3587895"/>
            <a:chOff x="5220072" y="1476358"/>
            <a:chExt cx="3727061" cy="3587895"/>
          </a:xfrm>
        </p:grpSpPr>
        <p:pic>
          <p:nvPicPr>
            <p:cNvPr id="64" name="Picture 6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0" t="6234" r="30167" b="5970"/>
            <a:stretch/>
          </p:blipFill>
          <p:spPr>
            <a:xfrm>
              <a:off x="6122268" y="1803296"/>
              <a:ext cx="2824865" cy="2808000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5220072" y="1476358"/>
              <a:ext cx="20601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Horizontal </a:t>
              </a:r>
              <a:r>
                <a:rPr lang="en-US" sz="1200" dirty="0" smtClean="0"/>
                <a:t>and vertical </a:t>
              </a:r>
              <a:r>
                <a:rPr lang="en-US" sz="1200" dirty="0"/>
                <a:t>keys</a:t>
              </a:r>
            </a:p>
          </p:txBody>
        </p:sp>
        <p:cxnSp>
          <p:nvCxnSpPr>
            <p:cNvPr id="66" name="Straight Arrow Connector 65"/>
            <p:cNvCxnSpPr/>
            <p:nvPr/>
          </p:nvCxnSpPr>
          <p:spPr bwMode="auto">
            <a:xfrm>
              <a:off x="6588224" y="1753357"/>
              <a:ext cx="864096" cy="9593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7" name="Straight Arrow Connector 66"/>
            <p:cNvCxnSpPr>
              <a:stCxn id="65" idx="2"/>
            </p:cNvCxnSpPr>
            <p:nvPr/>
          </p:nvCxnSpPr>
          <p:spPr bwMode="auto">
            <a:xfrm>
              <a:off x="6250162" y="1753357"/>
              <a:ext cx="792970" cy="138761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8" name="TextBox 67"/>
            <p:cNvSpPr txBox="1"/>
            <p:nvPr/>
          </p:nvSpPr>
          <p:spPr>
            <a:xfrm>
              <a:off x="6084168" y="4787254"/>
              <a:ext cx="23054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horizontal </a:t>
              </a:r>
              <a:r>
                <a:rPr lang="en-US" sz="1200" dirty="0"/>
                <a:t>and </a:t>
              </a:r>
              <a:r>
                <a:rPr lang="en-US" sz="1200" dirty="0" smtClean="0"/>
                <a:t>vertical bladders</a:t>
              </a:r>
              <a:endParaRPr lang="en-US" sz="1200" dirty="0"/>
            </a:p>
          </p:txBody>
        </p:sp>
        <p:cxnSp>
          <p:nvCxnSpPr>
            <p:cNvPr id="69" name="Straight Arrow Connector 68"/>
            <p:cNvCxnSpPr/>
            <p:nvPr/>
          </p:nvCxnSpPr>
          <p:spPr bwMode="auto">
            <a:xfrm flipV="1">
              <a:off x="7020272" y="3720801"/>
              <a:ext cx="288032" cy="106645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0" name="Straight Arrow Connector 69"/>
            <p:cNvCxnSpPr/>
            <p:nvPr/>
          </p:nvCxnSpPr>
          <p:spPr bwMode="auto">
            <a:xfrm flipV="1">
              <a:off x="6876256" y="3504777"/>
              <a:ext cx="144016" cy="128247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1" name="Rectangle 70"/>
            <p:cNvSpPr/>
            <p:nvPr/>
          </p:nvSpPr>
          <p:spPr bwMode="auto">
            <a:xfrm>
              <a:off x="7164288" y="3645024"/>
              <a:ext cx="720080" cy="72008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7165584" y="2683200"/>
              <a:ext cx="720080" cy="72008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837628" y="3715524"/>
              <a:ext cx="216024" cy="288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200" kern="1000" spc="30" dirty="0" smtClean="0">
                  <a:solidFill>
                    <a:srgbClr val="FF0000"/>
                  </a:solidFill>
                  <a:latin typeface="+mn-lt"/>
                  <a:cs typeface="Franklin Gothic Book"/>
                </a:rPr>
                <a:t>1</a:t>
              </a:r>
              <a:endParaRPr lang="de-CH" sz="1200" kern="1000" spc="30" dirty="0" err="1" smtClean="0">
                <a:solidFill>
                  <a:srgbClr val="FF0000"/>
                </a:solidFill>
                <a:latin typeface="+mn-lt"/>
                <a:cs typeface="Franklin Gothic Book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 rot="5400000">
              <a:off x="7639483" y="3143638"/>
              <a:ext cx="720080" cy="72008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 rot="5400000">
              <a:off x="6683092" y="3144592"/>
              <a:ext cx="720080" cy="72008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053652" y="2863279"/>
              <a:ext cx="216024" cy="288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200" kern="1000" spc="30" dirty="0" smtClean="0">
                  <a:solidFill>
                    <a:srgbClr val="FF0000"/>
                  </a:solidFill>
                  <a:latin typeface="+mn-lt"/>
                  <a:cs typeface="Franklin Gothic Book"/>
                </a:rPr>
                <a:t>2</a:t>
              </a:r>
              <a:endParaRPr lang="de-CH" sz="1200" kern="1000" spc="30" dirty="0" err="1" smtClean="0">
                <a:solidFill>
                  <a:srgbClr val="FF0000"/>
                </a:solidFill>
                <a:latin typeface="+mn-lt"/>
                <a:cs typeface="Franklin Gothic Book"/>
              </a:endParaRP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7236296" y="2718444"/>
              <a:ext cx="576064" cy="760"/>
              <a:chOff x="7236296" y="2718444"/>
              <a:chExt cx="576064" cy="760"/>
            </a:xfrm>
          </p:grpSpPr>
          <p:cxnSp>
            <p:nvCxnSpPr>
              <p:cNvPr id="93" name="Straight Connector 92"/>
              <p:cNvCxnSpPr/>
              <p:nvPr/>
            </p:nvCxnSpPr>
            <p:spPr bwMode="auto">
              <a:xfrm>
                <a:off x="7236296" y="2719204"/>
                <a:ext cx="14401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4" name="Straight Connector 93"/>
              <p:cNvCxnSpPr/>
              <p:nvPr/>
            </p:nvCxnSpPr>
            <p:spPr bwMode="auto">
              <a:xfrm>
                <a:off x="7668344" y="2719204"/>
                <a:ext cx="14401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>
                <a:off x="7426137" y="2718444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>
                <a:off x="7543376" y="2718444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8" name="Group 77"/>
            <p:cNvGrpSpPr/>
            <p:nvPr/>
          </p:nvGrpSpPr>
          <p:grpSpPr>
            <a:xfrm>
              <a:off x="7236296" y="3683120"/>
              <a:ext cx="576064" cy="760"/>
              <a:chOff x="7236296" y="2718444"/>
              <a:chExt cx="576064" cy="760"/>
            </a:xfrm>
          </p:grpSpPr>
          <p:cxnSp>
            <p:nvCxnSpPr>
              <p:cNvPr id="89" name="Straight Connector 88"/>
              <p:cNvCxnSpPr/>
              <p:nvPr/>
            </p:nvCxnSpPr>
            <p:spPr bwMode="auto">
              <a:xfrm>
                <a:off x="7236296" y="2719204"/>
                <a:ext cx="14401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>
                <a:off x="7668344" y="2719204"/>
                <a:ext cx="14401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>
                <a:off x="7426137" y="2718444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>
                <a:off x="7543376" y="2718444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9" name="Group 78"/>
            <p:cNvGrpSpPr/>
            <p:nvPr/>
          </p:nvGrpSpPr>
          <p:grpSpPr>
            <a:xfrm rot="5400000">
              <a:off x="7713781" y="3212596"/>
              <a:ext cx="576064" cy="760"/>
              <a:chOff x="7236296" y="2718444"/>
              <a:chExt cx="576064" cy="760"/>
            </a:xfrm>
          </p:grpSpPr>
          <p:cxnSp>
            <p:nvCxnSpPr>
              <p:cNvPr id="85" name="Straight Connector 84"/>
              <p:cNvCxnSpPr/>
              <p:nvPr/>
            </p:nvCxnSpPr>
            <p:spPr bwMode="auto">
              <a:xfrm>
                <a:off x="7236296" y="2719204"/>
                <a:ext cx="14401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6" name="Straight Connector 85"/>
              <p:cNvCxnSpPr/>
              <p:nvPr/>
            </p:nvCxnSpPr>
            <p:spPr bwMode="auto">
              <a:xfrm>
                <a:off x="7668344" y="2719204"/>
                <a:ext cx="14401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7" name="Straight Connector 86"/>
              <p:cNvCxnSpPr/>
              <p:nvPr/>
            </p:nvCxnSpPr>
            <p:spPr bwMode="auto">
              <a:xfrm>
                <a:off x="7426137" y="2718444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8" name="Straight Connector 87"/>
              <p:cNvCxnSpPr/>
              <p:nvPr/>
            </p:nvCxnSpPr>
            <p:spPr bwMode="auto">
              <a:xfrm>
                <a:off x="7543376" y="2718444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80" name="Group 79"/>
            <p:cNvGrpSpPr/>
            <p:nvPr/>
          </p:nvGrpSpPr>
          <p:grpSpPr>
            <a:xfrm rot="5400000">
              <a:off x="6749105" y="3212596"/>
              <a:ext cx="576064" cy="760"/>
              <a:chOff x="7236296" y="2718444"/>
              <a:chExt cx="576064" cy="760"/>
            </a:xfrm>
          </p:grpSpPr>
          <p:cxnSp>
            <p:nvCxnSpPr>
              <p:cNvPr id="81" name="Straight Connector 80"/>
              <p:cNvCxnSpPr/>
              <p:nvPr/>
            </p:nvCxnSpPr>
            <p:spPr bwMode="auto">
              <a:xfrm>
                <a:off x="7236296" y="2719204"/>
                <a:ext cx="14401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2" name="Straight Connector 81"/>
              <p:cNvCxnSpPr/>
              <p:nvPr/>
            </p:nvCxnSpPr>
            <p:spPr bwMode="auto">
              <a:xfrm>
                <a:off x="7668344" y="2719204"/>
                <a:ext cx="14401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3" name="Straight Connector 82"/>
              <p:cNvCxnSpPr/>
              <p:nvPr/>
            </p:nvCxnSpPr>
            <p:spPr bwMode="auto">
              <a:xfrm>
                <a:off x="7426137" y="2718444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4" name="Straight Connector 83"/>
              <p:cNvCxnSpPr/>
              <p:nvPr/>
            </p:nvCxnSpPr>
            <p:spPr bwMode="auto">
              <a:xfrm>
                <a:off x="7543376" y="2718444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cxnSp>
        <p:nvCxnSpPr>
          <p:cNvPr id="10" name="Straight Arrow Connector 9"/>
          <p:cNvCxnSpPr/>
          <p:nvPr/>
        </p:nvCxnSpPr>
        <p:spPr bwMode="auto">
          <a:xfrm flipV="1">
            <a:off x="4923446" y="5015557"/>
            <a:ext cx="303769" cy="8090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 rot="1800000" flipV="1">
            <a:off x="5104418" y="5146528"/>
            <a:ext cx="303769" cy="8090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9" name="Group 28"/>
          <p:cNvGrpSpPr/>
          <p:nvPr/>
        </p:nvGrpSpPr>
        <p:grpSpPr>
          <a:xfrm>
            <a:off x="6217781" y="4978405"/>
            <a:ext cx="1029563" cy="45720"/>
            <a:chOff x="6278741" y="4978405"/>
            <a:chExt cx="1029563" cy="45720"/>
          </a:xfrm>
        </p:grpSpPr>
        <p:sp>
          <p:nvSpPr>
            <p:cNvPr id="28" name="Rectangle 27"/>
            <p:cNvSpPr/>
            <p:nvPr/>
          </p:nvSpPr>
          <p:spPr bwMode="auto">
            <a:xfrm>
              <a:off x="6278741" y="4978406"/>
              <a:ext cx="266054" cy="45719"/>
            </a:xfrm>
            <a:prstGeom prst="rect">
              <a:avLst/>
            </a:prstGeom>
            <a:solidFill>
              <a:srgbClr val="C50006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0" name="Rectangle 99"/>
            <p:cNvSpPr/>
            <p:nvPr/>
          </p:nvSpPr>
          <p:spPr bwMode="auto">
            <a:xfrm>
              <a:off x="6767803" y="4978405"/>
              <a:ext cx="540501" cy="45719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 rot="16200000">
            <a:off x="7787279" y="5813620"/>
            <a:ext cx="1029563" cy="45720"/>
            <a:chOff x="6278741" y="4978405"/>
            <a:chExt cx="1029563" cy="45720"/>
          </a:xfrm>
        </p:grpSpPr>
        <p:sp>
          <p:nvSpPr>
            <p:cNvPr id="102" name="Rectangle 101"/>
            <p:cNvSpPr/>
            <p:nvPr/>
          </p:nvSpPr>
          <p:spPr bwMode="auto">
            <a:xfrm>
              <a:off x="6278741" y="4978406"/>
              <a:ext cx="266054" cy="45719"/>
            </a:xfrm>
            <a:prstGeom prst="rect">
              <a:avLst/>
            </a:prstGeom>
            <a:solidFill>
              <a:srgbClr val="C50006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3" name="Rectangle 102"/>
            <p:cNvSpPr/>
            <p:nvPr/>
          </p:nvSpPr>
          <p:spPr bwMode="auto">
            <a:xfrm>
              <a:off x="6767803" y="4978405"/>
              <a:ext cx="540501" cy="45719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cxnSp>
        <p:nvCxnSpPr>
          <p:cNvPr id="32" name="Straight Connector 31"/>
          <p:cNvCxnSpPr/>
          <p:nvPr/>
        </p:nvCxnSpPr>
        <p:spPr bwMode="auto">
          <a:xfrm>
            <a:off x="6005017" y="5026506"/>
            <a:ext cx="0" cy="70913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6084168" y="5542343"/>
            <a:ext cx="910954" cy="2290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000" b="1" kern="1000" spc="30" dirty="0" smtClean="0">
                <a:latin typeface="+mn-lt"/>
                <a:cs typeface="Franklin Gothic Book"/>
              </a:rPr>
              <a:t>pad/pad cont.</a:t>
            </a:r>
            <a:endParaRPr lang="de-CH" sz="10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234394" y="5565084"/>
            <a:ext cx="910954" cy="2290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000" b="1" kern="1000" spc="30" dirty="0" smtClean="0">
                <a:latin typeface="+mn-lt"/>
                <a:cs typeface="Franklin Gothic Book"/>
              </a:rPr>
              <a:t>vert. key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000" b="1" kern="1000" spc="30" dirty="0" smtClean="0">
                <a:latin typeface="+mn-lt"/>
                <a:cs typeface="Franklin Gothic Book"/>
              </a:rPr>
              <a:t>hor. key</a:t>
            </a:r>
            <a:endParaRPr lang="de-CH" sz="1000" b="1" kern="1000" spc="30" dirty="0" err="1" smtClean="0">
              <a:latin typeface="+mn-lt"/>
              <a:cs typeface="Franklin Gothic Book"/>
            </a:endParaRPr>
          </a:p>
        </p:txBody>
      </p:sp>
      <p:cxnSp>
        <p:nvCxnSpPr>
          <p:cNvPr id="40" name="Elbow Connector 39"/>
          <p:cNvCxnSpPr>
            <a:stCxn id="35" idx="0"/>
          </p:cNvCxnSpPr>
          <p:nvPr/>
        </p:nvCxnSpPr>
        <p:spPr bwMode="auto">
          <a:xfrm rot="16200000" flipV="1">
            <a:off x="6191695" y="5194393"/>
            <a:ext cx="161272" cy="534628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5" name="Elbow Connector 104"/>
          <p:cNvCxnSpPr/>
          <p:nvPr/>
        </p:nvCxnSpPr>
        <p:spPr bwMode="auto">
          <a:xfrm rot="16200000" flipV="1">
            <a:off x="6619940" y="4747374"/>
            <a:ext cx="571439" cy="1124941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6" name="Elbow Connector 105"/>
          <p:cNvCxnSpPr>
            <a:endCxn id="102" idx="0"/>
          </p:cNvCxnSpPr>
          <p:nvPr/>
        </p:nvCxnSpPr>
        <p:spPr bwMode="auto">
          <a:xfrm>
            <a:off x="7468130" y="5888379"/>
            <a:ext cx="811072" cy="329856"/>
          </a:xfrm>
          <a:prstGeom prst="bentConnector3">
            <a:avLst>
              <a:gd name="adj1" fmla="val 20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2" name="TextBox 111"/>
          <p:cNvSpPr txBox="1"/>
          <p:nvPr/>
        </p:nvSpPr>
        <p:spPr>
          <a:xfrm>
            <a:off x="4738318" y="5432235"/>
            <a:ext cx="320055" cy="2290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000" b="1" kern="1000" spc="30" dirty="0" smtClean="0">
                <a:latin typeface="+mn-lt"/>
                <a:cs typeface="Franklin Gothic Book"/>
              </a:rPr>
              <a:t>OR1</a:t>
            </a:r>
            <a:endParaRPr lang="de-CH" sz="10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063083" y="5676834"/>
            <a:ext cx="320055" cy="2290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000" b="1" kern="1000" spc="30" dirty="0">
                <a:latin typeface="+mn-lt"/>
                <a:cs typeface="Franklin Gothic Book"/>
              </a:rPr>
              <a:t>I</a:t>
            </a:r>
            <a:r>
              <a:rPr lang="en-US" sz="1000" b="1" kern="1000" spc="30" dirty="0" smtClean="0">
                <a:latin typeface="+mn-lt"/>
                <a:cs typeface="Franklin Gothic Book"/>
              </a:rPr>
              <a:t>R1</a:t>
            </a:r>
            <a:endParaRPr lang="de-CH" sz="1000" b="1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25340489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412776"/>
            <a:ext cx="7416824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Mechanical modelling of CD1 dipole with </a:t>
            </a: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ANSYS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Design’s objectives</a:t>
            </a: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 Design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Design vs. Material Properties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tolerances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Parametric Study</a:t>
            </a: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3606639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 algn="ctr">
              <a:lnSpc>
                <a:spcPct val="110000"/>
              </a:lnSpc>
              <a:spcBef>
                <a:spcPts val="0"/>
              </a:spcBef>
            </a:pPr>
            <a:r>
              <a:rPr lang="en-US" sz="2800" spc="30" dirty="0" smtClean="0">
                <a:cs typeface="Franklin Gothic Book"/>
              </a:rPr>
              <a:t>Parametric study and design’s objective</a:t>
            </a:r>
            <a:endParaRPr lang="en-US" sz="2800" spc="30" dirty="0">
              <a:cs typeface="Franklin Gothic Book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71248" y="3821207"/>
            <a:ext cx="7977216" cy="277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000000"/>
                </a:solidFill>
                <a:latin typeface="+mn-lt"/>
              </a:rPr>
              <a:t> For any combination of the parameters tolerances:</a:t>
            </a:r>
            <a:endParaRPr lang="en-US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Maximum stress on the conductor below 130 MPa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kern="1000" spc="3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</a:t>
            </a:r>
            <a:r>
              <a:rPr lang="en-US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aximum stress on the former below 250 MPa </a:t>
            </a:r>
            <a:r>
              <a:rPr lang="en-US" b="1" kern="1000" spc="3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at room temp </a:t>
            </a:r>
            <a:r>
              <a:rPr lang="en-US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and 400 MPa. at 1.9 K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kern="1000" spc="3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T</a:t>
            </a:r>
            <a:r>
              <a:rPr lang="en-US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he pad/pad interface has to be in contact during all the operating conditions.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1" kern="1000" spc="30" dirty="0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If any of the maximum allowed stresses on the conductor and on the former are exceeded, the parameters combination is considered to be harmful for the magnet operation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b="1" kern="1000" spc="30" dirty="0" smtClean="0">
              <a:solidFill>
                <a:srgbClr val="FF0000"/>
              </a:solidFill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kern="1000" spc="30" dirty="0" smtClean="0">
                <a:solidFill>
                  <a:srgbClr val="EE7B34"/>
                </a:solidFill>
                <a:latin typeface="+mn-lt"/>
                <a:cs typeface="Franklin Gothic Book"/>
              </a:rPr>
              <a:t>A pad/pad interface not in contact during all the steps</a:t>
            </a:r>
            <a:endParaRPr lang="en-US" b="1" kern="1000" spc="30" dirty="0">
              <a:solidFill>
                <a:srgbClr val="FFFF00"/>
              </a:solidFill>
              <a:latin typeface="+mn-lt"/>
              <a:cs typeface="Franklin Gothic Book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16255" y="1335783"/>
            <a:ext cx="796897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+mn-lt"/>
              </a:rPr>
              <a:t>Use a ± 100  µm tolerance on the parameters of interest  with </a:t>
            </a:r>
            <a:r>
              <a:rPr lang="en-US" b="1" dirty="0">
                <a:latin typeface="+mn-lt"/>
              </a:rPr>
              <a:t>a 50 µm </a:t>
            </a:r>
            <a:r>
              <a:rPr lang="en-US" b="1" dirty="0" smtClean="0">
                <a:latin typeface="+mn-lt"/>
              </a:rPr>
              <a:t>step (five values for each parameter, reasonable computation time 5x5x5x5 simulations)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+mn-lt"/>
              </a:rPr>
              <a:t>Nominal values of the parameters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coil/pad radial</a:t>
            </a:r>
            <a:r>
              <a:rPr lang="en-US" dirty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gap equals to 0.0 mm</a:t>
            </a:r>
            <a:endParaRPr lang="en-US" dirty="0">
              <a:latin typeface="+mn-lt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hor</a:t>
            </a:r>
            <a:r>
              <a:rPr lang="en-US" dirty="0">
                <a:latin typeface="+mn-lt"/>
              </a:rPr>
              <a:t>. </a:t>
            </a:r>
            <a:r>
              <a:rPr lang="en-US" dirty="0" smtClean="0">
                <a:latin typeface="+mn-lt"/>
              </a:rPr>
              <a:t>key interference of 0.3 mm</a:t>
            </a:r>
            <a:endParaRPr lang="en-US" dirty="0">
              <a:latin typeface="+mn-lt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vert. </a:t>
            </a:r>
            <a:r>
              <a:rPr lang="en-US" dirty="0">
                <a:latin typeface="+mn-lt"/>
              </a:rPr>
              <a:t>key interference of </a:t>
            </a:r>
            <a:r>
              <a:rPr lang="en-US" dirty="0" smtClean="0">
                <a:latin typeface="+mn-lt"/>
              </a:rPr>
              <a:t>0.0 </a:t>
            </a:r>
            <a:r>
              <a:rPr lang="en-US" dirty="0">
                <a:latin typeface="+mn-lt"/>
              </a:rPr>
              <a:t>mm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pad/pad contact gap </a:t>
            </a:r>
            <a:r>
              <a:rPr lang="en-US" dirty="0">
                <a:latin typeface="+mn-lt"/>
              </a:rPr>
              <a:t>equal to 0.0 </a:t>
            </a:r>
            <a:r>
              <a:rPr lang="en-US" dirty="0" smtClean="0">
                <a:latin typeface="+mn-lt"/>
              </a:rPr>
              <a:t>mm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06312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451647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29"/>
          <a:stretch/>
        </p:blipFill>
        <p:spPr>
          <a:xfrm>
            <a:off x="4475559" y="1917272"/>
            <a:ext cx="4668441" cy="39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Sensitivity </a:t>
            </a:r>
            <a:r>
              <a:rPr lang="en-US" sz="2400" dirty="0"/>
              <a:t>to </a:t>
            </a:r>
            <a:r>
              <a:rPr lang="en-US" sz="2400" dirty="0" smtClean="0"/>
              <a:t>Parameters</a:t>
            </a:r>
            <a:br>
              <a:rPr lang="en-US" sz="2400" dirty="0" smtClean="0"/>
            </a:br>
            <a:r>
              <a:rPr lang="en-US" sz="2400" dirty="0" smtClean="0"/>
              <a:t>One-factor-at-the-time</a:t>
            </a:r>
            <a:endParaRPr lang="de-CH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755576" y="988348"/>
            <a:ext cx="7984403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One-factor-at-the-time (quick check of important parameters)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1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Average the stress values over all the simulations runs for a given </a:t>
            </a:r>
            <a:r>
              <a:rPr lang="en-US" sz="1400" b="1" kern="1000" spc="3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param</a:t>
            </a:r>
            <a:r>
              <a:rPr lang="en-US" sz="1400" b="1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. value and load step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1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Display the average as a function of the load step and </a:t>
            </a:r>
            <a:r>
              <a:rPr lang="en-US" sz="1400" b="1" kern="1000" spc="3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param</a:t>
            </a:r>
            <a:r>
              <a:rPr lang="en-US" sz="1400" b="1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. value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1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Color map identify the spread on the results 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400" b="1" kern="1000" spc="30" dirty="0">
              <a:solidFill>
                <a:schemeClr val="accent5">
                  <a:lumMod val="60000"/>
                  <a:lumOff val="40000"/>
                </a:schemeClr>
              </a:solidFill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de-CH" sz="1400" kern="1000" spc="30" dirty="0" err="1" smtClean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Franklin Gothic Boo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3208" y="5843298"/>
            <a:ext cx="8192230" cy="104208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1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Coil/pad radial mismatch has the larger influence on maximum stresses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1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Horizontal and vertical keys tolerances have a minor influence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1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Pad/pad contact tolerance can play a rule</a:t>
            </a:r>
            <a:endParaRPr lang="en-US" sz="1400" b="1" kern="1000" spc="30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Franklin Gothic Book"/>
              </a:rPr>
              <a:t>We can restrict ourselves to the interactions between two parameters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de-CH" sz="1400" b="1" kern="1000" spc="30" dirty="0" err="1" smtClean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Franklin Gothic Book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" r="7503"/>
          <a:stretch/>
        </p:blipFill>
        <p:spPr>
          <a:xfrm>
            <a:off x="-5333" y="1916832"/>
            <a:ext cx="4505325" cy="39600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>
            <a:off x="4602996" y="2037601"/>
            <a:ext cx="0" cy="367240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7213509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99"/>
          <a:stretch/>
        </p:blipFill>
        <p:spPr>
          <a:xfrm>
            <a:off x="3158125" y="1484784"/>
            <a:ext cx="5985875" cy="50184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28</a:t>
            </a:fld>
            <a:endParaRPr lang="de-DE" dirty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2229600" y="4440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2400" dirty="0" smtClean="0"/>
              <a:t>Sensitivity </a:t>
            </a:r>
            <a:r>
              <a:rPr lang="en-US" sz="2400" dirty="0"/>
              <a:t>to </a:t>
            </a:r>
            <a:r>
              <a:rPr lang="en-US" sz="2400" dirty="0" smtClean="0"/>
              <a:t>Parameters</a:t>
            </a:r>
            <a:endParaRPr lang="en-US" sz="2400" spc="30" dirty="0" smtClean="0">
              <a:cs typeface="Franklin Gothic Book"/>
            </a:endParaRPr>
          </a:p>
          <a:p>
            <a:pPr algn="ctr"/>
            <a:r>
              <a:rPr lang="en-US" sz="2400" spc="30" dirty="0" smtClean="0">
                <a:cs typeface="Franklin Gothic Book"/>
              </a:rPr>
              <a:t>Two </a:t>
            </a:r>
            <a:r>
              <a:rPr lang="en-US" sz="2400" spc="30" dirty="0">
                <a:cs typeface="Franklin Gothic Book"/>
              </a:rPr>
              <a:t>P</a:t>
            </a:r>
            <a:r>
              <a:rPr lang="en-US" sz="2400" spc="30" dirty="0" smtClean="0">
                <a:cs typeface="Franklin Gothic Book"/>
              </a:rPr>
              <a:t>arameters </a:t>
            </a:r>
            <a:r>
              <a:rPr lang="en-US" sz="2400" spc="30" dirty="0">
                <a:cs typeface="Franklin Gothic Book"/>
              </a:rPr>
              <a:t>A</a:t>
            </a:r>
            <a:r>
              <a:rPr lang="en-US" sz="2400" spc="30" dirty="0" smtClean="0">
                <a:cs typeface="Franklin Gothic Book"/>
              </a:rPr>
              <a:t>nalysis </a:t>
            </a:r>
            <a:endParaRPr lang="de-CH" dirty="0"/>
          </a:p>
        </p:txBody>
      </p:sp>
      <p:sp>
        <p:nvSpPr>
          <p:cNvPr id="13" name="TextBox 12"/>
          <p:cNvSpPr txBox="1"/>
          <p:nvPr/>
        </p:nvSpPr>
        <p:spPr>
          <a:xfrm>
            <a:off x="872500" y="2852936"/>
            <a:ext cx="3627492" cy="38884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1" kern="1000" spc="30" dirty="0" smtClean="0">
                <a:latin typeface="+mn-lt"/>
                <a:cs typeface="Franklin Gothic Book"/>
              </a:rPr>
              <a:t>FIRST ROW</a:t>
            </a:r>
          </a:p>
          <a:p>
            <a:pPr marL="800100" lvl="1" indent="-342900" algn="just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400" kern="1000" spc="30" dirty="0" smtClean="0">
                <a:latin typeface="+mn-lt"/>
                <a:cs typeface="Franklin Gothic Book"/>
              </a:rPr>
              <a:t>± 100 µm tolerance on the coil/pad radial mismatch can not be accepted (required below 50 µm);</a:t>
            </a:r>
          </a:p>
          <a:p>
            <a:pPr marL="800100" lvl="1" indent="-342900" algn="just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400" kern="1000" spc="30" dirty="0" smtClean="0">
                <a:latin typeface="+mn-lt"/>
                <a:cs typeface="Franklin Gothic Book"/>
              </a:rPr>
              <a:t>A ± 50 µm tolerance on the hor. and vert. key must be considered</a:t>
            </a:r>
          </a:p>
          <a:p>
            <a:pPr marL="800100" lvl="1" indent="-342900" algn="just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400" kern="1000" spc="30" dirty="0" smtClean="0">
                <a:latin typeface="+mn-lt"/>
                <a:cs typeface="Franklin Gothic Book"/>
              </a:rPr>
              <a:t>Better to leave a small gap between coil and pad (≤ </a:t>
            </a:r>
            <a:r>
              <a:rPr lang="en-US" sz="1400" kern="1000" spc="30" dirty="0">
                <a:latin typeface="+mn-lt"/>
                <a:cs typeface="Franklin Gothic Book"/>
              </a:rPr>
              <a:t>50 </a:t>
            </a:r>
            <a:r>
              <a:rPr lang="en-US" sz="1400" kern="1000" spc="30" dirty="0" smtClean="0">
                <a:latin typeface="+mn-lt"/>
                <a:cs typeface="Franklin Gothic Book"/>
              </a:rPr>
              <a:t>µm)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</a:pPr>
            <a:endParaRPr lang="en-US" sz="1400" b="1" kern="1000" spc="30" dirty="0" smtClean="0">
              <a:latin typeface="+mn-lt"/>
              <a:cs typeface="Franklin Gothic Book"/>
            </a:endParaRPr>
          </a:p>
          <a:p>
            <a:pPr marL="285750" indent="-285750" algn="just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1" kern="1000" spc="30" dirty="0" smtClean="0">
                <a:latin typeface="+mn-lt"/>
                <a:cs typeface="Franklin Gothic Book"/>
              </a:rPr>
              <a:t>2</a:t>
            </a:r>
            <a:r>
              <a:rPr lang="en-US" sz="1400" b="1" kern="1000" spc="30" baseline="30000" dirty="0" smtClean="0">
                <a:latin typeface="+mn-lt"/>
                <a:cs typeface="Franklin Gothic Book"/>
              </a:rPr>
              <a:t>nd</a:t>
            </a:r>
            <a:r>
              <a:rPr lang="en-US" sz="1400" b="1" kern="1000" spc="30" dirty="0" smtClean="0">
                <a:latin typeface="+mn-lt"/>
                <a:cs typeface="Franklin Gothic Book"/>
              </a:rPr>
              <a:t>, 3</a:t>
            </a:r>
            <a:r>
              <a:rPr lang="en-US" sz="1400" b="1" kern="1000" spc="30" baseline="30000" dirty="0" smtClean="0">
                <a:latin typeface="+mn-lt"/>
                <a:cs typeface="Franklin Gothic Book"/>
              </a:rPr>
              <a:t>rd</a:t>
            </a:r>
            <a:r>
              <a:rPr lang="en-US" sz="1400" b="1" kern="1000" spc="30" dirty="0" smtClean="0">
                <a:latin typeface="+mn-lt"/>
                <a:cs typeface="Franklin Gothic Book"/>
              </a:rPr>
              <a:t> and 4</a:t>
            </a:r>
            <a:r>
              <a:rPr lang="en-US" sz="1400" b="1" kern="1000" spc="30" baseline="30000" dirty="0" smtClean="0">
                <a:latin typeface="+mn-lt"/>
                <a:cs typeface="Franklin Gothic Book"/>
              </a:rPr>
              <a:t>th</a:t>
            </a:r>
            <a:r>
              <a:rPr lang="en-US" sz="1400" b="1" kern="1000" spc="30" dirty="0" smtClean="0">
                <a:latin typeface="+mn-lt"/>
                <a:cs typeface="Franklin Gothic Book"/>
              </a:rPr>
              <a:t> ROWS </a:t>
            </a:r>
          </a:p>
          <a:p>
            <a:pPr marL="800100" lvl="1" indent="-342900" algn="just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400" kern="1000" spc="30" dirty="0" smtClean="0">
                <a:latin typeface="+mn-lt"/>
                <a:cs typeface="Franklin Gothic Book"/>
              </a:rPr>
              <a:t>Any combination of the other parameters gives a safe scenario</a:t>
            </a:r>
          </a:p>
          <a:p>
            <a:pPr marL="800100" lvl="1" indent="-342900" algn="just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400" kern="1000" spc="30" dirty="0" smtClean="0">
                <a:latin typeface="+mn-lt"/>
                <a:cs typeface="Franklin Gothic Book"/>
              </a:rPr>
              <a:t>Using tighter tolerances help to guarantee pad/pad contact</a:t>
            </a:r>
            <a:endParaRPr lang="de-CH" sz="14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0080" y="1354820"/>
            <a:ext cx="8316416" cy="36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>
                <a:cs typeface="Franklin Gothic Book"/>
              </a:rPr>
              <a:t>Varying two parameters </a:t>
            </a:r>
            <a:r>
              <a:rPr lang="en-US" b="1" kern="1000" spc="30" dirty="0" smtClean="0">
                <a:cs typeface="Franklin Gothic Book"/>
              </a:rPr>
              <a:t>while </a:t>
            </a:r>
            <a:r>
              <a:rPr lang="en-US" b="1" kern="1000" spc="30" dirty="0">
                <a:cs typeface="Franklin Gothic Book"/>
              </a:rPr>
              <a:t>keeping the others at their nominal value: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4100078" y="2165421"/>
            <a:ext cx="4932040" cy="144000"/>
          </a:xfrm>
          <a:prstGeom prst="rect">
            <a:avLst/>
          </a:prstGeom>
          <a:solidFill>
            <a:srgbClr val="0000FF">
              <a:alpha val="10000"/>
            </a:srgbClr>
          </a:solidFill>
          <a:ln w="15875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5754608" y="1801908"/>
            <a:ext cx="336922" cy="1987132"/>
          </a:xfrm>
          <a:prstGeom prst="roundRect">
            <a:avLst/>
          </a:prstGeom>
          <a:solidFill>
            <a:srgbClr val="0000FF">
              <a:alpha val="10000"/>
            </a:srgbClr>
          </a:solidFill>
          <a:ln w="15875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076234" y="1801908"/>
            <a:ext cx="338400" cy="3067252"/>
          </a:xfrm>
          <a:prstGeom prst="roundRect">
            <a:avLst/>
          </a:prstGeom>
          <a:solidFill>
            <a:srgbClr val="0000FF">
              <a:alpha val="10000"/>
            </a:srgbClr>
          </a:solidFill>
          <a:ln w="15875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8493437" y="1801908"/>
            <a:ext cx="169200" cy="4147372"/>
          </a:xfrm>
          <a:prstGeom prst="roundRect">
            <a:avLst/>
          </a:prstGeom>
          <a:solidFill>
            <a:srgbClr val="0000FF">
              <a:alpha val="10000"/>
            </a:srgbClr>
          </a:solidFill>
          <a:ln w="15875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0067" y="1772816"/>
            <a:ext cx="2376264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All good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1" kern="1000" spc="30" dirty="0">
                <a:solidFill>
                  <a:srgbClr val="EE7B34"/>
                </a:solidFill>
                <a:latin typeface="+mn-lt"/>
                <a:cs typeface="Franklin Gothic Book"/>
              </a:rPr>
              <a:t>P</a:t>
            </a:r>
            <a:r>
              <a:rPr lang="en-US" sz="1400" b="1" kern="1000" spc="30" dirty="0" smtClean="0">
                <a:solidFill>
                  <a:srgbClr val="EE7B34"/>
                </a:solidFill>
                <a:latin typeface="+mn-lt"/>
                <a:cs typeface="Franklin Gothic Book"/>
              </a:rPr>
              <a:t>ad/pad interface 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Stresses values exceeded</a:t>
            </a:r>
          </a:p>
        </p:txBody>
      </p:sp>
    </p:spTree>
    <p:extLst>
      <p:ext uri="{BB962C8B-B14F-4D97-AF65-F5344CB8AC3E}">
        <p14:creationId xmlns:p14="http://schemas.microsoft.com/office/powerpoint/2010/main" val="320658544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29</a:t>
            </a:fld>
            <a:endParaRPr lang="de-DE" dirty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2229600" y="4440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2400" spc="30" dirty="0" smtClean="0">
                <a:cs typeface="Franklin Gothic Book"/>
              </a:rPr>
              <a:t>Defining </a:t>
            </a:r>
            <a:r>
              <a:rPr lang="en-US" sz="2400" spc="30" dirty="0">
                <a:cs typeface="Franklin Gothic Book"/>
              </a:rPr>
              <a:t>T</a:t>
            </a:r>
            <a:r>
              <a:rPr lang="en-US" sz="2400" spc="30" dirty="0" smtClean="0">
                <a:cs typeface="Franklin Gothic Book"/>
              </a:rPr>
              <a:t>olerances</a:t>
            </a:r>
            <a:endParaRPr lang="de-CH" dirty="0">
              <a:solidFill>
                <a:srgbClr val="FDCA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768" y="2060848"/>
            <a:ext cx="496855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n-US" b="1" dirty="0" smtClean="0"/>
              <a:t>Target tolerances (according to </a:t>
            </a:r>
            <a:r>
              <a:rPr lang="en-US" b="1" dirty="0"/>
              <a:t>the procurement </a:t>
            </a:r>
            <a:r>
              <a:rPr lang="en-US" b="1" dirty="0" smtClean="0"/>
              <a:t>of mechanical parts)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coil/pad radial → [-40, 0</a:t>
            </a:r>
            <a:r>
              <a:rPr lang="en-US" dirty="0"/>
              <a:t>] µm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/>
              <a:t>hor. key → </a:t>
            </a:r>
            <a:r>
              <a:rPr lang="en-US" dirty="0" smtClean="0"/>
              <a:t>± 50 </a:t>
            </a:r>
            <a:r>
              <a:rPr lang="en-US" dirty="0"/>
              <a:t>µm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vert</a:t>
            </a:r>
            <a:r>
              <a:rPr lang="en-US" dirty="0"/>
              <a:t>. key → </a:t>
            </a:r>
            <a:r>
              <a:rPr lang="en-US" dirty="0" smtClean="0"/>
              <a:t>± </a:t>
            </a:r>
            <a:r>
              <a:rPr lang="en-US" dirty="0"/>
              <a:t>50 µm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/>
              <a:t>pad/pad </a:t>
            </a:r>
            <a:r>
              <a:rPr lang="en-US" dirty="0" smtClean="0"/>
              <a:t>contact → </a:t>
            </a:r>
            <a:r>
              <a:rPr lang="en-US" dirty="0"/>
              <a:t>± </a:t>
            </a:r>
            <a:r>
              <a:rPr lang="en-US" dirty="0" smtClean="0"/>
              <a:t>25 µm</a:t>
            </a:r>
            <a:endParaRPr lang="en-US" sz="1200" b="1" dirty="0" smtClean="0">
              <a:solidFill>
                <a:srgbClr val="FDCA00"/>
              </a:solidFill>
            </a:endParaRPr>
          </a:p>
          <a:p>
            <a:pPr lvl="1" algn="just"/>
            <a:r>
              <a:rPr lang="en-US" b="1" dirty="0"/>
              <a:t>4 simulations runs above limit -by a small amount- out of 625 simulations (5 values per tolerance):</a:t>
            </a:r>
          </a:p>
        </p:txBody>
      </p:sp>
      <p:sp>
        <p:nvSpPr>
          <p:cNvPr id="7" name="Rectangle 6"/>
          <p:cNvSpPr/>
          <p:nvPr/>
        </p:nvSpPr>
        <p:spPr>
          <a:xfrm>
            <a:off x="5319112" y="1052736"/>
            <a:ext cx="3263394" cy="634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>
                <a:cs typeface="Franklin Gothic Book"/>
              </a:rPr>
              <a:t>Results from </a:t>
            </a:r>
            <a:r>
              <a:rPr lang="en-US" b="1" kern="1000" spc="30" dirty="0" smtClean="0">
                <a:cs typeface="Franklin Gothic Book"/>
              </a:rPr>
              <a:t>parametric study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>
                <a:cs typeface="Franklin Gothic Book"/>
              </a:rPr>
              <a:t>w</a:t>
            </a:r>
            <a:r>
              <a:rPr lang="en-US" b="1" kern="1000" spc="30" dirty="0" smtClean="0">
                <a:cs typeface="Franklin Gothic Book"/>
              </a:rPr>
              <a:t>ith target tolerances</a:t>
            </a:r>
            <a:endParaRPr lang="en-US" b="1" kern="1000" spc="30" dirty="0">
              <a:cs typeface="Franklin Gothic Book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085185"/>
            <a:ext cx="4691812" cy="774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7504" y="602128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just"/>
            <a:r>
              <a:rPr lang="en-US" b="1" dirty="0" smtClean="0">
                <a:solidFill>
                  <a:srgbClr val="00B0F0"/>
                </a:solidFill>
              </a:rPr>
              <a:t>THIS IS NOT GOING TO BE A PROBLEM: WE HAVE EXTRA MARGINS!</a:t>
            </a:r>
            <a:endParaRPr lang="en-US" b="1" dirty="0">
              <a:solidFill>
                <a:srgbClr val="00B0F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628800"/>
            <a:ext cx="3931002" cy="25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683" y="4149360"/>
            <a:ext cx="393874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9034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412776"/>
            <a:ext cx="7416824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>
                <a:latin typeface="Arial" panose="020B0604020202020204" pitchFamily="34" charset="0"/>
                <a:cs typeface="Arial" panose="020B0604020202020204" pitchFamily="34" charset="0"/>
              </a:rPr>
              <a:t>2D Mechanical modelling of CD1 dipole with </a:t>
            </a:r>
            <a:r>
              <a:rPr lang="en-US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ANSYS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Design’s objectives</a:t>
            </a: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 Design (+ excursus on CD2)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Nominal Design vs. Material Properties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tolerances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Parametric </a:t>
            </a: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614472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30</a:t>
            </a:fld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412776"/>
            <a:ext cx="7416824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Mechanical modelling of CD1 dipole with </a:t>
            </a: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ANSYS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Design’s objectives</a:t>
            </a: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 Design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Design vs. Material Properties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tolerances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Parametric Study</a:t>
            </a:r>
            <a:endParaRPr lang="en-US" sz="1800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850086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</a:pPr>
            <a:r>
              <a:rPr lang="en-US" sz="28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endParaRPr lang="en-US" sz="2800" spc="3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31</a:t>
            </a:fld>
            <a:endParaRPr lang="de-DE" dirty="0"/>
          </a:p>
        </p:txBody>
      </p:sp>
      <p:sp>
        <p:nvSpPr>
          <p:cNvPr id="4" name="Inhaltsplatzhalter 1"/>
          <p:cNvSpPr txBox="1">
            <a:spLocks/>
          </p:cNvSpPr>
          <p:nvPr/>
        </p:nvSpPr>
        <p:spPr>
          <a:xfrm>
            <a:off x="717158" y="1772816"/>
            <a:ext cx="8064896" cy="2180927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2" indent="0">
              <a:buNone/>
            </a:pPr>
            <a:endParaRPr lang="en-US" kern="1000" spc="30" dirty="0" smtClean="0">
              <a:cs typeface="Franklin Gothic Book"/>
            </a:endParaRPr>
          </a:p>
          <a:p>
            <a:pPr marL="539750" lvl="3" indent="0">
              <a:buFont typeface="Symbol" panose="05050102010706020507" pitchFamily="18" charset="2"/>
              <a:buNone/>
            </a:pPr>
            <a:endParaRPr lang="en-US" kern="1000" spc="30" dirty="0" smtClean="0">
              <a:cs typeface="Franklin Gothic Book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7416824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A parametric study on the 2D model of CD1 magnet is carried out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Critical tolerances a parameter sensitivity is investigated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Tolerances for technical design are defined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Numerical Results from 2D simulations show the feasibility of the CD1 design</a:t>
            </a: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658088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pc="30" dirty="0" smtClean="0">
                <a:cs typeface="Franklin Gothic Book"/>
              </a:rPr>
              <a:t>CD1 - The Coil</a:t>
            </a:r>
            <a:br>
              <a:rPr lang="en-US" sz="2800" spc="30" dirty="0" smtClean="0">
                <a:cs typeface="Franklin Gothic Book"/>
              </a:rPr>
            </a:br>
            <a:r>
              <a:rPr lang="en-US" sz="2800" spc="30" dirty="0" smtClean="0">
                <a:cs typeface="Franklin Gothic Book"/>
              </a:rPr>
              <a:t>Radial Stress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06312" y="666936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32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Assembly - room temp.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342596" y="2654964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Room temp. steps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(</a:t>
            </a:r>
            <a:r>
              <a:rPr lang="el-GR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rgbClr val="0000FF"/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 - Radial)</a:t>
            </a: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077" y="4289423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Cool down 1.9 K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5581" y="4077072"/>
            <a:ext cx="2440310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Operation at short sample limit (1.9 K, 12 T)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1600" y="3587922"/>
            <a:ext cx="286429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</a:t>
            </a:r>
            <a:r>
              <a:rPr lang="en-US" sz="1400" b="1" kern="1000" spc="3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[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- 46.6, 29.0] MPa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66560" y="6324188"/>
            <a:ext cx="2437487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[-63.7, 54.6] MPa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58848" y="6324188"/>
            <a:ext cx="2453511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[-104.0, 36.2] MPa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5616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Vert.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07904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Hor.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1025557" y="5211148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Cool down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and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operation steps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(</a:t>
            </a:r>
            <a:r>
              <a:rPr lang="el-GR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rgbClr val="0000FF"/>
                </a:solidFill>
                <a:latin typeface="+mn-lt"/>
                <a:cs typeface="Franklin Gothic Book"/>
              </a:rPr>
              <a:t>r</a:t>
            </a:r>
            <a:r>
              <a:rPr lang="el-GR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 </a:t>
            </a: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- </a:t>
            </a:r>
            <a:r>
              <a:rPr lang="de-CH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Radial)</a:t>
            </a:r>
            <a:endParaRPr lang="de-CH" sz="1400" b="1" kern="1000" spc="30" dirty="0">
              <a:solidFill>
                <a:srgbClr val="0000FF"/>
              </a:solidFill>
              <a:latin typeface="+mn-lt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07903" y="3587884"/>
            <a:ext cx="2513183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r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 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= [-10.7, 16.6] MPa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44208" y="3587884"/>
            <a:ext cx="2288232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</a:t>
            </a:r>
            <a:r>
              <a:rPr lang="en-US" sz="1400" b="1" kern="1000" spc="3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[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-21.1, 5.3] MPa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60" y="1807311"/>
            <a:ext cx="2745231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827" y="1807311"/>
            <a:ext cx="2745231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140" y="1807311"/>
            <a:ext cx="2745231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505447"/>
            <a:ext cx="2745231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81" y="4505447"/>
            <a:ext cx="2745231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35057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pc="30" dirty="0" smtClean="0">
                <a:cs typeface="Franklin Gothic Book"/>
              </a:rPr>
              <a:t>CD1 - The Former</a:t>
            </a:r>
            <a:br>
              <a:rPr lang="en-US" sz="2800" spc="30" dirty="0" smtClean="0">
                <a:cs typeface="Franklin Gothic Book"/>
              </a:rPr>
            </a:br>
            <a:r>
              <a:rPr lang="en-US" sz="2800" spc="30" dirty="0" smtClean="0">
                <a:cs typeface="Franklin Gothic Book"/>
              </a:rPr>
              <a:t>Radial Stress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06312" y="666936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33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Assembly - room temp.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98580" y="2654964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Room temp. steps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(</a:t>
            </a:r>
            <a:r>
              <a:rPr lang="el-GR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rgbClr val="0000FF"/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 </a:t>
            </a:r>
            <a:r>
              <a:rPr lang="en-US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- </a:t>
            </a: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Radial)</a:t>
            </a:r>
            <a:endParaRPr lang="de-CH" sz="1400" b="1" kern="1000" spc="30" dirty="0">
              <a:solidFill>
                <a:srgbClr val="0000FF"/>
              </a:solidFill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077" y="4289423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Cool down 1.9 K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5581" y="4067843"/>
            <a:ext cx="2440310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Operation at short sample limit (1.9 K, 12 T)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15616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Vert.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07904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Hor.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5575" y="3573054"/>
            <a:ext cx="2583361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= [-50.2, 102.0] MPa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550536" y="6405205"/>
            <a:ext cx="266953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[-86.4, 78.7]MPa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342824" y="6405205"/>
            <a:ext cx="3045599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[-204.0, 174.0]MPa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491880" y="3573016"/>
            <a:ext cx="230425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[- 20.2, 30.6] MPa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228184" y="3573016"/>
            <a:ext cx="266429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Former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[-16.9, 28.8] MPa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1025557" y="5211148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Cool down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and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operation steps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(</a:t>
            </a:r>
            <a:r>
              <a:rPr lang="el-GR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rgbClr val="0000FF"/>
                </a:solidFill>
                <a:latin typeface="+mn-lt"/>
                <a:cs typeface="Franklin Gothic Book"/>
              </a:rPr>
              <a:t>r</a:t>
            </a:r>
            <a:r>
              <a:rPr lang="el-GR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 </a:t>
            </a: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- </a:t>
            </a:r>
            <a:r>
              <a:rPr lang="en-US" sz="1400" b="1" kern="1000" spc="30" dirty="0">
                <a:solidFill>
                  <a:srgbClr val="0000FF"/>
                </a:solidFill>
                <a:cs typeface="Franklin Gothic Book"/>
              </a:rPr>
              <a:t>Radial</a:t>
            </a:r>
            <a:r>
              <a:rPr lang="de-CH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)</a:t>
            </a:r>
            <a:endParaRPr lang="de-CH" sz="1400" b="1" kern="1000" spc="30" dirty="0">
              <a:solidFill>
                <a:srgbClr val="0000FF"/>
              </a:solidFill>
              <a:latin typeface="+mn-lt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57" y="1759702"/>
            <a:ext cx="2745231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953" y="1772816"/>
            <a:ext cx="2745231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249" y="1775090"/>
            <a:ext cx="2745231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499891"/>
            <a:ext cx="2745231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007" y="4527172"/>
            <a:ext cx="2745231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08473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pc="30" dirty="0" smtClean="0">
                <a:cs typeface="Franklin Gothic Book"/>
              </a:rPr>
              <a:t>CD2 - The Coil</a:t>
            </a:r>
            <a:br>
              <a:rPr lang="en-US" sz="2800" spc="30" dirty="0" smtClean="0">
                <a:cs typeface="Franklin Gothic Book"/>
              </a:rPr>
            </a:br>
            <a:r>
              <a:rPr lang="en-US" sz="2800" spc="30" dirty="0" smtClean="0">
                <a:cs typeface="Franklin Gothic Book"/>
              </a:rPr>
              <a:t>Radial Stress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06312" y="666936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34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Assembly - room temp.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342596" y="2654964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Room temp. steps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(</a:t>
            </a:r>
            <a:r>
              <a:rPr lang="el-GR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rgbClr val="0000FF"/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 - Radial)</a:t>
            </a: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077" y="4289423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Cool down 4.2 K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5581" y="4077072"/>
            <a:ext cx="2440310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Operation at short sample limit (4.2 K, 10.5 T)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1600" y="3587922"/>
            <a:ext cx="286429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[-26.5, 24.7] MPa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66560" y="6324188"/>
            <a:ext cx="2437487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[-76.5, 43.6] MPa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58848" y="6324188"/>
            <a:ext cx="2453511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[-79.0, 47.3] MPa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5616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Vert.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07904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Hor.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1025557" y="5211148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Cool down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and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operation steps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(</a:t>
            </a:r>
            <a:r>
              <a:rPr lang="el-GR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rgbClr val="0000FF"/>
                </a:solidFill>
                <a:latin typeface="+mn-lt"/>
                <a:cs typeface="Franklin Gothic Book"/>
              </a:rPr>
              <a:t>r</a:t>
            </a:r>
            <a:r>
              <a:rPr lang="el-GR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 </a:t>
            </a: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- </a:t>
            </a:r>
            <a:r>
              <a:rPr lang="de-CH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Radial)</a:t>
            </a:r>
            <a:endParaRPr lang="de-CH" sz="1400" b="1" kern="1000" spc="30" dirty="0">
              <a:solidFill>
                <a:srgbClr val="0000FF"/>
              </a:solidFill>
              <a:latin typeface="+mn-lt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07903" y="3587884"/>
            <a:ext cx="2513183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r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 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= </a:t>
            </a:r>
            <a:r>
              <a:rPr lang="en-US" sz="1400" b="1" kern="1000" spc="3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[- 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20.5, 10.2] MPa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44208" y="3587884"/>
            <a:ext cx="2288232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[-22.2, 8.7] MPa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11871"/>
            <a:ext cx="2466461" cy="1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683" y="1811871"/>
            <a:ext cx="2466461" cy="18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811871"/>
            <a:ext cx="2466461" cy="18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462" y="4541740"/>
            <a:ext cx="2466461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541740"/>
            <a:ext cx="2466461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80910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pc="30" dirty="0" smtClean="0">
                <a:cs typeface="Franklin Gothic Book"/>
              </a:rPr>
              <a:t>CD2 - The Former</a:t>
            </a:r>
            <a:br>
              <a:rPr lang="en-US" sz="2800" spc="30" dirty="0" smtClean="0">
                <a:cs typeface="Franklin Gothic Book"/>
              </a:rPr>
            </a:br>
            <a:r>
              <a:rPr lang="en-US" sz="2800" spc="30" dirty="0" smtClean="0">
                <a:cs typeface="Franklin Gothic Book"/>
              </a:rPr>
              <a:t>Radial Stress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06312" y="666936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35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Assembly - room temp.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98580" y="2654964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Room temp. steps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(</a:t>
            </a:r>
            <a:r>
              <a:rPr lang="el-GR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rgbClr val="0000FF"/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 </a:t>
            </a:r>
            <a:r>
              <a:rPr lang="en-US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- </a:t>
            </a: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Radial)</a:t>
            </a:r>
            <a:endParaRPr lang="de-CH" sz="1400" b="1" kern="1000" spc="30" dirty="0">
              <a:solidFill>
                <a:srgbClr val="0000FF"/>
              </a:solidFill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077" y="4289423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Cool down 4.2 K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5581" y="4067843"/>
            <a:ext cx="2440310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Operation at short sample limit (4.2 K, 10.5 T)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15616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Vert.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07904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Hor.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1025557" y="5211148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Cool down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and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operation steps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(</a:t>
            </a:r>
            <a:r>
              <a:rPr lang="el-GR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rgbClr val="0000FF"/>
                </a:solidFill>
                <a:latin typeface="+mn-lt"/>
                <a:cs typeface="Franklin Gothic Book"/>
              </a:rPr>
              <a:t>r</a:t>
            </a:r>
            <a:r>
              <a:rPr lang="el-GR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 </a:t>
            </a: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- </a:t>
            </a:r>
            <a:r>
              <a:rPr lang="en-US" sz="1400" b="1" kern="1000" spc="30" dirty="0">
                <a:solidFill>
                  <a:srgbClr val="0000FF"/>
                </a:solidFill>
                <a:cs typeface="Franklin Gothic Book"/>
              </a:rPr>
              <a:t>Radial</a:t>
            </a:r>
            <a:r>
              <a:rPr lang="de-CH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)</a:t>
            </a:r>
            <a:endParaRPr lang="de-CH" sz="1400" b="1" kern="1000" spc="30" dirty="0">
              <a:solidFill>
                <a:srgbClr val="0000FF"/>
              </a:solidFill>
              <a:latin typeface="+mn-lt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82" y="1750574"/>
            <a:ext cx="2466461" cy="1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675" y="1750574"/>
            <a:ext cx="2466461" cy="18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750574"/>
            <a:ext cx="2466461" cy="18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536" y="4525305"/>
            <a:ext cx="2466461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525305"/>
            <a:ext cx="2466461" cy="18000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71600" y="3587922"/>
            <a:ext cx="286429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[-57.7, 66.0] MPa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66560" y="6324188"/>
            <a:ext cx="2437487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[-95.9, 143.0] MPa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58848" y="6324188"/>
            <a:ext cx="2453511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[-169.0, 62.6] MPa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507903" y="3587884"/>
            <a:ext cx="2513183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r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 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= </a:t>
            </a:r>
            <a:r>
              <a:rPr lang="en-US" sz="1400" b="1" kern="1000" spc="3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[- 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36.3, 40.8] MPa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44208" y="3587884"/>
            <a:ext cx="2288232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σ</a:t>
            </a:r>
            <a:r>
              <a:rPr lang="en-US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r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[-32.2, 44.6] MPa</a:t>
            </a:r>
          </a:p>
        </p:txBody>
      </p:sp>
    </p:spTree>
    <p:extLst>
      <p:ext uri="{BB962C8B-B14F-4D97-AF65-F5344CB8AC3E}">
        <p14:creationId xmlns:p14="http://schemas.microsoft.com/office/powerpoint/2010/main" val="244183623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91600"/>
            <a:ext cx="7319336" cy="508500"/>
          </a:xfrm>
        </p:spPr>
        <p:txBody>
          <a:bodyPr/>
          <a:lstStyle/>
          <a:p>
            <a:pPr algn="ctr"/>
            <a:r>
              <a:rPr lang="en-US" sz="2800" spc="30" dirty="0">
                <a:cs typeface="Franklin Gothic Book"/>
              </a:rPr>
              <a:t>2D Mechanical modelling </a:t>
            </a:r>
            <a:r>
              <a:rPr lang="en-US" sz="2800" spc="30" dirty="0" smtClean="0">
                <a:cs typeface="Franklin Gothic Book"/>
              </a:rPr>
              <a:t/>
            </a:r>
            <a:br>
              <a:rPr lang="en-US" sz="2800" spc="30" dirty="0" smtClean="0">
                <a:cs typeface="Franklin Gothic Book"/>
              </a:rPr>
            </a:br>
            <a:r>
              <a:rPr lang="en-US" sz="2800" spc="30" dirty="0" smtClean="0">
                <a:cs typeface="Franklin Gothic Book"/>
              </a:rPr>
              <a:t>Setup of the numerical simulations (ANSYS)</a:t>
            </a:r>
            <a:r>
              <a:rPr lang="en-US" sz="2800" spc="30" dirty="0">
                <a:cs typeface="Franklin Gothic Book"/>
              </a:rPr>
              <a:t/>
            </a:r>
            <a:br>
              <a:rPr lang="en-US" sz="2800" spc="30" dirty="0">
                <a:cs typeface="Franklin Gothic Book"/>
              </a:rPr>
            </a:b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4" name="Inhaltsplatzhalter 1"/>
          <p:cNvSpPr txBox="1">
            <a:spLocks/>
          </p:cNvSpPr>
          <p:nvPr/>
        </p:nvSpPr>
        <p:spPr>
          <a:xfrm>
            <a:off x="467544" y="1888525"/>
            <a:ext cx="5328592" cy="2180927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177800" lvl="1" indent="0">
              <a:buNone/>
            </a:pPr>
            <a:r>
              <a:rPr lang="en-US" sz="1600" b="1" dirty="0" smtClean="0"/>
              <a:t>The simulation is divided in 5 load steps</a:t>
            </a:r>
            <a:r>
              <a:rPr lang="en-US" sz="1600" dirty="0" smtClean="0"/>
              <a:t>:</a:t>
            </a:r>
          </a:p>
          <a:p>
            <a:pPr marL="698500" lvl="2" indent="-342900">
              <a:buFont typeface="+mj-lt"/>
              <a:buAutoNum type="arabicPeriod"/>
            </a:pPr>
            <a:r>
              <a:rPr lang="en-US" sz="1600" kern="1000" spc="30" dirty="0" smtClean="0">
                <a:cs typeface="Franklin Gothic Book"/>
              </a:rPr>
              <a:t>Vertical bladders inflation (max 40 </a:t>
            </a:r>
            <a:r>
              <a:rPr lang="en-US" sz="1600" kern="1000" spc="30" dirty="0">
                <a:cs typeface="Franklin Gothic Book"/>
              </a:rPr>
              <a:t>MPa pressure)</a:t>
            </a:r>
            <a:r>
              <a:rPr lang="en-US" sz="1600" kern="1000" spc="30" dirty="0" smtClean="0">
                <a:cs typeface="Franklin Gothic Book"/>
              </a:rPr>
              <a:t> and vertical keys insertion</a:t>
            </a:r>
          </a:p>
          <a:p>
            <a:pPr marL="698500" lvl="2" indent="-342900">
              <a:buFont typeface="+mj-lt"/>
              <a:buAutoNum type="arabicPeriod"/>
            </a:pPr>
            <a:endParaRPr lang="en-US" sz="1600" kern="1000" spc="30" dirty="0" smtClean="0">
              <a:cs typeface="Franklin Gothic Book"/>
            </a:endParaRPr>
          </a:p>
          <a:p>
            <a:pPr marL="698500" lvl="2" indent="-342900">
              <a:buFont typeface="+mj-lt"/>
              <a:buAutoNum type="arabicPeriod"/>
            </a:pPr>
            <a:r>
              <a:rPr lang="en-US" sz="1600" kern="1000" spc="30" dirty="0" smtClean="0">
                <a:cs typeface="Franklin Gothic Book"/>
              </a:rPr>
              <a:t>Vertical bladders deflation  and horizontal bladder </a:t>
            </a:r>
            <a:r>
              <a:rPr lang="en-US" sz="1600" kern="1000" spc="30" dirty="0">
                <a:cs typeface="Franklin Gothic Book"/>
              </a:rPr>
              <a:t>inflation </a:t>
            </a:r>
            <a:r>
              <a:rPr lang="en-US" sz="1600" kern="1000" spc="30" dirty="0" smtClean="0">
                <a:cs typeface="Franklin Gothic Book"/>
              </a:rPr>
              <a:t>(max 40 </a:t>
            </a:r>
            <a:r>
              <a:rPr lang="en-US" sz="1600" kern="1000" spc="30" dirty="0">
                <a:cs typeface="Franklin Gothic Book"/>
              </a:rPr>
              <a:t>MPa pressure) </a:t>
            </a:r>
            <a:r>
              <a:rPr lang="en-US" sz="1600" kern="1000" spc="30" dirty="0" smtClean="0">
                <a:cs typeface="Franklin Gothic Book"/>
              </a:rPr>
              <a:t>with horizontal keys insertion</a:t>
            </a:r>
          </a:p>
          <a:p>
            <a:pPr marL="698500" lvl="2" indent="-342900">
              <a:buFont typeface="+mj-lt"/>
              <a:buAutoNum type="arabicPeriod"/>
            </a:pPr>
            <a:endParaRPr lang="en-US" sz="1600" kern="1000" spc="30" dirty="0" smtClean="0">
              <a:cs typeface="Franklin Gothic Book"/>
            </a:endParaRPr>
          </a:p>
          <a:p>
            <a:pPr marL="698500" lvl="2" indent="-342900">
              <a:buFont typeface="+mj-lt"/>
              <a:buAutoNum type="arabicPeriod"/>
            </a:pPr>
            <a:r>
              <a:rPr lang="en-US" sz="1600" kern="1000" spc="30" dirty="0" smtClean="0">
                <a:cs typeface="Franklin Gothic Book"/>
              </a:rPr>
              <a:t>Horizontal bladders deflation-&gt; assembly at room temperature</a:t>
            </a:r>
          </a:p>
          <a:p>
            <a:pPr marL="698500" lvl="2" indent="-342900">
              <a:buFont typeface="+mj-lt"/>
              <a:buAutoNum type="arabicPeriod"/>
            </a:pPr>
            <a:endParaRPr lang="en-US" sz="1600" kern="1000" spc="30" dirty="0" smtClean="0">
              <a:cs typeface="Franklin Gothic Book"/>
            </a:endParaRPr>
          </a:p>
          <a:p>
            <a:pPr marL="698500" lvl="2" indent="-342900">
              <a:buFont typeface="+mj-lt"/>
              <a:buAutoNum type="arabicPeriod"/>
            </a:pPr>
            <a:r>
              <a:rPr lang="en-US" sz="1600" kern="1000" spc="30" dirty="0" smtClean="0">
                <a:cs typeface="Franklin Gothic Book"/>
              </a:rPr>
              <a:t>Cool down of the assembly to 1.9 K</a:t>
            </a:r>
          </a:p>
          <a:p>
            <a:pPr marL="698500" lvl="2" indent="-342900">
              <a:buFont typeface="+mj-lt"/>
              <a:buAutoNum type="arabicPeriod"/>
            </a:pPr>
            <a:endParaRPr lang="en-US" sz="1600" kern="1000" spc="30" dirty="0" smtClean="0">
              <a:cs typeface="Franklin Gothic Book"/>
            </a:endParaRPr>
          </a:p>
          <a:p>
            <a:pPr marL="698500" lvl="2" indent="-342900">
              <a:buFont typeface="+mj-lt"/>
              <a:buAutoNum type="arabicPeriod"/>
            </a:pPr>
            <a:r>
              <a:rPr lang="en-US" sz="1600" kern="1000" spc="30" dirty="0" smtClean="0">
                <a:cs typeface="Franklin Gothic Book"/>
              </a:rPr>
              <a:t>Operation-&gt;Lorenz forces acting on the conductor according to short sample limit (1.9 K, 12 T) </a:t>
            </a:r>
          </a:p>
          <a:p>
            <a:pPr marL="539750" lvl="3" indent="0">
              <a:buFont typeface="Symbol" panose="05050102010706020507" pitchFamily="18" charset="2"/>
              <a:buNone/>
            </a:pPr>
            <a:endParaRPr lang="en-US" sz="1600" kern="1000" spc="30" dirty="0" smtClean="0">
              <a:cs typeface="Franklin Gothic Book"/>
            </a:endParaRPr>
          </a:p>
          <a:p>
            <a:pPr marL="539750" lvl="3" indent="0">
              <a:buFont typeface="Symbol" panose="05050102010706020507" pitchFamily="18" charset="2"/>
              <a:buNone/>
            </a:pPr>
            <a:endParaRPr lang="en-US" sz="1600" kern="1000" spc="30" dirty="0" smtClean="0">
              <a:cs typeface="Franklin Gothic Book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/>
          </a:p>
        </p:txBody>
      </p:sp>
      <p:grpSp>
        <p:nvGrpSpPr>
          <p:cNvPr id="10" name="Group 9"/>
          <p:cNvGrpSpPr/>
          <p:nvPr/>
        </p:nvGrpSpPr>
        <p:grpSpPr>
          <a:xfrm>
            <a:off x="5220072" y="1476358"/>
            <a:ext cx="3727061" cy="3587895"/>
            <a:chOff x="5220072" y="1476358"/>
            <a:chExt cx="3727061" cy="358789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00" t="6234" r="30167" b="5970"/>
            <a:stretch/>
          </p:blipFill>
          <p:spPr>
            <a:xfrm>
              <a:off x="6122268" y="1803296"/>
              <a:ext cx="2824865" cy="2808000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5220072" y="1476358"/>
              <a:ext cx="22188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Horizontal </a:t>
              </a:r>
              <a:r>
                <a:rPr lang="en-US" sz="1200" b="1" dirty="0" smtClean="0"/>
                <a:t>and vertical </a:t>
              </a:r>
              <a:r>
                <a:rPr lang="en-US" sz="1200" b="1" dirty="0"/>
                <a:t>keys</a:t>
              </a:r>
            </a:p>
          </p:txBody>
        </p:sp>
        <p:cxnSp>
          <p:nvCxnSpPr>
            <p:cNvPr id="43" name="Straight Arrow Connector 42"/>
            <p:cNvCxnSpPr/>
            <p:nvPr/>
          </p:nvCxnSpPr>
          <p:spPr bwMode="auto">
            <a:xfrm>
              <a:off x="6588224" y="1753357"/>
              <a:ext cx="864096" cy="9593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5" name="Straight Arrow Connector 44"/>
            <p:cNvCxnSpPr>
              <a:stCxn id="42" idx="2"/>
            </p:cNvCxnSpPr>
            <p:nvPr/>
          </p:nvCxnSpPr>
          <p:spPr bwMode="auto">
            <a:xfrm>
              <a:off x="6329511" y="1753357"/>
              <a:ext cx="713621" cy="138761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8" name="TextBox 47"/>
            <p:cNvSpPr txBox="1"/>
            <p:nvPr/>
          </p:nvSpPr>
          <p:spPr>
            <a:xfrm>
              <a:off x="6084168" y="4787254"/>
              <a:ext cx="25042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horizontal </a:t>
              </a:r>
              <a:r>
                <a:rPr lang="en-US" sz="1200" b="1" dirty="0"/>
                <a:t>and </a:t>
              </a:r>
              <a:r>
                <a:rPr lang="en-US" sz="1200" b="1" dirty="0" smtClean="0"/>
                <a:t>vertical bladders</a:t>
              </a:r>
              <a:endParaRPr lang="en-US" sz="1200" b="1" dirty="0"/>
            </a:p>
          </p:txBody>
        </p:sp>
        <p:cxnSp>
          <p:nvCxnSpPr>
            <p:cNvPr id="49" name="Straight Arrow Connector 48"/>
            <p:cNvCxnSpPr/>
            <p:nvPr/>
          </p:nvCxnSpPr>
          <p:spPr bwMode="auto">
            <a:xfrm flipV="1">
              <a:off x="7020272" y="3720801"/>
              <a:ext cx="288032" cy="106645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3" name="Straight Arrow Connector 52"/>
            <p:cNvCxnSpPr/>
            <p:nvPr/>
          </p:nvCxnSpPr>
          <p:spPr bwMode="auto">
            <a:xfrm flipV="1">
              <a:off x="6876256" y="3504777"/>
              <a:ext cx="144016" cy="128247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5" name="Rectangle 54"/>
            <p:cNvSpPr/>
            <p:nvPr/>
          </p:nvSpPr>
          <p:spPr bwMode="auto">
            <a:xfrm>
              <a:off x="7164288" y="3645024"/>
              <a:ext cx="720080" cy="72008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7165584" y="2683200"/>
              <a:ext cx="720080" cy="72008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837628" y="3715524"/>
              <a:ext cx="216024" cy="288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200" kern="1000" spc="30" dirty="0" smtClean="0">
                  <a:solidFill>
                    <a:srgbClr val="FF0000"/>
                  </a:solidFill>
                  <a:latin typeface="+mn-lt"/>
                  <a:cs typeface="Franklin Gothic Book"/>
                </a:rPr>
                <a:t>1</a:t>
              </a:r>
              <a:endParaRPr lang="de-CH" sz="1200" kern="1000" spc="30" dirty="0" err="1" smtClean="0">
                <a:solidFill>
                  <a:srgbClr val="FF0000"/>
                </a:solidFill>
                <a:latin typeface="+mn-lt"/>
                <a:cs typeface="Franklin Gothic Book"/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 rot="5400000">
              <a:off x="7639483" y="3143638"/>
              <a:ext cx="720080" cy="72008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 rot="5400000">
              <a:off x="6683092" y="3144592"/>
              <a:ext cx="720080" cy="72008"/>
            </a:xfrm>
            <a:prstGeom prst="rect">
              <a:avLst/>
            </a:prstGeom>
            <a:noFill/>
            <a:ln w="9525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053652" y="2863279"/>
              <a:ext cx="216024" cy="2880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200" kern="1000" spc="30" dirty="0" smtClean="0">
                  <a:solidFill>
                    <a:srgbClr val="FF0000"/>
                  </a:solidFill>
                  <a:latin typeface="+mn-lt"/>
                  <a:cs typeface="Franklin Gothic Book"/>
                </a:rPr>
                <a:t>2</a:t>
              </a:r>
              <a:endParaRPr lang="de-CH" sz="1200" kern="1000" spc="30" dirty="0" err="1" smtClean="0">
                <a:solidFill>
                  <a:srgbClr val="FF0000"/>
                </a:solidFill>
                <a:latin typeface="+mn-lt"/>
                <a:cs typeface="Franklin Gothic Book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7236296" y="2718444"/>
              <a:ext cx="576064" cy="760"/>
              <a:chOff x="7236296" y="2718444"/>
              <a:chExt cx="576064" cy="760"/>
            </a:xfrm>
          </p:grpSpPr>
          <p:cxnSp>
            <p:nvCxnSpPr>
              <p:cNvPr id="7" name="Straight Connector 6"/>
              <p:cNvCxnSpPr/>
              <p:nvPr/>
            </p:nvCxnSpPr>
            <p:spPr bwMode="auto">
              <a:xfrm>
                <a:off x="7236296" y="2719204"/>
                <a:ext cx="14401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Straight Connector 20"/>
              <p:cNvCxnSpPr/>
              <p:nvPr/>
            </p:nvCxnSpPr>
            <p:spPr bwMode="auto">
              <a:xfrm>
                <a:off x="7668344" y="2719204"/>
                <a:ext cx="14401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" name="Straight Connector 21"/>
              <p:cNvCxnSpPr/>
              <p:nvPr/>
            </p:nvCxnSpPr>
            <p:spPr bwMode="auto">
              <a:xfrm>
                <a:off x="7426137" y="2718444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" name="Straight Connector 22"/>
              <p:cNvCxnSpPr/>
              <p:nvPr/>
            </p:nvCxnSpPr>
            <p:spPr bwMode="auto">
              <a:xfrm>
                <a:off x="7543376" y="2718444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5" name="Group 24"/>
            <p:cNvGrpSpPr/>
            <p:nvPr/>
          </p:nvGrpSpPr>
          <p:grpSpPr>
            <a:xfrm>
              <a:off x="7236296" y="3683120"/>
              <a:ext cx="576064" cy="760"/>
              <a:chOff x="7236296" y="2718444"/>
              <a:chExt cx="576064" cy="760"/>
            </a:xfrm>
          </p:grpSpPr>
          <p:cxnSp>
            <p:nvCxnSpPr>
              <p:cNvPr id="26" name="Straight Connector 25"/>
              <p:cNvCxnSpPr/>
              <p:nvPr/>
            </p:nvCxnSpPr>
            <p:spPr bwMode="auto">
              <a:xfrm>
                <a:off x="7236296" y="2719204"/>
                <a:ext cx="14401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Straight Connector 26"/>
              <p:cNvCxnSpPr/>
              <p:nvPr/>
            </p:nvCxnSpPr>
            <p:spPr bwMode="auto">
              <a:xfrm>
                <a:off x="7668344" y="2719204"/>
                <a:ext cx="14401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Straight Connector 27"/>
              <p:cNvCxnSpPr/>
              <p:nvPr/>
            </p:nvCxnSpPr>
            <p:spPr bwMode="auto">
              <a:xfrm>
                <a:off x="7426137" y="2718444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Straight Connector 28"/>
              <p:cNvCxnSpPr/>
              <p:nvPr/>
            </p:nvCxnSpPr>
            <p:spPr bwMode="auto">
              <a:xfrm>
                <a:off x="7543376" y="2718444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0" name="Group 29"/>
            <p:cNvGrpSpPr/>
            <p:nvPr/>
          </p:nvGrpSpPr>
          <p:grpSpPr>
            <a:xfrm rot="5400000">
              <a:off x="7713781" y="3212596"/>
              <a:ext cx="576064" cy="760"/>
              <a:chOff x="7236296" y="2718444"/>
              <a:chExt cx="576064" cy="760"/>
            </a:xfrm>
          </p:grpSpPr>
          <p:cxnSp>
            <p:nvCxnSpPr>
              <p:cNvPr id="31" name="Straight Connector 30"/>
              <p:cNvCxnSpPr/>
              <p:nvPr/>
            </p:nvCxnSpPr>
            <p:spPr bwMode="auto">
              <a:xfrm>
                <a:off x="7236296" y="2719204"/>
                <a:ext cx="14401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" name="Straight Connector 31"/>
              <p:cNvCxnSpPr/>
              <p:nvPr/>
            </p:nvCxnSpPr>
            <p:spPr bwMode="auto">
              <a:xfrm>
                <a:off x="7668344" y="2719204"/>
                <a:ext cx="14401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" name="Straight Connector 32"/>
              <p:cNvCxnSpPr/>
              <p:nvPr/>
            </p:nvCxnSpPr>
            <p:spPr bwMode="auto">
              <a:xfrm>
                <a:off x="7426137" y="2718444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Straight Connector 33"/>
              <p:cNvCxnSpPr/>
              <p:nvPr/>
            </p:nvCxnSpPr>
            <p:spPr bwMode="auto">
              <a:xfrm>
                <a:off x="7543376" y="2718444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5" name="Group 34"/>
            <p:cNvGrpSpPr/>
            <p:nvPr/>
          </p:nvGrpSpPr>
          <p:grpSpPr>
            <a:xfrm rot="5400000">
              <a:off x="6749105" y="3212596"/>
              <a:ext cx="576064" cy="760"/>
              <a:chOff x="7236296" y="2718444"/>
              <a:chExt cx="576064" cy="760"/>
            </a:xfrm>
          </p:grpSpPr>
          <p:cxnSp>
            <p:nvCxnSpPr>
              <p:cNvPr id="36" name="Straight Connector 35"/>
              <p:cNvCxnSpPr/>
              <p:nvPr/>
            </p:nvCxnSpPr>
            <p:spPr bwMode="auto">
              <a:xfrm>
                <a:off x="7236296" y="2719204"/>
                <a:ext cx="14401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Straight Connector 36"/>
              <p:cNvCxnSpPr/>
              <p:nvPr/>
            </p:nvCxnSpPr>
            <p:spPr bwMode="auto">
              <a:xfrm>
                <a:off x="7668344" y="2719204"/>
                <a:ext cx="144016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accent5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Straight Connector 37"/>
              <p:cNvCxnSpPr/>
              <p:nvPr/>
            </p:nvCxnSpPr>
            <p:spPr bwMode="auto">
              <a:xfrm>
                <a:off x="7426137" y="2718444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Straight Connector 38"/>
              <p:cNvCxnSpPr/>
              <p:nvPr/>
            </p:nvCxnSpPr>
            <p:spPr bwMode="auto">
              <a:xfrm>
                <a:off x="7543376" y="2718444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40" name="TextBox 39"/>
          <p:cNvSpPr txBox="1"/>
          <p:nvPr/>
        </p:nvSpPr>
        <p:spPr>
          <a:xfrm>
            <a:off x="5809247" y="4437112"/>
            <a:ext cx="750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Al Shell</a:t>
            </a:r>
            <a:endParaRPr lang="en-US" sz="1200" b="1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6161266" y="4069452"/>
            <a:ext cx="352020" cy="3676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8161664" y="5157192"/>
            <a:ext cx="8726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Iron Yoke</a:t>
            </a:r>
            <a:endParaRPr lang="en-US" sz="1200" b="1" dirty="0"/>
          </a:p>
        </p:txBody>
      </p:sp>
      <p:cxnSp>
        <p:nvCxnSpPr>
          <p:cNvPr id="46" name="Straight Arrow Connector 45"/>
          <p:cNvCxnSpPr/>
          <p:nvPr/>
        </p:nvCxnSpPr>
        <p:spPr bwMode="auto">
          <a:xfrm flipH="1" flipV="1">
            <a:off x="8161664" y="3859540"/>
            <a:ext cx="412517" cy="12909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7968430" y="1473485"/>
            <a:ext cx="9621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Steel Pads</a:t>
            </a:r>
            <a:endParaRPr lang="en-US" sz="1200" b="1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7837628" y="1753357"/>
            <a:ext cx="594230" cy="11099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5160145" y="3645024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Coil Pack</a:t>
            </a:r>
            <a:endParaRPr lang="en-US" sz="1200" b="1" dirty="0"/>
          </a:p>
        </p:txBody>
      </p:sp>
      <p:cxnSp>
        <p:nvCxnSpPr>
          <p:cNvPr id="15" name="Straight Arrow Connector 14"/>
          <p:cNvCxnSpPr>
            <a:stCxn id="50" idx="3"/>
          </p:cNvCxnSpPr>
          <p:nvPr/>
        </p:nvCxnSpPr>
        <p:spPr bwMode="auto">
          <a:xfrm flipV="1">
            <a:off x="6037308" y="3356992"/>
            <a:ext cx="1270996" cy="4265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6493355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412776"/>
            <a:ext cx="7416824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Mechanical modelling of CD1 dipole with </a:t>
            </a: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ANSYS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Design’s objectives</a:t>
            </a:r>
            <a:endParaRPr lang="en-US" sz="1800" b="1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 Design (+ excursus on CD2)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Nominal Design vs. Material Properties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tolerances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Parametric </a:t>
            </a: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705096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Design’s Objectives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8" name="Inhaltsplatzhalter 1"/>
          <p:cNvSpPr txBox="1">
            <a:spLocks/>
          </p:cNvSpPr>
          <p:nvPr/>
        </p:nvSpPr>
        <p:spPr>
          <a:xfrm>
            <a:off x="755576" y="829092"/>
            <a:ext cx="8244408" cy="1159748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1600" b="1" dirty="0" smtClean="0"/>
              <a:t>What we care the most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Limit the maximum stress on the conductor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Keep the maximum stress of the mandrel below 0.2% yield stress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177800" lvl="1" indent="0">
              <a:buNone/>
            </a:pPr>
            <a:endParaRPr lang="en-US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Guarantee:</a:t>
            </a:r>
          </a:p>
          <a:p>
            <a:pPr marL="755650" lvl="2" indent="-400050">
              <a:buFont typeface="+mj-lt"/>
              <a:buAutoNum type="romanLcPeriod"/>
            </a:pPr>
            <a:r>
              <a:rPr lang="en-US" sz="1600" dirty="0"/>
              <a:t>p</a:t>
            </a:r>
            <a:r>
              <a:rPr lang="en-US" sz="1600" dirty="0" smtClean="0"/>
              <a:t>ad/pad contact interface</a:t>
            </a:r>
          </a:p>
          <a:p>
            <a:pPr marL="755650" lvl="2" indent="-400050">
              <a:buFont typeface="+mj-lt"/>
              <a:buAutoNum type="romanLcPeriod"/>
            </a:pPr>
            <a:r>
              <a:rPr lang="en-US" sz="1600" dirty="0" smtClean="0"/>
              <a:t>Extra margins for steel pads configuration (using in the simulations Lorenz force maps associated to ultimate load (12 T, </a:t>
            </a:r>
            <a:r>
              <a:rPr lang="en-US" sz="1600" dirty="0" err="1" smtClean="0"/>
              <a:t>I</a:t>
            </a:r>
            <a:r>
              <a:rPr lang="en-US" sz="1600" baseline="-25000" dirty="0" err="1" smtClean="0"/>
              <a:t>ss</a:t>
            </a:r>
            <a:r>
              <a:rPr lang="en-US" sz="1600" dirty="0" smtClean="0"/>
              <a:t>=20 kA at 1.9 K))</a:t>
            </a:r>
          </a:p>
          <a:p>
            <a:pPr marL="177800" lvl="1" indent="0">
              <a:buNone/>
            </a:pPr>
            <a:endParaRPr lang="en-US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373216"/>
            <a:ext cx="4087839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Inhaltsplatzhalter 1"/>
          <p:cNvSpPr txBox="1">
            <a:spLocks/>
          </p:cNvSpPr>
          <p:nvPr/>
        </p:nvSpPr>
        <p:spPr>
          <a:xfrm>
            <a:off x="754918" y="4149080"/>
            <a:ext cx="8244408" cy="1368152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1600" b="1" dirty="0" smtClean="0"/>
              <a:t>For the other materials of the assembly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Aluminum for external and coil assembly shells (Al 7075)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Ferromagnetic Iron yoke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Steel for the pads (316LN)</a:t>
            </a:r>
          </a:p>
          <a:p>
            <a:pPr marL="177800" lvl="1" indent="0">
              <a:buNone/>
            </a:pPr>
            <a:endParaRPr lang="en-US" sz="1600" dirty="0" smtClean="0"/>
          </a:p>
          <a:p>
            <a:pPr marL="177800" lvl="1" indent="0">
              <a:buNone/>
            </a:pPr>
            <a:endParaRPr lang="en-US" sz="16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21942"/>
            <a:ext cx="2368830" cy="1030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460720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412776"/>
            <a:ext cx="7416824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2D Mechanical modelling of CD1 dipole with </a:t>
            </a: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ANSYS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Design’s objectives</a:t>
            </a: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Baseline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Design </a:t>
            </a:r>
            <a:r>
              <a:rPr lang="en-US" sz="18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(+ excursus on CD2</a:t>
            </a:r>
            <a:r>
              <a:rPr lang="en-US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Design vs. Material Properties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b="1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tolerances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800" b="1" kern="1000" spc="3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Parametric </a:t>
            </a: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endParaRPr lang="en-US" sz="1800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b="1" kern="1000" spc="3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800" kern="10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536433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pc="30" dirty="0" smtClean="0">
                <a:cs typeface="Franklin Gothic Book"/>
              </a:rPr>
              <a:t>The Magnet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460754" y="666936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3098250" y="1252119"/>
            <a:ext cx="3240360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b="1" kern="1000" spc="30" dirty="0" smtClean="0">
                <a:latin typeface="+mn-lt"/>
                <a:cs typeface="Franklin Gothic Book"/>
              </a:rPr>
              <a:t>Assembly - room temp.</a:t>
            </a:r>
            <a:endParaRPr lang="de-CH" sz="20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684584" y="3140968"/>
            <a:ext cx="3168352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Room temp. steps</a:t>
            </a:r>
            <a:endParaRPr lang="de-CH" sz="18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02462" y="1252119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b="1" kern="1000" spc="30" dirty="0" smtClean="0">
                <a:latin typeface="+mn-lt"/>
                <a:cs typeface="Franklin Gothic Book"/>
              </a:rPr>
              <a:t>Cool down 1.9 K</a:t>
            </a:r>
            <a:endParaRPr lang="de-CH" sz="20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62931" y="1268760"/>
            <a:ext cx="5184575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000" b="1" kern="1000" spc="30" dirty="0" smtClean="0">
                <a:latin typeface="+mn-lt"/>
                <a:cs typeface="Franklin Gothic Book"/>
              </a:rPr>
              <a:t>Operation at short sample limit (1.9 K, 12 T)</a:t>
            </a:r>
            <a:endParaRPr lang="de-CH" sz="20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98250" y="1258151"/>
            <a:ext cx="485812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b="1" kern="1000" spc="30" dirty="0" smtClean="0">
                <a:latin typeface="+mn-lt"/>
                <a:cs typeface="Franklin Gothic Book"/>
              </a:rPr>
              <a:t>Vert. bladder operation</a:t>
            </a:r>
            <a:endParaRPr lang="de-CH" sz="20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19210" y="1258151"/>
            <a:ext cx="4438048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b="1" kern="1000" spc="30" dirty="0" smtClean="0">
                <a:latin typeface="+mn-lt"/>
                <a:cs typeface="Franklin Gothic Book"/>
              </a:rPr>
              <a:t>Hor. bladder operation</a:t>
            </a:r>
            <a:endParaRPr lang="de-CH" sz="20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-1404664" y="3861048"/>
            <a:ext cx="4608512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1.9 K  steps</a:t>
            </a:r>
            <a:endParaRPr lang="de-CH" sz="18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69" y="1579652"/>
            <a:ext cx="7972851" cy="50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69" y="1594892"/>
            <a:ext cx="7972851" cy="50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73"/>
          <a:stretch/>
        </p:blipFill>
        <p:spPr>
          <a:xfrm>
            <a:off x="1115616" y="1602512"/>
            <a:ext cx="6635552" cy="5040000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69" y="1591260"/>
            <a:ext cx="7972851" cy="5040000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320" y="1622876"/>
            <a:ext cx="7974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46619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8" grpId="0"/>
      <p:bldP spid="18" grpId="1"/>
      <p:bldP spid="23" grpId="0"/>
      <p:bldP spid="23" grpId="1"/>
      <p:bldP spid="24" grpId="0"/>
      <p:bldP spid="21" grpId="0"/>
      <p:bldP spid="21" grpId="1"/>
      <p:bldP spid="32" grpId="0"/>
      <p:bldP spid="32" grpId="1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pc="30" dirty="0" smtClean="0">
                <a:cs typeface="Franklin Gothic Book"/>
              </a:rPr>
              <a:t>The Coil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06312" y="666936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Assembly - room temp.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99495" y="2654964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Room temp. steps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(</a:t>
            </a:r>
            <a:r>
              <a:rPr lang="el-GR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rgbClr val="0000FF"/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 - Azimuthal)</a:t>
            </a: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4077" y="4289423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Cool down 1.9 K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5581" y="4077072"/>
            <a:ext cx="2440310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Operation at short sample limit (1.9 K, 12 T)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1600" y="3587922"/>
            <a:ext cx="286429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</a:t>
            </a:r>
            <a:r>
              <a:rPr lang="en-US" sz="1400" b="1" kern="1000" spc="3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[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- 46.4, 25.7] MPa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66560" y="6324188"/>
            <a:ext cx="2437487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[-55.7, 57.7] MPa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58848" y="6324188"/>
            <a:ext cx="2453511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[-87.1, 94.6] MPa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15616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Vert.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07904" y="1556792"/>
            <a:ext cx="23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latin typeface="+mn-lt"/>
                <a:cs typeface="Franklin Gothic Book"/>
              </a:rPr>
              <a:t>Hor. bladder operation</a:t>
            </a:r>
            <a:endParaRPr lang="de-CH" sz="14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1025557" y="5211148"/>
            <a:ext cx="147626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Cool down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and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 smtClean="0">
                <a:solidFill>
                  <a:srgbClr val="0000FF"/>
                </a:solidFill>
                <a:latin typeface="+mn-lt"/>
                <a:cs typeface="Franklin Gothic Book"/>
              </a:rPr>
              <a:t>operation steps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(σ</a:t>
            </a:r>
            <a:r>
              <a:rPr lang="el-GR" sz="1400" b="1" kern="1000" spc="30" baseline="-25000" dirty="0">
                <a:solidFill>
                  <a:srgbClr val="0000FF"/>
                </a:solidFill>
                <a:latin typeface="+mn-lt"/>
                <a:cs typeface="Franklin Gothic Book"/>
              </a:rPr>
              <a:t>θ</a:t>
            </a:r>
            <a:r>
              <a:rPr lang="el-GR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 - </a:t>
            </a:r>
            <a:r>
              <a:rPr lang="de-CH" sz="1400" b="1" kern="1000" spc="30" dirty="0" err="1">
                <a:solidFill>
                  <a:srgbClr val="0000FF"/>
                </a:solidFill>
                <a:latin typeface="+mn-lt"/>
                <a:cs typeface="Franklin Gothic Book"/>
              </a:rPr>
              <a:t>Azimuthal</a:t>
            </a:r>
            <a:r>
              <a:rPr lang="de-CH" sz="1400" b="1" kern="1000" spc="30" dirty="0">
                <a:solidFill>
                  <a:srgbClr val="0000FF"/>
                </a:solidFill>
                <a:latin typeface="+mn-lt"/>
                <a:cs typeface="Franklin Gothic Book"/>
              </a:rPr>
              <a:t>)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de-CH" sz="1400" b="1" kern="1000" spc="30" dirty="0" err="1" smtClean="0">
              <a:solidFill>
                <a:srgbClr val="0000FF"/>
              </a:solidFill>
              <a:latin typeface="+mn-lt"/>
              <a:cs typeface="Franklin Gothic Book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07903" y="3587884"/>
            <a:ext cx="2513183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σ</a:t>
            </a:r>
            <a:r>
              <a:rPr lang="el-GR" sz="1400" b="1" kern="1000" spc="30" baseline="-25000" dirty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θ 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= </a:t>
            </a:r>
            <a:r>
              <a:rPr lang="en-US" sz="1400" b="1" kern="1000" spc="3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[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-12.1, 1.1] MPa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44208" y="3587884"/>
            <a:ext cx="2288232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cs typeface="Franklin Gothic Book"/>
              </a:rPr>
              <a:t>θ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</a:t>
            </a:r>
            <a:r>
              <a:rPr lang="en-US" sz="1400" b="1" kern="1000" spc="3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[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-21.5, 10.5] MPa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55576" y="3861048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45.6 MPa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91880" y="3861010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11.6 MPa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28184" y="3861010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19.8 MPa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555776" y="6654492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66.4.5 MPa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348064" y="6654492"/>
            <a:ext cx="21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Cable </a:t>
            </a:r>
            <a:r>
              <a:rPr lang="el-GR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σ</a:t>
            </a:r>
            <a:r>
              <a:rPr lang="el-GR" sz="1400" b="1" kern="1000" spc="3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ν</a:t>
            </a:r>
            <a:r>
              <a:rPr lang="en-US" sz="1400" b="1" kern="1000" spc="30" baseline="30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max</a:t>
            </a:r>
            <a:r>
              <a:rPr lang="en-US" sz="1400" b="1" kern="1000" spc="3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= 101 MPa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57" y="1772816"/>
            <a:ext cx="2745231" cy="180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772816"/>
            <a:ext cx="2745231" cy="180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676" y="1772816"/>
            <a:ext cx="2745231" cy="180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154" y="4527172"/>
            <a:ext cx="2745231" cy="180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81" y="4527172"/>
            <a:ext cx="2745231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72409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13</TotalTime>
  <Words>2779</Words>
  <Application>Microsoft Macintosh PowerPoint</Application>
  <PresentationFormat>On-screen Show (4:3)</PresentationFormat>
  <Paragraphs>643</Paragraphs>
  <Slides>35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PSI PowerPoint Master english</vt:lpstr>
      <vt:lpstr>2D Sensitivity Study and Critical Tolerances of CD1 Magnet</vt:lpstr>
      <vt:lpstr>Summary</vt:lpstr>
      <vt:lpstr>Summary</vt:lpstr>
      <vt:lpstr>2D Mechanical modelling  Setup of the numerical simulations (ANSYS) </vt:lpstr>
      <vt:lpstr>Summary</vt:lpstr>
      <vt:lpstr>Design’s Objectives</vt:lpstr>
      <vt:lpstr>PowerPoint Presentation</vt:lpstr>
      <vt:lpstr>The Magnet</vt:lpstr>
      <vt:lpstr>The Coil</vt:lpstr>
      <vt:lpstr>The Former</vt:lpstr>
      <vt:lpstr>The Protective Coil Pack Shell</vt:lpstr>
      <vt:lpstr>The Steel Pads</vt:lpstr>
      <vt:lpstr>The Iron Yoke</vt:lpstr>
      <vt:lpstr>The Support Shell</vt:lpstr>
      <vt:lpstr>Former Displacement  </vt:lpstr>
      <vt:lpstr>PowerPoint Presentation</vt:lpstr>
      <vt:lpstr>CD2 mechanical structure </vt:lpstr>
      <vt:lpstr>CD2- The Coil</vt:lpstr>
      <vt:lpstr>CD2-The Former</vt:lpstr>
      <vt:lpstr>PowerPoint Presentation</vt:lpstr>
      <vt:lpstr>Pads: Steel vs. Iron  </vt:lpstr>
      <vt:lpstr>Conductor’s  Mechanical Properties </vt:lpstr>
      <vt:lpstr>PowerPoint Presentation</vt:lpstr>
      <vt:lpstr>Mechanical Tolerances</vt:lpstr>
      <vt:lpstr>PowerPoint Presentation</vt:lpstr>
      <vt:lpstr>Parametric study and design’s objective</vt:lpstr>
      <vt:lpstr>Sensitivity to Parameters One-factor-at-the-time</vt:lpstr>
      <vt:lpstr>PowerPoint Presentation</vt:lpstr>
      <vt:lpstr>PowerPoint Presentation</vt:lpstr>
      <vt:lpstr>PowerPoint Presentation</vt:lpstr>
      <vt:lpstr>Conclusions</vt:lpstr>
      <vt:lpstr>CD1 - The Coil Radial Stress</vt:lpstr>
      <vt:lpstr>CD1 - The Former Radial Stress</vt:lpstr>
      <vt:lpstr>CD2 - The Coil Radial Stress</vt:lpstr>
      <vt:lpstr>CD2 - The Former Radial Stress</vt:lpstr>
    </vt:vector>
  </TitlesOfParts>
  <Company>PSI - Paul Scherrer Institut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Refrigeration Options for the SLS 2.0 Superbends</dc:title>
  <dc:creator>Anghel Alexander</dc:creator>
  <cp:lastModifiedBy>giuseppe montenero</cp:lastModifiedBy>
  <cp:revision>464</cp:revision>
  <cp:lastPrinted>2015-07-23T13:50:07Z</cp:lastPrinted>
  <dcterms:created xsi:type="dcterms:W3CDTF">2015-12-24T09:34:16Z</dcterms:created>
  <dcterms:modified xsi:type="dcterms:W3CDTF">2017-06-26T11:51:26Z</dcterms:modified>
</cp:coreProperties>
</file>