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2"/>
  </p:notesMasterIdLst>
  <p:handoutMasterIdLst>
    <p:handoutMasterId r:id="rId13"/>
  </p:handoutMasterIdLst>
  <p:sldIdLst>
    <p:sldId id="331" r:id="rId2"/>
    <p:sldId id="329" r:id="rId3"/>
    <p:sldId id="332" r:id="rId4"/>
    <p:sldId id="333" r:id="rId5"/>
    <p:sldId id="334" r:id="rId6"/>
    <p:sldId id="336" r:id="rId7"/>
    <p:sldId id="337" r:id="rId8"/>
    <p:sldId id="338" r:id="rId9"/>
    <p:sldId id="339" r:id="rId10"/>
    <p:sldId id="330" r:id="rId11"/>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329"/>
            <p14:sldId id="332"/>
            <p14:sldId id="333"/>
            <p14:sldId id="334"/>
            <p14:sldId id="336"/>
            <p14:sldId id="337"/>
            <p14:sldId id="338"/>
            <p14:sldId id="339"/>
            <p14:sldId id="330"/>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2"/>
    <p:restoredTop sz="91913" autoAdjust="0"/>
  </p:normalViewPr>
  <p:slideViewPr>
    <p:cSldViewPr snapToObjects="1">
      <p:cViewPr>
        <p:scale>
          <a:sx n="110" d="100"/>
          <a:sy n="110" d="100"/>
        </p:scale>
        <p:origin x="2456" y="760"/>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10</a:t>
            </a:fld>
            <a:endParaRPr lang="de-DE" dirty="0"/>
          </a:p>
        </p:txBody>
      </p:sp>
    </p:spTree>
    <p:extLst>
      <p:ext uri="{BB962C8B-B14F-4D97-AF65-F5344CB8AC3E}">
        <p14:creationId xmlns:p14="http://schemas.microsoft.com/office/powerpoint/2010/main" val="504984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smtClean="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smtClean="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smtClean="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smtClean="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smtClean="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noProof="0" dirty="0" err="1" smtClean="0"/>
              <a:t>Folientitel</a:t>
            </a:r>
            <a:r>
              <a:rPr lang="en-GB" noProof="0" dirty="0" smtClean="0"/>
              <a:t> </a:t>
            </a:r>
            <a:r>
              <a:rPr lang="en-GB" noProof="0" dirty="0" err="1" smtClean="0"/>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14387" y="4572001"/>
            <a:ext cx="7969249" cy="1090800"/>
          </a:xfrm>
        </p:spPr>
        <p:txBody>
          <a:bodyPr/>
          <a:lstStyle/>
          <a:p>
            <a:r>
              <a:rPr lang="en-GB" dirty="0" smtClean="0"/>
              <a:t>CD1 Mechanical Model </a:t>
            </a:r>
            <a:r>
              <a:rPr lang="mr-IN" dirty="0" smtClean="0"/>
              <a:t>–</a:t>
            </a:r>
            <a:r>
              <a:rPr lang="en-GB" dirty="0" smtClean="0"/>
              <a:t> </a:t>
            </a:r>
            <a:br>
              <a:rPr lang="en-GB" dirty="0" smtClean="0"/>
            </a:br>
            <a:r>
              <a:rPr lang="en-GB" dirty="0" smtClean="0"/>
              <a:t>Technical Design Status</a:t>
            </a:r>
            <a:endParaRPr lang="de-DE" dirty="0"/>
          </a:p>
        </p:txBody>
      </p:sp>
      <p:sp>
        <p:nvSpPr>
          <p:cNvPr id="6" name="Untertitel 5"/>
          <p:cNvSpPr>
            <a:spLocks noGrp="1"/>
          </p:cNvSpPr>
          <p:nvPr>
            <p:ph type="subTitle" sz="quarter" idx="1"/>
          </p:nvPr>
        </p:nvSpPr>
        <p:spPr/>
        <p:txBody>
          <a:bodyPr/>
          <a:lstStyle/>
          <a:p>
            <a:r>
              <a:rPr lang="en-GB" dirty="0" err="1" smtClean="0"/>
              <a:t>Serguei</a:t>
            </a:r>
            <a:r>
              <a:rPr lang="en-GB" dirty="0" smtClean="0"/>
              <a:t> </a:t>
            </a:r>
            <a:r>
              <a:rPr lang="en-GB" dirty="0" err="1" smtClean="0"/>
              <a:t>Sidorov</a:t>
            </a:r>
            <a:r>
              <a:rPr lang="en-GB" dirty="0" smtClean="0"/>
              <a:t>  </a:t>
            </a:r>
            <a:r>
              <a:rPr lang="en-GB" dirty="0"/>
              <a:t>::  Paul </a:t>
            </a:r>
            <a:r>
              <a:rPr lang="en-GB" dirty="0" err="1"/>
              <a:t>Scherrer</a:t>
            </a:r>
            <a:r>
              <a:rPr lang="en-GB" dirty="0"/>
              <a:t> </a:t>
            </a:r>
            <a:r>
              <a:rPr lang="en-GB" dirty="0" err="1" smtClean="0"/>
              <a:t>Institut</a:t>
            </a:r>
            <a:endParaRPr lang="en-GB" dirty="0"/>
          </a:p>
        </p:txBody>
      </p:sp>
      <p:sp>
        <p:nvSpPr>
          <p:cNvPr id="7" name="Textfeld 6"/>
          <p:cNvSpPr txBox="1"/>
          <p:nvPr/>
        </p:nvSpPr>
        <p:spPr>
          <a:xfrm>
            <a:off x="814387" y="5662800"/>
            <a:ext cx="6853957" cy="504056"/>
          </a:xfrm>
          <a:prstGeom prst="rect">
            <a:avLst/>
          </a:prstGeom>
          <a:noFill/>
        </p:spPr>
        <p:txBody>
          <a:bodyPr wrap="square" lIns="0" tIns="0" rIns="0" bIns="0" rtlCol="0">
            <a:noAutofit/>
          </a:bodyPr>
          <a:lstStyle/>
          <a:p>
            <a:pPr>
              <a:lnSpc>
                <a:spcPct val="110000"/>
              </a:lnSpc>
              <a:spcBef>
                <a:spcPts val="0"/>
              </a:spcBef>
            </a:pPr>
            <a:r>
              <a:rPr lang="en-GB" sz="1800" b="1" dirty="0">
                <a:solidFill>
                  <a:srgbClr val="969696"/>
                </a:solidFill>
              </a:rPr>
              <a:t>26.06.2017, CD1 Conceptual Design Review</a:t>
            </a:r>
            <a:endParaRPr lang="en-GB" sz="1800" b="1" kern="1000" spc="30" dirty="0">
              <a:solidFill>
                <a:srgbClr val="969696"/>
              </a:solidFill>
              <a:cs typeface="Franklin Gothic Book"/>
            </a:endParaRPr>
          </a:p>
        </p:txBody>
      </p:sp>
    </p:spTree>
    <p:extLst>
      <p:ext uri="{BB962C8B-B14F-4D97-AF65-F5344CB8AC3E}">
        <p14:creationId xmlns:p14="http://schemas.microsoft.com/office/powerpoint/2010/main" val="2759519946"/>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10</a:t>
            </a:fld>
            <a:endParaRPr lang="de-DE" dirty="0"/>
          </a:p>
        </p:txBody>
      </p:sp>
      <p:sp>
        <p:nvSpPr>
          <p:cNvPr id="5" name="Titel 4"/>
          <p:cNvSpPr>
            <a:spLocks noGrp="1"/>
          </p:cNvSpPr>
          <p:nvPr>
            <p:ph type="title"/>
          </p:nvPr>
        </p:nvSpPr>
        <p:spPr/>
        <p:txBody>
          <a:bodyPr/>
          <a:lstStyle/>
          <a:p>
            <a:r>
              <a:rPr lang="de-CH" dirty="0"/>
              <a:t>Wir schaffen Wissen – heute für morgen</a:t>
            </a:r>
          </a:p>
        </p:txBody>
      </p:sp>
    </p:spTree>
    <p:extLst>
      <p:ext uri="{BB962C8B-B14F-4D97-AF65-F5344CB8AC3E}">
        <p14:creationId xmlns:p14="http://schemas.microsoft.com/office/powerpoint/2010/main" val="349705226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2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077200" y="980728"/>
            <a:ext cx="5241766" cy="5040659"/>
          </a:xfrm>
        </p:spPr>
      </p:pic>
      <p:sp>
        <p:nvSpPr>
          <p:cNvPr id="6" name="Titel 5"/>
          <p:cNvSpPr>
            <a:spLocks noGrp="1"/>
          </p:cNvSpPr>
          <p:nvPr>
            <p:ph type="title"/>
          </p:nvPr>
        </p:nvSpPr>
        <p:spPr/>
        <p:txBody>
          <a:bodyPr/>
          <a:lstStyle/>
          <a:p>
            <a:r>
              <a:rPr lang="en-US" dirty="0" smtClean="0"/>
              <a:t>Mechanical Model Assembly</a:t>
            </a:r>
            <a:endParaRPr lang="de-CH" dirty="0"/>
          </a:p>
        </p:txBody>
      </p:sp>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a:t>
            </a:fld>
            <a:endParaRPr lang="de-DE" dirty="0"/>
          </a:p>
        </p:txBody>
      </p:sp>
      <p:cxnSp>
        <p:nvCxnSpPr>
          <p:cNvPr id="10" name="Straight Arrow Connector 9"/>
          <p:cNvCxnSpPr/>
          <p:nvPr/>
        </p:nvCxnSpPr>
        <p:spPr bwMode="auto">
          <a:xfrm flipH="1">
            <a:off x="6192180" y="1484784"/>
            <a:ext cx="396044" cy="36004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3" name="TextBox 12"/>
          <p:cNvSpPr txBox="1"/>
          <p:nvPr/>
        </p:nvSpPr>
        <p:spPr>
          <a:xfrm>
            <a:off x="6643530" y="1274681"/>
            <a:ext cx="914400" cy="324036"/>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Shell</a:t>
            </a:r>
          </a:p>
        </p:txBody>
      </p:sp>
      <p:cxnSp>
        <p:nvCxnSpPr>
          <p:cNvPr id="18" name="Straight Arrow Connector 17"/>
          <p:cNvCxnSpPr/>
          <p:nvPr/>
        </p:nvCxnSpPr>
        <p:spPr bwMode="auto">
          <a:xfrm>
            <a:off x="2699792" y="1844824"/>
            <a:ext cx="997260" cy="8640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flipV="1">
            <a:off x="2483768" y="3717032"/>
            <a:ext cx="1800200" cy="108012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9" name="Straight Arrow Connector 28"/>
          <p:cNvCxnSpPr/>
          <p:nvPr/>
        </p:nvCxnSpPr>
        <p:spPr bwMode="auto">
          <a:xfrm flipH="1">
            <a:off x="5580112" y="2636912"/>
            <a:ext cx="1520618" cy="57606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2" name="TextBox 31"/>
          <p:cNvSpPr txBox="1"/>
          <p:nvPr/>
        </p:nvSpPr>
        <p:spPr>
          <a:xfrm>
            <a:off x="7144117" y="2456892"/>
            <a:ext cx="1285482" cy="360040"/>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Loading</a:t>
            </a:r>
            <a:r>
              <a:rPr lang="de-CH" sz="1800" kern="1000" spc="30" dirty="0" smtClean="0">
                <a:latin typeface="+mn-lt"/>
                <a:cs typeface="Franklin Gothic Book"/>
              </a:rPr>
              <a:t> </a:t>
            </a:r>
            <a:r>
              <a:rPr lang="en-US" sz="1800" kern="1000" spc="30" dirty="0" smtClean="0">
                <a:latin typeface="+mn-lt"/>
                <a:cs typeface="Franklin Gothic Book"/>
              </a:rPr>
              <a:t>keys</a:t>
            </a:r>
          </a:p>
        </p:txBody>
      </p:sp>
      <p:sp>
        <p:nvSpPr>
          <p:cNvPr id="4" name="TextBox 3"/>
          <p:cNvSpPr txBox="1"/>
          <p:nvPr/>
        </p:nvSpPr>
        <p:spPr>
          <a:xfrm>
            <a:off x="1331640" y="4653136"/>
            <a:ext cx="1152128" cy="288032"/>
          </a:xfrm>
          <a:prstGeom prst="rect">
            <a:avLst/>
          </a:prstGeom>
          <a:noFill/>
        </p:spPr>
        <p:txBody>
          <a:bodyPr wrap="none" lIns="0" tIns="0" rIns="0" bIns="0" rtlCol="0">
            <a:noAutofit/>
          </a:bodyPr>
          <a:lstStyle/>
          <a:p>
            <a:pPr>
              <a:lnSpc>
                <a:spcPct val="110000"/>
              </a:lnSpc>
              <a:spcBef>
                <a:spcPts val="0"/>
              </a:spcBef>
            </a:pPr>
            <a:r>
              <a:rPr lang="de-CH" sz="1800" kern="1000" spc="30" dirty="0" smtClean="0">
                <a:latin typeface="+mn-lt"/>
                <a:cs typeface="Franklin Gothic Book"/>
              </a:rPr>
              <a:t>Dummy Coil</a:t>
            </a:r>
            <a:endParaRPr lang="en-US" sz="1800" kern="1000" spc="30" dirty="0" err="1" smtClean="0">
              <a:latin typeface="+mn-lt"/>
              <a:cs typeface="Franklin Gothic Book"/>
            </a:endParaRPr>
          </a:p>
        </p:txBody>
      </p:sp>
      <p:sp>
        <p:nvSpPr>
          <p:cNvPr id="5" name="TextBox 4"/>
          <p:cNvSpPr txBox="1"/>
          <p:nvPr/>
        </p:nvSpPr>
        <p:spPr>
          <a:xfrm>
            <a:off x="2255168" y="1700808"/>
            <a:ext cx="457200" cy="288032"/>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Yoke</a:t>
            </a:r>
          </a:p>
        </p:txBody>
      </p:sp>
      <p:sp>
        <p:nvSpPr>
          <p:cNvPr id="7" name="TextBox 6"/>
          <p:cNvSpPr txBox="1"/>
          <p:nvPr/>
        </p:nvSpPr>
        <p:spPr>
          <a:xfrm>
            <a:off x="3198422" y="5877419"/>
            <a:ext cx="3780420" cy="287933"/>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Length</a:t>
            </a:r>
            <a:r>
              <a:rPr lang="de-CH" sz="1800" kern="1000" spc="30" dirty="0" smtClean="0">
                <a:latin typeface="+mn-lt"/>
                <a:cs typeface="Franklin Gothic Book"/>
              </a:rPr>
              <a:t> = 310mm, </a:t>
            </a:r>
            <a:r>
              <a:rPr lang="en-US" sz="1800" kern="1000" spc="30" dirty="0" smtClean="0">
                <a:latin typeface="+mn-lt"/>
                <a:cs typeface="Franklin Gothic Book"/>
              </a:rPr>
              <a:t>weight</a:t>
            </a:r>
            <a:r>
              <a:rPr lang="de-CH" sz="1800" kern="1000" spc="30" dirty="0" smtClean="0">
                <a:latin typeface="+mn-lt"/>
                <a:cs typeface="Franklin Gothic Book"/>
              </a:rPr>
              <a:t> = 480 kg</a:t>
            </a:r>
            <a:endParaRPr lang="en-US" sz="1800" kern="1000" spc="30" dirty="0" err="1" smtClean="0">
              <a:latin typeface="+mn-lt"/>
              <a:cs typeface="Franklin Gothic Book"/>
            </a:endParaRPr>
          </a:p>
        </p:txBody>
      </p:sp>
      <p:sp>
        <p:nvSpPr>
          <p:cNvPr id="8" name="TextBox 7"/>
          <p:cNvSpPr txBox="1"/>
          <p:nvPr/>
        </p:nvSpPr>
        <p:spPr>
          <a:xfrm>
            <a:off x="755576" y="962726"/>
            <a:ext cx="1152128" cy="311955"/>
          </a:xfrm>
          <a:prstGeom prst="rect">
            <a:avLst/>
          </a:prstGeom>
          <a:noFill/>
        </p:spPr>
        <p:txBody>
          <a:bodyPr wrap="none" lIns="0" tIns="0" rIns="0" bIns="0" rtlCol="0">
            <a:noAutofit/>
          </a:bodyPr>
          <a:lstStyle/>
          <a:p>
            <a:pPr>
              <a:lnSpc>
                <a:spcPct val="110000"/>
              </a:lnSpc>
              <a:spcBef>
                <a:spcPts val="0"/>
              </a:spcBef>
            </a:pPr>
            <a:r>
              <a:rPr lang="de-CH" sz="1800" b="1" kern="1000" spc="30" dirty="0" smtClean="0">
                <a:latin typeface="+mn-lt"/>
                <a:cs typeface="Franklin Gothic Book"/>
              </a:rPr>
              <a:t>1. </a:t>
            </a:r>
            <a:r>
              <a:rPr lang="en-US" sz="1800" b="1" kern="1000" spc="30" dirty="0" smtClean="0">
                <a:latin typeface="+mn-lt"/>
                <a:cs typeface="Franklin Gothic Book"/>
              </a:rPr>
              <a:t>Overview</a:t>
            </a:r>
          </a:p>
        </p:txBody>
      </p:sp>
    </p:spTree>
    <p:extLst>
      <p:ext uri="{BB962C8B-B14F-4D97-AF65-F5344CB8AC3E}">
        <p14:creationId xmlns:p14="http://schemas.microsoft.com/office/powerpoint/2010/main" val="3176151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547664" y="796602"/>
            <a:ext cx="5822162" cy="5598787"/>
          </a:xfrm>
        </p:spPr>
      </p:pic>
      <p:sp>
        <p:nvSpPr>
          <p:cNvPr id="6" name="Titel 5"/>
          <p:cNvSpPr>
            <a:spLocks noGrp="1"/>
          </p:cNvSpPr>
          <p:nvPr>
            <p:ph type="title"/>
          </p:nvPr>
        </p:nvSpPr>
        <p:spPr/>
        <p:txBody>
          <a:bodyPr/>
          <a:lstStyle/>
          <a:p>
            <a:r>
              <a:rPr lang="en-US" dirty="0" smtClean="0"/>
              <a:t>Mechanical Model Assembly</a:t>
            </a:r>
            <a:endParaRPr lang="de-CH" dirty="0"/>
          </a:p>
        </p:txBody>
      </p:sp>
      <p:sp>
        <p:nvSpPr>
          <p:cNvPr id="3" name="Foliennummernplatzhalter 2"/>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3</a:t>
            </a:fld>
            <a:endParaRPr lang="de-DE" dirty="0"/>
          </a:p>
        </p:txBody>
      </p:sp>
      <p:cxnSp>
        <p:nvCxnSpPr>
          <p:cNvPr id="10" name="Straight Arrow Connector 9"/>
          <p:cNvCxnSpPr/>
          <p:nvPr/>
        </p:nvCxnSpPr>
        <p:spPr bwMode="auto">
          <a:xfrm flipH="1">
            <a:off x="4860032" y="1598717"/>
            <a:ext cx="576064" cy="24610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3" name="TextBox 12"/>
          <p:cNvSpPr txBox="1"/>
          <p:nvPr/>
        </p:nvSpPr>
        <p:spPr>
          <a:xfrm>
            <a:off x="5508104" y="1436699"/>
            <a:ext cx="914400" cy="324036"/>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50mm thick</a:t>
            </a:r>
          </a:p>
        </p:txBody>
      </p:sp>
      <p:cxnSp>
        <p:nvCxnSpPr>
          <p:cNvPr id="18" name="Straight Arrow Connector 17"/>
          <p:cNvCxnSpPr/>
          <p:nvPr/>
        </p:nvCxnSpPr>
        <p:spPr bwMode="auto">
          <a:xfrm flipV="1">
            <a:off x="2699792" y="1598717"/>
            <a:ext cx="498630" cy="24610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9" name="Straight Arrow Connector 28"/>
          <p:cNvCxnSpPr/>
          <p:nvPr/>
        </p:nvCxnSpPr>
        <p:spPr bwMode="auto">
          <a:xfrm flipH="1">
            <a:off x="6156176" y="2564904"/>
            <a:ext cx="472277" cy="2520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2" name="TextBox 31"/>
          <p:cNvSpPr txBox="1"/>
          <p:nvPr/>
        </p:nvSpPr>
        <p:spPr>
          <a:xfrm>
            <a:off x="6727085" y="2388877"/>
            <a:ext cx="1285482" cy="360040"/>
          </a:xfrm>
          <a:prstGeom prst="rect">
            <a:avLst/>
          </a:prstGeom>
          <a:noFill/>
        </p:spPr>
        <p:txBody>
          <a:bodyPr wrap="none" lIns="0" tIns="0" rIns="0" bIns="0" rtlCol="0">
            <a:noAutofit/>
          </a:bodyPr>
          <a:lstStyle/>
          <a:p>
            <a:pPr>
              <a:lnSpc>
                <a:spcPct val="110000"/>
              </a:lnSpc>
              <a:spcBef>
                <a:spcPts val="0"/>
              </a:spcBef>
            </a:pPr>
            <a:r>
              <a:rPr lang="de-CH" sz="1800" kern="1000" spc="30" dirty="0" smtClean="0">
                <a:latin typeface="+mn-lt"/>
                <a:cs typeface="Franklin Gothic Book"/>
              </a:rPr>
              <a:t>55mm </a:t>
            </a:r>
            <a:r>
              <a:rPr lang="en-US" sz="1800" kern="1000" spc="30" dirty="0" smtClean="0">
                <a:latin typeface="+mn-lt"/>
                <a:cs typeface="Franklin Gothic Book"/>
              </a:rPr>
              <a:t>thick</a:t>
            </a:r>
          </a:p>
        </p:txBody>
      </p:sp>
      <p:sp>
        <p:nvSpPr>
          <p:cNvPr id="5" name="TextBox 4"/>
          <p:cNvSpPr txBox="1"/>
          <p:nvPr/>
        </p:nvSpPr>
        <p:spPr>
          <a:xfrm>
            <a:off x="1494848" y="1700808"/>
            <a:ext cx="1164704" cy="288032"/>
          </a:xfrm>
          <a:prstGeom prst="rect">
            <a:avLst/>
          </a:prstGeom>
          <a:noFill/>
        </p:spPr>
        <p:txBody>
          <a:bodyPr wrap="none" lIns="0" tIns="0" rIns="0" bIns="0" rtlCol="0">
            <a:noAutofit/>
          </a:bodyPr>
          <a:lstStyle/>
          <a:p>
            <a:pPr>
              <a:lnSpc>
                <a:spcPct val="110000"/>
              </a:lnSpc>
              <a:spcBef>
                <a:spcPts val="0"/>
              </a:spcBef>
            </a:pPr>
            <a:r>
              <a:rPr lang="en-US" sz="1800" kern="1000" spc="30" dirty="0" smtClean="0">
                <a:latin typeface="+mn-lt"/>
                <a:cs typeface="Franklin Gothic Book"/>
              </a:rPr>
              <a:t>55mm thick</a:t>
            </a:r>
          </a:p>
        </p:txBody>
      </p:sp>
    </p:spTree>
    <p:extLst>
      <p:ext uri="{BB962C8B-B14F-4D97-AF65-F5344CB8AC3E}">
        <p14:creationId xmlns:p14="http://schemas.microsoft.com/office/powerpoint/2010/main" val="3575542388"/>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Two </a:t>
            </a:r>
            <a:r>
              <a:rPr lang="en-US" dirty="0" err="1" smtClean="0"/>
              <a:t>kapton</a:t>
            </a:r>
            <a:r>
              <a:rPr lang="en-US" dirty="0" smtClean="0"/>
              <a:t> layers 0.125mm thick will be applied on the dummy coil before the coil is assembled with pads.</a:t>
            </a:r>
          </a:p>
          <a:p>
            <a:pPr marL="0" indent="0">
              <a:buNone/>
            </a:pPr>
            <a:endParaRPr lang="en-US" dirty="0"/>
          </a:p>
        </p:txBody>
      </p:sp>
      <p:sp>
        <p:nvSpPr>
          <p:cNvPr id="3" name="Title 2"/>
          <p:cNvSpPr>
            <a:spLocks noGrp="1"/>
          </p:cNvSpPr>
          <p:nvPr>
            <p:ph type="title"/>
          </p:nvPr>
        </p:nvSpPr>
        <p:spPr/>
        <p:txBody>
          <a:bodyPr/>
          <a:lstStyle/>
          <a:p>
            <a:r>
              <a:rPr lang="en-US" dirty="0"/>
              <a:t>Mechanical Model Assembly</a:t>
            </a:r>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4</a:t>
            </a:fld>
            <a:endParaRPr lang="de-DE" dirty="0"/>
          </a:p>
        </p:txBody>
      </p:sp>
      <p:sp>
        <p:nvSpPr>
          <p:cNvPr id="5" name="TextBox 4"/>
          <p:cNvSpPr txBox="1"/>
          <p:nvPr/>
        </p:nvSpPr>
        <p:spPr>
          <a:xfrm>
            <a:off x="755576" y="962726"/>
            <a:ext cx="1152128" cy="311955"/>
          </a:xfrm>
          <a:prstGeom prst="rect">
            <a:avLst/>
          </a:prstGeom>
          <a:noFill/>
        </p:spPr>
        <p:txBody>
          <a:bodyPr wrap="none" lIns="0" tIns="0" rIns="0" bIns="0" rtlCol="0">
            <a:noAutofit/>
          </a:bodyPr>
          <a:lstStyle/>
          <a:p>
            <a:pPr>
              <a:lnSpc>
                <a:spcPct val="110000"/>
              </a:lnSpc>
              <a:spcBef>
                <a:spcPts val="0"/>
              </a:spcBef>
            </a:pPr>
            <a:r>
              <a:rPr lang="de-CH" sz="1800" b="1" kern="1000" spc="30" dirty="0" smtClean="0">
                <a:latin typeface="+mn-lt"/>
                <a:cs typeface="Franklin Gothic Book"/>
              </a:rPr>
              <a:t>2. </a:t>
            </a:r>
            <a:r>
              <a:rPr lang="en-US" sz="1800" b="1" kern="1000" spc="30" dirty="0" smtClean="0">
                <a:latin typeface="+mn-lt"/>
                <a:cs typeface="Franklin Gothic Book"/>
              </a:rPr>
              <a:t>Assembly procedure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000" y="2160000"/>
            <a:ext cx="4085199" cy="3960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9876" y="2160000"/>
            <a:ext cx="4085201" cy="3960000"/>
          </a:xfrm>
          <a:prstGeom prst="rect">
            <a:avLst/>
          </a:prstGeom>
        </p:spPr>
      </p:pic>
      <p:sp>
        <p:nvSpPr>
          <p:cNvPr id="11" name="TextBox 10"/>
          <p:cNvSpPr txBox="1"/>
          <p:nvPr/>
        </p:nvSpPr>
        <p:spPr>
          <a:xfrm>
            <a:off x="899592" y="6381328"/>
            <a:ext cx="914400" cy="914400"/>
          </a:xfrm>
          <a:prstGeom prst="rect">
            <a:avLst/>
          </a:prstGeom>
          <a:noFill/>
        </p:spPr>
        <p:txBody>
          <a:bodyPr wrap="none" lIns="0" tIns="0" rIns="0" bIns="0" rtlCol="0">
            <a:noAutofit/>
          </a:bodyPr>
          <a:lstStyle/>
          <a:p>
            <a:pPr>
              <a:lnSpc>
                <a:spcPct val="110000"/>
              </a:lnSpc>
              <a:spcBef>
                <a:spcPts val="0"/>
              </a:spcBef>
            </a:pPr>
            <a:endParaRPr lang="de-CH" sz="1800" kern="1000" spc="30" dirty="0">
              <a:latin typeface="+mn-lt"/>
              <a:cs typeface="Franklin Gothic Book"/>
            </a:endParaRPr>
          </a:p>
          <a:p>
            <a:pPr>
              <a:lnSpc>
                <a:spcPct val="110000"/>
              </a:lnSpc>
              <a:spcBef>
                <a:spcPts val="0"/>
              </a:spcBef>
            </a:pPr>
            <a:endParaRPr lang="en-US" sz="1800" kern="1000" spc="30" dirty="0" err="1" smtClean="0">
              <a:latin typeface="+mn-lt"/>
              <a:cs typeface="Franklin Gothic Book"/>
            </a:endParaRPr>
          </a:p>
        </p:txBody>
      </p:sp>
    </p:spTree>
    <p:extLst>
      <p:ext uri="{BB962C8B-B14F-4D97-AF65-F5344CB8AC3E}">
        <p14:creationId xmlns:p14="http://schemas.microsoft.com/office/powerpoint/2010/main" val="775905252"/>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719999" y="1079999"/>
            <a:ext cx="7920000" cy="5040000"/>
          </a:xfrm>
        </p:spPr>
        <p:txBody>
          <a:bodyPr/>
          <a:lstStyle/>
          <a:p>
            <a:r>
              <a:rPr lang="en-US" dirty="0" smtClean="0"/>
              <a:t>Two yoke halves are inserted into the outer shell  and the bladders are used to put two halves into position for the pads/coil insertion. </a:t>
            </a:r>
            <a:endParaRPr lang="en-US" dirty="0"/>
          </a:p>
        </p:txBody>
      </p:sp>
      <p:sp>
        <p:nvSpPr>
          <p:cNvPr id="3" name="Title 2"/>
          <p:cNvSpPr>
            <a:spLocks noGrp="1"/>
          </p:cNvSpPr>
          <p:nvPr>
            <p:ph type="title"/>
          </p:nvPr>
        </p:nvSpPr>
        <p:spPr/>
        <p:txBody>
          <a:bodyPr/>
          <a:lstStyle/>
          <a:p>
            <a:r>
              <a:rPr lang="en-US" dirty="0"/>
              <a:t>Mechanical Model Assembly</a:t>
            </a:r>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5</a:t>
            </a:fld>
            <a:endParaRPr lang="de-DE"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755" y="1800000"/>
            <a:ext cx="3879212" cy="4140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542" y="1619846"/>
            <a:ext cx="4164093" cy="4444031"/>
          </a:xfrm>
          <a:prstGeom prst="rect">
            <a:avLst/>
          </a:prstGeom>
        </p:spPr>
      </p:pic>
    </p:spTree>
    <p:extLst>
      <p:ext uri="{BB962C8B-B14F-4D97-AF65-F5344CB8AC3E}">
        <p14:creationId xmlns:p14="http://schemas.microsoft.com/office/powerpoint/2010/main" val="2204507067"/>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7728" y="2652516"/>
            <a:ext cx="4130472" cy="381884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916832"/>
            <a:ext cx="4320480" cy="4610933"/>
          </a:xfrm>
          <a:prstGeom prst="rect">
            <a:avLst/>
          </a:prstGeom>
        </p:spPr>
      </p:pic>
      <p:sp>
        <p:nvSpPr>
          <p:cNvPr id="2" name="Content Placeholder 1"/>
          <p:cNvSpPr>
            <a:spLocks noGrp="1"/>
          </p:cNvSpPr>
          <p:nvPr>
            <p:ph sz="quarter" idx="13"/>
          </p:nvPr>
        </p:nvSpPr>
        <p:spPr>
          <a:xfrm>
            <a:off x="719999" y="1079999"/>
            <a:ext cx="7920000" cy="5040000"/>
          </a:xfrm>
        </p:spPr>
        <p:txBody>
          <a:bodyPr/>
          <a:lstStyle/>
          <a:p>
            <a:r>
              <a:rPr lang="en-US" dirty="0" smtClean="0"/>
              <a:t>The loading keys are inserted just to keep the pads with the dummy coil in the center of the yoke. Two bladders are removed. The assembly is ready for the coil pre-loading.</a:t>
            </a:r>
            <a:endParaRPr lang="en-US" dirty="0"/>
          </a:p>
        </p:txBody>
      </p:sp>
      <p:sp>
        <p:nvSpPr>
          <p:cNvPr id="3" name="Title 2"/>
          <p:cNvSpPr>
            <a:spLocks noGrp="1"/>
          </p:cNvSpPr>
          <p:nvPr>
            <p:ph type="title"/>
          </p:nvPr>
        </p:nvSpPr>
        <p:spPr/>
        <p:txBody>
          <a:bodyPr/>
          <a:lstStyle/>
          <a:p>
            <a:r>
              <a:rPr lang="en-US" dirty="0"/>
              <a:t>Mechanical Model Assembly</a:t>
            </a:r>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1864394488"/>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719999" y="1079999"/>
            <a:ext cx="7920000" cy="5040000"/>
          </a:xfrm>
        </p:spPr>
        <p:txBody>
          <a:bodyPr/>
          <a:lstStyle/>
          <a:p>
            <a:r>
              <a:rPr lang="en-US" dirty="0" smtClean="0"/>
              <a:t>Eight bladders are installed between the </a:t>
            </a:r>
            <a:r>
              <a:rPr lang="en-US" dirty="0"/>
              <a:t>p</a:t>
            </a:r>
            <a:r>
              <a:rPr lang="en-US" dirty="0" smtClean="0"/>
              <a:t>ads and the yoke. The preloading begins.</a:t>
            </a:r>
            <a:endParaRPr lang="en-US" dirty="0"/>
          </a:p>
        </p:txBody>
      </p:sp>
      <p:sp>
        <p:nvSpPr>
          <p:cNvPr id="3" name="Title 2"/>
          <p:cNvSpPr>
            <a:spLocks noGrp="1"/>
          </p:cNvSpPr>
          <p:nvPr>
            <p:ph type="title"/>
          </p:nvPr>
        </p:nvSpPr>
        <p:spPr/>
        <p:txBody>
          <a:bodyPr/>
          <a:lstStyle/>
          <a:p>
            <a:r>
              <a:rPr lang="en-US" dirty="0"/>
              <a:t>Mechanical Model Assembly</a:t>
            </a:r>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7</a:t>
            </a:fld>
            <a:endParaRPr lang="de-DE"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619" y="1608413"/>
            <a:ext cx="4372581" cy="412484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3474" y="2564904"/>
            <a:ext cx="3518229" cy="2304256"/>
          </a:xfrm>
          <a:prstGeom prst="rect">
            <a:avLst/>
          </a:prstGeom>
        </p:spPr>
      </p:pic>
    </p:spTree>
    <p:extLst>
      <p:ext uri="{BB962C8B-B14F-4D97-AF65-F5344CB8AC3E}">
        <p14:creationId xmlns:p14="http://schemas.microsoft.com/office/powerpoint/2010/main" val="267533659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971600" y="1345782"/>
            <a:ext cx="7742237" cy="4679951"/>
          </a:xfrm>
        </p:spPr>
        <p:txBody>
          <a:bodyPr/>
          <a:lstStyle/>
          <a:p>
            <a:pPr marL="0" indent="0">
              <a:buNone/>
            </a:pPr>
            <a:r>
              <a:rPr lang="en-US" dirty="0" smtClean="0"/>
              <a:t>As an alternative solution, using the presented structure, we </a:t>
            </a:r>
            <a:r>
              <a:rPr lang="en-US" dirty="0"/>
              <a:t>will be able to </a:t>
            </a:r>
            <a:r>
              <a:rPr lang="en-US" dirty="0" smtClean="0"/>
              <a:t>pre-stress </a:t>
            </a:r>
            <a:r>
              <a:rPr lang="en-US" dirty="0"/>
              <a:t>the impregnated </a:t>
            </a:r>
            <a:r>
              <a:rPr lang="en-US" dirty="0" smtClean="0"/>
              <a:t>short test formers in order to check the</a:t>
            </a:r>
            <a:r>
              <a:rPr lang="en-US" dirty="0"/>
              <a:t> </a:t>
            </a:r>
            <a:r>
              <a:rPr lang="en-US" dirty="0" smtClean="0"/>
              <a:t>toughness </a:t>
            </a:r>
            <a:r>
              <a:rPr lang="en-US" dirty="0"/>
              <a:t>of </a:t>
            </a:r>
            <a:r>
              <a:rPr lang="en-US" dirty="0" smtClean="0"/>
              <a:t>the impregnation</a:t>
            </a:r>
            <a:r>
              <a:rPr lang="en-US" dirty="0"/>
              <a:t> </a:t>
            </a:r>
            <a:r>
              <a:rPr lang="en-US" dirty="0" smtClean="0"/>
              <a:t>and the full assembly procedure.</a:t>
            </a:r>
          </a:p>
          <a:p>
            <a:pPr marL="0" indent="0">
              <a:buNone/>
            </a:pPr>
            <a:endParaRPr lang="en-US" dirty="0"/>
          </a:p>
        </p:txBody>
      </p:sp>
      <p:sp>
        <p:nvSpPr>
          <p:cNvPr id="3" name="Title 2"/>
          <p:cNvSpPr>
            <a:spLocks noGrp="1"/>
          </p:cNvSpPr>
          <p:nvPr>
            <p:ph type="title"/>
          </p:nvPr>
        </p:nvSpPr>
        <p:spPr/>
        <p:txBody>
          <a:bodyPr/>
          <a:lstStyle/>
          <a:p>
            <a:r>
              <a:rPr lang="en-US" dirty="0"/>
              <a:t>Mechanical Model Assembly</a:t>
            </a:r>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8</a:t>
            </a:fld>
            <a:endParaRPr lang="de-DE" dirty="0"/>
          </a:p>
        </p:txBody>
      </p:sp>
      <p:sp>
        <p:nvSpPr>
          <p:cNvPr id="5" name="TextBox 4"/>
          <p:cNvSpPr txBox="1"/>
          <p:nvPr/>
        </p:nvSpPr>
        <p:spPr>
          <a:xfrm>
            <a:off x="755576" y="962726"/>
            <a:ext cx="1152128" cy="311955"/>
          </a:xfrm>
          <a:prstGeom prst="rect">
            <a:avLst/>
          </a:prstGeom>
          <a:noFill/>
        </p:spPr>
        <p:txBody>
          <a:bodyPr wrap="none" lIns="0" tIns="0" rIns="0" bIns="0" rtlCol="0">
            <a:noAutofit/>
          </a:bodyPr>
          <a:lstStyle/>
          <a:p>
            <a:pPr>
              <a:lnSpc>
                <a:spcPct val="110000"/>
              </a:lnSpc>
              <a:spcBef>
                <a:spcPts val="0"/>
              </a:spcBef>
            </a:pPr>
            <a:r>
              <a:rPr lang="de-CH" sz="1800" b="1" kern="1000" spc="30" dirty="0">
                <a:latin typeface="+mn-lt"/>
                <a:cs typeface="Franklin Gothic Book"/>
              </a:rPr>
              <a:t>3</a:t>
            </a:r>
            <a:r>
              <a:rPr lang="de-CH" sz="1800" b="1" kern="1000" spc="30" dirty="0" smtClean="0">
                <a:latin typeface="+mn-lt"/>
                <a:cs typeface="Franklin Gothic Book"/>
              </a:rPr>
              <a:t>. </a:t>
            </a:r>
            <a:r>
              <a:rPr lang="en-US" sz="1800" b="1" kern="1000" spc="30" dirty="0" smtClean="0">
                <a:latin typeface="+mn-lt"/>
                <a:cs typeface="Franklin Gothic Book"/>
              </a:rPr>
              <a:t>Alternative solution.</a:t>
            </a:r>
          </a:p>
        </p:txBody>
      </p:sp>
      <p:sp>
        <p:nvSpPr>
          <p:cNvPr id="11" name="TextBox 10"/>
          <p:cNvSpPr txBox="1"/>
          <p:nvPr/>
        </p:nvSpPr>
        <p:spPr>
          <a:xfrm>
            <a:off x="899592" y="6381328"/>
            <a:ext cx="914400" cy="914400"/>
          </a:xfrm>
          <a:prstGeom prst="rect">
            <a:avLst/>
          </a:prstGeom>
          <a:noFill/>
        </p:spPr>
        <p:txBody>
          <a:bodyPr wrap="none" lIns="0" tIns="0" rIns="0" bIns="0" rtlCol="0">
            <a:noAutofit/>
          </a:bodyPr>
          <a:lstStyle/>
          <a:p>
            <a:pPr>
              <a:lnSpc>
                <a:spcPct val="110000"/>
              </a:lnSpc>
              <a:spcBef>
                <a:spcPts val="0"/>
              </a:spcBef>
            </a:pPr>
            <a:endParaRPr lang="de-CH" sz="1800" kern="1000" spc="30" dirty="0">
              <a:latin typeface="+mn-lt"/>
              <a:cs typeface="Franklin Gothic Book"/>
            </a:endParaRPr>
          </a:p>
          <a:p>
            <a:pPr>
              <a:lnSpc>
                <a:spcPct val="110000"/>
              </a:lnSpc>
              <a:spcBef>
                <a:spcPts val="0"/>
              </a:spcBef>
            </a:pPr>
            <a:endParaRPr lang="en-US" sz="1800" kern="1000" spc="30" dirty="0" err="1" smtClean="0">
              <a:latin typeface="+mn-lt"/>
              <a:cs typeface="Franklin Gothic Book"/>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708920"/>
            <a:ext cx="4104456" cy="321515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3887" y="2491859"/>
            <a:ext cx="3702764" cy="3649279"/>
          </a:xfrm>
          <a:prstGeom prst="rect">
            <a:avLst/>
          </a:prstGeom>
        </p:spPr>
      </p:pic>
    </p:spTree>
    <p:extLst>
      <p:ext uri="{BB962C8B-B14F-4D97-AF65-F5344CB8AC3E}">
        <p14:creationId xmlns:p14="http://schemas.microsoft.com/office/powerpoint/2010/main" val="1689822505"/>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971600" y="1345782"/>
            <a:ext cx="7742237" cy="4679951"/>
          </a:xfrm>
        </p:spPr>
        <p:txBody>
          <a:bodyPr/>
          <a:lstStyle/>
          <a:p>
            <a:pPr marL="0" indent="0">
              <a:buNone/>
            </a:pPr>
            <a:r>
              <a:rPr lang="en-US" dirty="0"/>
              <a:t>LBNL’s </a:t>
            </a:r>
            <a:r>
              <a:rPr lang="en-US" dirty="0" smtClean="0"/>
              <a:t>engineer Ray </a:t>
            </a:r>
            <a:r>
              <a:rPr lang="en-US" dirty="0" err="1"/>
              <a:t>Hafalia</a:t>
            </a:r>
            <a:r>
              <a:rPr lang="en-US" dirty="0"/>
              <a:t> </a:t>
            </a:r>
            <a:r>
              <a:rPr lang="en-US" dirty="0" smtClean="0"/>
              <a:t>has reviewed our </a:t>
            </a:r>
            <a:r>
              <a:rPr lang="en-US" dirty="0"/>
              <a:t>design. </a:t>
            </a:r>
            <a:r>
              <a:rPr lang="en-US" dirty="0" smtClean="0"/>
              <a:t>Remaining points:</a:t>
            </a:r>
          </a:p>
          <a:p>
            <a:pPr>
              <a:buFont typeface="Arial" charset="0"/>
              <a:buChar char="•"/>
            </a:pPr>
            <a:r>
              <a:rPr lang="en-US" dirty="0" smtClean="0"/>
              <a:t>Should there be a groove for bladders also on the pad side?</a:t>
            </a:r>
          </a:p>
          <a:p>
            <a:pPr>
              <a:buFont typeface="Arial" charset="0"/>
              <a:buChar char="•"/>
            </a:pPr>
            <a:r>
              <a:rPr lang="en-US" dirty="0" smtClean="0"/>
              <a:t>Are the two </a:t>
            </a:r>
            <a:r>
              <a:rPr lang="en-US" dirty="0" err="1" smtClean="0"/>
              <a:t>Kapton</a:t>
            </a:r>
            <a:r>
              <a:rPr lang="en-US" dirty="0" smtClean="0"/>
              <a:t> layers, totaling 0.25 mm, the right tool for a) creating space for Fuji-paper tests, b) transmitting radial forces, c) adding to radial ground insulation?</a:t>
            </a:r>
            <a:endParaRPr lang="en-US" dirty="0"/>
          </a:p>
          <a:p>
            <a:pPr marL="0" indent="0">
              <a:buNone/>
            </a:pPr>
            <a:r>
              <a:rPr lang="en-US" dirty="0" smtClean="0"/>
              <a:t>After </a:t>
            </a:r>
            <a:r>
              <a:rPr lang="en-US" dirty="0"/>
              <a:t>the </a:t>
            </a:r>
            <a:r>
              <a:rPr lang="en-US" dirty="0" smtClean="0"/>
              <a:t>feedback </a:t>
            </a:r>
            <a:r>
              <a:rPr lang="en-US" dirty="0"/>
              <a:t>of this conceptual-design review and </a:t>
            </a:r>
            <a:r>
              <a:rPr lang="en-US" dirty="0" smtClean="0"/>
              <a:t>when discussions with Ray are included </a:t>
            </a:r>
            <a:r>
              <a:rPr lang="en-US" dirty="0" smtClean="0"/>
              <a:t>into design, </a:t>
            </a:r>
            <a:r>
              <a:rPr lang="en-US" dirty="0"/>
              <a:t>we intend to go directly into procurement </a:t>
            </a:r>
            <a:r>
              <a:rPr lang="en-US" dirty="0" smtClean="0"/>
              <a:t>in order to </a:t>
            </a:r>
            <a:r>
              <a:rPr lang="en-US" dirty="0"/>
              <a:t>test this </a:t>
            </a:r>
            <a:r>
              <a:rPr lang="en-US" dirty="0" smtClean="0"/>
              <a:t>this model in autumn</a:t>
            </a:r>
            <a:r>
              <a:rPr lang="en-US" dirty="0"/>
              <a:t>.</a:t>
            </a:r>
          </a:p>
          <a:p>
            <a:pPr marL="0" indent="0">
              <a:buNone/>
            </a:pPr>
            <a:endParaRPr lang="en-US" dirty="0"/>
          </a:p>
        </p:txBody>
      </p:sp>
      <p:sp>
        <p:nvSpPr>
          <p:cNvPr id="3" name="Title 2"/>
          <p:cNvSpPr>
            <a:spLocks noGrp="1"/>
          </p:cNvSpPr>
          <p:nvPr>
            <p:ph type="title"/>
          </p:nvPr>
        </p:nvSpPr>
        <p:spPr/>
        <p:txBody>
          <a:bodyPr/>
          <a:lstStyle/>
          <a:p>
            <a:r>
              <a:rPr lang="en-US" dirty="0"/>
              <a:t>Mechanical Model Assembly</a:t>
            </a:r>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9</a:t>
            </a:fld>
            <a:endParaRPr lang="de-DE" dirty="0"/>
          </a:p>
        </p:txBody>
      </p:sp>
      <p:sp>
        <p:nvSpPr>
          <p:cNvPr id="5" name="TextBox 4"/>
          <p:cNvSpPr txBox="1"/>
          <p:nvPr/>
        </p:nvSpPr>
        <p:spPr>
          <a:xfrm>
            <a:off x="755576" y="962726"/>
            <a:ext cx="1152128" cy="311955"/>
          </a:xfrm>
          <a:prstGeom prst="rect">
            <a:avLst/>
          </a:prstGeom>
          <a:noFill/>
        </p:spPr>
        <p:txBody>
          <a:bodyPr wrap="none" lIns="0" tIns="0" rIns="0" bIns="0" rtlCol="0">
            <a:noAutofit/>
          </a:bodyPr>
          <a:lstStyle/>
          <a:p>
            <a:pPr>
              <a:lnSpc>
                <a:spcPct val="110000"/>
              </a:lnSpc>
              <a:spcBef>
                <a:spcPts val="0"/>
              </a:spcBef>
            </a:pPr>
            <a:r>
              <a:rPr lang="de-CH" sz="1800" b="1" kern="1000" spc="30" dirty="0">
                <a:latin typeface="+mn-lt"/>
                <a:cs typeface="Franklin Gothic Book"/>
              </a:rPr>
              <a:t>4</a:t>
            </a:r>
            <a:r>
              <a:rPr lang="de-CH" sz="1800" b="1" kern="1000" spc="30" smtClean="0">
                <a:latin typeface="+mn-lt"/>
                <a:cs typeface="Franklin Gothic Book"/>
              </a:rPr>
              <a:t>. </a:t>
            </a:r>
            <a:r>
              <a:rPr lang="en-US" sz="1800" b="1" kern="1000" spc="30" dirty="0" smtClean="0">
                <a:latin typeface="+mn-lt"/>
                <a:cs typeface="Franklin Gothic Book"/>
              </a:rPr>
              <a:t>Conclusion/Status.</a:t>
            </a:r>
          </a:p>
        </p:txBody>
      </p:sp>
      <p:sp>
        <p:nvSpPr>
          <p:cNvPr id="11" name="TextBox 10"/>
          <p:cNvSpPr txBox="1"/>
          <p:nvPr/>
        </p:nvSpPr>
        <p:spPr>
          <a:xfrm>
            <a:off x="899592" y="6381328"/>
            <a:ext cx="914400" cy="914400"/>
          </a:xfrm>
          <a:prstGeom prst="rect">
            <a:avLst/>
          </a:prstGeom>
          <a:noFill/>
        </p:spPr>
        <p:txBody>
          <a:bodyPr wrap="none" lIns="0" tIns="0" rIns="0" bIns="0" rtlCol="0">
            <a:noAutofit/>
          </a:bodyPr>
          <a:lstStyle/>
          <a:p>
            <a:pPr>
              <a:lnSpc>
                <a:spcPct val="110000"/>
              </a:lnSpc>
              <a:spcBef>
                <a:spcPts val="0"/>
              </a:spcBef>
            </a:pPr>
            <a:endParaRPr lang="de-CH" sz="1800" kern="1000" spc="30" dirty="0">
              <a:latin typeface="+mn-lt"/>
              <a:cs typeface="Franklin Gothic Book"/>
            </a:endParaRPr>
          </a:p>
          <a:p>
            <a:pPr>
              <a:lnSpc>
                <a:spcPct val="110000"/>
              </a:lnSpc>
              <a:spcBef>
                <a:spcPts val="0"/>
              </a:spcBef>
            </a:pPr>
            <a:endParaRPr lang="en-US" sz="1800" kern="1000" spc="30" dirty="0" err="1" smtClean="0">
              <a:latin typeface="+mn-lt"/>
              <a:cs typeface="Franklin Gothic Book"/>
            </a:endParaRPr>
          </a:p>
        </p:txBody>
      </p:sp>
    </p:spTree>
    <p:extLst>
      <p:ext uri="{BB962C8B-B14F-4D97-AF65-F5344CB8AC3E}">
        <p14:creationId xmlns:p14="http://schemas.microsoft.com/office/powerpoint/2010/main" val="1681568783"/>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 PowerPoint Master english</Template>
  <TotalTime>5</TotalTime>
  <Words>328</Words>
  <Application>Microsoft Macintosh PowerPoint</Application>
  <PresentationFormat>On-screen Show (4:3)</PresentationFormat>
  <Paragraphs>43</Paragraphs>
  <Slides>10</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Arial Narrow</vt:lpstr>
      <vt:lpstr>Calibri</vt:lpstr>
      <vt:lpstr>Franklin Gothic Book</vt:lpstr>
      <vt:lpstr>Georgia</vt:lpstr>
      <vt:lpstr>ＭＳ Ｐゴシック</vt:lpstr>
      <vt:lpstr>Rockwell</vt:lpstr>
      <vt:lpstr>Symbol</vt:lpstr>
      <vt:lpstr>Times</vt:lpstr>
      <vt:lpstr>ヒラギノ角ゴ Pro W3</vt:lpstr>
      <vt:lpstr>Arial</vt:lpstr>
      <vt:lpstr>PSI-Powerpoint-Master Calibri V2</vt:lpstr>
      <vt:lpstr>CD1 Mechanical Model –  Technical Design Status</vt:lpstr>
      <vt:lpstr>Mechanical Model Assembly</vt:lpstr>
      <vt:lpstr>Mechanical Model Assembly</vt:lpstr>
      <vt:lpstr>Mechanical Model Assembly</vt:lpstr>
      <vt:lpstr>Mechanical Model Assembly</vt:lpstr>
      <vt:lpstr>Mechanical Model Assembly</vt:lpstr>
      <vt:lpstr>Mechanical Model Assembly</vt:lpstr>
      <vt:lpstr>Mechanical Model Assembly</vt:lpstr>
      <vt:lpstr>Mechanical Model Assembly</vt:lpstr>
      <vt:lpstr>Wir schaffen Wissen – heute für morgen</vt:lpstr>
    </vt:vector>
  </TitlesOfParts>
  <LinksUpToDate>false</LinksUpToDate>
  <SharedDoc>false</SharedDoc>
  <HyperlinkBase/>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CD1 Mechanical Model –  Technical Design Status</dc:title>
  <dc:creator>Bernhard Auchmann</dc:creator>
  <cp:lastModifiedBy>Bernhard Auchmann</cp:lastModifiedBy>
  <cp:revision>27</cp:revision>
  <cp:lastPrinted>2015-07-23T13:50:07Z</cp:lastPrinted>
  <dcterms:created xsi:type="dcterms:W3CDTF">2017-06-16T07:53:23Z</dcterms:created>
  <dcterms:modified xsi:type="dcterms:W3CDTF">2017-06-23T14:53:55Z</dcterms:modified>
</cp:coreProperties>
</file>