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mp4" ContentType="video/mp4"/>
  <Default Extension="emf" ContentType="image/x-emf"/>
  <Default Extension="tiff" ContentType="image/tiff"/>
  <Default Extension="rels" ContentType="application/vnd.openxmlformats-package.relationships+xml"/>
  <Default Extension="wdp" ContentType="image/vnd.ms-photo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28"/>
  </p:notesMasterIdLst>
  <p:handoutMasterIdLst>
    <p:handoutMasterId r:id="rId29"/>
  </p:handoutMasterIdLst>
  <p:sldIdLst>
    <p:sldId id="331" r:id="rId2"/>
    <p:sldId id="332" r:id="rId3"/>
    <p:sldId id="346" r:id="rId4"/>
    <p:sldId id="347" r:id="rId5"/>
    <p:sldId id="348" r:id="rId6"/>
    <p:sldId id="349" r:id="rId7"/>
    <p:sldId id="350" r:id="rId8"/>
    <p:sldId id="353" r:id="rId9"/>
    <p:sldId id="352" r:id="rId10"/>
    <p:sldId id="355" r:id="rId11"/>
    <p:sldId id="344" r:id="rId12"/>
    <p:sldId id="357" r:id="rId13"/>
    <p:sldId id="365" r:id="rId14"/>
    <p:sldId id="370" r:id="rId15"/>
    <p:sldId id="366" r:id="rId16"/>
    <p:sldId id="363" r:id="rId17"/>
    <p:sldId id="367" r:id="rId18"/>
    <p:sldId id="368" r:id="rId19"/>
    <p:sldId id="369" r:id="rId20"/>
    <p:sldId id="374" r:id="rId21"/>
    <p:sldId id="362" r:id="rId22"/>
    <p:sldId id="371" r:id="rId23"/>
    <p:sldId id="372" r:id="rId24"/>
    <p:sldId id="373" r:id="rId25"/>
    <p:sldId id="375" r:id="rId26"/>
    <p:sldId id="376" r:id="rId27"/>
  </p:sldIdLst>
  <p:sldSz cx="9144000" cy="5143500" type="screen16x9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AE7857C0-2D20-4703-8FB6-39B300EF5577}">
          <p14:sldIdLst>
            <p14:sldId id="331"/>
            <p14:sldId id="332"/>
            <p14:sldId id="346"/>
            <p14:sldId id="347"/>
            <p14:sldId id="348"/>
            <p14:sldId id="349"/>
            <p14:sldId id="350"/>
            <p14:sldId id="353"/>
            <p14:sldId id="352"/>
            <p14:sldId id="355"/>
            <p14:sldId id="344"/>
            <p14:sldId id="357"/>
            <p14:sldId id="365"/>
            <p14:sldId id="370"/>
            <p14:sldId id="366"/>
            <p14:sldId id="363"/>
            <p14:sldId id="367"/>
            <p14:sldId id="368"/>
            <p14:sldId id="369"/>
            <p14:sldId id="374"/>
            <p14:sldId id="362"/>
            <p14:sldId id="371"/>
            <p14:sldId id="372"/>
            <p14:sldId id="373"/>
            <p14:sldId id="375"/>
            <p14:sldId id="37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668" userDrawn="1">
          <p15:clr>
            <a:srgbClr val="A4A3A4"/>
          </p15:clr>
        </p15:guide>
        <p15:guide id="2" orient="horz" pos="634" userDrawn="1">
          <p15:clr>
            <a:srgbClr val="A4A3A4"/>
          </p15:clr>
        </p15:guide>
        <p15:guide id="3" orient="horz" pos="2845" userDrawn="1">
          <p15:clr>
            <a:srgbClr val="A4A3A4"/>
          </p15:clr>
        </p15:guide>
        <p15:guide id="4" orient="horz" pos="838" userDrawn="1">
          <p15:clr>
            <a:srgbClr val="A4A3A4"/>
          </p15:clr>
        </p15:guide>
        <p15:guide id="5" orient="horz" pos="140" userDrawn="1">
          <p15:clr>
            <a:srgbClr val="A4A3A4"/>
          </p15:clr>
        </p15:guide>
        <p15:guide id="6" orient="horz" pos="378" userDrawn="1">
          <p15:clr>
            <a:srgbClr val="A4A3A4"/>
          </p15:clr>
        </p15:guide>
        <p15:guide id="7" orient="horz" pos="3117" userDrawn="1">
          <p15:clr>
            <a:srgbClr val="A4A3A4"/>
          </p15:clr>
        </p15:guide>
        <p15:guide id="8" orient="horz" userDrawn="1">
          <p15:clr>
            <a:srgbClr val="A4A3A4"/>
          </p15:clr>
        </p15:guide>
        <p15:guide id="9" pos="657" userDrawn="1">
          <p15:clr>
            <a:srgbClr val="A4A3A4"/>
          </p15:clr>
        </p15:guide>
        <p15:guide id="10" pos="5534" userDrawn="1">
          <p15:clr>
            <a:srgbClr val="A4A3A4"/>
          </p15:clr>
        </p15:guide>
        <p15:guide id="11" pos="521" userDrawn="1">
          <p15:clr>
            <a:srgbClr val="A4A3A4"/>
          </p15:clr>
        </p15:guide>
        <p15:guide id="12" pos="453" userDrawn="1">
          <p15:clr>
            <a:srgbClr val="A4A3A4"/>
          </p15:clr>
        </p15:guide>
        <p15:guide id="13" pos="1315" userDrawn="1">
          <p15:clr>
            <a:srgbClr val="A4A3A4"/>
          </p15:clr>
        </p15:guide>
        <p15:guide id="14" pos="3039" userDrawn="1">
          <p15:clr>
            <a:srgbClr val="A4A3A4"/>
          </p15:clr>
        </p15:guide>
        <p15:guide id="15" pos="3152" userDrawn="1">
          <p15:clr>
            <a:srgbClr val="A4A3A4"/>
          </p15:clr>
        </p15:guide>
        <p15:guide id="16" pos="573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85A1"/>
    <a:srgbClr val="FCC000"/>
    <a:srgbClr val="010000"/>
    <a:srgbClr val="FFFFFF"/>
    <a:srgbClr val="808080"/>
    <a:srgbClr val="000000"/>
    <a:srgbClr val="FDCA00"/>
    <a:srgbClr val="EF5B00"/>
    <a:srgbClr val="C50006"/>
    <a:srgbClr val="7C20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495"/>
    <p:restoredTop sz="91401" autoAdjust="0"/>
  </p:normalViewPr>
  <p:slideViewPr>
    <p:cSldViewPr snapToObjects="1">
      <p:cViewPr>
        <p:scale>
          <a:sx n="172" d="100"/>
          <a:sy n="172" d="100"/>
        </p:scale>
        <p:origin x="1056" y="648"/>
      </p:cViewPr>
      <p:guideLst>
        <p:guide orient="horz" pos="668"/>
        <p:guide orient="horz" pos="634"/>
        <p:guide orient="horz" pos="2845"/>
        <p:guide orient="horz" pos="838"/>
        <p:guide orient="horz" pos="140"/>
        <p:guide orient="horz" pos="378"/>
        <p:guide orient="horz" pos="3117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outlineViewPr>
    <p:cViewPr>
      <p:scale>
        <a:sx n="33" d="100"/>
        <a:sy n="33" d="100"/>
      </p:scale>
      <p:origin x="0" y="-100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/C:\Users\gao_j\Documents\CD1-per-Energy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de-CH" i="1" dirty="0" err="1" smtClean="0"/>
              <a:t>L</a:t>
            </a:r>
            <a:r>
              <a:rPr lang="de-CH" baseline="-25000" dirty="0" err="1" smtClean="0"/>
              <a:t>d</a:t>
            </a:r>
            <a:r>
              <a:rPr lang="de-CH" dirty="0" smtClean="0"/>
              <a:t> </a:t>
            </a:r>
            <a:r>
              <a:rPr lang="de-CH" dirty="0"/>
              <a:t>= </a:t>
            </a:r>
            <a:r>
              <a:rPr lang="de-CH" i="1" dirty="0"/>
              <a:t>f</a:t>
            </a:r>
            <a:r>
              <a:rPr lang="de-CH" baseline="0" dirty="0"/>
              <a:t>(</a:t>
            </a:r>
            <a:r>
              <a:rPr lang="de-CH" i="1" baseline="0" dirty="0"/>
              <a:t>I</a:t>
            </a:r>
            <a:r>
              <a:rPr lang="de-CH" baseline="0" dirty="0"/>
              <a:t>)</a:t>
            </a:r>
            <a:endParaRPr lang="de-CH" dirty="0"/>
          </a:p>
        </c:rich>
      </c:tx>
      <c:layout>
        <c:manualLayout>
          <c:xMode val="edge"/>
          <c:yMode val="edge"/>
          <c:x val="0.632906223919325"/>
          <c:y val="0.0943605472407828"/>
        </c:manualLayout>
      </c:layout>
      <c:overlay val="1"/>
    </c:title>
    <c:autoTitleDeleted val="0"/>
    <c:plotArea>
      <c:layout/>
      <c:scatterChart>
        <c:scatterStyle val="smoothMarker"/>
        <c:varyColors val="0"/>
        <c:ser>
          <c:idx val="0"/>
          <c:order val="0"/>
          <c:marker>
            <c:symbol val="none"/>
          </c:marker>
          <c:xVal>
            <c:numRef>
              <c:f>'[CD1-per-Energy.xlsx]Tabelle1'!$B$80:$B$91</c:f>
              <c:numCache>
                <c:formatCode>General</c:formatCode>
                <c:ptCount val="12"/>
                <c:pt idx="0">
                  <c:v>0.0</c:v>
                </c:pt>
                <c:pt idx="1">
                  <c:v>1000.0</c:v>
                </c:pt>
                <c:pt idx="2">
                  <c:v>3000.0</c:v>
                </c:pt>
                <c:pt idx="3">
                  <c:v>5000.0</c:v>
                </c:pt>
                <c:pt idx="4">
                  <c:v>7000.0</c:v>
                </c:pt>
                <c:pt idx="5">
                  <c:v>9000.0</c:v>
                </c:pt>
                <c:pt idx="6">
                  <c:v>11000.0</c:v>
                </c:pt>
                <c:pt idx="7">
                  <c:v>13000.0</c:v>
                </c:pt>
                <c:pt idx="8">
                  <c:v>15000.0</c:v>
                </c:pt>
                <c:pt idx="9">
                  <c:v>17000.0</c:v>
                </c:pt>
                <c:pt idx="10">
                  <c:v>19000.0</c:v>
                </c:pt>
                <c:pt idx="11">
                  <c:v>21000.0</c:v>
                </c:pt>
              </c:numCache>
            </c:numRef>
          </c:xVal>
          <c:yVal>
            <c:numRef>
              <c:f>'[CD1-per-Energy.xlsx]Tabelle1'!$C$80:$C$91</c:f>
              <c:numCache>
                <c:formatCode>General</c:formatCode>
                <c:ptCount val="12"/>
                <c:pt idx="0">
                  <c:v>0.00219924</c:v>
                </c:pt>
                <c:pt idx="1">
                  <c:v>0.00219924</c:v>
                </c:pt>
                <c:pt idx="2">
                  <c:v>0.00219731</c:v>
                </c:pt>
                <c:pt idx="3">
                  <c:v>0.00210562</c:v>
                </c:pt>
                <c:pt idx="4">
                  <c:v>0.00190282</c:v>
                </c:pt>
                <c:pt idx="5">
                  <c:v>0.00176206</c:v>
                </c:pt>
                <c:pt idx="6">
                  <c:v>0.0016542</c:v>
                </c:pt>
                <c:pt idx="7">
                  <c:v>0.00156131</c:v>
                </c:pt>
                <c:pt idx="8">
                  <c:v>0.00146909</c:v>
                </c:pt>
                <c:pt idx="9">
                  <c:v>0.00141724</c:v>
                </c:pt>
                <c:pt idx="10">
                  <c:v>0.00139408</c:v>
                </c:pt>
                <c:pt idx="11">
                  <c:v>0.00137953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410116512"/>
        <c:axId val="-1410677360"/>
      </c:scatterChart>
      <c:valAx>
        <c:axId val="-1410116512"/>
        <c:scaling>
          <c:orientation val="minMax"/>
          <c:max val="21000.0"/>
          <c:min val="0.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CH" i="1" dirty="0"/>
                  <a:t>I</a:t>
                </a:r>
                <a:r>
                  <a:rPr lang="de-CH" dirty="0"/>
                  <a:t> </a:t>
                </a:r>
                <a:r>
                  <a:rPr lang="de-CH" dirty="0" smtClean="0"/>
                  <a:t>[A</a:t>
                </a:r>
                <a:r>
                  <a:rPr lang="de-CH" dirty="0"/>
                  <a:t>]</a:t>
                </a:r>
                <a:endParaRPr lang="de-CH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1410677360"/>
        <c:crosses val="autoZero"/>
        <c:crossBetween val="midCat"/>
      </c:valAx>
      <c:valAx>
        <c:axId val="-1410677360"/>
        <c:scaling>
          <c:orientation val="minMax"/>
          <c:max val="0.0025"/>
          <c:min val="0.001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CH" i="1" dirty="0"/>
                  <a:t>L </a:t>
                </a:r>
                <a:r>
                  <a:rPr lang="de-CH" dirty="0" smtClean="0"/>
                  <a:t>(</a:t>
                </a:r>
                <a:r>
                  <a:rPr lang="de-CH" i="1" dirty="0"/>
                  <a:t>I</a:t>
                </a:r>
                <a:r>
                  <a:rPr lang="de-CH" dirty="0" smtClean="0"/>
                  <a:t>)</a:t>
                </a:r>
                <a:endParaRPr lang="de-CH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1410116512"/>
        <c:crosses val="autoZero"/>
        <c:crossBetween val="midCat"/>
        <c:majorUnit val="0.0005"/>
        <c:minorUnit val="0.0005"/>
      </c:valAx>
    </c:plotArea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E47216-B30D-4502-B4FA-3245DC1D4613}" type="doc">
      <dgm:prSet loTypeId="urn:microsoft.com/office/officeart/2005/8/layout/venn1" loCatId="relationship" qsTypeId="urn:microsoft.com/office/officeart/2005/8/quickstyle/simple3" qsCatId="simple" csTypeId="urn:microsoft.com/office/officeart/2005/8/colors/accent1_2" csCatId="accent1" phldr="1"/>
      <dgm:spPr/>
    </dgm:pt>
    <dgm:pt modelId="{1E3716C4-0634-440F-8C80-4CE8232E9495}">
      <dgm:prSet phldrT="[Text]"/>
      <dgm:spPr/>
      <dgm:t>
        <a:bodyPr/>
        <a:lstStyle/>
        <a:p>
          <a:r>
            <a:rPr lang="en-US" dirty="0" smtClean="0"/>
            <a:t>Electric</a:t>
          </a:r>
          <a:endParaRPr lang="de-CH" dirty="0"/>
        </a:p>
      </dgm:t>
    </dgm:pt>
    <dgm:pt modelId="{FDBCBD97-B8CF-4EF2-BA50-4866FF0E24C3}" type="parTrans" cxnId="{CFCA10E4-C04B-4E0C-9EC2-2DCB6D277255}">
      <dgm:prSet/>
      <dgm:spPr/>
      <dgm:t>
        <a:bodyPr/>
        <a:lstStyle/>
        <a:p>
          <a:endParaRPr lang="de-CH"/>
        </a:p>
      </dgm:t>
    </dgm:pt>
    <dgm:pt modelId="{07FE36A0-D6AA-4714-AF42-8AEBA6C636F9}" type="sibTrans" cxnId="{CFCA10E4-C04B-4E0C-9EC2-2DCB6D277255}">
      <dgm:prSet/>
      <dgm:spPr/>
      <dgm:t>
        <a:bodyPr/>
        <a:lstStyle/>
        <a:p>
          <a:endParaRPr lang="de-CH"/>
        </a:p>
      </dgm:t>
    </dgm:pt>
    <dgm:pt modelId="{1F79255C-EF28-43F5-9590-8AEADC5074AA}">
      <dgm:prSet phldrT="[Text]"/>
      <dgm:spPr/>
      <dgm:t>
        <a:bodyPr/>
        <a:lstStyle/>
        <a:p>
          <a:r>
            <a:rPr lang="en-US" dirty="0" smtClean="0"/>
            <a:t>Electro-thermal</a:t>
          </a:r>
          <a:endParaRPr lang="de-CH" dirty="0"/>
        </a:p>
      </dgm:t>
    </dgm:pt>
    <dgm:pt modelId="{23A1CDB2-4C61-4B7B-B7D5-70C3942FE2BD}" type="parTrans" cxnId="{8013539F-F308-4BA6-ABA7-6B910972600D}">
      <dgm:prSet/>
      <dgm:spPr/>
      <dgm:t>
        <a:bodyPr/>
        <a:lstStyle/>
        <a:p>
          <a:endParaRPr lang="de-CH"/>
        </a:p>
      </dgm:t>
    </dgm:pt>
    <dgm:pt modelId="{B04210C1-3D2E-4A52-AE0D-9CBB4BEDA792}" type="sibTrans" cxnId="{8013539F-F308-4BA6-ABA7-6B910972600D}">
      <dgm:prSet/>
      <dgm:spPr/>
      <dgm:t>
        <a:bodyPr/>
        <a:lstStyle/>
        <a:p>
          <a:endParaRPr lang="de-CH"/>
        </a:p>
      </dgm:t>
    </dgm:pt>
    <dgm:pt modelId="{BDF4B442-5D38-4750-A1FE-DAA5C5E0BC98}">
      <dgm:prSet phldrT="[Text]"/>
      <dgm:spPr/>
      <dgm:t>
        <a:bodyPr/>
        <a:lstStyle/>
        <a:p>
          <a:r>
            <a:rPr lang="en-US" dirty="0" smtClean="0"/>
            <a:t>Electro</a:t>
          </a:r>
        </a:p>
        <a:p>
          <a:r>
            <a:rPr lang="en-US" dirty="0" smtClean="0"/>
            <a:t>magnetic</a:t>
          </a:r>
          <a:endParaRPr lang="de-CH" dirty="0"/>
        </a:p>
      </dgm:t>
    </dgm:pt>
    <dgm:pt modelId="{B0EAACF4-659D-4982-8AF5-0FE5D873E451}" type="parTrans" cxnId="{C3698B82-45A4-43AC-BC15-9D5579A2E9EC}">
      <dgm:prSet/>
      <dgm:spPr/>
      <dgm:t>
        <a:bodyPr/>
        <a:lstStyle/>
        <a:p>
          <a:endParaRPr lang="de-CH"/>
        </a:p>
      </dgm:t>
    </dgm:pt>
    <dgm:pt modelId="{2A58E084-4DCB-45BA-90C6-C92656FBCF45}" type="sibTrans" cxnId="{C3698B82-45A4-43AC-BC15-9D5579A2E9EC}">
      <dgm:prSet/>
      <dgm:spPr/>
      <dgm:t>
        <a:bodyPr/>
        <a:lstStyle/>
        <a:p>
          <a:endParaRPr lang="de-CH"/>
        </a:p>
      </dgm:t>
    </dgm:pt>
    <dgm:pt modelId="{89A3F0FB-3A55-45A4-984D-0F7D66F6BF7E}" type="pres">
      <dgm:prSet presAssocID="{35E47216-B30D-4502-B4FA-3245DC1D4613}" presName="compositeShape" presStyleCnt="0">
        <dgm:presLayoutVars>
          <dgm:chMax val="7"/>
          <dgm:dir/>
          <dgm:resizeHandles val="exact"/>
        </dgm:presLayoutVars>
      </dgm:prSet>
      <dgm:spPr/>
    </dgm:pt>
    <dgm:pt modelId="{AD24C134-06B0-4074-9AA6-1CE742A9DEE7}" type="pres">
      <dgm:prSet presAssocID="{1E3716C4-0634-440F-8C80-4CE8232E9495}" presName="circ1" presStyleLbl="vennNode1" presStyleIdx="0" presStyleCnt="3"/>
      <dgm:spPr/>
      <dgm:t>
        <a:bodyPr/>
        <a:lstStyle/>
        <a:p>
          <a:endParaRPr lang="de-CH"/>
        </a:p>
      </dgm:t>
    </dgm:pt>
    <dgm:pt modelId="{74C697EA-334E-48B2-A35C-5C0ACABC529F}" type="pres">
      <dgm:prSet presAssocID="{1E3716C4-0634-440F-8C80-4CE8232E9495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6EA58C87-C6AC-44EB-B76F-586217BF40F2}" type="pres">
      <dgm:prSet presAssocID="{1F79255C-EF28-43F5-9590-8AEADC5074AA}" presName="circ2" presStyleLbl="vennNode1" presStyleIdx="1" presStyleCnt="3"/>
      <dgm:spPr/>
      <dgm:t>
        <a:bodyPr/>
        <a:lstStyle/>
        <a:p>
          <a:endParaRPr lang="de-CH"/>
        </a:p>
      </dgm:t>
    </dgm:pt>
    <dgm:pt modelId="{10C0FFBF-70F8-4309-BED8-454E08EE9FD6}" type="pres">
      <dgm:prSet presAssocID="{1F79255C-EF28-43F5-9590-8AEADC5074AA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8CE7F2C4-F0EC-499B-85D2-FBE18F23C63A}" type="pres">
      <dgm:prSet presAssocID="{BDF4B442-5D38-4750-A1FE-DAA5C5E0BC98}" presName="circ3" presStyleLbl="vennNode1" presStyleIdx="2" presStyleCnt="3"/>
      <dgm:spPr/>
      <dgm:t>
        <a:bodyPr/>
        <a:lstStyle/>
        <a:p>
          <a:endParaRPr lang="de-CH"/>
        </a:p>
      </dgm:t>
    </dgm:pt>
    <dgm:pt modelId="{C6E31AD5-7958-453F-9D92-3AC5CA484D35}" type="pres">
      <dgm:prSet presAssocID="{BDF4B442-5D38-4750-A1FE-DAA5C5E0BC98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CH"/>
        </a:p>
      </dgm:t>
    </dgm:pt>
  </dgm:ptLst>
  <dgm:cxnLst>
    <dgm:cxn modelId="{C3698B82-45A4-43AC-BC15-9D5579A2E9EC}" srcId="{35E47216-B30D-4502-B4FA-3245DC1D4613}" destId="{BDF4B442-5D38-4750-A1FE-DAA5C5E0BC98}" srcOrd="2" destOrd="0" parTransId="{B0EAACF4-659D-4982-8AF5-0FE5D873E451}" sibTransId="{2A58E084-4DCB-45BA-90C6-C92656FBCF45}"/>
    <dgm:cxn modelId="{549BE381-FB65-3A42-ABCE-713EA43E30FF}" type="presOf" srcId="{BDF4B442-5D38-4750-A1FE-DAA5C5E0BC98}" destId="{C6E31AD5-7958-453F-9D92-3AC5CA484D35}" srcOrd="1" destOrd="0" presId="urn:microsoft.com/office/officeart/2005/8/layout/venn1"/>
    <dgm:cxn modelId="{83C5ABEA-9955-E84B-8460-FBA36AF01977}" type="presOf" srcId="{1E3716C4-0634-440F-8C80-4CE8232E9495}" destId="{74C697EA-334E-48B2-A35C-5C0ACABC529F}" srcOrd="1" destOrd="0" presId="urn:microsoft.com/office/officeart/2005/8/layout/venn1"/>
    <dgm:cxn modelId="{D1D56131-BB1F-4C41-96C1-FDC7C3529098}" type="presOf" srcId="{1F79255C-EF28-43F5-9590-8AEADC5074AA}" destId="{6EA58C87-C6AC-44EB-B76F-586217BF40F2}" srcOrd="0" destOrd="0" presId="urn:microsoft.com/office/officeart/2005/8/layout/venn1"/>
    <dgm:cxn modelId="{BC877264-1A8C-4643-A3BA-1F1964F10425}" type="presOf" srcId="{35E47216-B30D-4502-B4FA-3245DC1D4613}" destId="{89A3F0FB-3A55-45A4-984D-0F7D66F6BF7E}" srcOrd="0" destOrd="0" presId="urn:microsoft.com/office/officeart/2005/8/layout/venn1"/>
    <dgm:cxn modelId="{9EE76E21-A101-134B-9439-99AB5C381648}" type="presOf" srcId="{1E3716C4-0634-440F-8C80-4CE8232E9495}" destId="{AD24C134-06B0-4074-9AA6-1CE742A9DEE7}" srcOrd="0" destOrd="0" presId="urn:microsoft.com/office/officeart/2005/8/layout/venn1"/>
    <dgm:cxn modelId="{7FBEC0F3-1226-BB4C-AE67-A30F6F376408}" type="presOf" srcId="{1F79255C-EF28-43F5-9590-8AEADC5074AA}" destId="{10C0FFBF-70F8-4309-BED8-454E08EE9FD6}" srcOrd="1" destOrd="0" presId="urn:microsoft.com/office/officeart/2005/8/layout/venn1"/>
    <dgm:cxn modelId="{8013539F-F308-4BA6-ABA7-6B910972600D}" srcId="{35E47216-B30D-4502-B4FA-3245DC1D4613}" destId="{1F79255C-EF28-43F5-9590-8AEADC5074AA}" srcOrd="1" destOrd="0" parTransId="{23A1CDB2-4C61-4B7B-B7D5-70C3942FE2BD}" sibTransId="{B04210C1-3D2E-4A52-AE0D-9CBB4BEDA792}"/>
    <dgm:cxn modelId="{CFCA10E4-C04B-4E0C-9EC2-2DCB6D277255}" srcId="{35E47216-B30D-4502-B4FA-3245DC1D4613}" destId="{1E3716C4-0634-440F-8C80-4CE8232E9495}" srcOrd="0" destOrd="0" parTransId="{FDBCBD97-B8CF-4EF2-BA50-4866FF0E24C3}" sibTransId="{07FE36A0-D6AA-4714-AF42-8AEBA6C636F9}"/>
    <dgm:cxn modelId="{D4165057-8E31-8C46-909B-705EC8475C5D}" type="presOf" srcId="{BDF4B442-5D38-4750-A1FE-DAA5C5E0BC98}" destId="{8CE7F2C4-F0EC-499B-85D2-FBE18F23C63A}" srcOrd="0" destOrd="0" presId="urn:microsoft.com/office/officeart/2005/8/layout/venn1"/>
    <dgm:cxn modelId="{A05BB0D0-04BE-8C4F-9544-DEAFA4E22573}" type="presParOf" srcId="{89A3F0FB-3A55-45A4-984D-0F7D66F6BF7E}" destId="{AD24C134-06B0-4074-9AA6-1CE742A9DEE7}" srcOrd="0" destOrd="0" presId="urn:microsoft.com/office/officeart/2005/8/layout/venn1"/>
    <dgm:cxn modelId="{4A5B04D3-889D-FF4A-A78F-94478AC2A9B2}" type="presParOf" srcId="{89A3F0FB-3A55-45A4-984D-0F7D66F6BF7E}" destId="{74C697EA-334E-48B2-A35C-5C0ACABC529F}" srcOrd="1" destOrd="0" presId="urn:microsoft.com/office/officeart/2005/8/layout/venn1"/>
    <dgm:cxn modelId="{9D744F53-9379-9E45-A677-A460A240992E}" type="presParOf" srcId="{89A3F0FB-3A55-45A4-984D-0F7D66F6BF7E}" destId="{6EA58C87-C6AC-44EB-B76F-586217BF40F2}" srcOrd="2" destOrd="0" presId="urn:microsoft.com/office/officeart/2005/8/layout/venn1"/>
    <dgm:cxn modelId="{05DC68E5-8307-D04A-B90E-EB1BFC649FCF}" type="presParOf" srcId="{89A3F0FB-3A55-45A4-984D-0F7D66F6BF7E}" destId="{10C0FFBF-70F8-4309-BED8-454E08EE9FD6}" srcOrd="3" destOrd="0" presId="urn:microsoft.com/office/officeart/2005/8/layout/venn1"/>
    <dgm:cxn modelId="{50419D0D-D43F-E946-AAFA-784F7520C51E}" type="presParOf" srcId="{89A3F0FB-3A55-45A4-984D-0F7D66F6BF7E}" destId="{8CE7F2C4-F0EC-499B-85D2-FBE18F23C63A}" srcOrd="4" destOrd="0" presId="urn:microsoft.com/office/officeart/2005/8/layout/venn1"/>
    <dgm:cxn modelId="{9A7F9372-1551-CC42-B10C-755AFDA77CBD}" type="presParOf" srcId="{89A3F0FB-3A55-45A4-984D-0F7D66F6BF7E}" destId="{C6E31AD5-7958-453F-9D92-3AC5CA484D35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24C134-06B0-4074-9AA6-1CE742A9DEE7}">
      <dsp:nvSpPr>
        <dsp:cNvPr id="0" name=""/>
        <dsp:cNvSpPr/>
      </dsp:nvSpPr>
      <dsp:spPr>
        <a:xfrm>
          <a:off x="700429" y="21446"/>
          <a:ext cx="1029410" cy="1029410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alpha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Electric</a:t>
          </a:r>
          <a:endParaRPr lang="de-CH" sz="1200" kern="1200" dirty="0"/>
        </a:p>
      </dsp:txBody>
      <dsp:txXfrm>
        <a:off x="837684" y="201592"/>
        <a:ext cx="754900" cy="463234"/>
      </dsp:txXfrm>
    </dsp:sp>
    <dsp:sp modelId="{6EA58C87-C6AC-44EB-B76F-586217BF40F2}">
      <dsp:nvSpPr>
        <dsp:cNvPr id="0" name=""/>
        <dsp:cNvSpPr/>
      </dsp:nvSpPr>
      <dsp:spPr>
        <a:xfrm>
          <a:off x="1071875" y="664827"/>
          <a:ext cx="1029410" cy="1029410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alpha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Electro-thermal</a:t>
          </a:r>
          <a:endParaRPr lang="de-CH" sz="1200" kern="1200" dirty="0"/>
        </a:p>
      </dsp:txBody>
      <dsp:txXfrm>
        <a:off x="1386703" y="930758"/>
        <a:ext cx="617646" cy="566175"/>
      </dsp:txXfrm>
    </dsp:sp>
    <dsp:sp modelId="{8CE7F2C4-F0EC-499B-85D2-FBE18F23C63A}">
      <dsp:nvSpPr>
        <dsp:cNvPr id="0" name=""/>
        <dsp:cNvSpPr/>
      </dsp:nvSpPr>
      <dsp:spPr>
        <a:xfrm>
          <a:off x="328984" y="664827"/>
          <a:ext cx="1029410" cy="1029410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alpha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Electro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magnetic</a:t>
          </a:r>
          <a:endParaRPr lang="de-CH" sz="1200" kern="1200" dirty="0"/>
        </a:p>
      </dsp:txBody>
      <dsp:txXfrm>
        <a:off x="425920" y="930758"/>
        <a:ext cx="617646" cy="5661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8900" y="746125"/>
            <a:ext cx="6619875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1" y="4718072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19875" cy="3724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59565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114873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19875" cy="3724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more on former </a:t>
            </a:r>
            <a:r>
              <a:rPr lang="en-US" dirty="0" err="1" smtClean="0"/>
              <a:t>manufactuiring</a:t>
            </a:r>
            <a:r>
              <a:rPr lang="en-US" dirty="0" smtClean="0"/>
              <a:t>,</a:t>
            </a:r>
            <a:r>
              <a:rPr lang="en-US" baseline="0" dirty="0" smtClean="0"/>
              <a:t> insulation, impregnation challenge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40833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1.emf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42404" y="212024"/>
            <a:ext cx="5674015" cy="2521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90" y="3429001"/>
            <a:ext cx="7969249" cy="1041704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90" y="3105000"/>
            <a:ext cx="7969249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dirty="0"/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-2" y="212024"/>
            <a:ext cx="2534400" cy="252174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12" name="Bild 24" descr="PSI-Logo_narrow_30k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411512"/>
            <a:ext cx="1219200" cy="326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"/>
          <p:cNvSpPr>
            <a:spLocks noChangeArrowheads="1"/>
          </p:cNvSpPr>
          <p:nvPr userDrawn="1"/>
        </p:nvSpPr>
        <p:spPr bwMode="auto">
          <a:xfrm>
            <a:off x="5292080" y="2559466"/>
            <a:ext cx="3024336" cy="174303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i="0" kern="0" spc="30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1100" b="1" i="0" kern="0" spc="30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424000" y="212024"/>
            <a:ext cx="720000" cy="252174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5" name="Rechteck 15"/>
          <p:cNvSpPr>
            <a:spLocks noChangeArrowheads="1"/>
          </p:cNvSpPr>
          <p:nvPr userDrawn="1"/>
        </p:nvSpPr>
        <p:spPr bwMode="auto">
          <a:xfrm>
            <a:off x="828003" y="4604149"/>
            <a:ext cx="720725" cy="539353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6" marR="0" indent="-177796" algn="l" defTabSz="91437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591" marR="0" indent="-177796" algn="l" defTabSz="91437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37" marR="0" indent="-184145" algn="l" defTabSz="91437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32" marR="0" indent="-177796" algn="l" defTabSz="91437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28" marR="0" indent="-177796" algn="l" defTabSz="91437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11" indent="-179384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269" indent="-18255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52" indent="-179384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48" indent="-177796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91" y="1059658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7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1" y="1113586"/>
            <a:ext cx="7885633" cy="3456386"/>
          </a:xfrm>
        </p:spPr>
        <p:txBody>
          <a:bodyPr/>
          <a:lstStyle>
            <a:lvl1pPr marL="177796" marR="0" indent="-177796" algn="l" defTabSz="91437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591" marR="0" indent="-177796" algn="l" defTabSz="91437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37" marR="0" indent="-184145" algn="l" defTabSz="91437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32" marR="0" indent="-177796" algn="l" defTabSz="91437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28" marR="0" indent="-177796" algn="l" defTabSz="91437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11" indent="-179384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269" indent="-18255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52" indent="-179384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48" indent="-177796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91" y="1006079"/>
            <a:ext cx="3781425" cy="3509963"/>
          </a:xfrm>
        </p:spPr>
        <p:txBody>
          <a:bodyPr/>
          <a:lstStyle>
            <a:lvl1pPr marL="177796" indent="-177796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591" indent="-177796">
              <a:buSzPct val="100000"/>
              <a:buFont typeface="Symbol" panose="05050102010706020507" pitchFamily="18" charset="2"/>
              <a:buChar char="-"/>
              <a:defRPr/>
            </a:lvl2pPr>
            <a:lvl3pPr marL="539737" indent="-184145">
              <a:buFont typeface="Symbol" panose="05050102010706020507" pitchFamily="18" charset="2"/>
              <a:buChar char="-"/>
              <a:defRPr/>
            </a:lvl3pPr>
            <a:lvl4pPr marL="717532" indent="-177796">
              <a:buFont typeface="Symbol" panose="05050102010706020507" pitchFamily="18" charset="2"/>
              <a:buChar char="-"/>
              <a:defRPr/>
            </a:lvl4pPr>
            <a:lvl5pPr marL="895328" indent="-177796">
              <a:buFont typeface="Symbol" panose="05050102010706020507" pitchFamily="18" charset="2"/>
              <a:buChar char="-"/>
              <a:defRPr/>
            </a:lvl5pPr>
            <a:lvl6pPr marL="1074711" indent="-179384">
              <a:buFont typeface="Symbol" panose="05050102010706020507" pitchFamily="18" charset="2"/>
              <a:buChar char="-"/>
              <a:defRPr sz="1600"/>
            </a:lvl6pPr>
            <a:lvl7pPr marL="1257269" indent="-182558">
              <a:buFont typeface="Symbol" panose="05050102010706020507" pitchFamily="18" charset="2"/>
              <a:buChar char="-"/>
              <a:defRPr sz="1600"/>
            </a:lvl7pPr>
            <a:lvl8pPr marL="1436652" indent="-179384">
              <a:buFont typeface="Symbol" panose="05050102010706020507" pitchFamily="18" charset="2"/>
              <a:buChar char="-"/>
              <a:defRPr sz="1600"/>
            </a:lvl8pPr>
            <a:lvl9pPr marL="1614448" indent="-177796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3" y="1003403"/>
            <a:ext cx="3781425" cy="3509963"/>
          </a:xfrm>
        </p:spPr>
        <p:txBody>
          <a:bodyPr/>
          <a:lstStyle>
            <a:lvl1pPr marL="177796" indent="-177796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591" indent="-177796">
              <a:buSzPct val="100000"/>
              <a:buFont typeface="Symbol" panose="05050102010706020507" pitchFamily="18" charset="2"/>
              <a:buChar char="-"/>
              <a:defRPr/>
            </a:lvl2pPr>
            <a:lvl3pPr marL="539737" indent="-184145">
              <a:buFont typeface="Symbol" panose="05050102010706020507" pitchFamily="18" charset="2"/>
              <a:buChar char="-"/>
              <a:defRPr/>
            </a:lvl3pPr>
            <a:lvl4pPr marL="717532" indent="-177796">
              <a:buFont typeface="Symbol" panose="05050102010706020507" pitchFamily="18" charset="2"/>
              <a:buChar char="-"/>
              <a:defRPr/>
            </a:lvl4pPr>
            <a:lvl5pPr marL="895328" indent="-177796">
              <a:buFont typeface="Symbol" panose="05050102010706020507" pitchFamily="18" charset="2"/>
              <a:buChar char="-"/>
              <a:defRPr/>
            </a:lvl5pPr>
            <a:lvl6pPr marL="1074711" indent="-179384">
              <a:buFont typeface="Symbol" panose="05050102010706020507" pitchFamily="18" charset="2"/>
              <a:buChar char="-"/>
              <a:defRPr sz="1600"/>
            </a:lvl6pPr>
            <a:lvl7pPr marL="1257269" indent="-182558">
              <a:buFont typeface="Symbol" panose="05050102010706020507" pitchFamily="18" charset="2"/>
              <a:buChar char="-"/>
              <a:defRPr sz="1600"/>
            </a:lvl7pPr>
            <a:lvl8pPr marL="1436652" indent="-179384">
              <a:buFont typeface="Symbol" panose="05050102010706020507" pitchFamily="18" charset="2"/>
              <a:buChar char="-"/>
              <a:defRPr sz="1600"/>
            </a:lvl8pPr>
            <a:lvl9pPr marL="1614448" indent="-177796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91" y="1059658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7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9" y="1087354"/>
            <a:ext cx="3781425" cy="3428689"/>
          </a:xfrm>
        </p:spPr>
        <p:txBody>
          <a:bodyPr/>
          <a:lstStyle>
            <a:lvl1pPr marL="177796" indent="-177796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591" indent="-177796">
              <a:buSzPct val="100000"/>
              <a:buFont typeface="Symbol" panose="05050102010706020507" pitchFamily="18" charset="2"/>
              <a:buChar char="-"/>
              <a:defRPr/>
            </a:lvl2pPr>
            <a:lvl3pPr marL="539737" indent="-184145">
              <a:buFont typeface="Symbol" panose="05050102010706020507" pitchFamily="18" charset="2"/>
              <a:buChar char="-"/>
              <a:defRPr/>
            </a:lvl3pPr>
            <a:lvl4pPr marL="717532" indent="-177796">
              <a:buFont typeface="Symbol" panose="05050102010706020507" pitchFamily="18" charset="2"/>
              <a:buChar char="-"/>
              <a:defRPr/>
            </a:lvl4pPr>
            <a:lvl5pPr marL="895328" indent="-177796">
              <a:buFont typeface="Symbol" panose="05050102010706020507" pitchFamily="18" charset="2"/>
              <a:buChar char="-"/>
              <a:defRPr/>
            </a:lvl5pPr>
            <a:lvl6pPr marL="1074711" indent="-179384">
              <a:buFont typeface="Symbol" panose="05050102010706020507" pitchFamily="18" charset="2"/>
              <a:buChar char="-"/>
              <a:defRPr sz="1600"/>
            </a:lvl6pPr>
            <a:lvl7pPr marL="1257269" indent="-182558">
              <a:buFont typeface="Symbol" panose="05050102010706020507" pitchFamily="18" charset="2"/>
              <a:buChar char="-"/>
              <a:defRPr sz="1600"/>
            </a:lvl7pPr>
            <a:lvl8pPr marL="1436652" indent="-179384">
              <a:buFont typeface="Symbol" panose="05050102010706020507" pitchFamily="18" charset="2"/>
              <a:buChar char="-"/>
              <a:defRPr sz="1600"/>
            </a:lvl8pPr>
            <a:lvl9pPr marL="1614448" indent="-177796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31" y="1084675"/>
            <a:ext cx="3781425" cy="3431366"/>
          </a:xfrm>
        </p:spPr>
        <p:txBody>
          <a:bodyPr/>
          <a:lstStyle>
            <a:lvl1pPr marL="177796" indent="-177796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591" indent="-177796">
              <a:buSzPct val="100000"/>
              <a:buFont typeface="Symbol" panose="05050102010706020507" pitchFamily="18" charset="2"/>
              <a:buChar char="-"/>
              <a:defRPr/>
            </a:lvl2pPr>
            <a:lvl3pPr marL="539737" indent="-184145">
              <a:buFont typeface="Symbol" panose="05050102010706020507" pitchFamily="18" charset="2"/>
              <a:buChar char="-"/>
              <a:defRPr/>
            </a:lvl3pPr>
            <a:lvl4pPr marL="717532" indent="-177796">
              <a:buFont typeface="Symbol" panose="05050102010706020507" pitchFamily="18" charset="2"/>
              <a:buChar char="-"/>
              <a:defRPr/>
            </a:lvl4pPr>
            <a:lvl5pPr marL="895328" indent="-177796">
              <a:buFont typeface="Symbol" panose="05050102010706020507" pitchFamily="18" charset="2"/>
              <a:buChar char="-"/>
              <a:defRPr/>
            </a:lvl5pPr>
            <a:lvl6pPr marL="1074711" indent="-179384">
              <a:buFont typeface="Symbol" panose="05050102010706020507" pitchFamily="18" charset="2"/>
              <a:buChar char="-"/>
              <a:defRPr sz="1600"/>
            </a:lvl6pPr>
            <a:lvl7pPr marL="1257269" indent="-182558">
              <a:buFont typeface="Symbol" panose="05050102010706020507" pitchFamily="18" charset="2"/>
              <a:buChar char="-"/>
              <a:defRPr sz="1600"/>
            </a:lvl7pPr>
            <a:lvl8pPr marL="1436652" indent="-179384">
              <a:buFont typeface="Symbol" panose="05050102010706020507" pitchFamily="18" charset="2"/>
              <a:buChar char="-"/>
              <a:defRPr sz="1600"/>
            </a:lvl8pPr>
            <a:lvl9pPr marL="1614448" indent="-177796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91" y="1059658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7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764860"/>
            <a:ext cx="8370753" cy="4184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764859"/>
            <a:ext cx="2289712" cy="418337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796" indent="-177796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14313"/>
            <a:ext cx="1016000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3" y="764859"/>
            <a:ext cx="720725" cy="545926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4284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1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3" y="218701"/>
            <a:ext cx="6708025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 smtClean="0"/>
              <a:t>Folientitel</a:t>
            </a:r>
            <a:r>
              <a:rPr lang="en-GB" noProof="0" dirty="0" smtClean="0"/>
              <a:t> </a:t>
            </a:r>
            <a:r>
              <a:rPr lang="en-GB" noProof="0" dirty="0" err="1" smtClean="0"/>
              <a:t>eingeben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4995862"/>
            <a:ext cx="575742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3" y="1059657"/>
            <a:ext cx="720725" cy="545926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91" y="1006080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14313"/>
            <a:ext cx="1016000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  <p:sldLayoutId id="2147483981" r:id="rId9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8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78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66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6" indent="-177796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591" indent="-177796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591" indent="184145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32" indent="-177796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28" indent="-177796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11" indent="-17938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269" indent="-18255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52" indent="-17938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48" indent="-177796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4" Type="http://schemas.openxmlformats.org/officeDocument/2006/relationships/image" Target="../media/image21.jpeg"/><Relationship Id="rId5" Type="http://schemas.microsoft.com/office/2007/relationships/hdphoto" Target="../media/hdphoto1.wdp"/><Relationship Id="rId6" Type="http://schemas.openxmlformats.org/officeDocument/2006/relationships/image" Target="../media/image22.jpe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4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4" Type="http://schemas.openxmlformats.org/officeDocument/2006/relationships/image" Target="../media/image29.JPG"/><Relationship Id="rId5" Type="http://schemas.openxmlformats.org/officeDocument/2006/relationships/image" Target="../media/image30.JPG"/><Relationship Id="rId6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g"/><Relationship Id="rId3" Type="http://schemas.openxmlformats.org/officeDocument/2006/relationships/image" Target="../media/image33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tif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jpg"/><Relationship Id="rId3" Type="http://schemas.openxmlformats.org/officeDocument/2006/relationships/image" Target="../media/image37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tiff"/><Relationship Id="rId3" Type="http://schemas.openxmlformats.org/officeDocument/2006/relationships/image" Target="../media/image39.tif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3.png"/><Relationship Id="rId5" Type="http://schemas.openxmlformats.org/officeDocument/2006/relationships/image" Target="../media/image44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tiff"/><Relationship Id="rId5" Type="http://schemas.openxmlformats.org/officeDocument/2006/relationships/image" Target="../media/image48.jpg"/><Relationship Id="rId6" Type="http://schemas.openxmlformats.org/officeDocument/2006/relationships/image" Target="../media/image49.png"/><Relationship Id="rId7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tif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Relationship Id="rId3" Type="http://schemas.openxmlformats.org/officeDocument/2006/relationships/image" Target="../media/image5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diagramData" Target="../diagrams/data1.xml"/><Relationship Id="rId5" Type="http://schemas.openxmlformats.org/officeDocument/2006/relationships/diagramLayout" Target="../diagrams/layout1.xml"/><Relationship Id="rId6" Type="http://schemas.openxmlformats.org/officeDocument/2006/relationships/diagramQuickStyle" Target="../diagrams/quickStyle1.xml"/><Relationship Id="rId7" Type="http://schemas.openxmlformats.org/officeDocument/2006/relationships/diagramColors" Target="../diagrams/colors1.xml"/><Relationship Id="rId8" Type="http://schemas.microsoft.com/office/2007/relationships/diagramDrawing" Target="../diagrams/drawing1.xml"/><Relationship Id="rId9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media" Target="../media/media2.mp4"/><Relationship Id="rId4" Type="http://schemas.openxmlformats.org/officeDocument/2006/relationships/video" Target="../media/media2.mp4"/><Relationship Id="rId5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chart" Target="../charts/chart1.xml"/><Relationship Id="rId6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media" Target="../media/media4.mp4"/><Relationship Id="rId4" Type="http://schemas.openxmlformats.org/officeDocument/2006/relationships/video" Target="../media/media4.mp4"/><Relationship Id="rId5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1" Type="http://schemas.microsoft.com/office/2007/relationships/media" Target="../media/media3.mp4"/><Relationship Id="rId2" Type="http://schemas.openxmlformats.org/officeDocument/2006/relationships/video" Target="../media/media3.mp4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814390" y="3723878"/>
            <a:ext cx="7969249" cy="1090800"/>
          </a:xfrm>
        </p:spPr>
        <p:txBody>
          <a:bodyPr/>
          <a:lstStyle/>
          <a:p>
            <a:r>
              <a:rPr lang="en-GB" sz="2400" dirty="0" smtClean="0"/>
              <a:t>Technological Challenges, R&amp;D Topics, </a:t>
            </a:r>
            <a:br>
              <a:rPr lang="en-GB" sz="2400" dirty="0" smtClean="0"/>
            </a:br>
            <a:r>
              <a:rPr lang="en-GB" sz="2400" dirty="0" smtClean="0"/>
              <a:t>and Infrastructure Plans</a:t>
            </a:r>
            <a:endParaRPr lang="de-DE" sz="2400" dirty="0"/>
          </a:p>
        </p:txBody>
      </p:sp>
      <p:sp>
        <p:nvSpPr>
          <p:cNvPr id="6" name="Untertitel 5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GB" sz="1400" dirty="0"/>
              <a:t>B. Auchmann (CERN/PSI), R. Felder (PSI), J. Gao (PSI), G. </a:t>
            </a:r>
            <a:r>
              <a:rPr lang="en-GB" sz="1400" dirty="0" err="1"/>
              <a:t>Montenero</a:t>
            </a:r>
            <a:r>
              <a:rPr lang="en-GB" sz="1400" dirty="0"/>
              <a:t> (PSI) </a:t>
            </a:r>
            <a:br>
              <a:rPr lang="en-GB" sz="1400" dirty="0"/>
            </a:br>
            <a:r>
              <a:rPr lang="en-GB" sz="1400" dirty="0"/>
              <a:t>G. Rolando (CERN), S. </a:t>
            </a:r>
            <a:r>
              <a:rPr lang="en-GB" sz="1400" dirty="0" err="1"/>
              <a:t>Sanfilippo</a:t>
            </a:r>
            <a:r>
              <a:rPr lang="en-GB" sz="1400" dirty="0"/>
              <a:t> (PSI), S. </a:t>
            </a:r>
            <a:r>
              <a:rPr lang="en-GB" sz="1400" dirty="0" err="1"/>
              <a:t>Sidorov</a:t>
            </a:r>
            <a:r>
              <a:rPr lang="en-GB" sz="1400" dirty="0"/>
              <a:t> (PSI)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1619673" y="4807807"/>
            <a:ext cx="6853957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b="1" dirty="0">
                <a:solidFill>
                  <a:srgbClr val="969696"/>
                </a:solidFill>
                <a:latin typeface="+mn-lt"/>
              </a:rPr>
              <a:t>26.06.2017, CD1 Conceptual Design Review</a:t>
            </a:r>
            <a:endParaRPr lang="en-GB" sz="1400" b="1" kern="1000" spc="30" dirty="0">
              <a:solidFill>
                <a:srgbClr val="969696"/>
              </a:solidFill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7595199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Ongoing at Swiss (CuAl7Si2) and Dutch (CuAl10Fe5Ni5) companies. </a:t>
            </a:r>
          </a:p>
          <a:p>
            <a:r>
              <a:rPr lang="en-US" dirty="0" smtClean="0"/>
              <a:t>Baseline is CuAl7Si2 to avoid magnetic-field distortion.</a:t>
            </a:r>
          </a:p>
          <a:p>
            <a:r>
              <a:rPr lang="en-US" dirty="0" smtClean="0"/>
              <a:t>5 turns per layer.</a:t>
            </a:r>
          </a:p>
          <a:p>
            <a:r>
              <a:rPr lang="en-US" dirty="0" smtClean="0"/>
              <a:t>CD1 IL and OL, followed by CD2 IL.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Manufacturing Trials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271" y="2221584"/>
            <a:ext cx="3472760" cy="279843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2221584"/>
            <a:ext cx="3678932" cy="2798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13711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Manufacturability and Cost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4563" y="946178"/>
            <a:ext cx="7742237" cy="3509963"/>
          </a:xfrm>
        </p:spPr>
        <p:txBody>
          <a:bodyPr>
            <a:normAutofit/>
          </a:bodyPr>
          <a:lstStyle/>
          <a:p>
            <a:r>
              <a:rPr lang="en-US" sz="1600" b="1" dirty="0" smtClean="0">
                <a:sym typeface="Wingdings"/>
              </a:rPr>
              <a:t>Collaboration </a:t>
            </a:r>
            <a:r>
              <a:rPr lang="en-US" sz="1600" b="1" dirty="0">
                <a:sym typeface="Wingdings"/>
              </a:rPr>
              <a:t>with IWS </a:t>
            </a:r>
            <a:r>
              <a:rPr lang="en-US" sz="1600" b="1" dirty="0" err="1">
                <a:sym typeface="Wingdings"/>
              </a:rPr>
              <a:t>Fraunhofer</a:t>
            </a:r>
            <a:r>
              <a:rPr lang="en-US" sz="1600" b="1" dirty="0">
                <a:sym typeface="Wingdings"/>
              </a:rPr>
              <a:t> </a:t>
            </a:r>
            <a:r>
              <a:rPr lang="en-US" sz="1600" dirty="0">
                <a:sym typeface="Wingdings"/>
              </a:rPr>
              <a:t>on </a:t>
            </a:r>
            <a:r>
              <a:rPr lang="en-US" sz="1600" dirty="0" smtClean="0">
                <a:sym typeface="Wingdings"/>
              </a:rPr>
              <a:t>fabrication </a:t>
            </a:r>
            <a:r>
              <a:rPr lang="en-US" sz="1600" dirty="0">
                <a:sym typeface="Wingdings"/>
              </a:rPr>
              <a:t>of </a:t>
            </a:r>
            <a:r>
              <a:rPr lang="en-US" sz="1600" b="1" dirty="0">
                <a:sym typeface="Wingdings"/>
              </a:rPr>
              <a:t>thin-lamination formers</a:t>
            </a:r>
            <a:r>
              <a:rPr lang="en-US" sz="1600" dirty="0">
                <a:sym typeface="Wingdings"/>
              </a:rPr>
              <a:t>.</a:t>
            </a:r>
          </a:p>
          <a:p>
            <a:pPr lvl="1"/>
            <a:r>
              <a:rPr lang="en-US" sz="1600" dirty="0">
                <a:sym typeface="Wingdings"/>
              </a:rPr>
              <a:t>Laser weld-cutting.</a:t>
            </a:r>
          </a:p>
          <a:p>
            <a:pPr lvl="1"/>
            <a:r>
              <a:rPr lang="en-US" sz="1600" dirty="0">
                <a:sym typeface="Wingdings"/>
              </a:rPr>
              <a:t>Goal: improve scalability and cost</a:t>
            </a:r>
            <a:r>
              <a:rPr lang="en-US" sz="1600" dirty="0" smtClean="0">
                <a:sym typeface="Wingdings"/>
              </a:rPr>
              <a:t>.</a:t>
            </a:r>
          </a:p>
          <a:p>
            <a:r>
              <a:rPr lang="en-US" sz="1600" dirty="0" smtClean="0">
                <a:sym typeface="Wingdings"/>
              </a:rPr>
              <a:t>If proof-of-concept successful, we plan to </a:t>
            </a:r>
            <a:br>
              <a:rPr lang="en-US" sz="1600" dirty="0" smtClean="0">
                <a:sym typeface="Wingdings"/>
              </a:rPr>
            </a:br>
            <a:r>
              <a:rPr lang="en-US" sz="1600" dirty="0" smtClean="0">
                <a:sym typeface="Wingdings"/>
              </a:rPr>
              <a:t>apply for D/A/CH funding to develop a mature</a:t>
            </a:r>
            <a:br>
              <a:rPr lang="en-US" sz="1600" dirty="0" smtClean="0">
                <a:sym typeface="Wingdings"/>
              </a:rPr>
            </a:br>
            <a:r>
              <a:rPr lang="en-US" sz="1600" dirty="0" smtClean="0">
                <a:sym typeface="Wingdings"/>
              </a:rPr>
              <a:t>manufacturing technology.</a:t>
            </a:r>
          </a:p>
          <a:p>
            <a:r>
              <a:rPr lang="en-US" sz="1600" dirty="0" smtClean="0">
                <a:sym typeface="Wingdings"/>
              </a:rPr>
              <a:t>Potentially interesting for manufacturing of </a:t>
            </a:r>
            <a:br>
              <a:rPr lang="en-US" sz="1600" dirty="0" smtClean="0">
                <a:sym typeface="Wingdings"/>
              </a:rPr>
            </a:br>
            <a:r>
              <a:rPr lang="en-US" sz="1600" dirty="0" smtClean="0">
                <a:sym typeface="Wingdings"/>
              </a:rPr>
              <a:t>curved CCT formers.</a:t>
            </a:r>
            <a:endParaRPr lang="en-US" sz="1600" dirty="0">
              <a:sym typeface="Wingding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5580112" y="1347614"/>
            <a:ext cx="2936130" cy="3333453"/>
            <a:chOff x="4677596" y="2852936"/>
            <a:chExt cx="3758492" cy="4267098"/>
          </a:xfrm>
        </p:grpSpPr>
        <p:pic>
          <p:nvPicPr>
            <p:cNvPr id="8" name="Content Placeholder 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77596" y="4301166"/>
              <a:ext cx="3758491" cy="2818868"/>
            </a:xfrm>
            <a:prstGeom prst="rect">
              <a:avLst/>
            </a:prstGeom>
          </p:spPr>
        </p:pic>
        <p:grpSp>
          <p:nvGrpSpPr>
            <p:cNvPr id="11" name="Group 10"/>
            <p:cNvGrpSpPr/>
            <p:nvPr/>
          </p:nvGrpSpPr>
          <p:grpSpPr>
            <a:xfrm>
              <a:off x="4677597" y="2852936"/>
              <a:ext cx="3758491" cy="1300741"/>
              <a:chOff x="1179927" y="3424403"/>
              <a:chExt cx="7503698" cy="2596885"/>
            </a:xfrm>
          </p:grpSpPr>
          <p:pic>
            <p:nvPicPr>
              <p:cNvPr id="9" name="Grafik 4"/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rightnessContrast bright="2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930013" y="3424403"/>
                <a:ext cx="3753612" cy="2596885"/>
              </a:xfrm>
              <a:prstGeom prst="rect">
                <a:avLst/>
              </a:prstGeom>
            </p:spPr>
          </p:pic>
          <p:pic>
            <p:nvPicPr>
              <p:cNvPr id="10" name="Grafik 1"/>
              <p:cNvPicPr>
                <a:picLocks noChangeAspect="1"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179927" y="3424403"/>
                <a:ext cx="3570503" cy="2563836"/>
              </a:xfrm>
              <a:prstGeom prst="rect">
                <a:avLst/>
              </a:prstGeom>
            </p:spPr>
          </p:pic>
        </p:grpSp>
      </p:grpSp>
      <p:sp>
        <p:nvSpPr>
          <p:cNvPr id="13" name="TextBox 12"/>
          <p:cNvSpPr txBox="1"/>
          <p:nvPr/>
        </p:nvSpPr>
        <p:spPr>
          <a:xfrm>
            <a:off x="1629508" y="577801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kern="1000" spc="30" dirty="0" err="1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414355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042991" y="1006080"/>
            <a:ext cx="5329209" cy="3509963"/>
          </a:xfrm>
        </p:spPr>
        <p:txBody>
          <a:bodyPr/>
          <a:lstStyle/>
          <a:p>
            <a:r>
              <a:rPr lang="en-US" dirty="0" smtClean="0"/>
              <a:t>Determine Al-bronze tensile strength post reaction at room temperature and in cryogenic conditions.</a:t>
            </a:r>
          </a:p>
          <a:p>
            <a:r>
              <a:rPr lang="en-US" dirty="0" smtClean="0"/>
              <a:t>Manufacture normed sample and ask CERN EN/MME for characterization (PSI team account).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Al-Bronze Characterization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12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256" y="915566"/>
            <a:ext cx="1511424" cy="2118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334574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z="1600" dirty="0" smtClean="0"/>
              <a:t>CD1 winding test with metal and 3-D printed test formers.</a:t>
            </a:r>
          </a:p>
          <a:p>
            <a:r>
              <a:rPr lang="en-US" sz="1600" dirty="0" smtClean="0"/>
              <a:t>CD2 winding test with metal test former and FNAL-supplied copper cable.</a:t>
            </a:r>
          </a:p>
          <a:p>
            <a:r>
              <a:rPr lang="en-US" sz="1600" dirty="0" smtClean="0"/>
              <a:t>CD1 test reaction with 5-turn Al-bronze test former. Determine cable elongation and verify channel dimensions. Validate clamping technique (below: copper wires and hose clamps).</a:t>
            </a:r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Winding and Reaction Tests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13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2355727"/>
            <a:ext cx="2293740" cy="171294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2355726"/>
            <a:ext cx="2283924" cy="171294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8328" y="2355726"/>
            <a:ext cx="2283924" cy="1712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072300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Learn from CERN and PSI:</a:t>
            </a:r>
          </a:p>
          <a:p>
            <a:pPr lvl="1"/>
            <a:r>
              <a:rPr lang="en-US" dirty="0" smtClean="0"/>
              <a:t>Nb3Sn/</a:t>
            </a:r>
            <a:r>
              <a:rPr lang="en-US" dirty="0" err="1" smtClean="0"/>
              <a:t>Nb-Ti</a:t>
            </a:r>
            <a:r>
              <a:rPr lang="en-US" dirty="0" smtClean="0"/>
              <a:t> splices.</a:t>
            </a:r>
          </a:p>
          <a:p>
            <a:pPr lvl="1"/>
            <a:r>
              <a:rPr lang="en-US" dirty="0" err="1" smtClean="0"/>
              <a:t>Nb-Ti</a:t>
            </a:r>
            <a:r>
              <a:rPr lang="en-US" dirty="0" smtClean="0"/>
              <a:t>/</a:t>
            </a:r>
            <a:r>
              <a:rPr lang="en-US" dirty="0" err="1" smtClean="0"/>
              <a:t>Nb-Ti</a:t>
            </a:r>
            <a:r>
              <a:rPr lang="en-US" dirty="0" smtClean="0"/>
              <a:t> joints.</a:t>
            </a:r>
          </a:p>
          <a:p>
            <a:pPr lvl="1"/>
            <a:r>
              <a:rPr lang="en-US" dirty="0" smtClean="0"/>
              <a:t>PCB wiring.</a:t>
            </a:r>
          </a:p>
          <a:p>
            <a:pPr lvl="1"/>
            <a:r>
              <a:rPr lang="en-US" dirty="0" smtClean="0"/>
              <a:t>Voltage taps.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Instrumentation and Soldering Trials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14</a:t>
            </a:fld>
            <a:endParaRPr lang="de-DE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1366120"/>
            <a:ext cx="1800200" cy="13501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4936" y="1339182"/>
            <a:ext cx="1836117" cy="137708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859782"/>
            <a:ext cx="1800200" cy="13501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4936" y="2859782"/>
            <a:ext cx="1836117" cy="137708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01"/>
          <a:stretch/>
        </p:blipFill>
        <p:spPr>
          <a:xfrm>
            <a:off x="539552" y="2859782"/>
            <a:ext cx="3471680" cy="1371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08142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042991" y="1006080"/>
            <a:ext cx="5041177" cy="3509963"/>
          </a:xfrm>
        </p:spPr>
        <p:txBody>
          <a:bodyPr/>
          <a:lstStyle/>
          <a:p>
            <a:r>
              <a:rPr lang="en-US" sz="1600" dirty="0" smtClean="0"/>
              <a:t>CD1 test impregnations with 3D printed formers (probably </a:t>
            </a:r>
            <a:r>
              <a:rPr lang="en-US" sz="1600" dirty="0" err="1" smtClean="0"/>
              <a:t>Duraform</a:t>
            </a:r>
            <a:r>
              <a:rPr lang="en-US" sz="1600" dirty="0" smtClean="0"/>
              <a:t>, following advice by Remy and Sebastien).</a:t>
            </a:r>
          </a:p>
          <a:p>
            <a:pPr lvl="1"/>
            <a:r>
              <a:rPr lang="en-US" sz="1600" dirty="0" smtClean="0"/>
              <a:t>Set up impregnation process.</a:t>
            </a:r>
          </a:p>
          <a:p>
            <a:pPr lvl="1"/>
            <a:r>
              <a:rPr lang="en-US" sz="1600" dirty="0" smtClean="0"/>
              <a:t>First trials, vacuum-bag impregnation of single layer.</a:t>
            </a:r>
          </a:p>
          <a:p>
            <a:pPr lvl="1"/>
            <a:r>
              <a:rPr lang="en-US" sz="1600" dirty="0"/>
              <a:t>Compare CTD 101K with NHMFL61. </a:t>
            </a:r>
            <a:endParaRPr lang="en-US" sz="1600" dirty="0" smtClean="0"/>
          </a:p>
          <a:p>
            <a:pPr lvl="1"/>
            <a:r>
              <a:rPr lang="en-US" sz="1600" dirty="0" smtClean="0"/>
              <a:t>Sleeve insulation with mica C and mica wrap.</a:t>
            </a:r>
          </a:p>
          <a:p>
            <a:pPr lvl="1"/>
            <a:r>
              <a:rPr lang="en-US" sz="1600" dirty="0" smtClean="0"/>
              <a:t>Cut up samples to observe filling quality.</a:t>
            </a:r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Impregnation Trials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15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1491630"/>
            <a:ext cx="1399759" cy="170765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2285" y="3363838"/>
            <a:ext cx="1915738" cy="1437033"/>
          </a:xfrm>
          <a:prstGeom prst="rect">
            <a:avLst/>
          </a:prstGeom>
        </p:spPr>
      </p:pic>
      <p:sp>
        <p:nvSpPr>
          <p:cNvPr id="7" name="AutoShape 2" descr="SC01739.JP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39552" y="343584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i="1" kern="1000" spc="30" dirty="0" smtClean="0">
                <a:latin typeface="+mn-lt"/>
                <a:cs typeface="Franklin Gothic Book"/>
              </a:rPr>
              <a:t>D. </a:t>
            </a:r>
            <a:r>
              <a:rPr lang="en-US" sz="1400" i="1" kern="1000" spc="30" dirty="0" err="1" smtClean="0">
                <a:latin typeface="+mn-lt"/>
                <a:cs typeface="Franklin Gothic Book"/>
              </a:rPr>
              <a:t>Markiewicz</a:t>
            </a:r>
            <a:r>
              <a:rPr lang="en-US" sz="1400" i="1" kern="1000" spc="30" dirty="0" smtClean="0">
                <a:latin typeface="+mn-lt"/>
                <a:cs typeface="Franklin Gothic Book"/>
              </a:rPr>
              <a:t> (NHMFL): “</a:t>
            </a:r>
            <a:r>
              <a:rPr lang="en-US" sz="1400" i="1" dirty="0"/>
              <a:t>I cannot say strongly enough how different </a:t>
            </a:r>
            <a:r>
              <a:rPr lang="en-US" sz="1400" i="1" dirty="0" smtClean="0"/>
              <a:t/>
            </a:r>
            <a:br>
              <a:rPr lang="en-US" sz="1400" i="1" dirty="0" smtClean="0"/>
            </a:br>
            <a:r>
              <a:rPr lang="en-US" sz="1400" i="1" dirty="0" smtClean="0"/>
              <a:t>the </a:t>
            </a:r>
            <a:r>
              <a:rPr lang="en-US" sz="1400" i="1" dirty="0"/>
              <a:t>NHMFL epoxies are from CTD101 in fracture toughness</a:t>
            </a:r>
            <a:r>
              <a:rPr lang="en-US" sz="1400" i="1" dirty="0" smtClean="0"/>
              <a:t>.</a:t>
            </a:r>
            <a:r>
              <a:rPr lang="en-US" sz="1400" i="1" kern="1000" spc="30" dirty="0" smtClean="0">
                <a:latin typeface="+mn-lt"/>
                <a:cs typeface="Franklin Gothic Book"/>
              </a:rPr>
              <a:t>“</a:t>
            </a:r>
          </a:p>
        </p:txBody>
      </p:sp>
    </p:spTree>
    <p:extLst>
      <p:ext uri="{BB962C8B-B14F-4D97-AF65-F5344CB8AC3E}">
        <p14:creationId xmlns:p14="http://schemas.microsoft.com/office/powerpoint/2010/main" val="569438936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R&amp;D on improved metal-resin bonding strength.</a:t>
            </a:r>
          </a:p>
          <a:p>
            <a:r>
              <a:rPr lang="en-US" dirty="0" smtClean="0"/>
              <a:t>Determine effective primary to improve metal-resin adhesion.</a:t>
            </a:r>
          </a:p>
          <a:p>
            <a:r>
              <a:rPr lang="en-US" dirty="0" smtClean="0"/>
              <a:t>Test different metal surface conditions (sandblasting, vs. polishing).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Metal-Resin Adhesion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16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2283718"/>
            <a:ext cx="4320480" cy="1806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676848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042991" y="1006080"/>
            <a:ext cx="4897161" cy="3509963"/>
          </a:xfrm>
        </p:spPr>
        <p:txBody>
          <a:bodyPr/>
          <a:lstStyle/>
          <a:p>
            <a:r>
              <a:rPr lang="en-US" dirty="0" smtClean="0"/>
              <a:t>Discuss </a:t>
            </a:r>
            <a:r>
              <a:rPr lang="en-US" dirty="0" err="1" smtClean="0"/>
              <a:t>SiOx</a:t>
            </a:r>
            <a:r>
              <a:rPr lang="en-US" dirty="0" smtClean="0"/>
              <a:t> chemical vapor deposition coating for enhanced and reaction-hard former insulation.</a:t>
            </a:r>
          </a:p>
          <a:p>
            <a:r>
              <a:rPr lang="en-US" dirty="0" smtClean="0"/>
              <a:t>Contact experts at PSI and ETHZ.</a:t>
            </a:r>
          </a:p>
          <a:p>
            <a:r>
              <a:rPr lang="en-US" dirty="0" smtClean="0"/>
              <a:t>Study consequences for resin adhesion.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Former Coating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17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8024" y="2211710"/>
            <a:ext cx="2311400" cy="1833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578209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042991" y="1006080"/>
            <a:ext cx="5617241" cy="3509963"/>
          </a:xfrm>
        </p:spPr>
        <p:txBody>
          <a:bodyPr/>
          <a:lstStyle/>
          <a:p>
            <a:r>
              <a:rPr lang="en-US" sz="1600" dirty="0" smtClean="0"/>
              <a:t>Mechanical model with dummy coil:</a:t>
            </a:r>
          </a:p>
          <a:p>
            <a:pPr lvl="1"/>
            <a:r>
              <a:rPr lang="en-US" sz="1600" dirty="0" smtClean="0"/>
              <a:t>Set up mechanical measurement system.</a:t>
            </a:r>
          </a:p>
          <a:p>
            <a:pPr lvl="1"/>
            <a:r>
              <a:rPr lang="en-US" sz="1600" dirty="0" smtClean="0"/>
              <a:t>Equip short model with dummy coil with strain gauges.</a:t>
            </a:r>
          </a:p>
          <a:p>
            <a:pPr lvl="1"/>
            <a:r>
              <a:rPr lang="en-US" sz="1600" dirty="0" smtClean="0"/>
              <a:t>Validate structure vs. ANSYS model.</a:t>
            </a:r>
          </a:p>
          <a:p>
            <a:r>
              <a:rPr lang="en-US" sz="1600" dirty="0" smtClean="0"/>
              <a:t>Mechanical model with assembled 5-layer test formers:</a:t>
            </a:r>
          </a:p>
          <a:p>
            <a:pPr lvl="1"/>
            <a:r>
              <a:rPr lang="en-US" sz="1600" dirty="0" smtClean="0"/>
              <a:t>Impregnate 5-layer test formers.</a:t>
            </a:r>
          </a:p>
          <a:p>
            <a:pPr lvl="1"/>
            <a:r>
              <a:rPr lang="en-US" sz="1600" dirty="0" smtClean="0"/>
              <a:t>Load them in, both, vertical and horizontal position in the mechanical model. </a:t>
            </a:r>
          </a:p>
          <a:p>
            <a:pPr lvl="1"/>
            <a:r>
              <a:rPr lang="en-US" sz="1600" dirty="0" smtClean="0"/>
              <a:t>Study cracking, delamination, etc.</a:t>
            </a:r>
          </a:p>
          <a:p>
            <a:endParaRPr lang="en-US" sz="1600" dirty="0" smtClean="0"/>
          </a:p>
          <a:p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 Mechanical Model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18</a:t>
            </a:fld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881139">
            <a:off x="6339817" y="2426874"/>
            <a:ext cx="2448913" cy="24135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157949"/>
            <a:ext cx="2384149" cy="2367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052161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Test and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R&amp;D Topics</a:t>
            </a:r>
          </a:p>
          <a:p>
            <a:r>
              <a:rPr lang="en-US" dirty="0" smtClean="0"/>
              <a:t>Infrastructure Plans</a:t>
            </a:r>
          </a:p>
          <a:p>
            <a:pPr lvl="1"/>
            <a:r>
              <a:rPr lang="en-US" dirty="0" smtClean="0"/>
              <a:t>Mechanical Measurements</a:t>
            </a:r>
          </a:p>
          <a:p>
            <a:pPr lvl="1"/>
            <a:r>
              <a:rPr lang="en-US" dirty="0" smtClean="0"/>
              <a:t>Impregnation System</a:t>
            </a:r>
          </a:p>
          <a:p>
            <a:pPr lvl="1"/>
            <a:r>
              <a:rPr lang="en-US" dirty="0" smtClean="0"/>
              <a:t>Reaction Furnace</a:t>
            </a:r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19</a:t>
            </a:fld>
            <a:endParaRPr lang="de-DE" dirty="0"/>
          </a:p>
        </p:txBody>
      </p:sp>
      <p:grpSp>
        <p:nvGrpSpPr>
          <p:cNvPr id="25" name="Group 24"/>
          <p:cNvGrpSpPr/>
          <p:nvPr/>
        </p:nvGrpSpPr>
        <p:grpSpPr>
          <a:xfrm>
            <a:off x="6182597" y="2427734"/>
            <a:ext cx="2023715" cy="2016300"/>
            <a:chOff x="6228183" y="2206594"/>
            <a:chExt cx="2265999" cy="2257696"/>
          </a:xfrm>
        </p:grpSpPr>
        <p:pic>
          <p:nvPicPr>
            <p:cNvPr id="26" name="Content Placeholder 4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228183" y="2206594"/>
              <a:ext cx="2265999" cy="2257696"/>
            </a:xfrm>
            <a:prstGeom prst="ellipse">
              <a:avLst/>
            </a:prstGeom>
          </p:spPr>
        </p:pic>
        <p:cxnSp>
          <p:nvCxnSpPr>
            <p:cNvPr id="27" name="Straight Connector 26"/>
            <p:cNvCxnSpPr/>
            <p:nvPr/>
          </p:nvCxnSpPr>
          <p:spPr>
            <a:xfrm>
              <a:off x="6991182" y="3232922"/>
              <a:ext cx="0" cy="58926"/>
            </a:xfrm>
            <a:prstGeom prst="line">
              <a:avLst/>
            </a:prstGeom>
            <a:ln w="190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7275342" y="2964627"/>
              <a:ext cx="5528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389688" y="2964627"/>
              <a:ext cx="5528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7275342" y="3708698"/>
              <a:ext cx="5528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7389688" y="3708698"/>
              <a:ext cx="5528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6991182" y="3049094"/>
              <a:ext cx="0" cy="167658"/>
            </a:xfrm>
            <a:prstGeom prst="line">
              <a:avLst/>
            </a:prstGeom>
            <a:ln w="1905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991182" y="3390083"/>
              <a:ext cx="0" cy="58926"/>
            </a:xfrm>
            <a:prstGeom prst="line">
              <a:avLst/>
            </a:prstGeom>
            <a:ln w="190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7733708" y="3220254"/>
              <a:ext cx="0" cy="58926"/>
            </a:xfrm>
            <a:prstGeom prst="line">
              <a:avLst/>
            </a:prstGeom>
            <a:ln w="190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7733708" y="3387107"/>
              <a:ext cx="0" cy="58926"/>
            </a:xfrm>
            <a:prstGeom prst="line">
              <a:avLst/>
            </a:prstGeom>
            <a:ln w="190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6991182" y="3464695"/>
              <a:ext cx="0" cy="167658"/>
            </a:xfrm>
            <a:prstGeom prst="line">
              <a:avLst/>
            </a:prstGeom>
            <a:ln w="1905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7734953" y="3037656"/>
              <a:ext cx="0" cy="167658"/>
            </a:xfrm>
            <a:prstGeom prst="line">
              <a:avLst/>
            </a:prstGeom>
            <a:ln w="1905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7734953" y="3462949"/>
              <a:ext cx="0" cy="167658"/>
            </a:xfrm>
            <a:prstGeom prst="line">
              <a:avLst/>
            </a:prstGeom>
            <a:ln w="1905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>
              <a:off x="7171829" y="2880797"/>
              <a:ext cx="0" cy="167658"/>
            </a:xfrm>
            <a:prstGeom prst="line">
              <a:avLst/>
            </a:prstGeom>
            <a:ln w="1905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>
              <a:off x="7546331" y="2881438"/>
              <a:ext cx="0" cy="167658"/>
            </a:xfrm>
            <a:prstGeom prst="line">
              <a:avLst/>
            </a:prstGeom>
            <a:ln w="1905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16200000">
              <a:off x="7171829" y="3624869"/>
              <a:ext cx="0" cy="167658"/>
            </a:xfrm>
            <a:prstGeom prst="line">
              <a:avLst/>
            </a:prstGeom>
            <a:ln w="1905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16200000">
              <a:off x="7546331" y="3625511"/>
              <a:ext cx="0" cy="167658"/>
            </a:xfrm>
            <a:prstGeom prst="line">
              <a:avLst/>
            </a:prstGeom>
            <a:ln w="1905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902640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Test and </a:t>
            </a:r>
            <a:r>
              <a:rPr lang="en-US" dirty="0" smtClean="0"/>
              <a:t>R&amp;D Topics</a:t>
            </a:r>
          </a:p>
          <a:p>
            <a:pPr lvl="1"/>
            <a:r>
              <a:rPr lang="en-US" dirty="0" smtClean="0"/>
              <a:t>Quench Protection</a:t>
            </a:r>
          </a:p>
          <a:p>
            <a:pPr lvl="1"/>
            <a:r>
              <a:rPr lang="en-US" dirty="0" smtClean="0"/>
              <a:t>Smart Insulation</a:t>
            </a:r>
          </a:p>
          <a:p>
            <a:pPr lvl="1"/>
            <a:r>
              <a:rPr lang="en-US" dirty="0" smtClean="0"/>
              <a:t>Former Manufacturing</a:t>
            </a:r>
          </a:p>
          <a:p>
            <a:pPr lvl="1"/>
            <a:r>
              <a:rPr lang="en-US" dirty="0" smtClean="0"/>
              <a:t>Former-Material Characterization</a:t>
            </a:r>
          </a:p>
          <a:p>
            <a:pPr lvl="1"/>
            <a:r>
              <a:rPr lang="en-US" dirty="0" smtClean="0"/>
              <a:t>Winding and Reaction Tests</a:t>
            </a:r>
          </a:p>
          <a:p>
            <a:pPr lvl="1"/>
            <a:r>
              <a:rPr lang="en-US" dirty="0" smtClean="0"/>
              <a:t>Instrumentation and Soldering Trials</a:t>
            </a:r>
          </a:p>
          <a:p>
            <a:pPr lvl="1"/>
            <a:r>
              <a:rPr lang="en-US" dirty="0" smtClean="0"/>
              <a:t>Impregnation Tests</a:t>
            </a:r>
          </a:p>
          <a:p>
            <a:pPr lvl="1"/>
            <a:r>
              <a:rPr lang="en-US" dirty="0" smtClean="0"/>
              <a:t>Structure Assembly</a:t>
            </a:r>
          </a:p>
          <a:p>
            <a:r>
              <a:rPr lang="en-US" dirty="0" smtClean="0"/>
              <a:t>Infrastructure Plans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grpSp>
        <p:nvGrpSpPr>
          <p:cNvPr id="25" name="Group 24"/>
          <p:cNvGrpSpPr/>
          <p:nvPr/>
        </p:nvGrpSpPr>
        <p:grpSpPr>
          <a:xfrm>
            <a:off x="6182597" y="2427734"/>
            <a:ext cx="2023715" cy="2016300"/>
            <a:chOff x="6228183" y="2206594"/>
            <a:chExt cx="2265999" cy="2257696"/>
          </a:xfrm>
        </p:grpSpPr>
        <p:pic>
          <p:nvPicPr>
            <p:cNvPr id="26" name="Content Placeholder 4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228183" y="2206594"/>
              <a:ext cx="2265999" cy="2257696"/>
            </a:xfrm>
            <a:prstGeom prst="ellipse">
              <a:avLst/>
            </a:prstGeom>
          </p:spPr>
        </p:pic>
        <p:cxnSp>
          <p:nvCxnSpPr>
            <p:cNvPr id="27" name="Straight Connector 26"/>
            <p:cNvCxnSpPr/>
            <p:nvPr/>
          </p:nvCxnSpPr>
          <p:spPr>
            <a:xfrm>
              <a:off x="6991182" y="3232922"/>
              <a:ext cx="0" cy="58926"/>
            </a:xfrm>
            <a:prstGeom prst="line">
              <a:avLst/>
            </a:prstGeom>
            <a:ln w="190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7275342" y="2964627"/>
              <a:ext cx="5528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389688" y="2964627"/>
              <a:ext cx="5528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7275342" y="3708698"/>
              <a:ext cx="5528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7389688" y="3708698"/>
              <a:ext cx="5528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6991182" y="3049094"/>
              <a:ext cx="0" cy="167658"/>
            </a:xfrm>
            <a:prstGeom prst="line">
              <a:avLst/>
            </a:prstGeom>
            <a:ln w="1905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991182" y="3390083"/>
              <a:ext cx="0" cy="58926"/>
            </a:xfrm>
            <a:prstGeom prst="line">
              <a:avLst/>
            </a:prstGeom>
            <a:ln w="190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7733708" y="3220254"/>
              <a:ext cx="0" cy="58926"/>
            </a:xfrm>
            <a:prstGeom prst="line">
              <a:avLst/>
            </a:prstGeom>
            <a:ln w="190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7733708" y="3387107"/>
              <a:ext cx="0" cy="58926"/>
            </a:xfrm>
            <a:prstGeom prst="line">
              <a:avLst/>
            </a:prstGeom>
            <a:ln w="190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6991182" y="3464695"/>
              <a:ext cx="0" cy="167658"/>
            </a:xfrm>
            <a:prstGeom prst="line">
              <a:avLst/>
            </a:prstGeom>
            <a:ln w="1905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7734953" y="3037656"/>
              <a:ext cx="0" cy="167658"/>
            </a:xfrm>
            <a:prstGeom prst="line">
              <a:avLst/>
            </a:prstGeom>
            <a:ln w="1905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7734953" y="3462949"/>
              <a:ext cx="0" cy="167658"/>
            </a:xfrm>
            <a:prstGeom prst="line">
              <a:avLst/>
            </a:prstGeom>
            <a:ln w="1905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>
              <a:off x="7171829" y="2880797"/>
              <a:ext cx="0" cy="167658"/>
            </a:xfrm>
            <a:prstGeom prst="line">
              <a:avLst/>
            </a:prstGeom>
            <a:ln w="1905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>
              <a:off x="7546331" y="2881438"/>
              <a:ext cx="0" cy="167658"/>
            </a:xfrm>
            <a:prstGeom prst="line">
              <a:avLst/>
            </a:prstGeom>
            <a:ln w="1905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16200000">
              <a:off x="7171829" y="3624869"/>
              <a:ext cx="0" cy="167658"/>
            </a:xfrm>
            <a:prstGeom prst="line">
              <a:avLst/>
            </a:prstGeom>
            <a:ln w="1905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16200000">
              <a:off x="7546331" y="3625511"/>
              <a:ext cx="0" cy="167658"/>
            </a:xfrm>
            <a:prstGeom prst="line">
              <a:avLst/>
            </a:prstGeom>
            <a:ln w="1905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0601099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042991" y="1006080"/>
            <a:ext cx="5761257" cy="3509963"/>
          </a:xfrm>
        </p:spPr>
        <p:txBody>
          <a:bodyPr/>
          <a:lstStyle/>
          <a:p>
            <a:r>
              <a:rPr lang="en-US" dirty="0" smtClean="0"/>
              <a:t>PSI is currently involved in four different project involving Nb3Sn technology:</a:t>
            </a:r>
          </a:p>
          <a:p>
            <a:pPr lvl="1"/>
            <a:r>
              <a:rPr lang="en-US" dirty="0" smtClean="0"/>
              <a:t>FCC Design Study CD1/2.</a:t>
            </a:r>
          </a:p>
          <a:p>
            <a:pPr lvl="1"/>
            <a:r>
              <a:rPr lang="en-US" dirty="0" smtClean="0"/>
              <a:t>SLS 2.0 </a:t>
            </a:r>
            <a:r>
              <a:rPr lang="en-US" dirty="0" err="1" smtClean="0"/>
              <a:t>SuperBend</a:t>
            </a:r>
            <a:r>
              <a:rPr lang="en-US" dirty="0" smtClean="0"/>
              <a:t> magnet (Nb3Sn racetrack).</a:t>
            </a:r>
          </a:p>
          <a:p>
            <a:pPr lvl="1"/>
            <a:r>
              <a:rPr lang="en-US" dirty="0" smtClean="0"/>
              <a:t>Superconducting gantry (tilted racetracks, with industry).</a:t>
            </a:r>
          </a:p>
          <a:p>
            <a:pPr lvl="1"/>
            <a:r>
              <a:rPr lang="en-US" dirty="0" smtClean="0"/>
              <a:t>Racetracks for magnetization of </a:t>
            </a:r>
            <a:r>
              <a:rPr lang="en-US" dirty="0" smtClean="0"/>
              <a:t>bulk-HTS </a:t>
            </a:r>
            <a:r>
              <a:rPr lang="en-US" dirty="0" smtClean="0"/>
              <a:t>SC </a:t>
            </a:r>
            <a:r>
              <a:rPr lang="en-US" dirty="0" err="1" smtClean="0"/>
              <a:t>undulators</a:t>
            </a:r>
            <a:r>
              <a:rPr lang="en-US" dirty="0" smtClean="0"/>
              <a:t>.</a:t>
            </a:r>
          </a:p>
          <a:p>
            <a:r>
              <a:rPr lang="en-US" dirty="0" smtClean="0"/>
              <a:t>SC magnets for light sources and proton therapy are of strategic long-term interest for PSI.</a:t>
            </a:r>
          </a:p>
          <a:p>
            <a:r>
              <a:rPr lang="en-US" dirty="0" smtClean="0"/>
              <a:t>The FCC Design Study also serves to build up competence as well as infrastructure at PSI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This investment, in turn, can help HFM R&amp;D for FCC.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Preface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20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669013" y="1986905"/>
            <a:ext cx="2332517" cy="162999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9986" y="555526"/>
            <a:ext cx="2057640" cy="1437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64898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Invest in 16-channel HBM measurement system (same as CERN and LBNL)</a:t>
            </a:r>
          </a:p>
          <a:p>
            <a:r>
              <a:rPr lang="en-US" dirty="0" smtClean="0"/>
              <a:t>Strain gauges</a:t>
            </a:r>
          </a:p>
          <a:p>
            <a:r>
              <a:rPr lang="en-US" dirty="0" smtClean="0"/>
              <a:t>LVDTs</a:t>
            </a:r>
          </a:p>
          <a:p>
            <a:r>
              <a:rPr lang="en-US" dirty="0" smtClean="0"/>
              <a:t>Temperature sensors</a:t>
            </a:r>
          </a:p>
          <a:p>
            <a:r>
              <a:rPr lang="en-US" dirty="0" smtClean="0"/>
              <a:t>Quote received, ready to launch procurement.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Measurements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21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3075806"/>
            <a:ext cx="2365424" cy="1387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625519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Baseline: </a:t>
            </a:r>
          </a:p>
          <a:p>
            <a:pPr lvl="1"/>
            <a:r>
              <a:rPr lang="en-US" dirty="0" smtClean="0"/>
              <a:t>Build mixer pot.</a:t>
            </a:r>
          </a:p>
          <a:p>
            <a:pPr lvl="1"/>
            <a:r>
              <a:rPr lang="en-US" dirty="0" smtClean="0"/>
              <a:t>Heating plate with magnetic mixer.</a:t>
            </a:r>
          </a:p>
          <a:p>
            <a:r>
              <a:rPr lang="en-US" dirty="0" smtClean="0"/>
              <a:t>Alternative: </a:t>
            </a:r>
          </a:p>
          <a:p>
            <a:pPr lvl="1"/>
            <a:r>
              <a:rPr lang="en-US" dirty="0" smtClean="0"/>
              <a:t>buy mixer with impeller and heating mats.</a:t>
            </a:r>
          </a:p>
          <a:p>
            <a:r>
              <a:rPr lang="en-US" dirty="0"/>
              <a:t>Perform first trials directly in PSI heating chamber.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Impregnation System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22</a:t>
            </a:fld>
            <a:endParaRPr lang="de-DE" dirty="0"/>
          </a:p>
        </p:txBody>
      </p:sp>
      <p:grpSp>
        <p:nvGrpSpPr>
          <p:cNvPr id="10" name="Group 9"/>
          <p:cNvGrpSpPr/>
          <p:nvPr/>
        </p:nvGrpSpPr>
        <p:grpSpPr>
          <a:xfrm>
            <a:off x="2915816" y="3003798"/>
            <a:ext cx="5507824" cy="1487393"/>
            <a:chOff x="2909708" y="999919"/>
            <a:chExt cx="5507824" cy="1487393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63414" y="999919"/>
              <a:ext cx="1754118" cy="1487392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8024" y="999919"/>
              <a:ext cx="1760264" cy="1487392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09708" y="999920"/>
              <a:ext cx="1763190" cy="1487392"/>
            </a:xfrm>
            <a:prstGeom prst="rect">
              <a:avLst/>
            </a:prstGeom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44208" y="221842"/>
            <a:ext cx="1934303" cy="25790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139952" y="453866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kern="1000" spc="30" dirty="0" smtClean="0">
                <a:latin typeface="+mn-lt"/>
                <a:cs typeface="Franklin Gothic Book"/>
              </a:rPr>
              <a:t>Skype consulting with </a:t>
            </a:r>
            <a:r>
              <a:rPr lang="en-US" sz="1400" kern="1000" spc="30" smtClean="0">
                <a:latin typeface="+mn-lt"/>
                <a:cs typeface="Franklin Gothic Book"/>
              </a:rPr>
              <a:t>Jim Swanson (LBNL).</a:t>
            </a:r>
            <a:endParaRPr lang="en-US" sz="1400" kern="1000" spc="30" dirty="0" err="1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907438147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In preparation of CD1 coil manufacturing, </a:t>
            </a:r>
            <a:br>
              <a:rPr lang="en-US" dirty="0" smtClean="0"/>
            </a:br>
            <a:r>
              <a:rPr lang="en-US" dirty="0" smtClean="0"/>
              <a:t>buy heaters and heat-regulation system.</a:t>
            </a:r>
          </a:p>
          <a:p>
            <a:r>
              <a:rPr lang="en-US" dirty="0" smtClean="0"/>
              <a:t>Procure a vacuum vessel (initial market survey completed).</a:t>
            </a:r>
          </a:p>
          <a:p>
            <a:r>
              <a:rPr lang="en-US" dirty="0" smtClean="0"/>
              <a:t>Procure vacuum system from PSI Vacuum group.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Impregnation System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23</a:t>
            </a:fld>
            <a:endParaRPr lang="de-DE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2705" y="3265332"/>
            <a:ext cx="1755720" cy="132264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09"/>
          <a:stretch/>
        </p:blipFill>
        <p:spPr>
          <a:xfrm>
            <a:off x="4193339" y="3219823"/>
            <a:ext cx="1335988" cy="136815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9089" y="2543285"/>
            <a:ext cx="1148702" cy="204468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1076" y="2686182"/>
            <a:ext cx="1426344" cy="190179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59" t="10037" r="59536" b="10466"/>
          <a:stretch/>
        </p:blipFill>
        <p:spPr>
          <a:xfrm>
            <a:off x="7637125" y="2266006"/>
            <a:ext cx="1074891" cy="232196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5" y="787110"/>
            <a:ext cx="1833905" cy="135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266408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z="1600" dirty="0" smtClean="0"/>
              <a:t>Invest in reaction furnace of </a:t>
            </a:r>
            <a:r>
              <a:rPr lang="en-US" sz="1600" dirty="0" smtClean="0"/>
              <a:t>adequate size </a:t>
            </a:r>
            <a:br>
              <a:rPr lang="en-US" sz="1600" dirty="0" smtClean="0"/>
            </a:br>
            <a:r>
              <a:rPr lang="en-US" sz="1600" dirty="0" smtClean="0"/>
              <a:t>for all foreseeable (next 4-5 years) </a:t>
            </a:r>
            <a:r>
              <a:rPr lang="en-US" sz="1600" dirty="0" smtClean="0"/>
              <a:t>projects.</a:t>
            </a:r>
          </a:p>
          <a:p>
            <a:r>
              <a:rPr lang="en-US" sz="1600" dirty="0" smtClean="0"/>
              <a:t>Operational volume: 250x250x1200 mm. </a:t>
            </a:r>
          </a:p>
          <a:p>
            <a:r>
              <a:rPr lang="en-US" sz="1600" dirty="0" smtClean="0"/>
              <a:t>Fulfilling slightly adjusted specs from </a:t>
            </a:r>
            <a:br>
              <a:rPr lang="en-US" sz="1600" dirty="0" smtClean="0"/>
            </a:br>
            <a:r>
              <a:rPr lang="en-US" sz="1600" dirty="0" smtClean="0"/>
              <a:t>CERN reaction furnaces (latest </a:t>
            </a:r>
            <a:r>
              <a:rPr lang="en-US" sz="1600" dirty="0" smtClean="0"/>
              <a:t>CERN spec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dates from 2014).</a:t>
            </a:r>
          </a:p>
          <a:p>
            <a:r>
              <a:rPr lang="en-US" sz="1600" dirty="0" smtClean="0"/>
              <a:t>Initial market survey completed.</a:t>
            </a:r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Reaction Furnace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24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203598"/>
            <a:ext cx="3240718" cy="3057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61319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25</a:t>
            </a:fld>
            <a:endParaRPr lang="de-DE" dirty="0"/>
          </a:p>
        </p:txBody>
      </p:sp>
      <p:pic>
        <p:nvPicPr>
          <p:cNvPr id="6" name="Content Placehold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35" y="716598"/>
            <a:ext cx="4058012" cy="262323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23403" y="48430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kern="1000" spc="30" dirty="0" smtClean="0">
                <a:solidFill>
                  <a:srgbClr val="7085A1"/>
                </a:solidFill>
                <a:latin typeface="+mn-lt"/>
                <a:cs typeface="Franklin Gothic Book"/>
              </a:rPr>
              <a:t>General Planning</a:t>
            </a:r>
          </a:p>
        </p:txBody>
      </p:sp>
      <p:pic>
        <p:nvPicPr>
          <p:cNvPr id="14" name="Content Placeholder 13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7990" y="40053"/>
            <a:ext cx="4864213" cy="5079338"/>
          </a:xfrm>
        </p:spPr>
      </p:pic>
      <p:sp>
        <p:nvSpPr>
          <p:cNvPr id="8" name="TextBox 7"/>
          <p:cNvSpPr txBox="1"/>
          <p:nvPr/>
        </p:nvSpPr>
        <p:spPr>
          <a:xfrm>
            <a:off x="7685280" y="373393"/>
            <a:ext cx="1228961" cy="686410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en-US" sz="1400" kern="1000" spc="30" dirty="0" smtClean="0">
                <a:solidFill>
                  <a:srgbClr val="7085A1"/>
                </a:solidFill>
                <a:latin typeface="+mn-lt"/>
                <a:cs typeface="Franklin Gothic Book"/>
              </a:rPr>
              <a:t>CD1 + Testing + </a:t>
            </a:r>
            <a:r>
              <a:rPr lang="en-US" sz="1400" kern="1000" spc="30" smtClean="0">
                <a:solidFill>
                  <a:srgbClr val="7085A1"/>
                </a:solidFill>
                <a:latin typeface="+mn-lt"/>
                <a:cs typeface="Franklin Gothic Book"/>
              </a:rPr>
              <a:t/>
            </a:r>
            <a:br>
              <a:rPr lang="en-US" sz="1400" kern="1000" spc="30" smtClean="0">
                <a:solidFill>
                  <a:srgbClr val="7085A1"/>
                </a:solidFill>
                <a:latin typeface="+mn-lt"/>
                <a:cs typeface="Franklin Gothic Book"/>
              </a:rPr>
            </a:br>
            <a:r>
              <a:rPr lang="en-US" sz="1400" kern="1000" spc="30" smtClean="0">
                <a:solidFill>
                  <a:srgbClr val="7085A1"/>
                </a:solidFill>
                <a:latin typeface="+mn-lt"/>
                <a:cs typeface="Franklin Gothic Book"/>
              </a:rPr>
              <a:t>Infrastructure</a:t>
            </a:r>
            <a:br>
              <a:rPr lang="en-US" sz="1400" kern="1000" spc="30" smtClean="0">
                <a:solidFill>
                  <a:srgbClr val="7085A1"/>
                </a:solidFill>
                <a:latin typeface="+mn-lt"/>
                <a:cs typeface="Franklin Gothic Book"/>
              </a:rPr>
            </a:br>
            <a:r>
              <a:rPr lang="en-US" sz="1400" kern="1000" spc="30" smtClean="0">
                <a:solidFill>
                  <a:srgbClr val="7085A1"/>
                </a:solidFill>
                <a:latin typeface="+mn-lt"/>
                <a:cs typeface="Franklin Gothic Book"/>
              </a:rPr>
              <a:t>Planning</a:t>
            </a:r>
            <a:endParaRPr lang="en-US" sz="1400" kern="1000" spc="30" dirty="0" smtClean="0">
              <a:solidFill>
                <a:srgbClr val="7085A1"/>
              </a:solidFill>
              <a:latin typeface="+mn-lt"/>
              <a:cs typeface="Franklin Gothic Book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9652" y="3453481"/>
            <a:ext cx="2880320" cy="151216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200" kern="1000" spc="30" dirty="0" smtClean="0">
                <a:latin typeface="+mn-lt"/>
                <a:cs typeface="Franklin Gothic Book"/>
              </a:rPr>
              <a:t>Team: 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Tx/>
              <a:buChar char="-"/>
            </a:pPr>
            <a:r>
              <a:rPr lang="en-US" sz="1200" kern="1000" spc="30" dirty="0" smtClean="0">
                <a:latin typeface="+mn-lt"/>
                <a:cs typeface="Franklin Gothic Book"/>
              </a:rPr>
              <a:t>Bernhard (cable, </a:t>
            </a:r>
            <a:r>
              <a:rPr lang="en-US" sz="1200" kern="1000" spc="30" dirty="0" smtClean="0">
                <a:latin typeface="+mn-lt"/>
                <a:cs typeface="Franklin Gothic Book"/>
              </a:rPr>
              <a:t>furnace procurement</a:t>
            </a:r>
            <a:r>
              <a:rPr lang="en-US" sz="1200" kern="1000" spc="30" dirty="0" smtClean="0">
                <a:latin typeface="+mn-lt"/>
                <a:cs typeface="Franklin Gothic Book"/>
              </a:rPr>
              <a:t>)</a:t>
            </a:r>
            <a:endParaRPr lang="en-US" sz="1200" kern="1000" spc="30" dirty="0">
              <a:latin typeface="+mn-lt"/>
              <a:cs typeface="Franklin Gothic Book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Tx/>
              <a:buChar char="-"/>
            </a:pPr>
            <a:r>
              <a:rPr lang="en-US" sz="1200" kern="1000" spc="30" dirty="0" err="1">
                <a:latin typeface="+mn-lt"/>
                <a:cs typeface="Franklin Gothic Book"/>
              </a:rPr>
              <a:t>J</a:t>
            </a:r>
            <a:r>
              <a:rPr lang="en-US" sz="1200" kern="1000" spc="30" dirty="0" err="1" smtClean="0">
                <a:latin typeface="+mn-lt"/>
                <a:cs typeface="Franklin Gothic Book"/>
              </a:rPr>
              <a:t>iani</a:t>
            </a:r>
            <a:r>
              <a:rPr lang="en-US" sz="1200" kern="1000" spc="30" dirty="0" smtClean="0">
                <a:latin typeface="+mn-lt"/>
                <a:cs typeface="Franklin Gothic Book"/>
              </a:rPr>
              <a:t> </a:t>
            </a:r>
            <a:r>
              <a:rPr lang="en-US" sz="1200" kern="1000" spc="30" dirty="0" smtClean="0">
                <a:latin typeface="+mn-lt"/>
                <a:cs typeface="Franklin Gothic Book"/>
              </a:rPr>
              <a:t>(quench simulation and </a:t>
            </a:r>
            <a:r>
              <a:rPr lang="en-US" sz="1200" kern="1000" spc="30" dirty="0" smtClean="0">
                <a:latin typeface="+mn-lt"/>
                <a:cs typeface="Franklin Gothic Book"/>
              </a:rPr>
              <a:t>quench </a:t>
            </a:r>
            <a:r>
              <a:rPr lang="en-US" sz="1200" kern="1000" spc="30" dirty="0" smtClean="0">
                <a:latin typeface="+mn-lt"/>
                <a:cs typeface="Franklin Gothic Book"/>
              </a:rPr>
              <a:t>instrumentation)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Tx/>
              <a:buChar char="-"/>
            </a:pPr>
            <a:r>
              <a:rPr lang="en-US" sz="1200" kern="1000" spc="30" dirty="0" smtClean="0">
                <a:latin typeface="+mn-lt"/>
                <a:cs typeface="Franklin Gothic Book"/>
              </a:rPr>
              <a:t>Giuseppe (FEA, mech. instrumentation, impregnation)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Tx/>
              <a:buChar char="-"/>
            </a:pPr>
            <a:r>
              <a:rPr lang="en-US" sz="1200" kern="1000" spc="30" dirty="0" smtClean="0">
                <a:latin typeface="+mn-lt"/>
                <a:cs typeface="Franklin Gothic Book"/>
              </a:rPr>
              <a:t>Marco (3D EM FEA)</a:t>
            </a:r>
            <a:endParaRPr lang="en-US" sz="1200" kern="1000" spc="30" dirty="0">
              <a:latin typeface="+mn-lt"/>
              <a:cs typeface="Franklin Gothic Book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Tx/>
              <a:buChar char="-"/>
            </a:pPr>
            <a:r>
              <a:rPr lang="en-US" sz="1200" kern="1000" spc="30" dirty="0" smtClean="0">
                <a:latin typeface="+mn-lt"/>
                <a:cs typeface="Franklin Gothic Book"/>
              </a:rPr>
              <a:t>Roland (instrumentation, impregnation, assembly)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Tx/>
              <a:buChar char="-"/>
            </a:pPr>
            <a:r>
              <a:rPr lang="en-US" sz="1200" kern="1000" spc="30" dirty="0" err="1" smtClean="0">
                <a:latin typeface="+mn-lt"/>
                <a:cs typeface="Franklin Gothic Book"/>
              </a:rPr>
              <a:t>Serguei</a:t>
            </a:r>
            <a:r>
              <a:rPr lang="en-US" sz="1200" kern="1000" spc="30" dirty="0" smtClean="0">
                <a:latin typeface="+mn-lt"/>
                <a:cs typeface="Franklin Gothic Book"/>
              </a:rPr>
              <a:t> (tech. design, procurement, QA)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Tx/>
              <a:buChar char="-"/>
            </a:pPr>
            <a:endParaRPr lang="en-US" sz="1200" kern="1000" spc="30" dirty="0" smtClean="0">
              <a:latin typeface="+mn-lt"/>
              <a:cs typeface="Franklin Gothic Book"/>
            </a:endParaRPr>
          </a:p>
        </p:txBody>
      </p:sp>
      <p:sp>
        <p:nvSpPr>
          <p:cNvPr id="10" name="TextBox 9"/>
          <p:cNvSpPr txBox="1"/>
          <p:nvPr/>
        </p:nvSpPr>
        <p:spPr>
          <a:xfrm rot="16200000">
            <a:off x="5518596" y="761000"/>
            <a:ext cx="457328" cy="232940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en-US" sz="1400" kern="1000" spc="30" dirty="0" smtClean="0">
                <a:solidFill>
                  <a:srgbClr val="0070C0"/>
                </a:solidFill>
                <a:latin typeface="+mn-lt"/>
                <a:cs typeface="Franklin Gothic Book"/>
              </a:rPr>
              <a:t>Tests</a:t>
            </a:r>
          </a:p>
        </p:txBody>
      </p:sp>
      <p:sp>
        <p:nvSpPr>
          <p:cNvPr id="11" name="TextBox 10"/>
          <p:cNvSpPr txBox="1"/>
          <p:nvPr/>
        </p:nvSpPr>
        <p:spPr>
          <a:xfrm rot="16200000">
            <a:off x="5208508" y="1771204"/>
            <a:ext cx="1080120" cy="232940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en-US" sz="1400" kern="1000" spc="30" dirty="0" smtClean="0">
                <a:solidFill>
                  <a:schemeClr val="accent6"/>
                </a:solidFill>
                <a:latin typeface="+mn-lt"/>
                <a:cs typeface="Franklin Gothic Book"/>
              </a:rPr>
              <a:t>Infrastructure</a:t>
            </a:r>
          </a:p>
        </p:txBody>
      </p:sp>
      <p:sp>
        <p:nvSpPr>
          <p:cNvPr id="12" name="TextBox 11"/>
          <p:cNvSpPr txBox="1"/>
          <p:nvPr/>
        </p:nvSpPr>
        <p:spPr>
          <a:xfrm rot="16200000">
            <a:off x="5237181" y="2838635"/>
            <a:ext cx="1003730" cy="232940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en-US" sz="1400" kern="1000" spc="30" dirty="0" smtClean="0">
                <a:solidFill>
                  <a:schemeClr val="accent2">
                    <a:lumMod val="75000"/>
                  </a:schemeClr>
                </a:solidFill>
                <a:latin typeface="+mn-lt"/>
                <a:cs typeface="Franklin Gothic Book"/>
              </a:rPr>
              <a:t>Components</a:t>
            </a:r>
          </a:p>
        </p:txBody>
      </p:sp>
      <p:sp>
        <p:nvSpPr>
          <p:cNvPr id="13" name="TextBox 12"/>
          <p:cNvSpPr txBox="1"/>
          <p:nvPr/>
        </p:nvSpPr>
        <p:spPr>
          <a:xfrm rot="16200000">
            <a:off x="5291874" y="4070515"/>
            <a:ext cx="910771" cy="232940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en-US" sz="1400" kern="1000" spc="30" dirty="0" smtClean="0">
                <a:solidFill>
                  <a:srgbClr val="0070C0"/>
                </a:solidFill>
                <a:latin typeface="+mn-lt"/>
                <a:cs typeface="Franklin Gothic Book"/>
              </a:rPr>
              <a:t>Fabrication</a:t>
            </a:r>
          </a:p>
        </p:txBody>
      </p:sp>
    </p:spTree>
    <p:extLst>
      <p:ext uri="{BB962C8B-B14F-4D97-AF65-F5344CB8AC3E}">
        <p14:creationId xmlns:p14="http://schemas.microsoft.com/office/powerpoint/2010/main" val="1189059399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042991" y="1006080"/>
            <a:ext cx="7739063" cy="3509963"/>
          </a:xfrm>
        </p:spPr>
        <p:txBody>
          <a:bodyPr/>
          <a:lstStyle/>
          <a:p>
            <a:r>
              <a:rPr lang="en-US" sz="1600" dirty="0" smtClean="0"/>
              <a:t>Every step </a:t>
            </a:r>
            <a:r>
              <a:rPr lang="en-US" sz="1600" dirty="0" smtClean="0"/>
              <a:t>in the project is </a:t>
            </a:r>
            <a:r>
              <a:rPr lang="en-US" sz="1600" dirty="0" smtClean="0"/>
              <a:t>new for PSI and requires </a:t>
            </a:r>
            <a:r>
              <a:rPr lang="en-US" sz="1600" dirty="0" smtClean="0"/>
              <a:t>external support, training and testing</a:t>
            </a:r>
            <a:r>
              <a:rPr lang="en-US" sz="1600" dirty="0" smtClean="0"/>
              <a:t>.</a:t>
            </a:r>
          </a:p>
          <a:p>
            <a:r>
              <a:rPr lang="en-US" sz="1600" dirty="0" smtClean="0"/>
              <a:t>The schedule is packed and </a:t>
            </a:r>
            <a:r>
              <a:rPr lang="en-US" sz="1600" dirty="0"/>
              <a:t>we </a:t>
            </a:r>
            <a:r>
              <a:rPr lang="en-US" sz="1600" dirty="0" smtClean="0"/>
              <a:t>need </a:t>
            </a:r>
            <a:r>
              <a:rPr lang="en-US" sz="1600" dirty="0"/>
              <a:t>to defend PSI resources (</a:t>
            </a:r>
            <a:r>
              <a:rPr lang="en-US" sz="1600" dirty="0" err="1"/>
              <a:t>Serguei</a:t>
            </a:r>
            <a:r>
              <a:rPr lang="en-US" sz="1600" dirty="0"/>
              <a:t> and Roland) against competing PSI projects.</a:t>
            </a:r>
          </a:p>
          <a:p>
            <a:r>
              <a:rPr lang="en-US" sz="1600" dirty="0" smtClean="0"/>
              <a:t>PSI has approved funds to invest in infrastructure, pending the opinion of the review committee.</a:t>
            </a:r>
          </a:p>
          <a:p>
            <a:r>
              <a:rPr lang="en-US" sz="1600" dirty="0" smtClean="0"/>
              <a:t>Planning uncertainties/risks:</a:t>
            </a:r>
          </a:p>
          <a:p>
            <a:pPr lvl="1"/>
            <a:r>
              <a:rPr lang="en-US" sz="1600" dirty="0"/>
              <a:t>R</a:t>
            </a:r>
            <a:r>
              <a:rPr lang="en-US" sz="1600" dirty="0" smtClean="0"/>
              <a:t>eaction </a:t>
            </a:r>
            <a:r>
              <a:rPr lang="en-US" sz="1600" dirty="0"/>
              <a:t>infrastructure may arrive late for the first CD1 layer(s), in which case we would seek support to react at CERN.</a:t>
            </a:r>
          </a:p>
          <a:p>
            <a:pPr lvl="1"/>
            <a:r>
              <a:rPr lang="en-US" sz="1600" dirty="0" smtClean="0"/>
              <a:t>Coil </a:t>
            </a:r>
            <a:r>
              <a:rPr lang="en-US" sz="1600" dirty="0" smtClean="0"/>
              <a:t>fabrication </a:t>
            </a:r>
            <a:r>
              <a:rPr lang="en-US" sz="1600" dirty="0" smtClean="0"/>
              <a:t>schedule could change if </a:t>
            </a:r>
            <a:r>
              <a:rPr lang="en-US" sz="1600" dirty="0" smtClean="0"/>
              <a:t>both layers are impregnated </a:t>
            </a:r>
            <a:r>
              <a:rPr lang="en-US" sz="1600" dirty="0" smtClean="0"/>
              <a:t>together and/or coils are reacted at CERN.</a:t>
            </a:r>
            <a:endParaRPr lang="en-US" sz="1600" dirty="0" smtClean="0"/>
          </a:p>
          <a:p>
            <a:pPr lvl="1"/>
            <a:r>
              <a:rPr lang="en-US" sz="1600" dirty="0" smtClean="0"/>
              <a:t>CD2 component procurement must start before CD1 test results arrive</a:t>
            </a:r>
            <a:r>
              <a:rPr lang="en-US" sz="1600" dirty="0" smtClean="0"/>
              <a:t>.</a:t>
            </a:r>
          </a:p>
          <a:p>
            <a:r>
              <a:rPr lang="en-US" sz="1600" dirty="0" smtClean="0"/>
              <a:t>Additional info: </a:t>
            </a:r>
          </a:p>
          <a:p>
            <a:pPr lvl="1"/>
            <a:r>
              <a:rPr lang="en-US" sz="1600" dirty="0" smtClean="0"/>
              <a:t>CD1 magnet </a:t>
            </a:r>
            <a:r>
              <a:rPr lang="en-US" sz="1600" dirty="0"/>
              <a:t>testing will occur at LBNL (contrary to previous baseline which </a:t>
            </a:r>
            <a:r>
              <a:rPr lang="en-US" sz="1600" dirty="0" smtClean="0"/>
              <a:t>foresaw testing at </a:t>
            </a:r>
            <a:r>
              <a:rPr lang="en-US" sz="1600" dirty="0"/>
              <a:t>CERN).</a:t>
            </a:r>
          </a:p>
          <a:p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35761500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Tool : </a:t>
            </a:r>
            <a:r>
              <a:rPr lang="en-US" dirty="0" err="1" smtClean="0"/>
              <a:t>Mecanical</a:t>
            </a:r>
            <a:r>
              <a:rPr lang="en-US" dirty="0"/>
              <a:t> APDL (ANSYS Parametric Design </a:t>
            </a:r>
            <a:r>
              <a:rPr lang="en-US" dirty="0" smtClean="0"/>
              <a:t>Language)</a:t>
            </a:r>
          </a:p>
          <a:p>
            <a:pPr lvl="2"/>
            <a:r>
              <a:rPr lang="en-US" dirty="0" smtClean="0"/>
              <a:t>A scripting language to build models &amp; analyses</a:t>
            </a:r>
          </a:p>
          <a:p>
            <a:pPr lvl="2"/>
            <a:r>
              <a:rPr lang="en-US" dirty="0" smtClean="0"/>
              <a:t>Features : design optimization &amp; adaptive meshing</a:t>
            </a:r>
          </a:p>
          <a:p>
            <a:pPr lvl="2"/>
            <a:endParaRPr lang="en-US" dirty="0"/>
          </a:p>
          <a:p>
            <a:endParaRPr lang="de-C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Quench Simulation</a:t>
            </a:r>
            <a:br>
              <a:rPr lang="en-US" dirty="0"/>
            </a:br>
            <a:endParaRPr lang="de-CH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76256" y="745404"/>
            <a:ext cx="1674186" cy="2015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1266467933"/>
              </p:ext>
            </p:extLst>
          </p:nvPr>
        </p:nvGraphicFramePr>
        <p:xfrm>
          <a:off x="6252782" y="3002258"/>
          <a:ext cx="2430270" cy="17156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05929" y="2018231"/>
            <a:ext cx="3771331" cy="2903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745592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Quench Simulation</a:t>
            </a:r>
            <a:endParaRPr lang="de-CH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it-IT" dirty="0"/>
              <a:t>Model </a:t>
            </a:r>
            <a:r>
              <a:rPr lang="it-IT" dirty="0" smtClean="0"/>
              <a:t>I : </a:t>
            </a:r>
            <a:r>
              <a:rPr lang="it-IT" dirty="0" err="1"/>
              <a:t>Helical</a:t>
            </a:r>
            <a:r>
              <a:rPr lang="it-IT" dirty="0"/>
              <a:t> </a:t>
            </a:r>
            <a:r>
              <a:rPr lang="it-IT" dirty="0" err="1"/>
              <a:t>Propagation</a:t>
            </a:r>
            <a:r>
              <a:rPr lang="it-IT" dirty="0"/>
              <a:t> </a:t>
            </a:r>
            <a:endParaRPr lang="it-IT" dirty="0" smtClean="0"/>
          </a:p>
          <a:p>
            <a:pPr lvl="1"/>
            <a:r>
              <a:rPr lang="en-US" dirty="0" smtClean="0"/>
              <a:t>Determination </a:t>
            </a:r>
            <a:r>
              <a:rPr lang="en-US" dirty="0"/>
              <a:t>of propagation velocity per layer and per excitation level. </a:t>
            </a:r>
            <a:endParaRPr lang="en-US" dirty="0" smtClean="0"/>
          </a:p>
          <a:p>
            <a:pPr lvl="1"/>
            <a:r>
              <a:rPr lang="en-US" dirty="0" smtClean="0"/>
              <a:t>Quantification </a:t>
            </a:r>
            <a:r>
              <a:rPr lang="en-US" dirty="0"/>
              <a:t>of detection problem</a:t>
            </a:r>
            <a:r>
              <a:rPr lang="en-US" dirty="0" smtClean="0"/>
              <a:t>.</a:t>
            </a:r>
            <a:endParaRPr lang="en-US" dirty="0"/>
          </a:p>
          <a:p>
            <a:pPr lvl="1"/>
            <a:r>
              <a:rPr lang="en-US" dirty="0" smtClean="0"/>
              <a:t>CD1 Layer1 3-turn model results, working at I</a:t>
            </a:r>
            <a:r>
              <a:rPr lang="en-US" baseline="-25000" dirty="0" smtClean="0"/>
              <a:t>ss</a:t>
            </a:r>
            <a:r>
              <a:rPr lang="en-US" dirty="0" smtClean="0"/>
              <a:t> = 20kA, IC : T = 20K for 1</a:t>
            </a:r>
            <a:r>
              <a:rPr lang="en-US" baseline="30000" dirty="0" smtClean="0"/>
              <a:t>st</a:t>
            </a:r>
            <a:r>
              <a:rPr lang="en-US" dirty="0" smtClean="0"/>
              <a:t> turn</a:t>
            </a:r>
            <a:endParaRPr lang="en-US" dirty="0"/>
          </a:p>
          <a:p>
            <a:pPr lvl="1"/>
            <a:endParaRPr lang="de-CH" dirty="0"/>
          </a:p>
        </p:txBody>
      </p:sp>
      <p:pic>
        <p:nvPicPr>
          <p:cNvPr id="2050" name="Picture 2" descr="C:\Users\gao_j\Documents\untitled.pn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10" t="2901" r="8235" b="1978"/>
          <a:stretch/>
        </p:blipFill>
        <p:spPr bwMode="auto">
          <a:xfrm>
            <a:off x="4211960" y="2334002"/>
            <a:ext cx="3583046" cy="2556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CCTcable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442282" y="2277659"/>
            <a:ext cx="1974740" cy="1337064"/>
          </a:xfrm>
          <a:prstGeom prst="rect">
            <a:avLst/>
          </a:prstGeom>
        </p:spPr>
      </p:pic>
      <p:pic>
        <p:nvPicPr>
          <p:cNvPr id="6" name="CCTall.avi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442282" y="3590472"/>
            <a:ext cx="1974740" cy="1337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985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sz="quarter" idx="13"/>
              </p:nvPr>
            </p:nvSpPr>
            <p:spPr>
              <a:ln>
                <a:noFill/>
              </a:ln>
            </p:spPr>
            <p:txBody>
              <a:bodyPr/>
              <a:lstStyle/>
              <a:p>
                <a:r>
                  <a:rPr lang="en-US" dirty="0" smtClean="0"/>
                  <a:t>The energy is extracted from the magnet and dissipated in a dump resistor.</a:t>
                </a:r>
                <a:endParaRPr lang="en-US" dirty="0"/>
              </a:p>
              <a:p>
                <a:r>
                  <a:rPr lang="en-US" dirty="0" smtClean="0"/>
                  <a:t>To get an idea of time margin </a:t>
                </a:r>
                <a:r>
                  <a:rPr lang="de-CH" dirty="0" smtClean="0"/>
                  <a:t>:</a:t>
                </a:r>
              </a:p>
              <a:p>
                <a:pPr lvl="1"/>
                <a:r>
                  <a:rPr lang="en-US" dirty="0" smtClean="0"/>
                  <a:t>MIITs calculation gives the limit </a:t>
                </a:r>
                <a:r>
                  <a:rPr lang="en-US" dirty="0" smtClean="0"/>
                  <a:t>:</a:t>
                </a:r>
                <a:br>
                  <a:rPr lang="en-US" dirty="0" smtClean="0"/>
                </a:br>
                <a:r>
                  <a:rPr lang="en-US" dirty="0"/>
                  <a:t/>
                </a:r>
                <a:br>
                  <a:rPr lang="en-US" dirty="0"/>
                </a:br>
                <a:endParaRPr lang="en-US" b="0" dirty="0" smtClean="0">
                  <a:ea typeface="Cambria Math"/>
                </a:endParaRPr>
              </a:p>
              <a:p>
                <a:pPr lvl="1"/>
                <a:r>
                  <a:rPr lang="en-US" dirty="0" smtClean="0">
                    <a:ea typeface="Cambria Math"/>
                  </a:rPr>
                  <a:t>Current decay :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𝐼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=−∆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𝑡</m:t>
                    </m:r>
                    <m:f>
                      <m:fPr>
                        <m:ctrlPr>
                          <a:rPr lang="en-US" b="0" i="1" smtClean="0">
                            <a:latin typeface="Cambria Math" charset="0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𝑅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  <a:ea typeface="Cambria Math"/>
                              </a:rPr>
                              <m:t>dump</m:t>
                            </m:r>
                          </m:sub>
                        </m:sSub>
                      </m:num>
                      <m:den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𝐿</m:t>
                        </m:r>
                        <m:r>
                          <m:rPr>
                            <m:sty m:val="p"/>
                          </m:rPr>
                          <a:rPr lang="en-US" b="0" i="0" baseline="-25000" smtClean="0">
                            <a:latin typeface="Cambria Math" charset="0"/>
                            <a:ea typeface="Cambria Math"/>
                          </a:rPr>
                          <m:t>d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(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𝐼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)</m:t>
                        </m:r>
                      </m:den>
                    </m:f>
                    <m:sSub>
                      <m:sSubPr>
                        <m:ctrlPr>
                          <a:rPr lang="en-US" b="0" i="1" smtClean="0">
                            <a:latin typeface="Cambria Math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𝐼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  <a:ea typeface="Cambria Math"/>
                          </a:rPr>
                          <m:t>op</m:t>
                        </m:r>
                      </m:sub>
                    </m:sSub>
                  </m:oMath>
                </a14:m>
                <a:r>
                  <a:rPr lang="en-US" dirty="0" smtClean="0">
                    <a:ea typeface="Cambria Math"/>
                  </a:rPr>
                  <a:t> </a:t>
                </a:r>
                <a:r>
                  <a:rPr lang="en-US" dirty="0" smtClean="0">
                    <a:ea typeface="Cambria Math"/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  <a:ea typeface="Cambria Math"/>
                        <a:sym typeface="Wingdings" panose="05000000000000000000" pitchFamily="2" charset="2"/>
                      </a:rPr>
                      <m:t>𝐿</m:t>
                    </m:r>
                    <m:r>
                      <m:rPr>
                        <m:sty m:val="p"/>
                      </m:rPr>
                      <a:rPr lang="en-US" b="0" i="0" baseline="-25000" dirty="0" smtClean="0">
                        <a:latin typeface="Cambria Math" charset="0"/>
                        <a:ea typeface="Cambria Math"/>
                        <a:sym typeface="Wingdings" panose="05000000000000000000" pitchFamily="2" charset="2"/>
                      </a:rPr>
                      <m:t>d</m:t>
                    </m:r>
                    <m:r>
                      <a:rPr lang="en-US" b="0" i="0" dirty="0" smtClean="0">
                        <a:latin typeface="Cambria Math"/>
                        <a:ea typeface="Cambria Math"/>
                        <a:sym typeface="Wingdings" panose="05000000000000000000" pitchFamily="2" charset="2"/>
                      </a:rPr>
                      <m:t>(</m:t>
                    </m:r>
                    <m:r>
                      <m:rPr>
                        <m:sty m:val="p"/>
                      </m:rPr>
                      <a:rPr lang="en-US" b="0" i="0" dirty="0" smtClean="0">
                        <a:latin typeface="Cambria Math"/>
                        <a:ea typeface="Cambria Math"/>
                        <a:sym typeface="Wingdings" panose="05000000000000000000" pitchFamily="2" charset="2"/>
                      </a:rPr>
                      <m:t>I</m:t>
                    </m:r>
                    <m:r>
                      <a:rPr lang="en-US" b="0" i="0" dirty="0" smtClean="0">
                        <a:latin typeface="Cambria Math"/>
                        <a:ea typeface="Cambria Math"/>
                        <a:sym typeface="Wingdings" panose="05000000000000000000" pitchFamily="2" charset="2"/>
                      </a:rPr>
                      <m:t>)</m:t>
                    </m:r>
                  </m:oMath>
                </a14:m>
                <a:r>
                  <a:rPr lang="en-US" dirty="0" smtClean="0">
                    <a:ea typeface="Cambria Math"/>
                  </a:rPr>
                  <a:t> </a:t>
                </a:r>
                <a:r>
                  <a:rPr lang="en-US" dirty="0">
                    <a:ea typeface="Cambria Math"/>
                  </a:rPr>
                  <a:t>e</a:t>
                </a:r>
                <a:r>
                  <a:rPr lang="en-US" dirty="0" smtClean="0">
                    <a:ea typeface="Cambria Math"/>
                  </a:rPr>
                  <a:t>xtracted </a:t>
                </a:r>
                <a:r>
                  <a:rPr lang="en-US" dirty="0">
                    <a:ea typeface="Cambria Math"/>
                  </a:rPr>
                  <a:t>from 2D model</a:t>
                </a:r>
                <a:r>
                  <a:rPr lang="en-US" dirty="0" smtClean="0">
                    <a:ea typeface="Cambria Math"/>
                    <a:sym typeface="Wingdings" panose="05000000000000000000" pitchFamily="2" charset="2"/>
                  </a:rPr>
                  <a:t> </a:t>
                </a:r>
                <a:r>
                  <a:rPr lang="en-US" dirty="0" smtClean="0">
                    <a:ea typeface="Cambria Math"/>
                    <a:sym typeface="Wingdings" panose="05000000000000000000" pitchFamily="2" charset="2"/>
                  </a:rPr>
                  <a:t/>
                </a:r>
                <a:br>
                  <a:rPr lang="en-US" dirty="0" smtClean="0">
                    <a:ea typeface="Cambria Math"/>
                    <a:sym typeface="Wingdings" panose="05000000000000000000" pitchFamily="2" charset="2"/>
                  </a:rPr>
                </a:br>
                <a:r>
                  <a:rPr lang="en-US" dirty="0" smtClean="0">
                    <a:ea typeface="Cambria Math"/>
                    <a:sym typeface="Wingdings" panose="05000000000000000000" pitchFamily="2" charset="2"/>
                  </a:rPr>
                  <a:t>validated with 3D model.</a:t>
                </a:r>
                <a:endParaRPr lang="en-US" dirty="0">
                  <a:ea typeface="Cambria Math"/>
                  <a:sym typeface="Wingdings" panose="05000000000000000000" pitchFamily="2" charset="2"/>
                </a:endParaRPr>
              </a:p>
              <a:p>
                <a:pPr lvl="1"/>
                <a:r>
                  <a:rPr lang="en-US" dirty="0" smtClean="0"/>
                  <a:t>To </a:t>
                </a:r>
                <a:r>
                  <a:rPr lang="en-US" dirty="0"/>
                  <a:t>ensure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T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max</m:t>
                        </m:r>
                      </m:sub>
                    </m:sSub>
                    <m:r>
                      <a:rPr lang="en-US">
                        <a:latin typeface="Cambria Math"/>
                      </a:rPr>
                      <m:t>&lt;300 </m:t>
                    </m:r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K</m:t>
                    </m:r>
                    <m:r>
                      <a:rPr lang="en-US">
                        <a:latin typeface="Cambria Math"/>
                      </a:rPr>
                      <m:t> →</m:t>
                    </m:r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MIITs</m:t>
                    </m:r>
                    <m:r>
                      <a:rPr lang="en-US">
                        <a:latin typeface="Cambria Math"/>
                      </a:rPr>
                      <m:t>&lt;9.22</m:t>
                    </m:r>
                  </m:oMath>
                </a14:m>
                <a:r>
                  <a:rPr lang="en-US" dirty="0">
                    <a:latin typeface="Cambria Math"/>
                    <a:ea typeface="Cambria Math"/>
                  </a:rPr>
                  <a:t> </a:t>
                </a:r>
                <a:r>
                  <a:rPr lang="en-US" dirty="0">
                    <a:latin typeface="Calibri" panose="020F0502020204030204" pitchFamily="34" charset="0"/>
                    <a:ea typeface="Cambria Math"/>
                  </a:rPr>
                  <a:t>(cf. Excel Sheet</a:t>
                </a:r>
                <a:r>
                  <a:rPr lang="en-US" dirty="0" smtClean="0">
                    <a:latin typeface="Calibri" panose="020F0502020204030204" pitchFamily="34" charset="0"/>
                    <a:ea typeface="Cambria Math"/>
                  </a:rPr>
                  <a:t>):</a:t>
                </a:r>
                <a:endParaRPr lang="en-US" dirty="0">
                  <a:ea typeface="Cambria Math"/>
                </a:endParaRPr>
              </a:p>
              <a:p>
                <a:pPr marL="133350" lvl="1" indent="0">
                  <a:buNone/>
                </a:pPr>
                <a:r>
                  <a:rPr lang="en-US" dirty="0" smtClean="0">
                    <a:ea typeface="Cambria Math"/>
                  </a:rPr>
                  <a:t>		At </a:t>
                </a:r>
                <a:r>
                  <a:rPr lang="en-US" dirty="0">
                    <a:ea typeface="Cambria Math"/>
                  </a:rPr>
                  <a:t>working point T = 4.2 K,</a:t>
                </a:r>
              </a:p>
              <a:p>
                <a:pPr marL="133350" lvl="1" indent="0">
                  <a:buNone/>
                </a:pPr>
                <a:r>
                  <a:rPr lang="en-US" dirty="0">
                    <a:ea typeface="Cambria Math"/>
                  </a:rPr>
                  <a:t>	</a:t>
                </a:r>
                <a:r>
                  <a:rPr lang="en-US" dirty="0" smtClean="0">
                    <a:ea typeface="Cambria Math"/>
                  </a:rPr>
                  <a:t>	when </a:t>
                </a:r>
                <a:r>
                  <a:rPr lang="en-US" dirty="0">
                    <a:ea typeface="Cambria Math"/>
                  </a:rPr>
                  <a:t>I</a:t>
                </a:r>
                <a:r>
                  <a:rPr lang="en-US" baseline="-25000" dirty="0">
                    <a:ea typeface="Cambria Math"/>
                  </a:rPr>
                  <a:t>op </a:t>
                </a:r>
                <a:r>
                  <a:rPr lang="en-US" dirty="0">
                    <a:ea typeface="Cambria Math"/>
                  </a:rPr>
                  <a:t>= 18 kA,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∆</m:t>
                    </m:r>
                    <m:sSub>
                      <m:sSubPr>
                        <m:ctrlPr>
                          <a:rPr lang="en-US" i="1">
                            <a:latin typeface="Cambria Math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𝑑𝑒𝑡</m:t>
                        </m:r>
                      </m:sub>
                    </m:sSub>
                    <m:r>
                      <a:rPr lang="en-US" i="1">
                        <a:latin typeface="Cambria Math"/>
                        <a:ea typeface="Cambria Math"/>
                      </a:rPr>
                      <m:t>+∆</m:t>
                    </m:r>
                    <m:sSub>
                      <m:sSubPr>
                        <m:ctrlPr>
                          <a:rPr lang="en-US" i="1">
                            <a:latin typeface="Cambria Math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𝑣𝑎𝑙𝑖𝑑</m:t>
                        </m:r>
                      </m:sub>
                    </m:sSub>
                    <m:r>
                      <a:rPr lang="en-US" i="1">
                        <a:latin typeface="Cambria Math"/>
                        <a:ea typeface="Cambria Math"/>
                      </a:rPr>
                      <m:t>+∆</m:t>
                    </m:r>
                    <m:sSub>
                      <m:sSubPr>
                        <m:ctrlPr>
                          <a:rPr lang="en-US" i="1">
                            <a:latin typeface="Cambria Math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𝑠𝑤𝑖𝑡𝑐h</m:t>
                        </m:r>
                      </m:sub>
                    </m:sSub>
                    <m:r>
                      <a:rPr lang="en-US" i="1">
                        <a:latin typeface="Cambria Math"/>
                        <a:ea typeface="Cambria Math"/>
                      </a:rPr>
                      <m:t>&lt;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28.5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𝑚𝑠</m:t>
                    </m:r>
                  </m:oMath>
                </a14:m>
                <a:endParaRPr lang="de-CH" dirty="0"/>
              </a:p>
              <a:p>
                <a:pPr marL="133350" lvl="1" indent="0">
                  <a:buNone/>
                </a:pPr>
                <a:r>
                  <a:rPr lang="en-US" dirty="0">
                    <a:ea typeface="Cambria Math"/>
                  </a:rPr>
                  <a:t>	</a:t>
                </a:r>
                <a:r>
                  <a:rPr lang="en-US" dirty="0" smtClean="0">
                    <a:ea typeface="Cambria Math"/>
                  </a:rPr>
                  <a:t>	when </a:t>
                </a:r>
                <a:r>
                  <a:rPr lang="en-US" dirty="0">
                    <a:ea typeface="Cambria Math"/>
                  </a:rPr>
                  <a:t>I</a:t>
                </a:r>
                <a:r>
                  <a:rPr lang="en-US" baseline="-25000" dirty="0">
                    <a:ea typeface="Cambria Math"/>
                  </a:rPr>
                  <a:t>op </a:t>
                </a:r>
                <a:r>
                  <a:rPr lang="en-US" dirty="0">
                    <a:ea typeface="Cambria Math"/>
                  </a:rPr>
                  <a:t>= 15.48 kA,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∆</m:t>
                    </m:r>
                    <m:sSub>
                      <m:sSubPr>
                        <m:ctrlPr>
                          <a:rPr lang="en-US" i="1">
                            <a:latin typeface="Cambria Math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𝑑𝑒𝑡</m:t>
                        </m:r>
                      </m:sub>
                    </m:sSub>
                    <m:r>
                      <a:rPr lang="en-US" i="1">
                        <a:latin typeface="Cambria Math"/>
                        <a:ea typeface="Cambria Math"/>
                      </a:rPr>
                      <m:t>+∆</m:t>
                    </m:r>
                    <m:sSub>
                      <m:sSubPr>
                        <m:ctrlPr>
                          <a:rPr lang="en-US" i="1">
                            <a:latin typeface="Cambria Math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𝑣𝑎𝑙𝑖𝑑</m:t>
                        </m:r>
                      </m:sub>
                    </m:sSub>
                    <m:r>
                      <a:rPr lang="en-US" i="1">
                        <a:latin typeface="Cambria Math"/>
                        <a:ea typeface="Cambria Math"/>
                      </a:rPr>
                      <m:t>+∆</m:t>
                    </m:r>
                    <m:sSub>
                      <m:sSubPr>
                        <m:ctrlPr>
                          <a:rPr lang="en-US" i="1">
                            <a:latin typeface="Cambria Math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𝑠𝑤𝑖𝑡𝑐h</m:t>
                        </m:r>
                      </m:sub>
                    </m:sSub>
                    <m:r>
                      <a:rPr lang="en-US" i="1">
                        <a:latin typeface="Cambria Math"/>
                        <a:ea typeface="Cambria Math"/>
                      </a:rPr>
                      <m:t>&lt;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38.5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𝑚𝑠</m:t>
                    </m:r>
                  </m:oMath>
                </a14:m>
                <a:endParaRPr lang="de-CH" dirty="0"/>
              </a:p>
              <a:p>
                <a:pPr marL="133350" lvl="1" indent="0">
                  <a:buNone/>
                </a:pPr>
                <a:r>
                  <a:rPr lang="en-US" dirty="0">
                    <a:ea typeface="Cambria Math"/>
                  </a:rPr>
                  <a:t>	</a:t>
                </a:r>
                <a:r>
                  <a:rPr lang="en-US" dirty="0" smtClean="0">
                    <a:ea typeface="Cambria Math"/>
                  </a:rPr>
                  <a:t>	when </a:t>
                </a:r>
                <a:r>
                  <a:rPr lang="en-US" dirty="0">
                    <a:ea typeface="Cambria Math"/>
                  </a:rPr>
                  <a:t>I</a:t>
                </a:r>
                <a:r>
                  <a:rPr lang="en-US" baseline="-25000" dirty="0">
                    <a:ea typeface="Cambria Math"/>
                  </a:rPr>
                  <a:t>op </a:t>
                </a:r>
                <a:r>
                  <a:rPr lang="en-US" dirty="0">
                    <a:ea typeface="Cambria Math"/>
                  </a:rPr>
                  <a:t>= 12 kA,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∆</m:t>
                    </m:r>
                    <m:sSub>
                      <m:sSubPr>
                        <m:ctrlPr>
                          <a:rPr lang="en-US" i="1">
                            <a:latin typeface="Cambria Math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𝑑𝑒𝑡</m:t>
                        </m:r>
                      </m:sub>
                    </m:sSub>
                    <m:r>
                      <a:rPr lang="en-US" i="1">
                        <a:latin typeface="Cambria Math"/>
                        <a:ea typeface="Cambria Math"/>
                      </a:rPr>
                      <m:t>+∆</m:t>
                    </m:r>
                    <m:sSub>
                      <m:sSubPr>
                        <m:ctrlPr>
                          <a:rPr lang="en-US" i="1">
                            <a:latin typeface="Cambria Math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𝑣𝑎𝑙𝑖𝑑</m:t>
                        </m:r>
                      </m:sub>
                    </m:sSub>
                    <m:r>
                      <a:rPr lang="en-US" i="1">
                        <a:latin typeface="Cambria Math"/>
                        <a:ea typeface="Cambria Math"/>
                      </a:rPr>
                      <m:t>+∆</m:t>
                    </m:r>
                    <m:sSub>
                      <m:sSubPr>
                        <m:ctrlPr>
                          <a:rPr lang="en-US" i="1">
                            <a:latin typeface="Cambria Math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𝑠𝑤𝑖𝑡𝑐h</m:t>
                        </m:r>
                      </m:sub>
                    </m:sSub>
                    <m:r>
                      <a:rPr lang="en-US" i="1">
                        <a:latin typeface="Cambria Math"/>
                        <a:ea typeface="Cambria Math"/>
                      </a:rPr>
                      <m:t>&lt;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64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𝑚𝑠</m:t>
                    </m:r>
                  </m:oMath>
                </a14:m>
                <a:endParaRPr lang="de-CH" dirty="0"/>
              </a:p>
              <a:p>
                <a:pPr marL="133350" lvl="1" indent="0">
                  <a:buNone/>
                </a:pPr>
                <a:endParaRPr lang="en-US" dirty="0" smtClean="0">
                  <a:ea typeface="Cambria Math"/>
                </a:endParaRPr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 rotWithShape="0">
                <a:blip r:embed="rId3"/>
                <a:stretch>
                  <a:fillRect l="-1654" t="-1910" b="-222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CD1 Quench Protection</a:t>
            </a:r>
            <a:endParaRPr lang="de-CH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0352" y="1282477"/>
            <a:ext cx="1289104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9030302"/>
              </p:ext>
            </p:extLst>
          </p:nvPr>
        </p:nvGraphicFramePr>
        <p:xfrm>
          <a:off x="23551" y="3579862"/>
          <a:ext cx="2527157" cy="1658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1457847" y="1851670"/>
                <a:ext cx="5904656" cy="720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10000"/>
                  </a:lnSpc>
                  <a:spcBef>
                    <a:spcPts val="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800">
                          <a:latin typeface="Cambria Math"/>
                        </a:rPr>
                        <m:t>MIIT</m:t>
                      </m:r>
                      <m:r>
                        <a:rPr lang="en-US" sz="1800" i="1">
                          <a:latin typeface="Cambria Math"/>
                        </a:rPr>
                        <m:t>𝑠</m:t>
                      </m:r>
                      <m:r>
                        <a:rPr lang="en-US" sz="18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1800" i="1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en-US" sz="1800" i="1">
                              <a:latin typeface="Cambria Math"/>
                            </a:rPr>
                            <m:t>−6</m:t>
                          </m:r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lang="en-US" sz="1800" i="1">
                              <a:latin typeface="Cambria Math" charset="0"/>
                              <a:ea typeface="Cambria Math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1800" i="1">
                                  <a:latin typeface="Cambria Math" charset="0"/>
                                  <a:ea typeface="Cambria Math"/>
                                </a:rPr>
                              </m:ctrlPr>
                            </m:sSubSupPr>
                            <m:e>
                              <m:r>
                                <a:rPr lang="en-US" sz="1800" i="1">
                                  <a:latin typeface="Cambria Math"/>
                                  <a:ea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800">
                                  <a:latin typeface="Cambria Math"/>
                                  <a:ea typeface="Cambria Math"/>
                                </a:rPr>
                                <m:t>op</m:t>
                              </m:r>
                            </m:sub>
                            <m:sup>
                              <m:r>
                                <a:rPr lang="en-US" sz="1800" i="1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sz="1800" i="1">
                                  <a:latin typeface="Cambria Math" charset="0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  <a:ea typeface="Cambria Math"/>
                                </a:rPr>
                                <m:t>∆</m:t>
                              </m:r>
                              <m:sSub>
                                <m:sSubPr>
                                  <m:ctrlPr>
                                    <a:rPr lang="en-US" sz="1800" i="1">
                                      <a:latin typeface="Cambria Math" charset="0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  <a:ea typeface="Cambria Math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800">
                                      <a:latin typeface="Cambria Math"/>
                                      <a:ea typeface="Cambria Math"/>
                                    </a:rPr>
                                    <m:t>det</m:t>
                                  </m:r>
                                </m:sub>
                              </m:sSub>
                              <m:r>
                                <a:rPr lang="en-US" sz="1800" i="1">
                                  <a:latin typeface="Cambria Math"/>
                                  <a:ea typeface="Cambria Math"/>
                                </a:rPr>
                                <m:t>+∆</m:t>
                              </m:r>
                              <m:sSub>
                                <m:sSubPr>
                                  <m:ctrlPr>
                                    <a:rPr lang="en-US" sz="1800" i="1">
                                      <a:latin typeface="Cambria Math" charset="0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  <a:ea typeface="Cambria Math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800">
                                      <a:latin typeface="Cambria Math"/>
                                      <a:ea typeface="Cambria Math"/>
                                    </a:rPr>
                                    <m:t>valid</m:t>
                                  </m:r>
                                </m:sub>
                              </m:sSub>
                              <m:r>
                                <a:rPr lang="en-US" sz="1800" i="1">
                                  <a:latin typeface="Cambria Math"/>
                                  <a:ea typeface="Cambria Math"/>
                                </a:rPr>
                                <m:t>+∆</m:t>
                              </m:r>
                              <m:sSub>
                                <m:sSubPr>
                                  <m:ctrlPr>
                                    <a:rPr lang="en-US" sz="1800" i="1">
                                      <a:latin typeface="Cambria Math" charset="0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  <a:ea typeface="Cambria Math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800">
                                      <a:latin typeface="Cambria Math"/>
                                      <a:ea typeface="Cambria Math"/>
                                    </a:rPr>
                                    <m:t>switch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1800" i="1">
                              <a:latin typeface="Cambria Math"/>
                              <a:ea typeface="Cambria Math"/>
                            </a:rPr>
                            <m:t>+</m:t>
                          </m:r>
                          <m:nary>
                            <m:naryPr>
                              <m:ctrlPr>
                                <a:rPr lang="en-US" sz="1800" i="1">
                                  <a:latin typeface="Cambria Math" charset="0"/>
                                  <a:ea typeface="Cambria Math"/>
                                </a:rPr>
                              </m:ctrlPr>
                            </m:naryPr>
                            <m:sub>
                              <m:sSub>
                                <m:sSubPr>
                                  <m:ctrlPr>
                                    <a:rPr lang="en-US" sz="1800" i="1">
                                      <a:latin typeface="Cambria Math" charset="0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  <a:ea typeface="Cambria Math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800">
                                      <a:latin typeface="Cambria Math"/>
                                      <a:ea typeface="Cambria Math"/>
                                    </a:rPr>
                                    <m:t>d</m:t>
                                  </m:r>
                                </m:sub>
                              </m:sSub>
                            </m:sub>
                            <m:sup>
                              <m:r>
                                <a:rPr lang="en-US" sz="1800" i="1">
                                  <a:latin typeface="Cambria Math"/>
                                  <a:ea typeface="Cambria Math"/>
                                </a:rPr>
                                <m:t>∞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n-US" sz="1800" i="1">
                                      <a:latin typeface="Cambria Math" charset="0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  <a:ea typeface="Cambria Math"/>
                                    </a:rPr>
                                    <m:t>𝐼</m:t>
                                  </m:r>
                                  <m:d>
                                    <m:dPr>
                                      <m:ctrlPr>
                                        <a:rPr lang="en-US" sz="1800" i="1">
                                          <a:latin typeface="Cambria Math" charset="0"/>
                                          <a:ea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i="1">
                                          <a:latin typeface="Cambria Math"/>
                                          <a:ea typeface="Cambria Math"/>
                                        </a:rPr>
                                        <m:t>𝑡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m:rPr>
                                  <m:sty m:val="p"/>
                                </m:rPr>
                                <a:rPr lang="en-US" sz="1800">
                                  <a:latin typeface="Cambria Math"/>
                                  <a:ea typeface="Cambria Math"/>
                                </a:rPr>
                                <m:t>d</m:t>
                              </m:r>
                              <m:r>
                                <a:rPr lang="en-US" sz="1800" i="1">
                                  <a:latin typeface="Cambria Math"/>
                                  <a:ea typeface="Cambria Math"/>
                                </a:rPr>
                                <m:t>𝑡</m:t>
                              </m:r>
                            </m:e>
                          </m:nary>
                        </m:e>
                      </m:d>
                    </m:oMath>
                  </m:oMathPara>
                </a14:m>
                <a:endParaRPr lang="en-US" sz="1800" kern="1000" spc="30" dirty="0" err="1" smtClean="0">
                  <a:latin typeface="+mn-lt"/>
                  <a:cs typeface="Franklin Gothic Book"/>
                </a:endParaRPr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7847" y="1851670"/>
                <a:ext cx="5904656" cy="720080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196319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:pPr marL="133350" lvl="1" indent="0">
                  <a:buNone/>
                </a:pPr>
                <a:r>
                  <a:rPr lang="en-US" dirty="0" smtClean="0"/>
                  <a:t>Due </a:t>
                </a:r>
                <a:r>
                  <a:rPr lang="en-US" dirty="0"/>
                  <a:t>to the detection noise (flux jumps) of Nb</a:t>
                </a:r>
                <a:r>
                  <a:rPr lang="en-US" baseline="-25000" dirty="0"/>
                  <a:t>3</a:t>
                </a:r>
                <a:r>
                  <a:rPr lang="en-US" dirty="0"/>
                  <a:t>Sn, a higher voltage threshold shall be </a:t>
                </a:r>
                <a:r>
                  <a:rPr lang="en-US" dirty="0" smtClean="0"/>
                  <a:t>used in case of quench </a:t>
                </a:r>
                <a:r>
                  <a:rPr lang="en-US" dirty="0">
                    <a:sym typeface="Wingdings" panose="05000000000000000000" pitchFamily="2" charset="2"/>
                  </a:rPr>
                  <a:t> No need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∆</m:t>
                    </m:r>
                    <m:sSub>
                      <m:sSubPr>
                        <m:ctrlPr>
                          <a:rPr lang="en-US" i="1">
                            <a:latin typeface="Cambria Math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𝑡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>
                            <a:latin typeface="Cambria Math"/>
                            <a:ea typeface="Cambria Math"/>
                          </a:rPr>
                          <m:t>valid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marL="133350" lvl="1" indent="0">
                  <a:buNone/>
                </a:pPr>
                <a:r>
                  <a:rPr lang="en-US" dirty="0" smtClean="0"/>
                  <a:t>Suppose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∆</m:t>
                    </m:r>
                    <m:sSub>
                      <m:sSubPr>
                        <m:ctrlPr>
                          <a:rPr lang="en-US" i="1">
                            <a:latin typeface="Cambria Math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𝑡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>
                            <a:latin typeface="Cambria Math"/>
                            <a:ea typeface="Cambria Math"/>
                          </a:rPr>
                          <m:t>switch</m:t>
                        </m:r>
                      </m:sub>
                    </m:sSub>
                    <m:r>
                      <a:rPr lang="en-US" i="1" smtClean="0">
                        <a:latin typeface="Cambria Math"/>
                        <a:ea typeface="Cambria Math"/>
                      </a:rPr>
                      <m:t>≈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2 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  <a:ea typeface="Cambria Math"/>
                      </a:rPr>
                      <m:t>ms</m:t>
                    </m:r>
                  </m:oMath>
                </a14:m>
                <a:r>
                  <a:rPr lang="en-US" dirty="0" smtClean="0"/>
                  <a:t>, then according to MIITs</a:t>
                </a:r>
              </a:p>
              <a:p>
                <a:pPr marL="133350" lvl="1" indent="0">
                  <a:buNone/>
                </a:pPr>
                <a:r>
                  <a:rPr lang="en-US" dirty="0" smtClean="0">
                    <a:ea typeface="Cambria Math"/>
                  </a:rPr>
                  <a:t>	When </a:t>
                </a:r>
                <a:r>
                  <a:rPr lang="en-US" i="1" dirty="0">
                    <a:ea typeface="Cambria Math"/>
                  </a:rPr>
                  <a:t>I</a:t>
                </a:r>
                <a:r>
                  <a:rPr lang="en-US" baseline="-25000" dirty="0">
                    <a:ea typeface="Cambria Math"/>
                  </a:rPr>
                  <a:t>op </a:t>
                </a:r>
                <a:r>
                  <a:rPr lang="en-US" dirty="0">
                    <a:ea typeface="Cambria Math"/>
                  </a:rPr>
                  <a:t>= 18 kA,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∆</m:t>
                    </m:r>
                    <m:sSub>
                      <m:sSubPr>
                        <m:ctrlPr>
                          <a:rPr lang="en-US" i="1">
                            <a:latin typeface="Cambria Math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𝑡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>
                            <a:latin typeface="Cambria Math"/>
                            <a:ea typeface="Cambria Math"/>
                          </a:rPr>
                          <m:t>det</m:t>
                        </m:r>
                      </m:sub>
                    </m:sSub>
                    <m:r>
                      <a:rPr lang="en-US" i="1">
                        <a:latin typeface="Cambria Math"/>
                        <a:ea typeface="Cambria Math"/>
                      </a:rPr>
                      <m:t>&lt;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26.5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i="0">
                        <a:latin typeface="Cambria Math"/>
                        <a:ea typeface="Cambria Math"/>
                      </a:rPr>
                      <m:t>ms</m:t>
                    </m:r>
                  </m:oMath>
                </a14:m>
                <a:endParaRPr lang="de-CH" dirty="0"/>
              </a:p>
              <a:p>
                <a:pPr marL="133350" lvl="1" indent="0">
                  <a:buNone/>
                </a:pPr>
                <a:r>
                  <a:rPr lang="en-US" dirty="0">
                    <a:ea typeface="Cambria Math"/>
                  </a:rPr>
                  <a:t>	When </a:t>
                </a:r>
                <a:r>
                  <a:rPr lang="en-US" i="1" dirty="0">
                    <a:ea typeface="Cambria Math"/>
                  </a:rPr>
                  <a:t>I</a:t>
                </a:r>
                <a:r>
                  <a:rPr lang="en-US" baseline="-25000" dirty="0">
                    <a:ea typeface="Cambria Math"/>
                  </a:rPr>
                  <a:t>op </a:t>
                </a:r>
                <a:r>
                  <a:rPr lang="en-US" dirty="0">
                    <a:ea typeface="Cambria Math"/>
                  </a:rPr>
                  <a:t>= 15.48 kA,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∆</m:t>
                    </m:r>
                    <m:sSub>
                      <m:sSubPr>
                        <m:ctrlPr>
                          <a:rPr lang="en-US" i="1">
                            <a:latin typeface="Cambria Math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𝑡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>
                            <a:latin typeface="Cambria Math"/>
                            <a:ea typeface="Cambria Math"/>
                          </a:rPr>
                          <m:t>det</m:t>
                        </m:r>
                      </m:sub>
                    </m:sSub>
                    <m:r>
                      <a:rPr lang="en-US" i="1">
                        <a:latin typeface="Cambria Math"/>
                        <a:ea typeface="Cambria Math"/>
                      </a:rPr>
                      <m:t>&lt;</m:t>
                    </m:r>
                    <m:r>
                      <a:rPr lang="en-US" i="1" smtClean="0">
                        <a:latin typeface="Cambria Math"/>
                        <a:ea typeface="Cambria Math"/>
                      </a:rPr>
                      <m:t>3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6.5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i="0">
                        <a:latin typeface="Cambria Math"/>
                        <a:ea typeface="Cambria Math"/>
                      </a:rPr>
                      <m:t>ms</m:t>
                    </m:r>
                  </m:oMath>
                </a14:m>
                <a:endParaRPr lang="de-CH" dirty="0"/>
              </a:p>
              <a:p>
                <a:pPr marL="133350" lvl="1" indent="0">
                  <a:buNone/>
                </a:pPr>
                <a:r>
                  <a:rPr lang="en-US" dirty="0">
                    <a:ea typeface="Cambria Math"/>
                  </a:rPr>
                  <a:t>	</a:t>
                </a:r>
                <a:r>
                  <a:rPr lang="en-US" dirty="0" smtClean="0">
                    <a:ea typeface="Cambria Math"/>
                  </a:rPr>
                  <a:t>When </a:t>
                </a:r>
                <a:r>
                  <a:rPr lang="en-US" i="1" dirty="0">
                    <a:ea typeface="Cambria Math"/>
                  </a:rPr>
                  <a:t>I</a:t>
                </a:r>
                <a:r>
                  <a:rPr lang="en-US" baseline="-25000" dirty="0">
                    <a:ea typeface="Cambria Math"/>
                  </a:rPr>
                  <a:t>op </a:t>
                </a:r>
                <a:r>
                  <a:rPr lang="en-US" dirty="0">
                    <a:ea typeface="Cambria Math"/>
                  </a:rPr>
                  <a:t>= 12 kA,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∆</m:t>
                    </m:r>
                    <m:sSub>
                      <m:sSubPr>
                        <m:ctrlPr>
                          <a:rPr lang="en-US" i="1">
                            <a:latin typeface="Cambria Math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𝑡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>
                            <a:latin typeface="Cambria Math"/>
                            <a:ea typeface="Cambria Math"/>
                          </a:rPr>
                          <m:t>det</m:t>
                        </m:r>
                      </m:sub>
                    </m:sSub>
                    <m:r>
                      <a:rPr lang="en-US" i="1">
                        <a:latin typeface="Cambria Math"/>
                        <a:ea typeface="Cambria Math"/>
                      </a:rPr>
                      <m:t>&lt;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62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i="0">
                        <a:latin typeface="Cambria Math"/>
                        <a:ea typeface="Cambria Math"/>
                      </a:rPr>
                      <m:t>ms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MAPDL </a:t>
                </a:r>
                <a:r>
                  <a:rPr lang="en-US" dirty="0" smtClean="0"/>
                  <a:t>simulation predicts, </a:t>
                </a:r>
                <a:r>
                  <a:rPr lang="de-CH" dirty="0"/>
                  <a:t>for a voltage threshold ~ 500 </a:t>
                </a:r>
                <a:r>
                  <a:rPr lang="de-CH" dirty="0" smtClean="0"/>
                  <a:t>mV</a:t>
                </a:r>
                <a:r>
                  <a:rPr lang="en-US" dirty="0" smtClean="0"/>
                  <a:t> </a:t>
                </a:r>
                <a:r>
                  <a:rPr lang="en-US" dirty="0"/>
                  <a:t>: </a:t>
                </a:r>
              </a:p>
              <a:p>
                <a:pPr marL="133350" lvl="1" indent="0">
                  <a:buNone/>
                </a:pPr>
                <a:r>
                  <a:rPr lang="en-US" dirty="0">
                    <a:ea typeface="Cambria Math"/>
                  </a:rPr>
                  <a:t>	When </a:t>
                </a:r>
                <a:r>
                  <a:rPr lang="en-US" i="1" dirty="0">
                    <a:ea typeface="Cambria Math"/>
                  </a:rPr>
                  <a:t>I</a:t>
                </a:r>
                <a:r>
                  <a:rPr lang="en-US" baseline="-25000" dirty="0">
                    <a:ea typeface="Cambria Math"/>
                  </a:rPr>
                  <a:t>op </a:t>
                </a:r>
                <a:r>
                  <a:rPr lang="en-US" dirty="0">
                    <a:ea typeface="Cambria Math"/>
                  </a:rPr>
                  <a:t>= 18 kA,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∆</m:t>
                    </m:r>
                    <m:sSub>
                      <m:sSubPr>
                        <m:ctrlPr>
                          <a:rPr lang="en-US" i="1">
                            <a:latin typeface="Cambria Math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𝑡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>
                            <a:latin typeface="Cambria Math"/>
                            <a:ea typeface="Cambria Math"/>
                          </a:rPr>
                          <m:t>det</m:t>
                        </m:r>
                      </m:sub>
                    </m:sSub>
                    <m:r>
                      <a:rPr lang="en-US" i="1">
                        <a:latin typeface="Cambria Math"/>
                        <a:ea typeface="Cambria Math"/>
                      </a:rPr>
                      <m:t>≈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3.8 </m:t>
                    </m:r>
                    <m:r>
                      <m:rPr>
                        <m:sty m:val="p"/>
                      </m:rPr>
                      <a:rPr lang="en-US" i="0">
                        <a:latin typeface="Cambria Math"/>
                        <a:ea typeface="Cambria Math"/>
                      </a:rPr>
                      <m:t>ms</m:t>
                    </m:r>
                  </m:oMath>
                </a14:m>
                <a:r>
                  <a:rPr lang="de-CH" dirty="0"/>
                  <a:t> </a:t>
                </a:r>
                <a:endParaRPr lang="de-CH" dirty="0" smtClean="0"/>
              </a:p>
              <a:p>
                <a:pPr marL="133350" lvl="1" indent="0">
                  <a:buNone/>
                </a:pPr>
                <a:r>
                  <a:rPr lang="en-US" dirty="0">
                    <a:ea typeface="Cambria Math"/>
                  </a:rPr>
                  <a:t>	When </a:t>
                </a:r>
                <a:r>
                  <a:rPr lang="en-US" i="1" dirty="0">
                    <a:ea typeface="Cambria Math"/>
                  </a:rPr>
                  <a:t>I</a:t>
                </a:r>
                <a:r>
                  <a:rPr lang="en-US" baseline="-25000" dirty="0">
                    <a:ea typeface="Cambria Math"/>
                  </a:rPr>
                  <a:t>op </a:t>
                </a:r>
                <a:r>
                  <a:rPr lang="en-US" dirty="0">
                    <a:ea typeface="Cambria Math"/>
                  </a:rPr>
                  <a:t>= 15.48 kA,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∆</m:t>
                    </m:r>
                    <m:sSub>
                      <m:sSubPr>
                        <m:ctrlPr>
                          <a:rPr lang="en-US" i="1">
                            <a:latin typeface="Cambria Math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𝑡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>
                            <a:latin typeface="Cambria Math"/>
                            <a:ea typeface="Cambria Math"/>
                          </a:rPr>
                          <m:t>det</m:t>
                        </m:r>
                      </m:sub>
                    </m:sSub>
                    <m:r>
                      <a:rPr lang="en-US" i="1">
                        <a:latin typeface="Cambria Math"/>
                        <a:ea typeface="Cambria Math"/>
                      </a:rPr>
                      <m:t>≈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12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i="0">
                        <a:latin typeface="Cambria Math"/>
                        <a:ea typeface="Cambria Math"/>
                      </a:rPr>
                      <m:t>ms</m:t>
                    </m:r>
                  </m:oMath>
                </a14:m>
                <a:r>
                  <a:rPr lang="de-CH" dirty="0"/>
                  <a:t> </a:t>
                </a:r>
                <a:endParaRPr lang="de-CH" dirty="0" smtClean="0"/>
              </a:p>
              <a:p>
                <a:pPr marL="133350" lvl="1" indent="0">
                  <a:buNone/>
                </a:pPr>
                <a:r>
                  <a:rPr lang="en-US" dirty="0">
                    <a:ea typeface="Cambria Math"/>
                  </a:rPr>
                  <a:t>	When </a:t>
                </a:r>
                <a:r>
                  <a:rPr lang="en-US" i="1" dirty="0">
                    <a:ea typeface="Cambria Math"/>
                  </a:rPr>
                  <a:t>I</a:t>
                </a:r>
                <a:r>
                  <a:rPr lang="en-US" baseline="-25000" dirty="0">
                    <a:ea typeface="Cambria Math"/>
                  </a:rPr>
                  <a:t>op </a:t>
                </a:r>
                <a:r>
                  <a:rPr lang="en-US" dirty="0">
                    <a:ea typeface="Cambria Math"/>
                  </a:rPr>
                  <a:t>= 12 kA</a:t>
                </a:r>
                <a:r>
                  <a:rPr lang="en-US" dirty="0" smtClean="0">
                    <a:ea typeface="Cambria Math"/>
                  </a:rPr>
                  <a:t>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∆</m:t>
                    </m:r>
                    <m:sSub>
                      <m:sSubPr>
                        <m:ctrlPr>
                          <a:rPr lang="en-US" i="1">
                            <a:latin typeface="Cambria Math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𝑡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>
                            <a:latin typeface="Cambria Math"/>
                            <a:ea typeface="Cambria Math"/>
                          </a:rPr>
                          <m:t>det</m:t>
                        </m:r>
                      </m:sub>
                    </m:sSub>
                    <m:r>
                      <a:rPr lang="en-US" i="1">
                        <a:latin typeface="Cambria Math"/>
                        <a:ea typeface="Cambria Math"/>
                      </a:rPr>
                      <m:t>≈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26.9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i="0">
                        <a:latin typeface="Cambria Math"/>
                        <a:ea typeface="Cambria Math"/>
                      </a:rPr>
                      <m:t>ms</m:t>
                    </m:r>
                  </m:oMath>
                </a14:m>
                <a:endParaRPr lang="en-US" dirty="0" smtClean="0">
                  <a:sym typeface="Wingdings" panose="05000000000000000000" pitchFamily="2" charset="2"/>
                </a:endParaRPr>
              </a:p>
              <a:p>
                <a:pPr marL="133350" lvl="1" indent="0">
                  <a:buNone/>
                </a:pPr>
                <a:r>
                  <a:rPr lang="en-US" dirty="0" smtClean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</a:t>
                </a:r>
                <a:r>
                  <a:rPr lang="en-US" dirty="0" smtClean="0">
                    <a:sym typeface="Wingdings" panose="05000000000000000000" pitchFamily="2" charset="2"/>
                  </a:rPr>
                  <a:t> Good time margin </a:t>
                </a:r>
                <a:r>
                  <a:rPr lang="en-US" dirty="0" smtClean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</a:t>
                </a:r>
                <a:r>
                  <a:rPr lang="en-US" dirty="0" smtClean="0">
                    <a:sym typeface="Wingdings" panose="05000000000000000000" pitchFamily="2" charset="2"/>
                  </a:rPr>
                  <a:t> </a:t>
                </a:r>
                <a:r>
                  <a:rPr lang="en-US" dirty="0" smtClean="0"/>
                  <a:t>Protectable Magnet</a:t>
                </a:r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 rotWithShape="0">
                <a:blip r:embed="rId6"/>
                <a:stretch>
                  <a:fillRect l="-79" t="-1910" r="-1339" b="-5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CD1 Quench Protection</a:t>
            </a:r>
            <a:endParaRPr lang="de-CH" dirty="0"/>
          </a:p>
        </p:txBody>
      </p:sp>
      <p:pic>
        <p:nvPicPr>
          <p:cNvPr id="7" name="CCTcable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444208" y="1402173"/>
            <a:ext cx="1974740" cy="1337064"/>
          </a:xfrm>
          <a:prstGeom prst="rect">
            <a:avLst/>
          </a:prstGeom>
        </p:spPr>
      </p:pic>
      <p:pic>
        <p:nvPicPr>
          <p:cNvPr id="8" name="CCTall.avi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6448807" y="3135330"/>
            <a:ext cx="1974740" cy="133706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786246" y="2355726"/>
            <a:ext cx="748777" cy="16201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750" kern="1000" spc="23" dirty="0">
                <a:latin typeface="+mn-lt"/>
                <a:cs typeface="Franklin Gothic Book"/>
              </a:rPr>
              <a:t>Cable w/o </a:t>
            </a:r>
            <a:r>
              <a:rPr lang="en-US" sz="750" kern="1000" spc="23" dirty="0" err="1">
                <a:latin typeface="+mn-lt"/>
                <a:cs typeface="Franklin Gothic Book"/>
              </a:rPr>
              <a:t>insul</a:t>
            </a:r>
            <a:endParaRPr lang="de-CH" sz="750" kern="1000" spc="23" dirty="0">
              <a:latin typeface="+mn-lt"/>
              <a:cs typeface="Franklin Gothic Book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86246" y="4083918"/>
            <a:ext cx="748777" cy="16201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750" kern="1000" spc="23" dirty="0">
                <a:latin typeface="+mn-lt"/>
                <a:cs typeface="Franklin Gothic Book"/>
              </a:rPr>
              <a:t>Cable with </a:t>
            </a:r>
            <a:r>
              <a:rPr lang="en-US" sz="750" kern="1000" spc="23" dirty="0" err="1">
                <a:latin typeface="+mn-lt"/>
                <a:cs typeface="Franklin Gothic Book"/>
              </a:rPr>
              <a:t>insul</a:t>
            </a:r>
            <a:endParaRPr lang="de-CH" sz="750" kern="1000" spc="23" dirty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1752493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Next Simulation Goals:</a:t>
            </a:r>
          </a:p>
          <a:p>
            <a:pPr lvl="1"/>
            <a:r>
              <a:rPr lang="en-US" dirty="0" smtClean="0"/>
              <a:t>Generation of slice model with continuous </a:t>
            </a:r>
            <a:br>
              <a:rPr lang="en-US" dirty="0" smtClean="0"/>
            </a:br>
            <a:r>
              <a:rPr lang="en-US" dirty="0" smtClean="0"/>
              <a:t>mesh for electro-thermal simulation.</a:t>
            </a:r>
          </a:p>
          <a:p>
            <a:pPr lvl="1"/>
            <a:r>
              <a:rPr lang="en-US" dirty="0" smtClean="0"/>
              <a:t>With L. </a:t>
            </a:r>
            <a:r>
              <a:rPr lang="en-US" dirty="0" err="1" smtClean="0"/>
              <a:t>Brouwer</a:t>
            </a:r>
            <a:r>
              <a:rPr lang="en-US" dirty="0" smtClean="0"/>
              <a:t> (LBNL), creation of </a:t>
            </a:r>
            <a:br>
              <a:rPr lang="en-US" dirty="0" smtClean="0"/>
            </a:br>
            <a:r>
              <a:rPr lang="en-US" dirty="0" smtClean="0"/>
              <a:t>user-defined electrodynamic and thermal </a:t>
            </a:r>
            <a:br>
              <a:rPr lang="en-US" dirty="0" smtClean="0"/>
            </a:br>
            <a:r>
              <a:rPr lang="en-US" dirty="0" smtClean="0"/>
              <a:t>elements for cable-eddy current simulation </a:t>
            </a:r>
            <a:br>
              <a:rPr lang="en-US" dirty="0" smtClean="0"/>
            </a:br>
            <a:r>
              <a:rPr lang="en-US" dirty="0" smtClean="0"/>
              <a:t>and quench simulation, respectively.</a:t>
            </a:r>
          </a:p>
          <a:p>
            <a:pPr lvl="1"/>
            <a:r>
              <a:rPr lang="en-US" dirty="0" smtClean="0"/>
              <a:t>Simulation of a CLIQ discharge in CD1 </a:t>
            </a:r>
            <a:br>
              <a:rPr lang="en-US" dirty="0" smtClean="0"/>
            </a:br>
            <a:r>
              <a:rPr lang="en-US" dirty="0" smtClean="0"/>
              <a:t>slice prior to its test.</a:t>
            </a:r>
          </a:p>
          <a:p>
            <a:pPr lvl="1"/>
            <a:r>
              <a:rPr lang="en-US" dirty="0" smtClean="0"/>
              <a:t>Eventually, full CD1 quench simulation </a:t>
            </a:r>
            <a:br>
              <a:rPr lang="en-US" dirty="0" smtClean="0"/>
            </a:br>
            <a:r>
              <a:rPr lang="en-US" dirty="0" smtClean="0"/>
              <a:t>on cluster.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MAPDL Quench Simulation with LBNL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0949" y="771550"/>
            <a:ext cx="1713019" cy="171628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2483" y="2909586"/>
            <a:ext cx="1541557" cy="178029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05197" y="4689880"/>
            <a:ext cx="13773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Courtesy: E. </a:t>
            </a:r>
            <a:r>
              <a:rPr lang="en-US" sz="1000" dirty="0" err="1" smtClean="0"/>
              <a:t>Ravaioli</a:t>
            </a:r>
            <a:endParaRPr lang="en-US" sz="10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7012201" y="3029752"/>
            <a:ext cx="1538103" cy="1569072"/>
            <a:chOff x="5924623" y="3693576"/>
            <a:chExt cx="2273675" cy="2319454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24623" y="3693576"/>
              <a:ext cx="2273675" cy="2319454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783552" y="4159406"/>
              <a:ext cx="393831" cy="386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+</a:t>
              </a:r>
              <a:endParaRPr lang="en-US" sz="11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640413" y="4225239"/>
              <a:ext cx="389092" cy="386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mr-IN" sz="1100" smtClean="0"/>
                <a:t>–</a:t>
              </a:r>
              <a:endParaRPr lang="en-US" sz="11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307704" y="4536399"/>
              <a:ext cx="389092" cy="386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mr-IN" sz="1100" smtClean="0"/>
                <a:t>–</a:t>
              </a:r>
              <a:endParaRPr lang="en-US" sz="11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469489" y="4376988"/>
              <a:ext cx="393831" cy="386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+</a:t>
              </a:r>
              <a:endParaRPr lang="en-US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831564146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Baseline: Copy-paste from 11-T insulation.</a:t>
            </a:r>
          </a:p>
          <a:p>
            <a:pPr lvl="1"/>
            <a:r>
              <a:rPr lang="en-US" dirty="0"/>
              <a:t>Mechanical reinforcement of frail cable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edges </a:t>
            </a:r>
            <a:r>
              <a:rPr lang="en-US" dirty="0"/>
              <a:t>via mica.</a:t>
            </a:r>
          </a:p>
          <a:p>
            <a:pPr lvl="1"/>
            <a:r>
              <a:rPr lang="en-US" dirty="0"/>
              <a:t>No particular worries about </a:t>
            </a:r>
            <a:r>
              <a:rPr lang="en-US" dirty="0" smtClean="0"/>
              <a:t>strain-</a:t>
            </a:r>
            <a:br>
              <a:rPr lang="en-US" dirty="0" smtClean="0"/>
            </a:br>
            <a:r>
              <a:rPr lang="en-US" dirty="0" smtClean="0"/>
              <a:t>enhancement </a:t>
            </a:r>
            <a:r>
              <a:rPr lang="en-US" dirty="0"/>
              <a:t>due to open </a:t>
            </a:r>
            <a:br>
              <a:rPr lang="en-US" dirty="0"/>
            </a:br>
            <a:r>
              <a:rPr lang="en-US" dirty="0"/>
              <a:t>mica C due to CCT stress management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In contact with Jacky </a:t>
            </a:r>
            <a:r>
              <a:rPr lang="en-US" dirty="0" err="1" smtClean="0"/>
              <a:t>Mazet</a:t>
            </a:r>
            <a:r>
              <a:rPr lang="en-US" dirty="0" smtClean="0"/>
              <a:t> to coordinate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requests </a:t>
            </a:r>
            <a:r>
              <a:rPr lang="en-US" dirty="0" smtClean="0"/>
              <a:t>and develop tooling for mica and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co-wound </a:t>
            </a:r>
            <a:r>
              <a:rPr lang="en-US" dirty="0" smtClean="0"/>
              <a:t>wire (see next slide).</a:t>
            </a:r>
            <a:endParaRPr lang="en-US" dirty="0"/>
          </a:p>
          <a:p>
            <a:r>
              <a:rPr lang="en-US" dirty="0" smtClean="0"/>
              <a:t>Alternative: closed mica wrap (all 4 sides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with </a:t>
            </a:r>
            <a:r>
              <a:rPr lang="en-US" dirty="0" smtClean="0"/>
              <a:t>overlap) </a:t>
            </a:r>
            <a:endParaRPr lang="en-US" dirty="0"/>
          </a:p>
          <a:p>
            <a:pPr lvl="1"/>
            <a:r>
              <a:rPr lang="en-US" dirty="0" smtClean="0"/>
              <a:t>Use sleeve and do impregnation tests.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74029" y="195486"/>
            <a:ext cx="6708025" cy="381375"/>
          </a:xfrm>
        </p:spPr>
        <p:txBody>
          <a:bodyPr/>
          <a:lstStyle/>
          <a:p>
            <a:r>
              <a:rPr lang="en-US" dirty="0" smtClean="0"/>
              <a:t>Insulation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1480" y="1154387"/>
            <a:ext cx="3426104" cy="3213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337733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042991" y="789979"/>
            <a:ext cx="6421012" cy="3509963"/>
          </a:xfrm>
        </p:spPr>
        <p:txBody>
          <a:bodyPr/>
          <a:lstStyle/>
          <a:p>
            <a:r>
              <a:rPr lang="en-US" dirty="0" smtClean="0"/>
              <a:t>Goal: Accelerate quench detection in CCT HFMs.</a:t>
            </a:r>
          </a:p>
          <a:p>
            <a:pPr marL="520695" lvl="1" indent="-342900">
              <a:buFont typeface="+mj-lt"/>
              <a:buAutoNum type="arabicPeriod"/>
            </a:pPr>
            <a:r>
              <a:rPr lang="en-US" dirty="0" smtClean="0"/>
              <a:t>Baseline: Co-wound copper wire for inductive compensation (see Feather 2, G. Kirby et al.).</a:t>
            </a:r>
          </a:p>
          <a:p>
            <a:pPr marL="520695" lvl="1" indent="-342900">
              <a:buFont typeface="+mj-lt"/>
              <a:buAutoNum type="arabicPeriod"/>
            </a:pPr>
            <a:r>
              <a:rPr lang="en-US" dirty="0"/>
              <a:t>Co-wound copper wire </a:t>
            </a:r>
            <a:r>
              <a:rPr lang="en-US" dirty="0" smtClean="0"/>
              <a:t>terminated with diodes for </a:t>
            </a:r>
            <a:r>
              <a:rPr lang="en-US" dirty="0"/>
              <a:t>inductive </a:t>
            </a:r>
            <a:r>
              <a:rPr lang="en-US" dirty="0" smtClean="0"/>
              <a:t>compensation and passive quench-back heater (see HL-LHC D2 corrector, G. Kirby et al.).</a:t>
            </a:r>
          </a:p>
          <a:p>
            <a:pPr marL="520695" lvl="1" indent="-342900">
              <a:buFont typeface="+mj-lt"/>
              <a:buAutoNum type="arabicPeriod"/>
            </a:pPr>
            <a:r>
              <a:rPr lang="en-US" dirty="0" smtClean="0"/>
              <a:t>Co-wound SC wire with series resistance shorting SC cable; apply stationary bias current (~1 A) for thermal quench detection (sudden current drop; see G. </a:t>
            </a:r>
            <a:r>
              <a:rPr lang="en-US" dirty="0" err="1" smtClean="0"/>
              <a:t>Montenero</a:t>
            </a:r>
            <a:r>
              <a:rPr lang="en-US" dirty="0" smtClean="0"/>
              <a:t> idea for </a:t>
            </a:r>
            <a:br>
              <a:rPr lang="en-US" dirty="0" smtClean="0"/>
            </a:br>
            <a:r>
              <a:rPr lang="en-US" dirty="0" smtClean="0"/>
              <a:t>HL-LHC SC link protection).</a:t>
            </a:r>
          </a:p>
          <a:p>
            <a:pPr marL="520695" lvl="1" indent="-342900">
              <a:buFont typeface="+mj-lt"/>
              <a:buAutoNum type="arabicPeriod"/>
            </a:pPr>
            <a:r>
              <a:rPr lang="en-US" dirty="0" smtClean="0"/>
              <a:t>Co-wound </a:t>
            </a:r>
            <a:r>
              <a:rPr lang="en-US" dirty="0"/>
              <a:t> Rayleigh-scattering Interrogated Optical </a:t>
            </a:r>
            <a:r>
              <a:rPr lang="en-US" dirty="0" smtClean="0"/>
              <a:t>Fiber.</a:t>
            </a:r>
          </a:p>
          <a:p>
            <a:r>
              <a:rPr lang="en-US" dirty="0" smtClean="0"/>
              <a:t>Work with </a:t>
            </a:r>
            <a:r>
              <a:rPr lang="en-US" dirty="0" smtClean="0"/>
              <a:t>Jacky and firm </a:t>
            </a:r>
            <a:r>
              <a:rPr lang="en-US" dirty="0" smtClean="0"/>
              <a:t>to include wire in between mica and S2 braid.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Smart Insulation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  <p:sp>
        <p:nvSpPr>
          <p:cNvPr id="5" name="Rectangle 4"/>
          <p:cNvSpPr/>
          <p:nvPr/>
        </p:nvSpPr>
        <p:spPr>
          <a:xfrm>
            <a:off x="7868030" y="2337052"/>
            <a:ext cx="882650" cy="92183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8052180" y="2338457"/>
            <a:ext cx="454025" cy="825500"/>
          </a:xfrm>
          <a:custGeom>
            <a:avLst/>
            <a:gdLst>
              <a:gd name="connsiteX0" fmla="*/ 0 w 454025"/>
              <a:gd name="connsiteY0" fmla="*/ 0 h 825500"/>
              <a:gd name="connsiteX1" fmla="*/ 136525 w 454025"/>
              <a:gd name="connsiteY1" fmla="*/ 825500 h 825500"/>
              <a:gd name="connsiteX2" fmla="*/ 307975 w 454025"/>
              <a:gd name="connsiteY2" fmla="*/ 825500 h 825500"/>
              <a:gd name="connsiteX3" fmla="*/ 454025 w 454025"/>
              <a:gd name="connsiteY3" fmla="*/ 3175 h 825500"/>
              <a:gd name="connsiteX4" fmla="*/ 0 w 454025"/>
              <a:gd name="connsiteY4" fmla="*/ 0 h 825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4025" h="825500">
                <a:moveTo>
                  <a:pt x="0" y="0"/>
                </a:moveTo>
                <a:lnTo>
                  <a:pt x="136525" y="825500"/>
                </a:lnTo>
                <a:lnTo>
                  <a:pt x="307975" y="825500"/>
                </a:lnTo>
                <a:lnTo>
                  <a:pt x="454025" y="3175"/>
                </a:lnTo>
                <a:lnTo>
                  <a:pt x="0" y="0"/>
                </a:lnTo>
                <a:close/>
              </a:path>
            </a:pathLst>
          </a:custGeom>
          <a:solidFill>
            <a:srgbClr val="7085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8260380" y="3090667"/>
            <a:ext cx="45719" cy="45719"/>
          </a:xfrm>
          <a:prstGeom prst="ellipse">
            <a:avLst/>
          </a:prstGeom>
          <a:solidFill>
            <a:schemeClr val="accent2"/>
          </a:solidFill>
          <a:ln w="158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7" name="Group 56"/>
          <p:cNvGrpSpPr/>
          <p:nvPr/>
        </p:nvGrpSpPr>
        <p:grpSpPr>
          <a:xfrm>
            <a:off x="8133271" y="2383003"/>
            <a:ext cx="235640" cy="696594"/>
            <a:chOff x="7770519" y="3634935"/>
            <a:chExt cx="235640" cy="696594"/>
          </a:xfrm>
        </p:grpSpPr>
        <p:sp>
          <p:nvSpPr>
            <p:cNvPr id="7" name="Freeform 6"/>
            <p:cNvSpPr/>
            <p:nvPr/>
          </p:nvSpPr>
          <p:spPr>
            <a:xfrm>
              <a:off x="7770519" y="3634935"/>
              <a:ext cx="235640" cy="696594"/>
            </a:xfrm>
            <a:custGeom>
              <a:avLst/>
              <a:gdLst>
                <a:gd name="connsiteX0" fmla="*/ 0 w 241300"/>
                <a:gd name="connsiteY0" fmla="*/ 0 h 777875"/>
                <a:gd name="connsiteX1" fmla="*/ 95250 w 241300"/>
                <a:gd name="connsiteY1" fmla="*/ 777875 h 777875"/>
                <a:gd name="connsiteX2" fmla="*/ 193675 w 241300"/>
                <a:gd name="connsiteY2" fmla="*/ 777875 h 777875"/>
                <a:gd name="connsiteX3" fmla="*/ 241300 w 241300"/>
                <a:gd name="connsiteY3" fmla="*/ 0 h 777875"/>
                <a:gd name="connsiteX4" fmla="*/ 0 w 241300"/>
                <a:gd name="connsiteY4" fmla="*/ 0 h 777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300" h="777875">
                  <a:moveTo>
                    <a:pt x="0" y="0"/>
                  </a:moveTo>
                  <a:lnTo>
                    <a:pt x="95250" y="777875"/>
                  </a:lnTo>
                  <a:lnTo>
                    <a:pt x="193675" y="777875"/>
                  </a:lnTo>
                  <a:lnTo>
                    <a:pt x="2413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accent1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3" name="Straight Connector 52"/>
            <p:cNvCxnSpPr/>
            <p:nvPr/>
          </p:nvCxnSpPr>
          <p:spPr bwMode="auto">
            <a:xfrm>
              <a:off x="7787163" y="3782476"/>
              <a:ext cx="53975" cy="409575"/>
            </a:xfrm>
            <a:prstGeom prst="line">
              <a:avLst/>
            </a:prstGeom>
            <a:solidFill>
              <a:schemeClr val="accent1"/>
            </a:solidFill>
            <a:ln w="22225" cap="flat" cmpd="sng" algn="ctr">
              <a:solidFill>
                <a:srgbClr val="7085A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56" name="Freeform 55"/>
          <p:cNvSpPr/>
          <p:nvPr/>
        </p:nvSpPr>
        <p:spPr>
          <a:xfrm>
            <a:off x="8106576" y="2361218"/>
            <a:ext cx="288925" cy="790575"/>
          </a:xfrm>
          <a:custGeom>
            <a:avLst/>
            <a:gdLst>
              <a:gd name="connsiteX0" fmla="*/ 0 w 241300"/>
              <a:gd name="connsiteY0" fmla="*/ 0 h 777875"/>
              <a:gd name="connsiteX1" fmla="*/ 95250 w 241300"/>
              <a:gd name="connsiteY1" fmla="*/ 777875 h 777875"/>
              <a:gd name="connsiteX2" fmla="*/ 193675 w 241300"/>
              <a:gd name="connsiteY2" fmla="*/ 777875 h 777875"/>
              <a:gd name="connsiteX3" fmla="*/ 241300 w 241300"/>
              <a:gd name="connsiteY3" fmla="*/ 0 h 777875"/>
              <a:gd name="connsiteX4" fmla="*/ 0 w 241300"/>
              <a:gd name="connsiteY4" fmla="*/ 0 h 777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1300" h="777875">
                <a:moveTo>
                  <a:pt x="0" y="0"/>
                </a:moveTo>
                <a:lnTo>
                  <a:pt x="95250" y="777875"/>
                </a:lnTo>
                <a:lnTo>
                  <a:pt x="193675" y="777875"/>
                </a:lnTo>
                <a:lnTo>
                  <a:pt x="241300" y="0"/>
                </a:lnTo>
                <a:lnTo>
                  <a:pt x="0" y="0"/>
                </a:lnTo>
                <a:close/>
              </a:path>
            </a:pathLst>
          </a:custGeom>
          <a:noFill/>
          <a:ln w="19050">
            <a:solidFill>
              <a:schemeClr val="bg1">
                <a:lumMod val="95000"/>
              </a:schemeClr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936565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err="1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 PowerPoint Master english</Template>
  <TotalTime>11381</TotalTime>
  <Words>1217</Words>
  <Application>Microsoft Macintosh PowerPoint</Application>
  <PresentationFormat>On-screen Show (16:9)</PresentationFormat>
  <Paragraphs>215</Paragraphs>
  <Slides>26</Slides>
  <Notes>3</Notes>
  <HiddenSlides>0</HiddenSlides>
  <MMClips>4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9" baseType="lpstr">
      <vt:lpstr>Arial Narrow</vt:lpstr>
      <vt:lpstr>Calibri</vt:lpstr>
      <vt:lpstr>Cambria Math</vt:lpstr>
      <vt:lpstr>Franklin Gothic Book</vt:lpstr>
      <vt:lpstr>Georgia</vt:lpstr>
      <vt:lpstr>ＭＳ Ｐゴシック</vt:lpstr>
      <vt:lpstr>Rockwell</vt:lpstr>
      <vt:lpstr>Symbol</vt:lpstr>
      <vt:lpstr>Times</vt:lpstr>
      <vt:lpstr>Wingdings</vt:lpstr>
      <vt:lpstr>ヒラギノ角ゴ Pro W3</vt:lpstr>
      <vt:lpstr>Arial</vt:lpstr>
      <vt:lpstr>PSI-Powerpoint-Master Calibri V2</vt:lpstr>
      <vt:lpstr>Technological Challenges, R&amp;D Topics,  and Infrastructure Plans</vt:lpstr>
      <vt:lpstr>Overview</vt:lpstr>
      <vt:lpstr>Quench Simulation </vt:lpstr>
      <vt:lpstr>Quench Simulation</vt:lpstr>
      <vt:lpstr>CD1 Quench Protection</vt:lpstr>
      <vt:lpstr>CD1 Quench Protection</vt:lpstr>
      <vt:lpstr>MAPDL Quench Simulation with LBNL</vt:lpstr>
      <vt:lpstr>Insulation</vt:lpstr>
      <vt:lpstr>Smart Insulation</vt:lpstr>
      <vt:lpstr>Manufacturing Trials</vt:lpstr>
      <vt:lpstr>Manufacturability and Cost</vt:lpstr>
      <vt:lpstr>Al-Bronze Characterization</vt:lpstr>
      <vt:lpstr>Winding and Reaction Tests</vt:lpstr>
      <vt:lpstr>Instrumentation and Soldering Trials</vt:lpstr>
      <vt:lpstr>Impregnation Trials</vt:lpstr>
      <vt:lpstr>Metal-Resin Adhesion</vt:lpstr>
      <vt:lpstr>Former Coating</vt:lpstr>
      <vt:lpstr>Short Mechanical Model</vt:lpstr>
      <vt:lpstr>Overview</vt:lpstr>
      <vt:lpstr>Preface</vt:lpstr>
      <vt:lpstr>Mechanical Measurements</vt:lpstr>
      <vt:lpstr>Impregnation System</vt:lpstr>
      <vt:lpstr>Impregnation System</vt:lpstr>
      <vt:lpstr>Reaction Furnace</vt:lpstr>
      <vt:lpstr>Planning</vt:lpstr>
      <vt:lpstr>Discussion</vt:lpstr>
    </vt:vector>
  </TitlesOfParts>
  <Company/>
  <LinksUpToDate>false</LinksUpToDate>
  <SharedDoc>false</SharedDoc>
  <HyperlinkBase/>
  <HyperlinksChanged>false</HyperlinksChanged>
  <AppVersion>15.0035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the title of your  presentation here</dc:title>
  <dc:creator>Bernhard Auchmann</dc:creator>
  <cp:lastModifiedBy>Bernhard Auchmann</cp:lastModifiedBy>
  <cp:revision>287</cp:revision>
  <cp:lastPrinted>2015-07-23T13:50:07Z</cp:lastPrinted>
  <dcterms:created xsi:type="dcterms:W3CDTF">2017-04-12T09:33:27Z</dcterms:created>
  <dcterms:modified xsi:type="dcterms:W3CDTF">2017-06-25T12:08:35Z</dcterms:modified>
</cp:coreProperties>
</file>