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4" r:id="rId19"/>
    <p:sldId id="275" r:id="rId20"/>
    <p:sldId id="272" r:id="rId21"/>
    <p:sldId id="273" r:id="rId22"/>
  </p:sldIdLst>
  <p:sldSz cx="12192000" cy="6858000"/>
  <p:notesSz cx="6858000" cy="9144000"/>
  <p:embeddedFontLst>
    <p:embeddedFont>
      <p:font typeface="Roboto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92" y="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93982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30s  A</a:t>
            </a:r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1’15 A</a:t>
            </a:r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30’ C</a:t>
            </a:r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1’20</a:t>
            </a:r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1m</a:t>
            </a:r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25s C</a:t>
            </a:r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20s 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2min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Analyzing the technology from the user’s perspective with a focus on: problem solved and benefits derived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Search for similar problems the technology may solve and for persons who might benefit from the technology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Firstly rough assessment of the technology according to strategic fit and benefit relevance; further in-depth analysis of market and competitors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ct val="136363"/>
              <a:buFont typeface="Arial"/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Business model should answer the question, how exactly should the company enter the market within a specific application area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2min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Analyzing the technology from the user’s perspective with a focus on: problem solved and benefits derived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Search for similar problems the technology may solve and for persons who might benefit from the technology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Firstly rough assessment of the technology according to strategic fit and benefit relevance; further in-depth analysis of market and competitors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ct val="136363"/>
              <a:buFont typeface="Arial"/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Business model should answer the question, how exactly should the company enter the market within a specific application area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2min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Analyzing the technology from the user’s perspective with a focus on: problem solved and benefits derived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Search for similar problems the technology may solve and for persons who might benefit from the technology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Firstly rough assessment of the technology according to strategic fit and benefit relevance; further in-depth analysis of market and competitors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ct val="136363"/>
              <a:buFont typeface="Arial"/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Business model should answer the question, how exactly should the company enter the market within a specific application area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2min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Analyzing the technology from the user’s perspective with a focus on: problem solved and benefits derived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Search for similar problems the technology may solve and for persons who might benefit from the technology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Firstly rough assessment of the technology according to strategic fit and benefit relevance; further in-depth analysis of market and competitors</a:t>
            </a:r>
          </a:p>
          <a:p>
            <a:pPr lvl="0" rtl="0"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ct val="136363"/>
              <a:buFont typeface="Arial"/>
              <a:buNone/>
            </a:pPr>
            <a:r>
              <a:rPr lang="en-US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Business model should answer the question, how exactly should the company enter the market within a specific application area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1m  A</a:t>
            </a:r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1’40 E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40s C</a:t>
            </a:r>
          </a:p>
        </p:txBody>
      </p:sp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1’30secs C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2’20sec C</a:t>
            </a:r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3’05s E</a:t>
            </a:r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3’50s A</a:t>
            </a:r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15s</a:t>
            </a: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35s</a:t>
            </a:r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1m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SzPct val="100000"/>
              <a:buFont typeface="Cabin"/>
              <a:buNone/>
              <a:defRPr sz="36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ctr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ctr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ctr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1644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rgbClr val="539F8A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4334603" y="-1417408"/>
            <a:ext cx="3522794" cy="1102961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 rot="5400000">
            <a:off x="7249746" y="2265181"/>
            <a:ext cx="5183073" cy="200416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 rot="5400000">
            <a:off x="2131526" y="-680877"/>
            <a:ext cx="5183073" cy="789627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8993673" y="5956137"/>
            <a:ext cx="1328141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774923" y="5951811"/>
            <a:ext cx="789627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10446615" y="5956137"/>
            <a:ext cx="116419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rgbClr val="539F8A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581192" y="2180496"/>
            <a:ext cx="11029615" cy="367830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08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SzPct val="100000"/>
              <a:buFont typeface="Cabin"/>
              <a:buNone/>
              <a:defRPr sz="36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8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rgbClr val="539F8A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581193" y="2228003"/>
            <a:ext cx="5422390" cy="363304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188417" y="2228003"/>
            <a:ext cx="5422392" cy="363304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4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22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81194" y="2926052"/>
            <a:ext cx="5393100" cy="29349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523735" y="2250892"/>
            <a:ext cx="5087073" cy="55337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4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22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6217709" y="2926052"/>
            <a:ext cx="5393100" cy="29349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539F8A"/>
              </a:buClr>
              <a:buSzPct val="100000"/>
              <a:buFont typeface="Cabin"/>
              <a:buNone/>
              <a:defRPr sz="20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47816" y="601200"/>
            <a:ext cx="11292840" cy="420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306000" marR="0" lvl="0" indent="-189160" algn="l" rtl="0">
              <a:spcBef>
                <a:spcPts val="40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20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073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842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569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613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545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497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576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52811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5740823" y="5262296"/>
            <a:ext cx="5869987" cy="68951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2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1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2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1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539F8A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rgbClr val="539F8A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SzPct val="100000"/>
              <a:buFont typeface="Cabin"/>
              <a:buNone/>
              <a:defRPr sz="24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447817" y="599725"/>
            <a:ext cx="11290859" cy="355725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81192" y="5260127"/>
            <a:ext cx="11029617" cy="59867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  <a:defRPr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306000" marR="0" lvl="0" indent="-200844" algn="l" rtl="0">
              <a:spcBef>
                <a:spcPts val="360"/>
              </a:spcBef>
              <a:spcAft>
                <a:spcPts val="600"/>
              </a:spcAft>
              <a:buClr>
                <a:schemeClr val="accent2"/>
              </a:buClr>
              <a:buSzPct val="91999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630000" marR="0" lvl="1" indent="-219028" algn="l" rtl="0">
              <a:spcBef>
                <a:spcPts val="32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00000" marR="0" lvl="2" indent="-195912" algn="l" rtl="0">
              <a:spcBef>
                <a:spcPts val="28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242000" marR="0" lvl="3" indent="-1685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602000" marR="0" lvl="4" indent="-172996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1899999" marR="0" lvl="5" indent="-1661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200000" marR="0" lvl="6" indent="-1613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2500000" marR="0" lvl="7" indent="-1692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2800000" marR="0" lvl="8" indent="-164495" algn="l" rtl="0">
              <a:spcBef>
                <a:spcPts val="24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‹Nr.›</a:t>
            </a:fld>
            <a:endParaRPr lang="en-US" sz="900" b="0" i="0" u="none" strike="noStrike" cap="none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581200" y="1020423"/>
            <a:ext cx="10993500" cy="196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28600" algn="l" rtl="0">
              <a:spcBef>
                <a:spcPts val="0"/>
              </a:spcBef>
              <a:buClr>
                <a:schemeClr val="accent1"/>
              </a:buClr>
              <a:buSzPct val="75000"/>
              <a:buFont typeface="Cabin"/>
              <a:buNone/>
            </a:pPr>
            <a:r>
              <a:rPr lang="en-US" sz="4800"/>
              <a:t>Exploring Image Sensor Applications</a:t>
            </a:r>
          </a:p>
          <a:p>
            <a:pPr marL="0" marR="0" lvl="0" indent="-228600" algn="l" rtl="0">
              <a:spcBef>
                <a:spcPts val="0"/>
              </a:spcBef>
              <a:buClr>
                <a:schemeClr val="accent1"/>
              </a:buClr>
              <a:buSzPct val="75000"/>
              <a:buFont typeface="Cabin"/>
              <a:buNone/>
            </a:pPr>
            <a:r>
              <a:rPr lang="en-US" sz="4800"/>
              <a:t> 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508875" y="3204398"/>
            <a:ext cx="10993500" cy="170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9347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1333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CALLUM WOOD (ESR7-WP5)</a:t>
            </a:r>
          </a:p>
          <a:p>
            <a:pPr marL="0" marR="0" lvl="0" indent="-9347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1333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ANDREA FERRETTI (ESR13-WP5)</a:t>
            </a:r>
          </a:p>
          <a:p>
            <a:pPr marL="0" marR="0" lvl="0" indent="-9347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1333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EVGENIIA FILIPPOVA (ESR16-WP6</a:t>
            </a:r>
            <a:r>
              <a:rPr lang="en-US" sz="2400" b="0" i="0" u="none" strike="noStrike" cap="non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)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581225" y="5131250"/>
            <a:ext cx="10993500" cy="116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Cabin"/>
              <a:buNone/>
            </a:pPr>
            <a:endParaRPr>
              <a:solidFill>
                <a:srgbClr val="FFFFFF"/>
              </a:solidFill>
            </a:endParaRPr>
          </a:p>
          <a:p>
            <a:pPr marL="0" marR="0" lvl="0" indent="-228600" rtl="0">
              <a:spcBef>
                <a:spcPts val="0"/>
              </a:spcBef>
              <a:buClr>
                <a:schemeClr val="accent1"/>
              </a:buClr>
              <a:buSzPct val="120000"/>
              <a:buFont typeface="Cabin"/>
              <a:buNone/>
            </a:pPr>
            <a:r>
              <a:rPr lang="en-US" sz="3000">
                <a:solidFill>
                  <a:srgbClr val="FFFFFF"/>
                </a:solidFill>
              </a:rPr>
              <a:t>STREAM WINTER SCHOOL 2017 </a:t>
            </a:r>
          </a:p>
          <a:p>
            <a:pPr marL="0" marR="0" lvl="0" indent="-228600" rtl="0">
              <a:spcBef>
                <a:spcPts val="0"/>
              </a:spcBef>
              <a:buClr>
                <a:schemeClr val="accent1"/>
              </a:buClr>
              <a:buSzPct val="120000"/>
              <a:buFont typeface="Cabin"/>
              <a:buNone/>
            </a:pPr>
            <a:r>
              <a:rPr lang="en-US" sz="3000">
                <a:solidFill>
                  <a:srgbClr val="FFFFFF"/>
                </a:solidFill>
              </a:rPr>
              <a:t>WP5 &amp; WP6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DETECTORS FOR ELECTRON MICROSCOPY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460050" y="2252325"/>
            <a:ext cx="11381700" cy="384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Detectors play a major role in this dramatic atomic resolution improvement.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Optical analogy to human eye: detectors are sensitive to particles as human eye is to light, transforming incident particles into electric signals.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Detection history in EM: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000"/>
              <a:t>FILM: 	no live analysis  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000"/>
              <a:t>CCD: 	low frame-rate  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000"/>
              <a:t>CMOS: 	rolling shutter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Different characteristics needed: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Diffraction            	-&gt; high dynamic range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Life Science 	   	-&gt; low noise, high sensitivity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Material Science  	-&gt; radiation hardness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7575" y="3052350"/>
            <a:ext cx="5244176" cy="33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ENVIRONMENTAL </a:t>
            </a: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RADIATION DETECTION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581200" y="2334175"/>
            <a:ext cx="11029500" cy="306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Why?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Vital for health and safety.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Areas: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Radioactive pollutants in </a:t>
            </a:r>
            <a:r>
              <a:rPr lang="en-US" sz="2400" b="1"/>
              <a:t>water</a:t>
            </a:r>
            <a:r>
              <a:rPr lang="en-US" sz="2400"/>
              <a:t> (drinking water, waste treatment, sea), </a:t>
            </a:r>
            <a:r>
              <a:rPr lang="en-US" sz="2400" b="1"/>
              <a:t>underground</a:t>
            </a:r>
            <a:r>
              <a:rPr lang="en-US" sz="2400"/>
              <a:t> (mining, drilling), </a:t>
            </a:r>
            <a:r>
              <a:rPr lang="en-US" sz="2400" b="1"/>
              <a:t>agriculture</a:t>
            </a:r>
            <a:r>
              <a:rPr lang="en-US" sz="2400"/>
              <a:t> (soil, across food-chain).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WHAT WE WANT TO DETECT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519750" y="2073750"/>
            <a:ext cx="11152500" cy="726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Alpha-particles and beta-particles.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Electromagnetic radiation (gamma rays, x-rays, ultraviolet, near-infrared).</a:t>
            </a:r>
          </a:p>
        </p:txBody>
      </p:sp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675" y="5207652"/>
            <a:ext cx="7908202" cy="138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/>
          <p:nvPr/>
        </p:nvSpPr>
        <p:spPr>
          <a:xfrm>
            <a:off x="4229012" y="4729150"/>
            <a:ext cx="4243251" cy="38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latin typeface="Cabin"/>
                <a:ea typeface="Cabin"/>
                <a:cs typeface="Cabin"/>
                <a:sym typeface="Cabin"/>
              </a:rPr>
              <a:t>Electromagnetic Radiation Spectrum</a:t>
            </a:r>
            <a:r>
              <a:rPr lang="en-US" sz="1800" dirty="0"/>
              <a:t> </a:t>
            </a:r>
          </a:p>
        </p:txBody>
      </p:sp>
      <p:pic>
        <p:nvPicPr>
          <p:cNvPr id="213" name="Shape 2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9170" y="3215901"/>
            <a:ext cx="3955305" cy="138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Shape 2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43095" y="3215900"/>
            <a:ext cx="3729154" cy="138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 txBox="1"/>
          <p:nvPr/>
        </p:nvSpPr>
        <p:spPr>
          <a:xfrm>
            <a:off x="541598" y="3261650"/>
            <a:ext cx="3021600" cy="57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Alpha and Beta Decay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 i="1">
                <a:latin typeface="Cabin"/>
                <a:ea typeface="Cabin"/>
                <a:cs typeface="Cabin"/>
                <a:sym typeface="Cabin"/>
              </a:rPr>
              <a:t>Source: chem.libretexts.org, </a:t>
            </a:r>
            <a:r>
              <a:rPr lang="en-US" b="1" i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Introductory Chemistry (Tro).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/>
              <a:t> 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cxnSp>
        <p:nvCxnSpPr>
          <p:cNvPr id="218" name="Shape 218"/>
          <p:cNvCxnSpPr/>
          <p:nvPr/>
        </p:nvCxnSpPr>
        <p:spPr>
          <a:xfrm>
            <a:off x="7811950" y="3158250"/>
            <a:ext cx="0" cy="124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9" name="Shape 219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IMAGE SENSORS FOR </a:t>
            </a: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RADIATION DETECTORS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581200" y="2160600"/>
            <a:ext cx="10927200" cy="4137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</a:rPr>
              <a:t>Geiger-Müller</a:t>
            </a:r>
            <a:r>
              <a:rPr lang="en-US" sz="2000" dirty="0">
                <a:solidFill>
                  <a:srgbClr val="000000"/>
                </a:solidFill>
              </a:rPr>
              <a:t>: 			</a:t>
            </a:r>
            <a:r>
              <a:rPr lang="en-US" sz="2000" dirty="0" smtClean="0">
                <a:solidFill>
                  <a:srgbClr val="000000"/>
                </a:solidFill>
              </a:rPr>
              <a:t>Gas-filled </a:t>
            </a:r>
            <a:r>
              <a:rPr lang="en-US" sz="2000" dirty="0">
                <a:solidFill>
                  <a:srgbClr val="000000"/>
                </a:solidFill>
              </a:rPr>
              <a:t>chamber with electrodes - </a:t>
            </a:r>
            <a:r>
              <a:rPr lang="en-US" sz="2000" b="1" dirty="0">
                <a:solidFill>
                  <a:srgbClr val="000000"/>
                </a:solidFill>
              </a:rPr>
              <a:t>no image sensor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  <a:p>
            <a:pPr marL="2743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E06666"/>
                </a:solidFill>
              </a:rPr>
              <a:t>	✘ </a:t>
            </a:r>
            <a:r>
              <a:rPr lang="en-US" sz="2000" dirty="0">
                <a:solidFill>
                  <a:srgbClr val="E06666"/>
                </a:solidFill>
              </a:rPr>
              <a:t>Can only find count rate. </a:t>
            </a:r>
          </a:p>
          <a:p>
            <a:pPr marL="13716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</a:rPr>
              <a:t>Scintillator:</a:t>
            </a:r>
            <a:r>
              <a:rPr lang="en-US" sz="2000" dirty="0">
                <a:solidFill>
                  <a:srgbClr val="000000"/>
                </a:solidFill>
              </a:rPr>
              <a:t> 			</a:t>
            </a:r>
            <a:r>
              <a:rPr lang="en-US" sz="2000" dirty="0" smtClean="0">
                <a:solidFill>
                  <a:srgbClr val="000000"/>
                </a:solidFill>
              </a:rPr>
              <a:t>Plastic/Crystal </a:t>
            </a:r>
            <a:r>
              <a:rPr lang="en-US" sz="2000" dirty="0">
                <a:solidFill>
                  <a:srgbClr val="000000"/>
                </a:solidFill>
              </a:rPr>
              <a:t>that absorbs radiation and emits light 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				</a:t>
            </a:r>
            <a:r>
              <a:rPr lang="en-US" sz="2000" dirty="0" smtClean="0">
                <a:solidFill>
                  <a:srgbClr val="6AA84F"/>
                </a:solidFill>
              </a:rPr>
              <a:t>✔ </a:t>
            </a:r>
            <a:r>
              <a:rPr lang="en-US" sz="2000" dirty="0">
                <a:solidFill>
                  <a:srgbClr val="6AA84F"/>
                </a:solidFill>
              </a:rPr>
              <a:t>Signal scales with energy of radiation.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6AA84F"/>
                </a:solidFill>
              </a:rPr>
              <a:t>				</a:t>
            </a:r>
            <a:r>
              <a:rPr lang="en-US" sz="2000" dirty="0" smtClean="0">
                <a:solidFill>
                  <a:srgbClr val="E06666"/>
                </a:solidFill>
              </a:rPr>
              <a:t>✘ </a:t>
            </a:r>
            <a:r>
              <a:rPr lang="en-US" sz="2000" dirty="0">
                <a:solidFill>
                  <a:srgbClr val="E06666"/>
                </a:solidFill>
              </a:rPr>
              <a:t>Multiple components - photomultiplier tube for detection.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</a:rPr>
              <a:t>Solid-State (Image Sensor)</a:t>
            </a:r>
            <a:r>
              <a:rPr lang="en-US" sz="2000" dirty="0">
                <a:solidFill>
                  <a:srgbClr val="000000"/>
                </a:solidFill>
              </a:rPr>
              <a:t>:	</a:t>
            </a:r>
            <a:r>
              <a:rPr lang="en-US" sz="2400" dirty="0">
                <a:solidFill>
                  <a:srgbClr val="6AA84F"/>
                </a:solidFill>
              </a:rPr>
              <a:t>✔ Signal also scales with energy.</a:t>
            </a:r>
          </a:p>
          <a:p>
            <a:pPr marL="2743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6AA84F"/>
                </a:solidFill>
              </a:rPr>
              <a:t>	✔ </a:t>
            </a:r>
            <a:r>
              <a:rPr lang="en-US" sz="2400" dirty="0">
                <a:solidFill>
                  <a:srgbClr val="6AA84F"/>
                </a:solidFill>
              </a:rPr>
              <a:t>Higher energy resolution than scintillator.</a:t>
            </a:r>
          </a:p>
          <a:p>
            <a:pPr marL="2743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6AA84F"/>
                </a:solidFill>
              </a:rPr>
              <a:t>	✔ </a:t>
            </a:r>
            <a:r>
              <a:rPr lang="en-US" sz="2400" dirty="0">
                <a:solidFill>
                  <a:srgbClr val="6AA84F"/>
                </a:solidFill>
              </a:rPr>
              <a:t>Fewer components.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228" name="Shape 228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USING CMOS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581200" y="2160600"/>
            <a:ext cx="10927200" cy="399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</a:rPr>
              <a:t>Many different technologies are already used for image sensors.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Why use CMOS technology?</a:t>
            </a:r>
            <a:r>
              <a:rPr lang="en-US" sz="2400"/>
              <a:t> 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Radiation hard, monolithic sensors, smart sensor arrays.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Mass produced, commercial process - high availability.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239" name="Shape 239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240" name="Shape 240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588100" y="702150"/>
            <a:ext cx="110226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ELECTRON MICROSCOPY &amp; RADIATION DETECTORS - WHAT ELSE? </a:t>
            </a:r>
          </a:p>
        </p:txBody>
      </p:sp>
      <p:grpSp>
        <p:nvGrpSpPr>
          <p:cNvPr id="246" name="Shape 246"/>
          <p:cNvGrpSpPr/>
          <p:nvPr/>
        </p:nvGrpSpPr>
        <p:grpSpPr>
          <a:xfrm>
            <a:off x="3431023" y="1867981"/>
            <a:ext cx="4959642" cy="4493437"/>
            <a:chOff x="2573332" y="677103"/>
            <a:chExt cx="3719825" cy="3370162"/>
          </a:xfrm>
        </p:grpSpPr>
        <p:sp>
          <p:nvSpPr>
            <p:cNvPr id="247" name="Shape 247"/>
            <p:cNvSpPr/>
            <p:nvPr/>
          </p:nvSpPr>
          <p:spPr>
            <a:xfrm rot="-6596588">
              <a:off x="3726388" y="3167487"/>
              <a:ext cx="771357" cy="771357"/>
            </a:xfrm>
            <a:prstGeom prst="ellipse">
              <a:avLst/>
            </a:prstGeom>
            <a:solidFill>
              <a:srgbClr val="00695C">
                <a:alpha val="2538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 rot="-6599386">
              <a:off x="2661505" y="1407533"/>
              <a:ext cx="440541" cy="440541"/>
            </a:xfrm>
            <a:prstGeom prst="ellipse">
              <a:avLst/>
            </a:prstGeom>
            <a:solidFill>
              <a:srgbClr val="00695C">
                <a:alpha val="2538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009688">
                <a:alpha val="4077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009688">
                <a:alpha val="4077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00695C">
                <a:alpha val="8154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009688">
                <a:alpha val="40770"/>
              </a:srgb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3" name="Shape 253"/>
          <p:cNvGrpSpPr/>
          <p:nvPr/>
        </p:nvGrpSpPr>
        <p:grpSpPr>
          <a:xfrm>
            <a:off x="5853026" y="3445068"/>
            <a:ext cx="2095156" cy="2160553"/>
            <a:chOff x="4447194" y="1385452"/>
            <a:chExt cx="2440200" cy="2440200"/>
          </a:xfrm>
        </p:grpSpPr>
        <p:sp>
          <p:nvSpPr>
            <p:cNvPr id="254" name="Shape 254"/>
            <p:cNvSpPr/>
            <p:nvPr/>
          </p:nvSpPr>
          <p:spPr>
            <a:xfrm>
              <a:off x="4447194" y="1385452"/>
              <a:ext cx="2440200" cy="2440200"/>
            </a:xfrm>
            <a:prstGeom prst="ellipse">
              <a:avLst/>
            </a:prstGeom>
            <a:solidFill>
              <a:srgbClr val="00695C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1200" b="1">
                <a:solidFill>
                  <a:srgbClr val="00695C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5" name="Shape 255"/>
            <p:cNvSpPr txBox="1"/>
            <p:nvPr/>
          </p:nvSpPr>
          <p:spPr>
            <a:xfrm>
              <a:off x="4735950" y="2073961"/>
              <a:ext cx="1862700" cy="1163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Radiation Detectors</a:t>
              </a:r>
            </a:p>
          </p:txBody>
        </p:sp>
      </p:grpSp>
      <p:grpSp>
        <p:nvGrpSpPr>
          <p:cNvPr id="256" name="Shape 256"/>
          <p:cNvGrpSpPr/>
          <p:nvPr/>
        </p:nvGrpSpPr>
        <p:grpSpPr>
          <a:xfrm>
            <a:off x="4755799" y="2263825"/>
            <a:ext cx="1898353" cy="1898353"/>
            <a:chOff x="3490737" y="1774113"/>
            <a:chExt cx="1423800" cy="1423800"/>
          </a:xfrm>
        </p:grpSpPr>
        <p:sp>
          <p:nvSpPr>
            <p:cNvPr id="257" name="Shape 257"/>
            <p:cNvSpPr/>
            <p:nvPr/>
          </p:nvSpPr>
          <p:spPr>
            <a:xfrm>
              <a:off x="3490737" y="1774113"/>
              <a:ext cx="1423800" cy="1423800"/>
            </a:xfrm>
            <a:prstGeom prst="ellipse">
              <a:avLst/>
            </a:prstGeom>
            <a:solidFill>
              <a:srgbClr val="00A595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endParaRPr sz="1200" b="1">
                <a:solidFill>
                  <a:srgbClr val="00695C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8" name="Shape 258"/>
            <p:cNvSpPr txBox="1"/>
            <p:nvPr/>
          </p:nvSpPr>
          <p:spPr>
            <a:xfrm>
              <a:off x="3602939" y="1908358"/>
              <a:ext cx="1199400" cy="11607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Electron Microscopy</a:t>
              </a:r>
            </a:p>
          </p:txBody>
        </p:sp>
      </p:grpSp>
      <p:sp>
        <p:nvSpPr>
          <p:cNvPr id="259" name="Shape 259"/>
          <p:cNvSpPr/>
          <p:nvPr/>
        </p:nvSpPr>
        <p:spPr>
          <a:xfrm rot="-6598022">
            <a:off x="4128120" y="2983740"/>
            <a:ext cx="365469" cy="365469"/>
          </a:xfrm>
          <a:prstGeom prst="ellipse">
            <a:avLst/>
          </a:prstGeom>
          <a:solidFill>
            <a:srgbClr val="009688">
              <a:alpha val="4077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/>
          <p:nvPr/>
        </p:nvSpPr>
        <p:spPr>
          <a:xfrm rot="-6598022">
            <a:off x="3747120" y="5650740"/>
            <a:ext cx="365469" cy="365469"/>
          </a:xfrm>
          <a:prstGeom prst="ellipse">
            <a:avLst/>
          </a:prstGeom>
          <a:solidFill>
            <a:srgbClr val="009688">
              <a:alpha val="4077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/>
          <p:nvPr/>
        </p:nvSpPr>
        <p:spPr>
          <a:xfrm rot="-6598251">
            <a:off x="4234745" y="5357124"/>
            <a:ext cx="838843" cy="838843"/>
          </a:xfrm>
          <a:prstGeom prst="ellipse">
            <a:avLst/>
          </a:prstGeom>
          <a:solidFill>
            <a:srgbClr val="00695C">
              <a:alpha val="8154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/>
          <p:nvPr/>
        </p:nvSpPr>
        <p:spPr>
          <a:xfrm rot="-6598836">
            <a:off x="5301249" y="4061114"/>
            <a:ext cx="587354" cy="587354"/>
          </a:xfrm>
          <a:prstGeom prst="ellipse">
            <a:avLst/>
          </a:prstGeom>
          <a:solidFill>
            <a:srgbClr val="00695C">
              <a:alpha val="2538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/>
          <p:nvPr/>
        </p:nvSpPr>
        <p:spPr>
          <a:xfrm rot="-6598836">
            <a:off x="6063249" y="5813714"/>
            <a:ext cx="587354" cy="587354"/>
          </a:xfrm>
          <a:prstGeom prst="ellipse">
            <a:avLst/>
          </a:prstGeom>
          <a:solidFill>
            <a:srgbClr val="00695C">
              <a:alpha val="2538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64" name="Shape 264"/>
          <p:cNvCxnSpPr/>
          <p:nvPr/>
        </p:nvCxnSpPr>
        <p:spPr>
          <a:xfrm rot="10800000" flipH="1">
            <a:off x="3235175" y="2162975"/>
            <a:ext cx="18900" cy="4325400"/>
          </a:xfrm>
          <a:prstGeom prst="straightConnector1">
            <a:avLst/>
          </a:prstGeom>
          <a:noFill/>
          <a:ln w="76200" cap="flat" cmpd="sng">
            <a:solidFill>
              <a:srgbClr val="00796B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65" name="Shape 265"/>
          <p:cNvCxnSpPr/>
          <p:nvPr/>
        </p:nvCxnSpPr>
        <p:spPr>
          <a:xfrm>
            <a:off x="3244025" y="6497550"/>
            <a:ext cx="5112600" cy="9600"/>
          </a:xfrm>
          <a:prstGeom prst="straightConnector1">
            <a:avLst/>
          </a:prstGeom>
          <a:noFill/>
          <a:ln w="76200" cap="flat" cmpd="sng">
            <a:solidFill>
              <a:srgbClr val="00796B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66" name="Shape 266"/>
          <p:cNvSpPr txBox="1"/>
          <p:nvPr/>
        </p:nvSpPr>
        <p:spPr>
          <a:xfrm>
            <a:off x="3891152" y="43594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4729352" y="51976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68" name="Shape 268"/>
          <p:cNvSpPr txBox="1"/>
          <p:nvPr/>
        </p:nvSpPr>
        <p:spPr>
          <a:xfrm>
            <a:off x="3891152" y="51976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69" name="Shape 269"/>
          <p:cNvSpPr txBox="1"/>
          <p:nvPr/>
        </p:nvSpPr>
        <p:spPr>
          <a:xfrm>
            <a:off x="5567552" y="55786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0" name="Shape 270"/>
          <p:cNvSpPr txBox="1"/>
          <p:nvPr/>
        </p:nvSpPr>
        <p:spPr>
          <a:xfrm>
            <a:off x="3129152" y="52738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x="4805552" y="38260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3205352" y="38260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6253352" y="24544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4" name="Shape 274"/>
          <p:cNvSpPr txBox="1"/>
          <p:nvPr/>
        </p:nvSpPr>
        <p:spPr>
          <a:xfrm>
            <a:off x="3052952" y="26068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5" name="Shape 275"/>
          <p:cNvSpPr txBox="1"/>
          <p:nvPr/>
        </p:nvSpPr>
        <p:spPr>
          <a:xfrm>
            <a:off x="3510152" y="26068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6" name="Shape 276"/>
          <p:cNvSpPr txBox="1"/>
          <p:nvPr/>
        </p:nvSpPr>
        <p:spPr>
          <a:xfrm>
            <a:off x="3738752" y="2149674"/>
            <a:ext cx="1599300" cy="10302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277" name="Shape 277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278" name="Shape 278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279" name="Shape 279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SEARCH FOR NEW APPLICATION FIELDS TO IMAGE SENSORS</a:t>
            </a:r>
          </a:p>
        </p:txBody>
      </p:sp>
      <p:grpSp>
        <p:nvGrpSpPr>
          <p:cNvPr id="296" name="Shape 296"/>
          <p:cNvGrpSpPr/>
          <p:nvPr/>
        </p:nvGrpSpPr>
        <p:grpSpPr>
          <a:xfrm rot="2700000">
            <a:off x="726391" y="960165"/>
            <a:ext cx="4627701" cy="3604973"/>
            <a:chOff x="1293736" y="1101008"/>
            <a:chExt cx="3471177" cy="2704042"/>
          </a:xfrm>
        </p:grpSpPr>
        <p:sp>
          <p:nvSpPr>
            <p:cNvPr id="297" name="Shape 297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4D40"/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 rot="-2700000">
              <a:off x="151077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rgbClr val="004D40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</a:p>
          </p:txBody>
        </p:sp>
        <p:sp>
          <p:nvSpPr>
            <p:cNvPr id="299" name="Shape 299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Identification of technology benefits</a:t>
              </a:r>
            </a:p>
          </p:txBody>
        </p:sp>
        <p:sp>
          <p:nvSpPr>
            <p:cNvPr id="300" name="Shape 300"/>
            <p:cNvSpPr txBox="1"/>
            <p:nvPr/>
          </p:nvSpPr>
          <p:spPr>
            <a:xfrm rot="-2700000">
              <a:off x="1805426" y="2178248"/>
              <a:ext cx="325707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Analyzing the technology from the user’s perspective with a focus on: </a:t>
              </a:r>
              <a:r>
                <a:rPr lang="en-US" sz="2000" b="1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problem solved</a:t>
              </a: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 and </a:t>
              </a:r>
              <a:r>
                <a:rPr lang="en-US" sz="2000" b="1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benefits derived</a:t>
              </a: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sp>
        <p:nvSpPr>
          <p:cNvPr id="306" name="Shape 30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15</a:t>
            </a:r>
          </a:p>
        </p:txBody>
      </p:sp>
      <p:cxnSp>
        <p:nvCxnSpPr>
          <p:cNvPr id="310" name="Shape 310"/>
          <p:cNvCxnSpPr/>
          <p:nvPr/>
        </p:nvCxnSpPr>
        <p:spPr>
          <a:xfrm>
            <a:off x="5831000" y="2546225"/>
            <a:ext cx="0" cy="30921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SEARCH FOR NEW APPLICATION FIELDS TO IMAGE SENSORS</a:t>
            </a:r>
          </a:p>
        </p:txBody>
      </p:sp>
      <p:grpSp>
        <p:nvGrpSpPr>
          <p:cNvPr id="296" name="Shape 296"/>
          <p:cNvGrpSpPr/>
          <p:nvPr/>
        </p:nvGrpSpPr>
        <p:grpSpPr>
          <a:xfrm rot="2700000">
            <a:off x="726391" y="960165"/>
            <a:ext cx="4627701" cy="3604973"/>
            <a:chOff x="1293736" y="1101008"/>
            <a:chExt cx="3471177" cy="2704042"/>
          </a:xfrm>
        </p:grpSpPr>
        <p:sp>
          <p:nvSpPr>
            <p:cNvPr id="297" name="Shape 297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 rot="-2700000">
              <a:off x="151077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rgbClr val="004D40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</a:p>
          </p:txBody>
        </p:sp>
        <p:sp>
          <p:nvSpPr>
            <p:cNvPr id="299" name="Shape 299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Identification of technology benefits</a:t>
              </a:r>
            </a:p>
          </p:txBody>
        </p:sp>
        <p:sp>
          <p:nvSpPr>
            <p:cNvPr id="300" name="Shape 300"/>
            <p:cNvSpPr txBox="1"/>
            <p:nvPr/>
          </p:nvSpPr>
          <p:spPr>
            <a:xfrm rot="-2700000">
              <a:off x="1805426" y="2178248"/>
              <a:ext cx="325707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Analyzing the technology from the user’s perspective with a focus on: </a:t>
              </a:r>
              <a:r>
                <a:rPr lang="en-US" sz="20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problem solved</a:t>
              </a:r>
              <a:r>
                <a:rPr lang="en-US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and </a:t>
              </a:r>
              <a:r>
                <a:rPr lang="en-US" sz="20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benefits derived</a:t>
              </a:r>
              <a:r>
                <a:rPr lang="en-US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grpSp>
        <p:nvGrpSpPr>
          <p:cNvPr id="301" name="Shape 301"/>
          <p:cNvGrpSpPr/>
          <p:nvPr/>
        </p:nvGrpSpPr>
        <p:grpSpPr>
          <a:xfrm rot="2700000">
            <a:off x="722878" y="3174040"/>
            <a:ext cx="4612206" cy="3589368"/>
            <a:chOff x="3203958" y="1112998"/>
            <a:chExt cx="3459187" cy="2692052"/>
          </a:xfrm>
        </p:grpSpPr>
        <p:sp>
          <p:nvSpPr>
            <p:cNvPr id="302" name="Shape 302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796B"/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 rot="-2700000">
              <a:off x="3420995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rgbClr val="00796B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</a:p>
          </p:txBody>
        </p:sp>
        <p:sp>
          <p:nvSpPr>
            <p:cNvPr id="304" name="Shape 304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Search for application fields</a:t>
              </a:r>
            </a:p>
          </p:txBody>
        </p:sp>
        <p:sp>
          <p:nvSpPr>
            <p:cNvPr id="305" name="Shape 305"/>
            <p:cNvSpPr txBox="1"/>
            <p:nvPr/>
          </p:nvSpPr>
          <p:spPr>
            <a:xfrm rot="-2700000">
              <a:off x="3718143" y="2184238"/>
              <a:ext cx="324010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Search for </a:t>
              </a:r>
              <a:r>
                <a:rPr lang="en-US" sz="2000" b="1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similar problems</a:t>
              </a: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 the technology may solve and for persons who might benefit from the technology.</a:t>
              </a:r>
            </a:p>
          </p:txBody>
        </p:sp>
      </p:grpSp>
      <p:sp>
        <p:nvSpPr>
          <p:cNvPr id="306" name="Shape 30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15</a:t>
            </a:r>
          </a:p>
        </p:txBody>
      </p:sp>
      <p:cxnSp>
        <p:nvCxnSpPr>
          <p:cNvPr id="310" name="Shape 310"/>
          <p:cNvCxnSpPr/>
          <p:nvPr/>
        </p:nvCxnSpPr>
        <p:spPr>
          <a:xfrm>
            <a:off x="5831000" y="2546225"/>
            <a:ext cx="0" cy="30921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17333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SEARCH FOR NEW APPLICATION FIELDS TO IMAGE SENSORS</a:t>
            </a:r>
          </a:p>
        </p:txBody>
      </p:sp>
      <p:grpSp>
        <p:nvGrpSpPr>
          <p:cNvPr id="291" name="Shape 291"/>
          <p:cNvGrpSpPr/>
          <p:nvPr/>
        </p:nvGrpSpPr>
        <p:grpSpPr>
          <a:xfrm rot="2700000">
            <a:off x="6479575" y="905344"/>
            <a:ext cx="5046210" cy="3967162"/>
            <a:chOff x="5123977" y="904213"/>
            <a:chExt cx="3784694" cy="2975400"/>
          </a:xfrm>
        </p:grpSpPr>
        <p:sp>
          <p:nvSpPr>
            <p:cNvPr id="292" name="Shape 292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9688"/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 rot="-2700000">
              <a:off x="534101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rgbClr val="009688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</a:p>
          </p:txBody>
        </p:sp>
        <p:sp>
          <p:nvSpPr>
            <p:cNvPr id="294" name="Shape 294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Analysis of application fields</a:t>
              </a:r>
            </a:p>
          </p:txBody>
        </p:sp>
        <p:sp>
          <p:nvSpPr>
            <p:cNvPr id="295" name="Shape 295"/>
            <p:cNvSpPr txBox="1"/>
            <p:nvPr/>
          </p:nvSpPr>
          <p:spPr>
            <a:xfrm rot="-2700000">
              <a:off x="5653274" y="2055684"/>
              <a:ext cx="3535392" cy="6724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 b="1" dirty="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Rough assessment</a:t>
              </a:r>
              <a:r>
                <a:rPr lang="en-US" sz="2000" dirty="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 of the technology according to strategic fit and benefit relevance; further in-depth analysis of </a:t>
              </a:r>
              <a:r>
                <a:rPr lang="en-US" sz="2000" b="1" dirty="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market and competitors</a:t>
              </a:r>
              <a:r>
                <a:rPr lang="en-US" sz="2000" dirty="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grpSp>
        <p:nvGrpSpPr>
          <p:cNvPr id="296" name="Shape 296"/>
          <p:cNvGrpSpPr/>
          <p:nvPr/>
        </p:nvGrpSpPr>
        <p:grpSpPr>
          <a:xfrm rot="2700000">
            <a:off x="726391" y="960165"/>
            <a:ext cx="4627701" cy="3604973"/>
            <a:chOff x="1293736" y="1101008"/>
            <a:chExt cx="3471177" cy="2704042"/>
          </a:xfrm>
        </p:grpSpPr>
        <p:sp>
          <p:nvSpPr>
            <p:cNvPr id="297" name="Shape 297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 rot="-2700000">
              <a:off x="151077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</a:p>
          </p:txBody>
        </p:sp>
        <p:sp>
          <p:nvSpPr>
            <p:cNvPr id="299" name="Shape 299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"/>
                  <a:ea typeface="Roboto"/>
                  <a:cs typeface="Roboto"/>
                  <a:sym typeface="Roboto"/>
                </a:rPr>
                <a:t>Identification of technology benefits</a:t>
              </a:r>
            </a:p>
          </p:txBody>
        </p:sp>
        <p:sp>
          <p:nvSpPr>
            <p:cNvPr id="300" name="Shape 300"/>
            <p:cNvSpPr txBox="1"/>
            <p:nvPr/>
          </p:nvSpPr>
          <p:spPr>
            <a:xfrm rot="-2700000">
              <a:off x="1805426" y="2178248"/>
              <a:ext cx="325707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Analyzing the technology from the user’s perspective with a focus on: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problem solved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and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benefits derived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grpSp>
        <p:nvGrpSpPr>
          <p:cNvPr id="301" name="Shape 301"/>
          <p:cNvGrpSpPr/>
          <p:nvPr/>
        </p:nvGrpSpPr>
        <p:grpSpPr>
          <a:xfrm rot="2700000">
            <a:off x="722878" y="3174040"/>
            <a:ext cx="4612206" cy="3589368"/>
            <a:chOff x="3203958" y="1112998"/>
            <a:chExt cx="3459187" cy="2692052"/>
          </a:xfrm>
        </p:grpSpPr>
        <p:sp>
          <p:nvSpPr>
            <p:cNvPr id="302" name="Shape 302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 rot="-2700000">
              <a:off x="3420995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</a:p>
          </p:txBody>
        </p:sp>
        <p:sp>
          <p:nvSpPr>
            <p:cNvPr id="304" name="Shape 304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"/>
                  <a:ea typeface="Roboto"/>
                  <a:cs typeface="Roboto"/>
                  <a:sym typeface="Roboto"/>
                </a:rPr>
                <a:t>Search for application fields</a:t>
              </a:r>
            </a:p>
          </p:txBody>
        </p:sp>
        <p:sp>
          <p:nvSpPr>
            <p:cNvPr id="305" name="Shape 305"/>
            <p:cNvSpPr txBox="1"/>
            <p:nvPr/>
          </p:nvSpPr>
          <p:spPr>
            <a:xfrm rot="-2700000">
              <a:off x="3718143" y="2184238"/>
              <a:ext cx="324010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Search for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similar problems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the technology may solve and for persons who might benefit from the technology.</a:t>
              </a:r>
            </a:p>
          </p:txBody>
        </p:sp>
      </p:grpSp>
      <p:sp>
        <p:nvSpPr>
          <p:cNvPr id="306" name="Shape 30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15</a:t>
            </a:r>
          </a:p>
        </p:txBody>
      </p:sp>
      <p:cxnSp>
        <p:nvCxnSpPr>
          <p:cNvPr id="310" name="Shape 310"/>
          <p:cNvCxnSpPr/>
          <p:nvPr/>
        </p:nvCxnSpPr>
        <p:spPr>
          <a:xfrm>
            <a:off x="5831000" y="2546225"/>
            <a:ext cx="0" cy="30921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176696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SEARCH FOR NEW APPLICATION FIELDS TO IMAGE SENSORS</a:t>
            </a:r>
          </a:p>
        </p:txBody>
      </p:sp>
      <p:grpSp>
        <p:nvGrpSpPr>
          <p:cNvPr id="286" name="Shape 286"/>
          <p:cNvGrpSpPr/>
          <p:nvPr/>
        </p:nvGrpSpPr>
        <p:grpSpPr>
          <a:xfrm rot="2700000">
            <a:off x="6435748" y="3293915"/>
            <a:ext cx="4412609" cy="3437374"/>
            <a:chOff x="5123977" y="1258050"/>
            <a:chExt cx="3309488" cy="2578056"/>
          </a:xfrm>
        </p:grpSpPr>
        <p:sp>
          <p:nvSpPr>
            <p:cNvPr id="287" name="Shape 287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C4B1"/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 rot="-2700000">
              <a:off x="534101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1600" b="1">
                  <a:solidFill>
                    <a:srgbClr val="009688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</a:p>
          </p:txBody>
        </p:sp>
        <p:sp>
          <p:nvSpPr>
            <p:cNvPr id="289" name="Shape 289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rt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Design of a business model</a:t>
              </a:r>
            </a:p>
          </p:txBody>
        </p:sp>
        <p:sp>
          <p:nvSpPr>
            <p:cNvPr id="290" name="Shape 290"/>
            <p:cNvSpPr txBox="1"/>
            <p:nvPr/>
          </p:nvSpPr>
          <p:spPr>
            <a:xfrm rot="-2700000">
              <a:off x="5720927" y="2280535"/>
              <a:ext cx="2924876" cy="6109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Business model should answer the question: “</a:t>
              </a:r>
              <a:r>
                <a:rPr lang="en-US" sz="2000" i="1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how exactly should the company enter the market within a specific application area?</a:t>
              </a:r>
              <a:r>
                <a:rPr lang="en-US" sz="2000">
                  <a:solidFill>
                    <a:srgbClr val="434343"/>
                  </a:solidFill>
                  <a:latin typeface="Cabin"/>
                  <a:ea typeface="Cabin"/>
                  <a:cs typeface="Cabin"/>
                  <a:sym typeface="Cabin"/>
                </a:rPr>
                <a:t>”</a:t>
              </a:r>
            </a:p>
          </p:txBody>
        </p:sp>
      </p:grpSp>
      <p:grpSp>
        <p:nvGrpSpPr>
          <p:cNvPr id="291" name="Shape 291"/>
          <p:cNvGrpSpPr/>
          <p:nvPr/>
        </p:nvGrpSpPr>
        <p:grpSpPr>
          <a:xfrm rot="2700000">
            <a:off x="6479575" y="905344"/>
            <a:ext cx="5046210" cy="3967162"/>
            <a:chOff x="5123977" y="904213"/>
            <a:chExt cx="3784694" cy="2975400"/>
          </a:xfrm>
        </p:grpSpPr>
        <p:sp>
          <p:nvSpPr>
            <p:cNvPr id="292" name="Shape 292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 rot="-2700000">
              <a:off x="534101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 dirty="0">
                  <a:solidFill>
                    <a:schemeClr val="bg1">
                      <a:lumMod val="65000"/>
                    </a:schemeClr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</a:p>
          </p:txBody>
        </p:sp>
        <p:sp>
          <p:nvSpPr>
            <p:cNvPr id="294" name="Shape 294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Analysis of application fields</a:t>
              </a:r>
            </a:p>
          </p:txBody>
        </p:sp>
        <p:sp>
          <p:nvSpPr>
            <p:cNvPr id="295" name="Shape 295"/>
            <p:cNvSpPr txBox="1"/>
            <p:nvPr/>
          </p:nvSpPr>
          <p:spPr>
            <a:xfrm rot="-2700000">
              <a:off x="5653274" y="2055684"/>
              <a:ext cx="3535392" cy="6724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 b="1" dirty="0">
                  <a:solidFill>
                    <a:schemeClr val="bg1">
                      <a:lumMod val="65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Rough assessment</a:t>
              </a: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of the technology according to strategic fit and benefit relevance; further in-depth analysis of </a:t>
              </a:r>
              <a:r>
                <a:rPr lang="en-US" sz="2000" b="1" dirty="0">
                  <a:solidFill>
                    <a:schemeClr val="bg1">
                      <a:lumMod val="65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market and competitors</a:t>
              </a: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sp>
        <p:nvSpPr>
          <p:cNvPr id="306" name="Shape 30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15</a:t>
            </a:r>
          </a:p>
        </p:txBody>
      </p:sp>
      <p:cxnSp>
        <p:nvCxnSpPr>
          <p:cNvPr id="310" name="Shape 310"/>
          <p:cNvCxnSpPr/>
          <p:nvPr/>
        </p:nvCxnSpPr>
        <p:spPr>
          <a:xfrm>
            <a:off x="5831000" y="2546225"/>
            <a:ext cx="0" cy="30921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grpSp>
        <p:nvGrpSpPr>
          <p:cNvPr id="28" name="Shape 296"/>
          <p:cNvGrpSpPr/>
          <p:nvPr/>
        </p:nvGrpSpPr>
        <p:grpSpPr>
          <a:xfrm rot="2700000">
            <a:off x="726391" y="960165"/>
            <a:ext cx="4627701" cy="3604973"/>
            <a:chOff x="1293736" y="1101008"/>
            <a:chExt cx="3471177" cy="2704042"/>
          </a:xfrm>
        </p:grpSpPr>
        <p:sp>
          <p:nvSpPr>
            <p:cNvPr id="29" name="Shape 297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0" name="Shape 298"/>
            <p:cNvSpPr/>
            <p:nvPr/>
          </p:nvSpPr>
          <p:spPr>
            <a:xfrm rot="-2700000">
              <a:off x="1510773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</a:p>
          </p:txBody>
        </p:sp>
        <p:sp>
          <p:nvSpPr>
            <p:cNvPr id="31" name="Shape 299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"/>
                  <a:ea typeface="Roboto"/>
                  <a:cs typeface="Roboto"/>
                  <a:sym typeface="Roboto"/>
                </a:rPr>
                <a:t>Identification of technology benefits</a:t>
              </a:r>
            </a:p>
          </p:txBody>
        </p:sp>
        <p:sp>
          <p:nvSpPr>
            <p:cNvPr id="32" name="Shape 300"/>
            <p:cNvSpPr txBox="1"/>
            <p:nvPr/>
          </p:nvSpPr>
          <p:spPr>
            <a:xfrm rot="-2700000">
              <a:off x="1805426" y="2178248"/>
              <a:ext cx="325707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Analyzing the technology from the user’s perspective with a focus on: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problem solved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and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benefits derived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.</a:t>
              </a:r>
            </a:p>
          </p:txBody>
        </p:sp>
      </p:grpSp>
      <p:grpSp>
        <p:nvGrpSpPr>
          <p:cNvPr id="33" name="Shape 301"/>
          <p:cNvGrpSpPr/>
          <p:nvPr/>
        </p:nvGrpSpPr>
        <p:grpSpPr>
          <a:xfrm rot="2700000">
            <a:off x="722878" y="3174040"/>
            <a:ext cx="4612206" cy="3589368"/>
            <a:chOff x="3203958" y="1112998"/>
            <a:chExt cx="3459187" cy="2692052"/>
          </a:xfrm>
        </p:grpSpPr>
        <p:sp>
          <p:nvSpPr>
            <p:cNvPr id="34" name="Shape 302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Shape 303"/>
            <p:cNvSpPr/>
            <p:nvPr/>
          </p:nvSpPr>
          <p:spPr>
            <a:xfrm rot="-2700000">
              <a:off x="3420995" y="3205343"/>
              <a:ext cx="374201" cy="3742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</a:p>
          </p:txBody>
        </p:sp>
        <p:sp>
          <p:nvSpPr>
            <p:cNvPr id="36" name="Shape 304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lvl="0">
                <a:lnSpc>
                  <a:spcPct val="115000"/>
                </a:lnSpc>
                <a:spcBef>
                  <a:spcPts val="0"/>
                </a:spcBef>
                <a:buSzPct val="93750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Roboto"/>
                  <a:ea typeface="Roboto"/>
                  <a:cs typeface="Roboto"/>
                  <a:sym typeface="Roboto"/>
                </a:rPr>
                <a:t>Search for application fields</a:t>
              </a:r>
            </a:p>
          </p:txBody>
        </p:sp>
        <p:sp>
          <p:nvSpPr>
            <p:cNvPr id="37" name="Shape 305"/>
            <p:cNvSpPr txBox="1"/>
            <p:nvPr/>
          </p:nvSpPr>
          <p:spPr>
            <a:xfrm rot="-2700000">
              <a:off x="3718143" y="2184238"/>
              <a:ext cx="3240105" cy="5074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2100"/>
                </a:spcAft>
                <a:buSzPct val="75000"/>
                <a:buNone/>
              </a:pP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Search for </a:t>
              </a:r>
              <a:r>
                <a:rPr lang="en-US" sz="20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similar problems</a:t>
              </a:r>
              <a:r>
                <a:rPr lang="en-US" sz="2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bin"/>
                  <a:ea typeface="Cabin"/>
                  <a:cs typeface="Cabin"/>
                  <a:sym typeface="Cabin"/>
                </a:rPr>
                <a:t> the technology may solve and for persons who might benefit from the technology.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922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AGENDA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581192" y="2180496"/>
            <a:ext cx="11029615" cy="367830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Part 1: Motivation &amp; Basics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Motivation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Description of image sensors and their operation.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Part 2: Existing Applications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Electron Microscopy Detectors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Radiation Detectors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Part 3: Future Applications Analysis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Finding new application areas: Technological Competence Leveraging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Conclusion and Open Discussion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/>
              <a:t>SOME USEFUL QUESTIONS TO ASSESS A MARKET ATTRACTIVITY OF  AN APPLICATION FIELD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1318475" y="1954000"/>
            <a:ext cx="10292100" cy="48093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How many benefits offered by the technology are relevant for this application field?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How relevant is/will be the problem solved by the technology in this application area?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Can this new market be served with existing resources of the company?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Is it possible and reasonable to enter the market in the near future?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Is it strategic important for the company to enter this market?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Is the business model scalable?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/>
              <a:t>How the company will differ from the competitors (unique value proposition)?</a:t>
            </a:r>
          </a:p>
        </p:txBody>
      </p:sp>
      <p:sp>
        <p:nvSpPr>
          <p:cNvPr id="317" name="Shape 317"/>
          <p:cNvSpPr txBox="1"/>
          <p:nvPr/>
        </p:nvSpPr>
        <p:spPr>
          <a:xfrm>
            <a:off x="998825" y="2897425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998825" y="3447325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998825" y="3966200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20" name="Shape 320"/>
          <p:cNvSpPr txBox="1"/>
          <p:nvPr/>
        </p:nvSpPr>
        <p:spPr>
          <a:xfrm>
            <a:off x="998825" y="4499600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21" name="Shape 321"/>
          <p:cNvSpPr txBox="1"/>
          <p:nvPr/>
        </p:nvSpPr>
        <p:spPr>
          <a:xfrm>
            <a:off x="998825" y="5566400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22" name="Shape 322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23" name="Shape 323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16</a:t>
            </a:r>
          </a:p>
        </p:txBody>
      </p:sp>
      <p:sp>
        <p:nvSpPr>
          <p:cNvPr id="326" name="Shape 326"/>
          <p:cNvSpPr txBox="1"/>
          <p:nvPr/>
        </p:nvSpPr>
        <p:spPr>
          <a:xfrm>
            <a:off x="998825" y="5033000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998825" y="2344738"/>
            <a:ext cx="4362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>
                <a:solidFill>
                  <a:srgbClr val="00796B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444900" y="995025"/>
            <a:ext cx="11302200" cy="34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 dirty="0">
                <a:solidFill>
                  <a:srgbClr val="FFFFFF"/>
                </a:solidFill>
              </a:rPr>
              <a:t>CONCLUSION: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Char char="●"/>
            </a:pPr>
            <a:r>
              <a:rPr lang="en-US" sz="2400" dirty="0">
                <a:solidFill>
                  <a:srgbClr val="FFFFFF"/>
                </a:solidFill>
              </a:rPr>
              <a:t>Image sensors are in rapid expansion, especially CMOS devices.</a:t>
            </a:r>
          </a:p>
          <a:p>
            <a:pPr marL="457200" marR="0" lvl="0" indent="-381000" algn="l" rtl="0">
              <a:spcBef>
                <a:spcPts val="0"/>
              </a:spcBef>
              <a:buClr>
                <a:srgbClr val="FFFFFF"/>
              </a:buClr>
              <a:buSzPct val="100000"/>
              <a:buChar char="●"/>
            </a:pPr>
            <a:r>
              <a:rPr lang="en-US" sz="2400" dirty="0">
                <a:solidFill>
                  <a:srgbClr val="FFFFFF"/>
                </a:solidFill>
              </a:rPr>
              <a:t>They play a fundamental role in many modern applications.</a:t>
            </a:r>
          </a:p>
          <a:p>
            <a:pPr marR="0" lvl="0" algn="l" rtl="0">
              <a:spcBef>
                <a:spcPts val="0"/>
              </a:spcBef>
              <a:buNone/>
            </a:pPr>
            <a:endParaRPr sz="2400" dirty="0">
              <a:solidFill>
                <a:srgbClr val="FFFFFF"/>
              </a:solidFill>
            </a:endParaRPr>
          </a:p>
          <a:p>
            <a:pPr marR="0" lvl="0" algn="l" rtl="0">
              <a:spcBef>
                <a:spcPts val="0"/>
              </a:spcBef>
              <a:buNone/>
            </a:pPr>
            <a:endParaRPr sz="2400" dirty="0">
              <a:solidFill>
                <a:srgbClr val="FFFFFF"/>
              </a:solidFill>
            </a:endParaRPr>
          </a:p>
          <a:p>
            <a:pPr marR="0" lvl="0" algn="l" rtl="0">
              <a:spcBef>
                <a:spcPts val="0"/>
              </a:spcBef>
              <a:buNone/>
            </a:pPr>
            <a:endParaRPr sz="2400" dirty="0">
              <a:solidFill>
                <a:srgbClr val="FFFFFF"/>
              </a:solidFill>
            </a:endParaRPr>
          </a:p>
          <a:p>
            <a:pPr marR="0" lvl="0" algn="l" rtl="0">
              <a:spcBef>
                <a:spcPts val="0"/>
              </a:spcBef>
              <a:buNone/>
            </a:pPr>
            <a:r>
              <a:rPr lang="en-US" sz="4400" dirty="0">
                <a:solidFill>
                  <a:srgbClr val="FFFFFF"/>
                </a:solidFill>
              </a:rPr>
              <a:t>CAN WE EXPLOIT THEM EVEN MORE?</a:t>
            </a:r>
          </a:p>
        </p:txBody>
      </p:sp>
      <p:pic>
        <p:nvPicPr>
          <p:cNvPr id="333" name="Shape 333" descr="Картинки по запросу green question mark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250" y="4625700"/>
            <a:ext cx="1013800" cy="101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Shape 334"/>
          <p:cNvSpPr txBox="1"/>
          <p:nvPr/>
        </p:nvSpPr>
        <p:spPr>
          <a:xfrm>
            <a:off x="1700550" y="5342350"/>
            <a:ext cx="8385000" cy="1328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>
                <a:solidFill>
                  <a:srgbClr val="00796B"/>
                </a:solidFill>
              </a:rPr>
              <a:t>Time for questions and open discussion.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336" name="Shape 33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337" name="Shape 337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pic>
        <p:nvPicPr>
          <p:cNvPr id="338" name="Shape 338" descr="Картинки по запросу green question mark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24175" y="5639500"/>
            <a:ext cx="1013800" cy="101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Shape 339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581192" y="2180496"/>
            <a:ext cx="11029500" cy="36783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3000" b="1"/>
              <a:t>How do we see the </a:t>
            </a:r>
            <a:r>
              <a:rPr lang="en-US" sz="3000" b="1">
                <a:solidFill>
                  <a:srgbClr val="6AA84F"/>
                </a:solidFill>
              </a:rPr>
              <a:t>invisible</a:t>
            </a:r>
            <a:r>
              <a:rPr lang="en-US" sz="3000" b="1"/>
              <a:t>?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i="1"/>
              <a:t>Expanding the field-of-use of image sensor applications.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 b="1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400"/>
              <a:t>Presenting the fundamentals of image sensors and some existing applications.</a:t>
            </a:r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US" sz="2400"/>
              <a:t>Exploration of possible future applications.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EXPLORING NEW IMAGE SENSOR APPLICATIONS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 descr="solar-cell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8615" y="1882150"/>
            <a:ext cx="7380660" cy="4449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HOW IMAGE SENSORS WORK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0975" y="1941150"/>
            <a:ext cx="3671100" cy="444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/>
              <a:t>Photodetector</a:t>
            </a:r>
            <a:r>
              <a:rPr lang="en-US" b="1" dirty="0"/>
              <a:t> basics: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dirty="0"/>
              <a:t>P</a:t>
            </a:r>
            <a:r>
              <a:rPr lang="en-US" dirty="0">
                <a:solidFill>
                  <a:srgbClr val="000000"/>
                </a:solidFill>
              </a:rPr>
              <a:t>hotons</a:t>
            </a:r>
            <a:r>
              <a:rPr lang="en-US" dirty="0"/>
              <a:t> can </a:t>
            </a:r>
            <a:r>
              <a:rPr lang="en-US" b="1" dirty="0"/>
              <a:t>free electrons</a:t>
            </a:r>
            <a:r>
              <a:rPr lang="en-US" dirty="0"/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b="1" dirty="0">
                <a:solidFill>
                  <a:srgbClr val="6D9EEB"/>
                </a:solidFill>
              </a:rPr>
              <a:t>Electrons</a:t>
            </a:r>
            <a:r>
              <a:rPr lang="en-US" dirty="0"/>
              <a:t> (-</a:t>
            </a:r>
            <a:r>
              <a:rPr lang="en-US" dirty="0" err="1"/>
              <a:t>ve</a:t>
            </a:r>
            <a:r>
              <a:rPr lang="en-US" dirty="0"/>
              <a:t>) and </a:t>
            </a:r>
            <a:r>
              <a:rPr lang="en-US" b="1" dirty="0">
                <a:solidFill>
                  <a:srgbClr val="E06666"/>
                </a:solidFill>
              </a:rPr>
              <a:t>holes</a:t>
            </a:r>
            <a:r>
              <a:rPr lang="en-US" dirty="0"/>
              <a:t> (+</a:t>
            </a:r>
            <a:r>
              <a:rPr lang="en-US" dirty="0" err="1"/>
              <a:t>ve</a:t>
            </a:r>
            <a:r>
              <a:rPr lang="en-US" dirty="0"/>
              <a:t>) drift in </a:t>
            </a:r>
            <a:r>
              <a:rPr lang="en-US" b="1" dirty="0"/>
              <a:t>opposite directions</a:t>
            </a:r>
            <a:r>
              <a:rPr lang="en-US" dirty="0"/>
              <a:t> in presence of electric field.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dirty="0"/>
              <a:t>They collect at electrodes to generate a </a:t>
            </a:r>
            <a:r>
              <a:rPr lang="en-US" b="1" dirty="0"/>
              <a:t>voltage signal</a:t>
            </a:r>
            <a:r>
              <a:rPr lang="en-US" dirty="0"/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dirty="0"/>
              <a:t>Combining pixel signals together provides a 2D image.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4361725" y="4835375"/>
            <a:ext cx="4282500" cy="57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b="1">
                <a:latin typeface="Cabin"/>
                <a:ea typeface="Cabin"/>
                <a:cs typeface="Cabin"/>
                <a:sym typeface="Cabin"/>
              </a:rPr>
              <a:t>Simple Solar Cell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1800" b="1" i="1">
                <a:latin typeface="Cabin"/>
                <a:ea typeface="Cabin"/>
                <a:cs typeface="Cabin"/>
                <a:sym typeface="Cabin"/>
              </a:rPr>
              <a:t>Source: http://iamtechnical.com/solar-cell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/>
              <a:t> 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/>
              <a:t>TYPES OF </a:t>
            </a: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IMAGE SENSORS 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581192" y="2180496"/>
            <a:ext cx="11029615" cy="367830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The most common devices are Charge Coupled Device (CCD) and CMOS: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CMOS:</a:t>
            </a:r>
          </a:p>
          <a:p>
            <a:pPr marL="457200" marR="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Faster acquisition.</a:t>
            </a:r>
          </a:p>
          <a:p>
            <a:pPr marL="457200" marR="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Higher sensitivity - better contrast and detectability.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CCD:</a:t>
            </a:r>
          </a:p>
          <a:p>
            <a:pPr marL="457200" marR="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Higher dynamic range.</a:t>
            </a:r>
          </a:p>
          <a:p>
            <a:pPr marL="457200" marR="0" lvl="0" indent="-3556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Longer exposure required.</a:t>
            </a:r>
          </a:p>
          <a:p>
            <a:pPr marL="0" marR="0" lvl="0" indent="0" algn="l" rtl="0">
              <a:spcBef>
                <a:spcPts val="96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34" name="Shape 134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B7B7B7"/>
                </a:solidFill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ELECTRON MICROSCOPY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2700" y="1332500"/>
            <a:ext cx="3963825" cy="531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46" name="Shape 146"/>
          <p:cNvSpPr/>
          <p:nvPr/>
        </p:nvSpPr>
        <p:spPr>
          <a:xfrm>
            <a:off x="7770425" y="2797700"/>
            <a:ext cx="4221900" cy="3706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5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90300" y="1943575"/>
            <a:ext cx="7149000" cy="440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Optical microscopy resolution limited ( </a:t>
            </a:r>
            <a:r>
              <a:rPr lang="en-US" sz="2000" i="1"/>
              <a:t>d = λ/2NA</a:t>
            </a:r>
            <a:r>
              <a:rPr lang="en-US" sz="2000" b="1" i="1"/>
              <a:t> </a:t>
            </a:r>
            <a:r>
              <a:rPr lang="en-US" sz="2000"/>
              <a:t>) due to lower wavelength boundary of visible light spectrum.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Operation in a glance: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Electron emitters generate electron beam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E-field acceleration determines energy ( </a:t>
            </a:r>
            <a:r>
              <a:rPr lang="en-US" sz="2000" i="1"/>
              <a:t>λ= h/P 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ELECTRON MICROSCOPY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2700" y="1332500"/>
            <a:ext cx="3963825" cy="531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58" name="Shape 158"/>
          <p:cNvSpPr/>
          <p:nvPr/>
        </p:nvSpPr>
        <p:spPr>
          <a:xfrm>
            <a:off x="7770425" y="4272350"/>
            <a:ext cx="4221900" cy="2232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6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90300" y="1943575"/>
            <a:ext cx="7149000" cy="440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99999"/>
                </a:solidFill>
              </a:rPr>
              <a:t>Optical microscopy resolution limited ( </a:t>
            </a:r>
            <a:r>
              <a:rPr lang="en-US" sz="2000" i="1">
                <a:solidFill>
                  <a:srgbClr val="999999"/>
                </a:solidFill>
              </a:rPr>
              <a:t>d = λ/2NA</a:t>
            </a:r>
            <a:r>
              <a:rPr lang="en-US" sz="2000" b="1" i="1">
                <a:solidFill>
                  <a:srgbClr val="999999"/>
                </a:solidFill>
              </a:rPr>
              <a:t> </a:t>
            </a:r>
            <a:r>
              <a:rPr lang="en-US" sz="2000">
                <a:solidFill>
                  <a:srgbClr val="999999"/>
                </a:solidFill>
              </a:rPr>
              <a:t>) due to lower wavelength boundary of visible light spectrum.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99999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99999"/>
                </a:solidFill>
              </a:rPr>
              <a:t>Operation in a glance: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Noto Sans Symbols"/>
              <a:buChar char="◼"/>
            </a:pPr>
            <a:r>
              <a:rPr lang="en-US" sz="2000">
                <a:solidFill>
                  <a:srgbClr val="999999"/>
                </a:solidFill>
              </a:rPr>
              <a:t>Electron emitters generate electron beam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Noto Sans Symbols"/>
              <a:buChar char="◼"/>
            </a:pPr>
            <a:r>
              <a:rPr lang="en-US" sz="2000">
                <a:solidFill>
                  <a:srgbClr val="999999"/>
                </a:solidFill>
              </a:rPr>
              <a:t>E-field acceleration determines energy ( </a:t>
            </a:r>
            <a:r>
              <a:rPr lang="en-US" sz="2000" i="1">
                <a:solidFill>
                  <a:srgbClr val="999999"/>
                </a:solidFill>
              </a:rPr>
              <a:t>λ= h/P )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◼"/>
            </a:pPr>
            <a:r>
              <a:rPr lang="en-US" sz="2000"/>
              <a:t>Magnetic coils collimate/position the beam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500" cy="101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177800" algn="l" rtl="0">
              <a:spcBef>
                <a:spcPts val="0"/>
              </a:spcBef>
              <a:buClr>
                <a:schemeClr val="lt1"/>
              </a:buClr>
              <a:buSzPct val="100000"/>
              <a:buFont typeface="Cabi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ELECTRON MICROSCOPY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90300" y="1943575"/>
            <a:ext cx="7149000" cy="440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99999"/>
                </a:solidFill>
              </a:rPr>
              <a:t>Optical microscopy resolution limited ( </a:t>
            </a:r>
            <a:r>
              <a:rPr lang="en-US" sz="2000" i="1">
                <a:solidFill>
                  <a:srgbClr val="999999"/>
                </a:solidFill>
              </a:rPr>
              <a:t>d = λ/2NA</a:t>
            </a:r>
            <a:r>
              <a:rPr lang="en-US" sz="2000" b="1" i="1">
                <a:solidFill>
                  <a:srgbClr val="999999"/>
                </a:solidFill>
              </a:rPr>
              <a:t> </a:t>
            </a:r>
            <a:r>
              <a:rPr lang="en-US" sz="2000">
                <a:solidFill>
                  <a:srgbClr val="999999"/>
                </a:solidFill>
              </a:rPr>
              <a:t>) due to lower wavelength boundary of visible light spectrum.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99999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99999"/>
                </a:solidFill>
              </a:rPr>
              <a:t>Operation in a glance: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Noto Sans Symbols"/>
              <a:buChar char="◼"/>
            </a:pPr>
            <a:r>
              <a:rPr lang="en-US" sz="2000">
                <a:solidFill>
                  <a:srgbClr val="999999"/>
                </a:solidFill>
              </a:rPr>
              <a:t>Electron emitters generate electron beam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Noto Sans Symbols"/>
              <a:buChar char="◼"/>
            </a:pPr>
            <a:r>
              <a:rPr lang="en-US" sz="2000">
                <a:solidFill>
                  <a:srgbClr val="999999"/>
                </a:solidFill>
              </a:rPr>
              <a:t>E-field acceleration determines energy ( </a:t>
            </a:r>
            <a:r>
              <a:rPr lang="en-US" sz="2000" i="1">
                <a:solidFill>
                  <a:srgbClr val="999999"/>
                </a:solidFill>
              </a:rPr>
              <a:t>λ= h/P )</a:t>
            </a:r>
          </a:p>
          <a:p>
            <a:pPr marL="306000" marR="0" lvl="0" indent="-327844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Noto Sans Symbols"/>
              <a:buChar char="◼"/>
            </a:pPr>
            <a:r>
              <a:rPr lang="en-US" sz="2000">
                <a:solidFill>
                  <a:srgbClr val="999999"/>
                </a:solidFill>
              </a:rPr>
              <a:t>Magnetic coils collimate/position the beam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Particle-Sample Interaction: electrons may scatter in different directions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Scanning EM (SEM) exploits back-scatter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Transmission EM (TEM) exploits front-scatter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TEMs are currently the leading device for achieved resolution.</a:t>
            </a:r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2700" y="1332500"/>
            <a:ext cx="3963825" cy="531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581242" y="742556"/>
            <a:ext cx="11029500" cy="1013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ELECTRON MICROSCOPY FIELDS/TECHNIQUES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581242" y="2907721"/>
            <a:ext cx="11029500" cy="36783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TEM Modes:  CTEM / STEM / Diffraction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Different application fields: Life Science, Materials Science, Semiconductor Analysis..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Major latest EM outbreaks: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Electron counting technique enabled last resolution revolution - as opposing to normal charge integration mode.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lvl="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/>
              <a:t>Cryo-EM used to reduce Biological sample damage - it enabled 2017 chemical Nobel prize winning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179" name="Shape 179"/>
          <p:cNvPicPr preferRelativeResize="0"/>
          <p:nvPr/>
        </p:nvPicPr>
        <p:blipFill rotWithShape="1">
          <a:blip r:embed="rId3">
            <a:alphaModFix/>
          </a:blip>
          <a:srcRect t="2649" b="-2649"/>
          <a:stretch/>
        </p:blipFill>
        <p:spPr>
          <a:xfrm>
            <a:off x="2907089" y="4149080"/>
            <a:ext cx="5565175" cy="182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 txBox="1"/>
          <p:nvPr/>
        </p:nvSpPr>
        <p:spPr>
          <a:xfrm>
            <a:off x="4470725" y="195750"/>
            <a:ext cx="3268800" cy="506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Cabin"/>
                <a:ea typeface="Cabin"/>
                <a:cs typeface="Cabin"/>
                <a:sym typeface="Cabin"/>
              </a:rPr>
              <a:t>Part 2: Existing Applications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666550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1: Motivation &amp; Basics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8246975" y="195750"/>
            <a:ext cx="3268800" cy="5064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solidFill>
                  <a:srgbClr val="CCCCCC"/>
                </a:solidFill>
                <a:latin typeface="Cabin"/>
                <a:ea typeface="Cabin"/>
                <a:cs typeface="Cabin"/>
                <a:sym typeface="Cabin"/>
              </a:rPr>
              <a:t>Part 3: Future Applications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11295925" y="6352575"/>
            <a:ext cx="819900" cy="42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>
                <a:latin typeface="Cabin"/>
                <a:ea typeface="Cabin"/>
                <a:cs typeface="Cabin"/>
                <a:sym typeface="Cabin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1697</Words>
  <Application>Microsoft Office PowerPoint</Application>
  <PresentationFormat>Benutzerdefiniert</PresentationFormat>
  <Paragraphs>343</Paragraphs>
  <Slides>21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Cabin</vt:lpstr>
      <vt:lpstr>Roboto</vt:lpstr>
      <vt:lpstr>Noto Sans Symbols</vt:lpstr>
      <vt:lpstr>Dividend</vt:lpstr>
      <vt:lpstr>Exploring Image Sensor Applications  </vt:lpstr>
      <vt:lpstr>AGENDA</vt:lpstr>
      <vt:lpstr>EXPLORING NEW IMAGE SENSOR APPLICATIONS</vt:lpstr>
      <vt:lpstr>HOW IMAGE SENSORS WORK</vt:lpstr>
      <vt:lpstr>TYPES OF IMAGE SENSORS </vt:lpstr>
      <vt:lpstr>ELECTRON MICROSCOPY</vt:lpstr>
      <vt:lpstr>ELECTRON MICROSCOPY</vt:lpstr>
      <vt:lpstr>ELECTRON MICROSCOPY</vt:lpstr>
      <vt:lpstr>ELECTRON MICROSCOPY FIELDS/TECHNIQUES</vt:lpstr>
      <vt:lpstr>DETECTORS FOR ELECTRON MICROSCOPY</vt:lpstr>
      <vt:lpstr>ENVIRONMENTAL RADIATION DETECTION</vt:lpstr>
      <vt:lpstr>WHAT WE WANT TO DETECT</vt:lpstr>
      <vt:lpstr>IMAGE SENSORS FOR RADIATION DETECTORS</vt:lpstr>
      <vt:lpstr>USING CMOS</vt:lpstr>
      <vt:lpstr>ELECTRON MICROSCOPY &amp; RADIATION DETECTORS - WHAT ELSE? </vt:lpstr>
      <vt:lpstr>SEARCH FOR NEW APPLICATION FIELDS TO IMAGE SENSORS</vt:lpstr>
      <vt:lpstr>SEARCH FOR NEW APPLICATION FIELDS TO IMAGE SENSORS</vt:lpstr>
      <vt:lpstr>SEARCH FOR NEW APPLICATION FIELDS TO IMAGE SENSORS</vt:lpstr>
      <vt:lpstr>SEARCH FOR NEW APPLICATION FIELDS TO IMAGE SENSORS</vt:lpstr>
      <vt:lpstr>SOME USEFUL QUESTIONS TO ASSESS A MARKET ATTRACTIVITY OF  AN APPLICATION FIELD</vt:lpstr>
      <vt:lpstr>CONCLUSION: Image sensors are in rapid expansion, especially CMOS devices. They play a fundamental role in many modern applications.    CAN WE EXPLOIT THEM EVEN MORE?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Image Sensor Applications</dc:title>
  <dc:creator>Wood, Callum</dc:creator>
  <cp:lastModifiedBy>Wood, Callum</cp:lastModifiedBy>
  <cp:revision>3</cp:revision>
  <dcterms:modified xsi:type="dcterms:W3CDTF">2017-11-09T11:15:01Z</dcterms:modified>
</cp:coreProperties>
</file>