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5" r:id="rId2"/>
    <p:sldId id="320" r:id="rId3"/>
    <p:sldId id="313" r:id="rId4"/>
    <p:sldId id="303" r:id="rId5"/>
    <p:sldId id="317" r:id="rId6"/>
    <p:sldId id="318" r:id="rId7"/>
    <p:sldId id="316" r:id="rId8"/>
    <p:sldId id="322" r:id="rId9"/>
    <p:sldId id="32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642" autoAdjust="0"/>
  </p:normalViewPr>
  <p:slideViewPr>
    <p:cSldViewPr snapToGrid="0" snapToObjects="1">
      <p:cViewPr varScale="1">
        <p:scale>
          <a:sx n="93" d="100"/>
          <a:sy n="93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1541B-8762-FD4D-AAB9-9AED83E3490B}" type="datetimeFigureOut">
              <a:rPr lang="en-US" smtClean="0"/>
              <a:pPr/>
              <a:t>03.05.17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D83CC-5AD6-9545-A6C8-19D941E0B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502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5073D-D33A-E04C-A42E-B663F0D37151}" type="datetimeFigureOut">
              <a:rPr lang="en-US" smtClean="0"/>
              <a:pPr/>
              <a:t>03.05.17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6CC2F-036D-8F47-9C69-E30B0EF5AA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547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9F50-21F5-8B41-B1FC-AF6422195452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BAE3A-6E57-6141-9694-6CFD5D9DB8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697" y="1479092"/>
            <a:ext cx="7772400" cy="1470025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Helvetica"/>
              </a:rPr>
              <a:t>Working </a:t>
            </a:r>
            <a:r>
              <a:rPr lang="en-US" sz="2000" b="1" dirty="0">
                <a:solidFill>
                  <a:prstClr val="black"/>
                </a:solidFill>
                <a:latin typeface="Helvetica"/>
              </a:rPr>
              <a:t>group on </a:t>
            </a:r>
            <a:r>
              <a:rPr lang="en-US" sz="2000" b="1" dirty="0" smtClean="0">
                <a:solidFill>
                  <a:prstClr val="black"/>
                </a:solidFill>
                <a:latin typeface="Helvetica"/>
              </a:rPr>
              <a:t>the use </a:t>
            </a:r>
            <a:r>
              <a:rPr lang="en-US" sz="2000" b="1" dirty="0">
                <a:solidFill>
                  <a:prstClr val="black"/>
                </a:solidFill>
                <a:latin typeface="Helvetica"/>
              </a:rPr>
              <a:t>of novel accelerator </a:t>
            </a:r>
            <a:r>
              <a:rPr lang="en-US" sz="2000" b="1" dirty="0" smtClean="0">
                <a:solidFill>
                  <a:prstClr val="black"/>
                </a:solidFill>
                <a:latin typeface="Helvetica"/>
              </a:rPr>
              <a:t>techniques</a:t>
            </a:r>
            <a:br>
              <a:rPr lang="en-US" sz="2000" b="1" dirty="0" smtClean="0">
                <a:solidFill>
                  <a:prstClr val="black"/>
                </a:solidFill>
                <a:latin typeface="Helvetica"/>
              </a:rPr>
            </a:br>
            <a:r>
              <a:rPr lang="en-US" sz="2000" b="1" dirty="0" smtClean="0">
                <a:solidFill>
                  <a:prstClr val="black"/>
                </a:solidFill>
                <a:latin typeface="Helvetica"/>
              </a:rPr>
              <a:t>Status report</a:t>
            </a:r>
            <a:endParaRPr lang="en-US" sz="2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664921"/>
            <a:ext cx="8074239" cy="467691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Erik Adli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Dep. of Physics, University of Oslo, Norway and CERN</a:t>
            </a:r>
          </a:p>
          <a:p>
            <a:endParaRPr lang="en-US" sz="2000" b="1" dirty="0" smtClean="0">
              <a:solidFill>
                <a:schemeClr val="tx1"/>
              </a:solidFill>
            </a:endParaRPr>
          </a:p>
          <a:p>
            <a:r>
              <a:rPr lang="en-US" sz="2400" dirty="0" smtClean="0"/>
              <a:t>May 3, 2017</a:t>
            </a:r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2819" y="66550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357" y="5262357"/>
            <a:ext cx="1595643" cy="15956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62357"/>
            <a:ext cx="1595643" cy="159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39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Look at interesting </a:t>
            </a:r>
            <a:r>
              <a:rPr lang="en-US" sz="2600" dirty="0"/>
              <a:t>long term perspectives for LC installations</a:t>
            </a:r>
            <a:r>
              <a:rPr lang="nb-NO" sz="2600" dirty="0"/>
              <a:t> </a:t>
            </a:r>
            <a:endParaRPr lang="nb-NO" sz="2600" dirty="0" smtClean="0"/>
          </a:p>
          <a:p>
            <a:pPr lvl="1"/>
            <a:r>
              <a:rPr lang="en-US" sz="2600" dirty="0"/>
              <a:t>potential use of these in Linear Collider implementations as future stages of the existing plans for Higgs factory </a:t>
            </a:r>
            <a:endParaRPr lang="en-US" sz="2600" dirty="0" smtClean="0"/>
          </a:p>
          <a:p>
            <a:pPr lvl="1"/>
            <a:r>
              <a:rPr lang="en-US" sz="2600" dirty="0" smtClean="0"/>
              <a:t>Could be everything from reuse of tunnel, extend linac, afterburner, improvements of BDS ...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studies can also help to identify R&amp;D priorities for novel accelerator schemes by considering their compatibilities with CLIC and ILC technologies.</a:t>
            </a:r>
            <a:endParaRPr lang="nb-NO" sz="2600" dirty="0"/>
          </a:p>
          <a:p>
            <a:r>
              <a:rPr lang="en-US" sz="2600" dirty="0" smtClean="0"/>
              <a:t>Input to European Strategy (end 2018)</a:t>
            </a:r>
            <a:endParaRPr lang="en-US" sz="2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5700"/>
            <a:ext cx="82423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549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81312" y="1685028"/>
            <a:ext cx="6953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4628" y="1131735"/>
            <a:ext cx="87793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17/2 : </a:t>
            </a:r>
          </a:p>
          <a:p>
            <a:r>
              <a:rPr lang="en-US" sz="3000" dirty="0" smtClean="0"/>
              <a:t>Daniel Schulte, Requirements for linear colliders</a:t>
            </a:r>
          </a:p>
          <a:p>
            <a:endParaRPr lang="en-US" sz="3000" dirty="0"/>
          </a:p>
          <a:p>
            <a:r>
              <a:rPr lang="en-US" sz="2000" dirty="0" smtClean="0"/>
              <a:t>24/3 :</a:t>
            </a:r>
          </a:p>
          <a:p>
            <a:r>
              <a:rPr lang="en-US" sz="3000" dirty="0" err="1" smtClean="0"/>
              <a:t>Patric</a:t>
            </a:r>
            <a:r>
              <a:rPr lang="en-US" sz="3000" dirty="0" smtClean="0"/>
              <a:t> </a:t>
            </a:r>
            <a:r>
              <a:rPr lang="en-US" sz="3000" dirty="0" err="1" smtClean="0"/>
              <a:t>Muggli</a:t>
            </a:r>
            <a:r>
              <a:rPr lang="en-US" sz="3000" dirty="0"/>
              <a:t>, An overview of novel accelerator </a:t>
            </a:r>
            <a:r>
              <a:rPr lang="en-US" sz="3000" dirty="0" smtClean="0"/>
              <a:t>technologies</a:t>
            </a:r>
          </a:p>
          <a:p>
            <a:endParaRPr lang="en-US" sz="3000" dirty="0"/>
          </a:p>
          <a:p>
            <a:r>
              <a:rPr lang="en-US" sz="2000" dirty="0" smtClean="0"/>
              <a:t>21/4 : </a:t>
            </a:r>
          </a:p>
          <a:p>
            <a:r>
              <a:rPr lang="en-US" sz="3000" dirty="0" smtClean="0"/>
              <a:t>Philipp </a:t>
            </a:r>
            <a:r>
              <a:rPr lang="en-US" sz="3000" dirty="0" err="1" smtClean="0"/>
              <a:t>Roloff</a:t>
            </a:r>
            <a:r>
              <a:rPr lang="en-US" sz="3000" dirty="0"/>
              <a:t>, Physics considerations for multi-TeV </a:t>
            </a:r>
            <a:r>
              <a:rPr lang="en-US" sz="3000" dirty="0" smtClean="0"/>
              <a:t>collisions</a:t>
            </a:r>
            <a:endParaRPr lang="en-US" sz="3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5442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Meetings so far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245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0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Luminosity Challenge for Linear Colliders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5515" y="2300484"/>
            <a:ext cx="8789940" cy="489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Efficiency </a:t>
            </a:r>
            <a:r>
              <a:rPr lang="en-US" dirty="0" smtClean="0"/>
              <a:t>will limit beam power in plasma-based colliders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Likely find practical efficiency to be smaller in plasma-based colliders than assumed now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00FF"/>
              </a:buClr>
              <a:buFont typeface="Symbol" charset="2"/>
              <a:buChar char=""/>
            </a:pPr>
            <a:r>
              <a:rPr lang="en-US" dirty="0" smtClean="0">
                <a:solidFill>
                  <a:srgbClr val="FF0000"/>
                </a:solidFill>
              </a:rPr>
              <a:t> Have to improve luminosity per beam current</a:t>
            </a:r>
          </a:p>
          <a:p>
            <a:pPr lvl="1">
              <a:buClr>
                <a:srgbClr val="0000FF"/>
              </a:buClr>
              <a:buFont typeface="Symbol" charset="2"/>
              <a:buChar char=""/>
            </a:pPr>
            <a:r>
              <a:rPr lang="en-US" dirty="0" smtClean="0">
                <a:solidFill>
                  <a:srgbClr val="FF0000"/>
                </a:solidFill>
              </a:rPr>
              <a:t> Could be useful for linear colliders in general, but also means no low-hanging fruit known</a:t>
            </a:r>
          </a:p>
          <a:p>
            <a:pPr>
              <a:buClr>
                <a:srgbClr val="0000FF"/>
              </a:buClr>
              <a:buFont typeface="Symbol" charset="2"/>
              <a:buChar char=""/>
            </a:pPr>
            <a:endParaRPr lang="en-US" dirty="0">
              <a:solidFill>
                <a:srgbClr val="0000FF"/>
              </a:solidFill>
            </a:endParaRPr>
          </a:p>
          <a:p>
            <a:pPr>
              <a:buClr>
                <a:srgbClr val="0000FF"/>
              </a:buClr>
              <a:buFont typeface="Symbol" charset="2"/>
              <a:buChar char="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Still have to push </a:t>
            </a:r>
            <a:r>
              <a:rPr lang="en-US" dirty="0" smtClean="0">
                <a:solidFill>
                  <a:srgbClr val="0000FF"/>
                </a:solidFill>
              </a:rPr>
              <a:t>efficiency </a:t>
            </a:r>
            <a:r>
              <a:rPr lang="en-US" dirty="0" smtClean="0">
                <a:solidFill>
                  <a:srgbClr val="000000"/>
                </a:solidFill>
              </a:rPr>
              <a:t>as much as possible</a:t>
            </a:r>
          </a:p>
          <a:p>
            <a:pPr>
              <a:buClr>
                <a:srgbClr val="0000FF"/>
              </a:buClr>
              <a:buFont typeface="Symbol" charset="2"/>
              <a:buChar char=""/>
            </a:pPr>
            <a:endParaRPr lang="en-US" dirty="0">
              <a:solidFill>
                <a:srgbClr val="000000"/>
              </a:solidFill>
            </a:endParaRPr>
          </a:p>
          <a:p>
            <a:pPr>
              <a:buClr>
                <a:srgbClr val="0000FF"/>
              </a:buClr>
            </a:pPr>
            <a:r>
              <a:rPr lang="en-US" dirty="0">
                <a:solidFill>
                  <a:srgbClr val="000000"/>
                </a:solidFill>
              </a:rPr>
              <a:t>Reduce the vertical </a:t>
            </a:r>
            <a:r>
              <a:rPr lang="en-US" dirty="0" err="1">
                <a:solidFill>
                  <a:srgbClr val="008000"/>
                </a:solidFill>
              </a:rPr>
              <a:t>beamsize</a:t>
            </a:r>
            <a:r>
              <a:rPr lang="en-US" dirty="0">
                <a:solidFill>
                  <a:srgbClr val="008000"/>
                </a:solidFill>
              </a:rPr>
              <a:t> (</a:t>
            </a:r>
            <a:r>
              <a:rPr lang="en-US" dirty="0" err="1">
                <a:solidFill>
                  <a:srgbClr val="008000"/>
                </a:solidFill>
              </a:rPr>
              <a:t>betafunction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and</a:t>
            </a:r>
            <a:r>
              <a:rPr lang="en-US" dirty="0">
                <a:solidFill>
                  <a:srgbClr val="008000"/>
                </a:solidFill>
              </a:rPr>
              <a:t> emittance) </a:t>
            </a:r>
            <a:r>
              <a:rPr lang="en-US" dirty="0">
                <a:solidFill>
                  <a:srgbClr val="000000"/>
                </a:solidFill>
              </a:rPr>
              <a:t>as much as </a:t>
            </a:r>
            <a:r>
              <a:rPr lang="en-US" dirty="0" smtClean="0">
                <a:solidFill>
                  <a:srgbClr val="000000"/>
                </a:solidFill>
              </a:rPr>
              <a:t>possible</a:t>
            </a:r>
          </a:p>
          <a:p>
            <a:pPr>
              <a:buClr>
                <a:srgbClr val="0000FF"/>
              </a:buClr>
            </a:pPr>
            <a:endParaRPr lang="en-US" dirty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Smaller </a:t>
            </a:r>
            <a:r>
              <a:rPr lang="en-US" sz="1600" dirty="0" err="1">
                <a:solidFill>
                  <a:srgbClr val="000000"/>
                </a:solidFill>
              </a:rPr>
              <a:t>emittances</a:t>
            </a:r>
            <a:r>
              <a:rPr lang="en-US" sz="1600" dirty="0">
                <a:solidFill>
                  <a:srgbClr val="000000"/>
                </a:solidFill>
              </a:rPr>
              <a:t> needs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better emittance preservation in main linac </a:t>
            </a:r>
            <a:r>
              <a:rPr lang="en-US" sz="1600" dirty="0">
                <a:solidFill>
                  <a:srgbClr val="000000"/>
                </a:solidFill>
              </a:rPr>
              <a:t>(but more difficult than in LC)</a:t>
            </a:r>
          </a:p>
          <a:p>
            <a:pPr lvl="1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better sources</a:t>
            </a:r>
          </a:p>
          <a:p>
            <a:pPr lvl="2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e.g. </a:t>
            </a:r>
            <a:r>
              <a:rPr lang="en-US" sz="1600" dirty="0" err="1">
                <a:solidFill>
                  <a:srgbClr val="000000"/>
                </a:solidFill>
              </a:rPr>
              <a:t>undulator</a:t>
            </a:r>
            <a:r>
              <a:rPr lang="en-US" sz="1600" dirty="0">
                <a:solidFill>
                  <a:srgbClr val="000000"/>
                </a:solidFill>
              </a:rPr>
              <a:t>-based damping?</a:t>
            </a:r>
          </a:p>
          <a:p>
            <a:pPr lvl="1">
              <a:buFont typeface="Arial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Smaller </a:t>
            </a:r>
            <a:r>
              <a:rPr lang="en-US" sz="1600" dirty="0" err="1">
                <a:solidFill>
                  <a:srgbClr val="FF0000"/>
                </a:solidFill>
              </a:rPr>
              <a:t>betafunction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could be achieved using novel beam delivery system design</a:t>
            </a:r>
          </a:p>
          <a:p>
            <a:pPr>
              <a:buClr>
                <a:srgbClr val="0000FF"/>
              </a:buClr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969" y="1046788"/>
            <a:ext cx="5618788" cy="130350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CERN, February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AE3A-6E57-6141-9694-6CFD5D9DB8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58309" y="-107107"/>
            <a:ext cx="3344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From Daniel's slides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5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39" y="2319440"/>
            <a:ext cx="7815385" cy="26620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" y="226744"/>
            <a:ext cx="2705100" cy="17895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3" y="5169636"/>
            <a:ext cx="1914769" cy="165326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5169514"/>
            <a:ext cx="1873738" cy="153305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8308" y="4947932"/>
            <a:ext cx="1856153" cy="189450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4448" y="1"/>
            <a:ext cx="2000012" cy="201627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124448" y="1348154"/>
            <a:ext cx="8600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LWFA</a:t>
            </a:r>
            <a:endParaRPr lang="en-US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241676" y="6111631"/>
            <a:ext cx="8909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PWFA</a:t>
            </a:r>
            <a:endParaRPr lang="en-US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3361" y="187668"/>
            <a:ext cx="6527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DLA</a:t>
            </a:r>
            <a:endParaRPr lang="en-US" sz="2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6454" y="5930834"/>
            <a:ext cx="13260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DWA COL</a:t>
            </a:r>
            <a:endParaRPr lang="en-US" sz="2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20536" y="5680744"/>
            <a:ext cx="789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DWA </a:t>
            </a:r>
          </a:p>
          <a:p>
            <a:r>
              <a:rPr lang="en-US" sz="2200" b="1" dirty="0" smtClean="0"/>
              <a:t>TBA</a:t>
            </a:r>
            <a:endParaRPr lang="en-US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-58309" y="-107107"/>
            <a:ext cx="3344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Patric's</a:t>
            </a:r>
            <a:r>
              <a:rPr lang="en-US" sz="1400" b="1" dirty="0" smtClean="0">
                <a:solidFill>
                  <a:srgbClr val="FF0000"/>
                </a:solidFill>
              </a:rPr>
              <a:t> talk :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316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" y="226744"/>
            <a:ext cx="2705100" cy="17895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3" y="5169636"/>
            <a:ext cx="1914769" cy="165326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5169514"/>
            <a:ext cx="1873738" cy="153305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308" y="4947932"/>
            <a:ext cx="1856153" cy="189450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4448" y="1"/>
            <a:ext cx="2000012" cy="201627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124448" y="1348154"/>
            <a:ext cx="8600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LWFA</a:t>
            </a:r>
            <a:endParaRPr lang="en-US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241676" y="6111631"/>
            <a:ext cx="8909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PWFA</a:t>
            </a:r>
            <a:endParaRPr lang="en-US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3361" y="187668"/>
            <a:ext cx="6527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DLA</a:t>
            </a:r>
            <a:endParaRPr lang="en-US" sz="2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6454" y="5930834"/>
            <a:ext cx="13260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DWA COL</a:t>
            </a:r>
            <a:endParaRPr lang="en-US" sz="2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20536" y="5680744"/>
            <a:ext cx="789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DWA </a:t>
            </a:r>
          </a:p>
          <a:p>
            <a:r>
              <a:rPr lang="en-US" sz="2200" b="1" dirty="0" smtClean="0"/>
              <a:t>TBA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899" y="3091348"/>
            <a:ext cx="415094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/>
              <a:t>Charge symmetric</a:t>
            </a:r>
          </a:p>
          <a:p>
            <a:r>
              <a:rPr lang="en-US" sz="2300" dirty="0" smtClean="0"/>
              <a:t>-  same acceleration mechanism for e- and e+ </a:t>
            </a:r>
          </a:p>
          <a:p>
            <a:endParaRPr lang="en-US" sz="2300" dirty="0" smtClean="0"/>
          </a:p>
          <a:p>
            <a:endParaRPr lang="en-US" sz="23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993053" y="2526048"/>
            <a:ext cx="413140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Charge asymmetric </a:t>
            </a:r>
            <a:r>
              <a:rPr lang="en-US" sz="2200" dirty="0" smtClean="0"/>
              <a:t>in the non-linear r</a:t>
            </a:r>
            <a:r>
              <a:rPr lang="en-US" sz="2200" dirty="0"/>
              <a:t>egime (blow-out)</a:t>
            </a:r>
            <a:endParaRPr lang="en-US" sz="2200" dirty="0" smtClean="0"/>
          </a:p>
          <a:p>
            <a:r>
              <a:rPr lang="en-US" sz="2200" dirty="0" smtClean="0"/>
              <a:t>- e-: promise of good emittance preservation during acceleration</a:t>
            </a:r>
          </a:p>
          <a:p>
            <a:r>
              <a:rPr lang="en-US" sz="2200" dirty="0" smtClean="0"/>
              <a:t>- e+: less clear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483230" y="2110720"/>
            <a:ext cx="0" cy="4153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187938" y="2263120"/>
            <a:ext cx="0" cy="4153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07476" y="4155829"/>
            <a:ext cx="0" cy="399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483230" y="4264013"/>
            <a:ext cx="0" cy="399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21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58309" y="-107107"/>
            <a:ext cx="3344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Philipp's talk, some conclusions :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48865"/>
            <a:ext cx="8678629" cy="7663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 TeV e- beams are available, but not e+ beams (potential case for plasma) :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TeV-scale e- e- colliders: limited interest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Asymmetric collisions (e.g.</a:t>
            </a:r>
            <a:r>
              <a:rPr lang="en-US" dirty="0"/>
              <a:t> E</a:t>
            </a:r>
            <a:r>
              <a:rPr lang="en-US" baseline="-25000" dirty="0"/>
              <a:t>com</a:t>
            </a:r>
            <a:r>
              <a:rPr lang="en-US" dirty="0"/>
              <a:t> = 3 </a:t>
            </a:r>
            <a:r>
              <a:rPr lang="en-US" dirty="0" smtClean="0"/>
              <a:t>TeV using e- at 11 TeV, e+ at 200 GeV) : limited interest;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requires new detector concepts to catch strongly boosted physics (&lt; 10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beam power would increase as E</a:t>
            </a:r>
            <a:r>
              <a:rPr lang="en-US" baseline="30000" dirty="0"/>
              <a:t>2</a:t>
            </a:r>
            <a:r>
              <a:rPr lang="en-US" baseline="-25000" dirty="0" smtClean="0"/>
              <a:t>com</a:t>
            </a:r>
            <a:r>
              <a:rPr lang="en-US" dirty="0" smtClean="0"/>
              <a:t> -&gt; poor efficiency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TeV-scale gamma-gamma colliders: while not as good as e- e+, could be of interest.  Topic will be revisited by Philipp; he needs input in form of photon spectrum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Luminosity needs for 10-30 TeV machines :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Higgs physics a luminosity similar to CLIC 3 TeV would give interesting physics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each for new physics increases with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luminosity needs for new physics increase with energy, but to say how high luminosity is needed.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Time structure: 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Both pulsed (CLIC) or continuous (LHC) bunch time structure is OK</a:t>
            </a:r>
          </a:p>
          <a:p>
            <a:pPr lvl="1"/>
            <a:endParaRPr lang="en-US" baseline="30000" dirty="0"/>
          </a:p>
          <a:p>
            <a:pPr lvl="1"/>
            <a:endParaRPr lang="en-US" baseline="30000" dirty="0" smtClean="0"/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86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596"/>
            <a:ext cx="8229600" cy="1143000"/>
          </a:xfrm>
        </p:spPr>
        <p:txBody>
          <a:bodyPr/>
          <a:lstStyle/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4926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novel accelerator community is large; US traditional leader.  </a:t>
            </a:r>
          </a:p>
          <a:p>
            <a:r>
              <a:rPr lang="en-US" sz="1800" dirty="0" smtClean="0"/>
              <a:t>They have their own HEP-collider roadmaps; in the US formally adopted by DOE after years of consultation). </a:t>
            </a:r>
          </a:p>
          <a:p>
            <a:pPr lvl="1"/>
            <a:r>
              <a:rPr lang="en-US" sz="1600" dirty="0" smtClean="0"/>
              <a:t>They are interested in developing the technology; seems less interest in developing linear collider designs (too early, also according to their road maps)</a:t>
            </a:r>
          </a:p>
          <a:p>
            <a:pPr lvl="1"/>
            <a:r>
              <a:rPr lang="en-US" sz="1600" dirty="0" smtClean="0"/>
              <a:t>They are not interested in being constrained or down-selecting technology at this point.</a:t>
            </a:r>
          </a:p>
          <a:p>
            <a:pPr lvl="1"/>
            <a:r>
              <a:rPr lang="en-US" sz="1600" dirty="0" smtClean="0"/>
              <a:t>They plan to provide their own, independent, input on to the HEP-strategy </a:t>
            </a:r>
            <a:endParaRPr lang="en-US" sz="16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marL="0" indent="0">
              <a:buNone/>
            </a:pPr>
            <a:endParaRPr lang="en-US" sz="2200" dirty="0" smtClean="0"/>
          </a:p>
          <a:p>
            <a:endParaRPr lang="en-US" sz="1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75" y="3363997"/>
            <a:ext cx="2122851" cy="15764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156" y="3353576"/>
            <a:ext cx="2165068" cy="154384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17511" y="50488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Still, I think both parts (CLIC and NAT) would benefit from cooperation :</a:t>
            </a:r>
          </a:p>
          <a:p>
            <a:pPr lvl="1"/>
            <a:r>
              <a:rPr lang="en-US" sz="1600" dirty="0" smtClean="0"/>
              <a:t>how </a:t>
            </a:r>
            <a:r>
              <a:rPr lang="en-US" sz="1600" dirty="0"/>
              <a:t>can NAT contribute to the CLIC project </a:t>
            </a:r>
            <a:endParaRPr lang="en-US" sz="1600" dirty="0" smtClean="0"/>
          </a:p>
          <a:p>
            <a:pPr lvl="1"/>
            <a:r>
              <a:rPr lang="en-US" sz="1600" dirty="0"/>
              <a:t>h</a:t>
            </a:r>
            <a:r>
              <a:rPr lang="en-US" sz="1600" dirty="0" smtClean="0"/>
              <a:t>ow </a:t>
            </a:r>
            <a:r>
              <a:rPr lang="en-US" sz="1600" dirty="0"/>
              <a:t>can we contribute to the NAT community </a:t>
            </a:r>
            <a:endParaRPr lang="en-US" sz="1600" dirty="0" smtClean="0"/>
          </a:p>
          <a:p>
            <a:r>
              <a:rPr lang="en-US" sz="2000" dirty="0" smtClean="0"/>
              <a:t>"ANAR" workshop  (last week) : planning for Europe, good time to discuss</a:t>
            </a:r>
          </a:p>
          <a:p>
            <a:endParaRPr lang="en-US" sz="22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marL="0" indent="0">
              <a:buFont typeface="Arial"/>
              <a:buNone/>
            </a:pPr>
            <a:endParaRPr lang="en-US" sz="2200" dirty="0" smtClean="0"/>
          </a:p>
          <a:p>
            <a:endParaRPr lang="en-US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615" y="3305864"/>
            <a:ext cx="2456221" cy="16636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95811" y="4897417"/>
            <a:ext cx="8909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From "ANAR"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6327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596"/>
            <a:ext cx="8229600" cy="114300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1479" y="1344828"/>
            <a:ext cx="856656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Start collaboration with Argonne on TBA-DWA (dielectrics): technology close to CLIC, and can easier be evaluated (next meeting, Friday May 12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14h00)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Start studies on plasma colliders concepts within CLIC, in order to better understand promises and challenges </a:t>
            </a:r>
            <a:r>
              <a:rPr lang="en-US" sz="2400" dirty="0" smtClean="0"/>
              <a:t>ourselves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To develop collider concepts further does not imply need for more experiment; design activities are "lagging" behind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Find best strategy to cooperate within HEP-roadmap of the NAT community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8136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21414</TotalTime>
  <Words>763</Words>
  <Application>Microsoft Macintosh PowerPoint</Application>
  <PresentationFormat>On-screen Show (4:3)</PresentationFormat>
  <Paragraphs>115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Working group on the use of novel accelerator techniques Status report</vt:lpstr>
      <vt:lpstr>Mandate</vt:lpstr>
      <vt:lpstr>PowerPoint Presentation</vt:lpstr>
      <vt:lpstr>Luminosity Challenge for Linear Colliders</vt:lpstr>
      <vt:lpstr>PowerPoint Presentation</vt:lpstr>
      <vt:lpstr>PowerPoint Presentation</vt:lpstr>
      <vt:lpstr>PowerPoint Presentation</vt:lpstr>
      <vt:lpstr>Community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E A</cp:lastModifiedBy>
  <cp:revision>152</cp:revision>
  <cp:lastPrinted>2017-02-16T10:42:31Z</cp:lastPrinted>
  <dcterms:created xsi:type="dcterms:W3CDTF">2017-02-16T08:35:50Z</dcterms:created>
  <dcterms:modified xsi:type="dcterms:W3CDTF">2017-05-03T07:43:12Z</dcterms:modified>
</cp:coreProperties>
</file>