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64" r:id="rId3"/>
    <p:sldId id="257" r:id="rId4"/>
    <p:sldId id="258" r:id="rId5"/>
    <p:sldId id="263" r:id="rId6"/>
    <p:sldId id="262" r:id="rId7"/>
    <p:sldId id="265" r:id="rId8"/>
    <p:sldId id="261" r:id="rId9"/>
  </p:sldIdLst>
  <p:sldSz cx="9144000" cy="5143500" type="screen16x9"/>
  <p:notesSz cx="6858000" cy="9144000"/>
  <p:embeddedFontLst>
    <p:embeddedFont>
      <p:font typeface="Futura Md BT" panose="020B0602020204020303" pitchFamily="34" charset="0"/>
      <p:regular r:id="rId11"/>
      <p:bold r:id="rId12"/>
      <p:italic r:id="rId13"/>
      <p:boldItalic r:id="rId14"/>
    </p:embeddedFont>
    <p:embeddedFont>
      <p:font typeface="Operator Mono Medium" panose="02000009000000000000" pitchFamily="49" charset="0"/>
      <p:regular r:id="rId15"/>
      <p:italic r:id="rId16"/>
    </p:embeddedFont>
    <p:embeddedFont>
      <p:font typeface="Futura Bk BT" panose="020B0502020204020303" pitchFamily="34" charset="0"/>
      <p:regular r:id="rId17"/>
      <p: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327F9E0-B5B3-4A3A-88E7-954237E4B4B9}">
  <a:tblStyle styleId="{4327F9E0-B5B3-4A3A-88E7-954237E4B4B9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84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01938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15107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7494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4558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133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9712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759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642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9740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rgbClr val="11111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598400" y="1763225"/>
            <a:ext cx="5947199" cy="1159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rgbClr val="FFFFFF"/>
              </a:buClr>
              <a:buSzPct val="100000"/>
              <a:defRPr sz="4800" b="1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grpSp>
        <p:nvGrpSpPr>
          <p:cNvPr id="10" name="Shape 10"/>
          <p:cNvGrpSpPr/>
          <p:nvPr/>
        </p:nvGrpSpPr>
        <p:grpSpPr>
          <a:xfrm>
            <a:off x="3239977" y="-11"/>
            <a:ext cx="2664078" cy="1326979"/>
            <a:chOff x="3578850" y="-50"/>
            <a:chExt cx="1816500" cy="904800"/>
          </a:xfrm>
        </p:grpSpPr>
        <p:sp>
          <p:nvSpPr>
            <p:cNvPr id="11" name="Shape 11"/>
            <p:cNvSpPr/>
            <p:nvPr/>
          </p:nvSpPr>
          <p:spPr>
            <a:xfrm rot="10800000">
              <a:off x="3578850" y="-50"/>
              <a:ext cx="1816500" cy="904800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rot="10800000">
              <a:off x="4487250" y="-50"/>
              <a:ext cx="908100" cy="904800"/>
            </a:xfrm>
            <a:prstGeom prst="triangle">
              <a:avLst>
                <a:gd name="adj" fmla="val 100000"/>
              </a:avLst>
            </a:prstGeom>
            <a:solidFill>
              <a:srgbClr val="99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">
    <p:bg>
      <p:bgPr>
        <a:solidFill>
          <a:srgbClr val="11111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484910" y="-27708"/>
            <a:ext cx="5947199" cy="810491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l">
              <a:spcBef>
                <a:spcPts val="0"/>
              </a:spcBef>
              <a:buClr>
                <a:srgbClr val="FFFFFF"/>
              </a:buClr>
              <a:buSzPct val="100000"/>
              <a:defRPr sz="3800" b="1" i="0">
                <a:solidFill>
                  <a:srgbClr val="FFFFFF"/>
                </a:solidFill>
                <a:latin typeface="Operator Mono Medium" panose="02000009000000000000" pitchFamily="49" charset="0"/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grpSp>
        <p:nvGrpSpPr>
          <p:cNvPr id="10" name="Shape 10"/>
          <p:cNvGrpSpPr/>
          <p:nvPr/>
        </p:nvGrpSpPr>
        <p:grpSpPr>
          <a:xfrm rot="16200000">
            <a:off x="-114301" y="114297"/>
            <a:ext cx="741219" cy="512620"/>
            <a:chOff x="3578850" y="-50"/>
            <a:chExt cx="1816500" cy="904800"/>
          </a:xfrm>
        </p:grpSpPr>
        <p:sp>
          <p:nvSpPr>
            <p:cNvPr id="11" name="Shape 11"/>
            <p:cNvSpPr/>
            <p:nvPr/>
          </p:nvSpPr>
          <p:spPr>
            <a:xfrm rot="10800000">
              <a:off x="3578850" y="-50"/>
              <a:ext cx="1816500" cy="904800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rot="10800000">
              <a:off x="4487250" y="-50"/>
              <a:ext cx="908100" cy="904800"/>
            </a:xfrm>
            <a:prstGeom prst="triangle">
              <a:avLst>
                <a:gd name="adj" fmla="val 100000"/>
              </a:avLst>
            </a:prstGeom>
            <a:solidFill>
              <a:srgbClr val="99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64913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">
    <p:bg>
      <p:bgPr>
        <a:solidFill>
          <a:srgbClr val="11111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484910" y="-27708"/>
            <a:ext cx="5947199" cy="810491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l">
              <a:spcBef>
                <a:spcPts val="0"/>
              </a:spcBef>
              <a:buClr>
                <a:srgbClr val="FFFFFF"/>
              </a:buClr>
              <a:buSzPct val="100000"/>
              <a:defRPr sz="3800" b="1" i="0">
                <a:solidFill>
                  <a:srgbClr val="FFFFFF"/>
                </a:solidFill>
                <a:latin typeface="Operator Mono Medium" panose="02000009000000000000" pitchFamily="49" charset="0"/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grpSp>
        <p:nvGrpSpPr>
          <p:cNvPr id="10" name="Shape 10"/>
          <p:cNvGrpSpPr/>
          <p:nvPr/>
        </p:nvGrpSpPr>
        <p:grpSpPr>
          <a:xfrm rot="16200000">
            <a:off x="-114301" y="114297"/>
            <a:ext cx="741219" cy="512620"/>
            <a:chOff x="3578850" y="-50"/>
            <a:chExt cx="1816500" cy="904800"/>
          </a:xfrm>
        </p:grpSpPr>
        <p:sp>
          <p:nvSpPr>
            <p:cNvPr id="11" name="Shape 11"/>
            <p:cNvSpPr/>
            <p:nvPr/>
          </p:nvSpPr>
          <p:spPr>
            <a:xfrm rot="10800000">
              <a:off x="3578850" y="-50"/>
              <a:ext cx="1816500" cy="904800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rot="10800000">
              <a:off x="4487250" y="-50"/>
              <a:ext cx="908100" cy="904800"/>
            </a:xfrm>
            <a:prstGeom prst="triangle">
              <a:avLst>
                <a:gd name="adj" fmla="val 100000"/>
              </a:avLst>
            </a:prstGeom>
            <a:solidFill>
              <a:srgbClr val="99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" name="Shape 10"/>
          <p:cNvGrpSpPr/>
          <p:nvPr userDrawn="1"/>
        </p:nvGrpSpPr>
        <p:grpSpPr>
          <a:xfrm rot="16200000">
            <a:off x="-114302" y="2552698"/>
            <a:ext cx="741219" cy="512620"/>
            <a:chOff x="3578850" y="-50"/>
            <a:chExt cx="1816500" cy="904800"/>
          </a:xfrm>
        </p:grpSpPr>
        <p:sp>
          <p:nvSpPr>
            <p:cNvPr id="7" name="Shape 11"/>
            <p:cNvSpPr/>
            <p:nvPr/>
          </p:nvSpPr>
          <p:spPr>
            <a:xfrm rot="10800000">
              <a:off x="3578850" y="-50"/>
              <a:ext cx="1816500" cy="904800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12"/>
            <p:cNvSpPr/>
            <p:nvPr/>
          </p:nvSpPr>
          <p:spPr>
            <a:xfrm rot="10800000">
              <a:off x="4487250" y="-50"/>
              <a:ext cx="908100" cy="904800"/>
            </a:xfrm>
            <a:prstGeom prst="triangle">
              <a:avLst>
                <a:gd name="adj" fmla="val 100000"/>
              </a:avLst>
            </a:prstGeom>
            <a:solidFill>
              <a:srgbClr val="99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3" name="Shape 9"/>
          <p:cNvSpPr txBox="1">
            <a:spLocks/>
          </p:cNvSpPr>
          <p:nvPr userDrawn="1"/>
        </p:nvSpPr>
        <p:spPr>
          <a:xfrm>
            <a:off x="484909" y="2403701"/>
            <a:ext cx="5947199" cy="8104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Playfair Display"/>
              <a:buNone/>
              <a:defRPr sz="3800" b="1" i="0" u="none" strike="noStrike" cap="none">
                <a:solidFill>
                  <a:srgbClr val="FFFFFF"/>
                </a:solidFill>
                <a:latin typeface="Operator Mono Medium" panose="02000009000000000000" pitchFamily="49" charset="0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9pPr>
          </a:lstStyle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77132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31425" y="750150"/>
            <a:ext cx="7081200" cy="53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SzPct val="100000"/>
              <a:buFont typeface="Playfair Display"/>
              <a:buNone/>
              <a:defRPr sz="1800" i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SzPct val="100000"/>
              <a:buNone/>
              <a:defRPr sz="3600" b="1"/>
            </a:lvl2pPr>
            <a:lvl3pPr lvl="2">
              <a:spcBef>
                <a:spcPts val="0"/>
              </a:spcBef>
              <a:buSzPct val="100000"/>
              <a:buNone/>
              <a:defRPr sz="3600" b="1"/>
            </a:lvl3pPr>
            <a:lvl4pPr lvl="3">
              <a:spcBef>
                <a:spcPts val="0"/>
              </a:spcBef>
              <a:buSzPct val="100000"/>
              <a:buNone/>
              <a:defRPr sz="3600" b="1"/>
            </a:lvl4pPr>
            <a:lvl5pPr lvl="4">
              <a:spcBef>
                <a:spcPts val="0"/>
              </a:spcBef>
              <a:buSzPct val="100000"/>
              <a:buNone/>
              <a:defRPr sz="3600" b="1"/>
            </a:lvl5pPr>
            <a:lvl6pPr lvl="5">
              <a:spcBef>
                <a:spcPts val="0"/>
              </a:spcBef>
              <a:buSzPct val="100000"/>
              <a:buNone/>
              <a:defRPr sz="3600" b="1"/>
            </a:lvl6pPr>
            <a:lvl7pPr lvl="6">
              <a:spcBef>
                <a:spcPts val="0"/>
              </a:spcBef>
              <a:buSzPct val="100000"/>
              <a:buNone/>
              <a:defRPr sz="3600" b="1"/>
            </a:lvl7pPr>
            <a:lvl8pPr lvl="7">
              <a:spcBef>
                <a:spcPts val="0"/>
              </a:spcBef>
              <a:buSzPct val="100000"/>
              <a:buNone/>
              <a:defRPr sz="3600" b="1"/>
            </a:lvl8pPr>
            <a:lvl9pPr lvl="8">
              <a:spcBef>
                <a:spcPts val="0"/>
              </a:spcBef>
              <a:buSzPct val="100000"/>
              <a:buNone/>
              <a:defRPr sz="3600" b="1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31425" y="1351100"/>
            <a:ext cx="7081200" cy="346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600"/>
              </a:spcBef>
              <a:buClr>
                <a:srgbClr val="CC0000"/>
              </a:buClr>
              <a:buSzPct val="100000"/>
              <a:buFont typeface="Lora"/>
              <a:buChar char="◈"/>
              <a:defRPr sz="2400">
                <a:latin typeface="Lora"/>
                <a:ea typeface="Lora"/>
                <a:cs typeface="Lora"/>
                <a:sym typeface="Lora"/>
              </a:defRPr>
            </a:lvl1pPr>
            <a:lvl2pPr lvl="1">
              <a:lnSpc>
                <a:spcPct val="115000"/>
              </a:lnSpc>
              <a:spcBef>
                <a:spcPts val="480"/>
              </a:spcBef>
              <a:buClr>
                <a:srgbClr val="CC0000"/>
              </a:buClr>
              <a:buSzPct val="100000"/>
              <a:buFont typeface="Lora"/>
              <a:buChar char="⬥"/>
              <a:defRPr sz="2000">
                <a:latin typeface="Lora"/>
                <a:ea typeface="Lora"/>
                <a:cs typeface="Lora"/>
                <a:sym typeface="Lora"/>
              </a:defRPr>
            </a:lvl2pPr>
            <a:lvl3pPr lvl="2">
              <a:lnSpc>
                <a:spcPct val="115000"/>
              </a:lnSpc>
              <a:spcBef>
                <a:spcPts val="480"/>
              </a:spcBef>
              <a:buClr>
                <a:srgbClr val="CC0000"/>
              </a:buClr>
              <a:buSzPct val="100000"/>
              <a:buFont typeface="Lora"/>
              <a:buChar char="⬦"/>
              <a:defRPr sz="2000">
                <a:latin typeface="Lora"/>
                <a:ea typeface="Lora"/>
                <a:cs typeface="Lora"/>
                <a:sym typeface="Lora"/>
              </a:defRPr>
            </a:lvl3pPr>
            <a:lvl4pPr lvl="3">
              <a:lnSpc>
                <a:spcPct val="115000"/>
              </a:lnSpc>
              <a:spcBef>
                <a:spcPts val="360"/>
              </a:spcBef>
              <a:buClr>
                <a:srgbClr val="CC0000"/>
              </a:buClr>
              <a:buSzPct val="100000"/>
              <a:buFont typeface="Lora"/>
              <a:buChar char="⬩"/>
              <a:defRPr sz="2000">
                <a:latin typeface="Lora"/>
                <a:ea typeface="Lora"/>
                <a:cs typeface="Lora"/>
                <a:sym typeface="Lora"/>
              </a:defRPr>
            </a:lvl4pPr>
            <a:lvl5pPr lvl="4">
              <a:lnSpc>
                <a:spcPct val="115000"/>
              </a:lnSpc>
              <a:spcBef>
                <a:spcPts val="360"/>
              </a:spcBef>
              <a:buClr>
                <a:srgbClr val="CC0000"/>
              </a:buClr>
              <a:buSzPct val="100000"/>
              <a:buFont typeface="Lora"/>
              <a:buChar char="⬩"/>
              <a:defRPr sz="2000">
                <a:latin typeface="Lora"/>
                <a:ea typeface="Lora"/>
                <a:cs typeface="Lora"/>
                <a:sym typeface="Lora"/>
              </a:defRPr>
            </a:lvl5pPr>
            <a:lvl6pPr lvl="5">
              <a:lnSpc>
                <a:spcPct val="115000"/>
              </a:lnSpc>
              <a:spcBef>
                <a:spcPts val="360"/>
              </a:spcBef>
              <a:buClr>
                <a:srgbClr val="CC0000"/>
              </a:buClr>
              <a:buSzPct val="100000"/>
              <a:buFont typeface="Lora"/>
              <a:buChar char="⬩"/>
              <a:defRPr sz="2000">
                <a:latin typeface="Lora"/>
                <a:ea typeface="Lora"/>
                <a:cs typeface="Lora"/>
                <a:sym typeface="Lora"/>
              </a:defRPr>
            </a:lvl6pPr>
            <a:lvl7pPr lvl="6">
              <a:lnSpc>
                <a:spcPct val="115000"/>
              </a:lnSpc>
              <a:spcBef>
                <a:spcPts val="360"/>
              </a:spcBef>
              <a:buClr>
                <a:srgbClr val="CC0000"/>
              </a:buClr>
              <a:buSzPct val="100000"/>
              <a:buFont typeface="Lora"/>
              <a:buChar char="⬩"/>
              <a:defRPr sz="2000">
                <a:latin typeface="Lora"/>
                <a:ea typeface="Lora"/>
                <a:cs typeface="Lora"/>
                <a:sym typeface="Lora"/>
              </a:defRPr>
            </a:lvl7pPr>
            <a:lvl8pPr lvl="7">
              <a:lnSpc>
                <a:spcPct val="115000"/>
              </a:lnSpc>
              <a:spcBef>
                <a:spcPts val="360"/>
              </a:spcBef>
              <a:buSzPct val="100000"/>
              <a:buFont typeface="Lora"/>
              <a:buChar char="○"/>
              <a:defRPr sz="2000">
                <a:latin typeface="Lora"/>
                <a:ea typeface="Lora"/>
                <a:cs typeface="Lora"/>
                <a:sym typeface="Lora"/>
              </a:defRPr>
            </a:lvl8pPr>
            <a:lvl9pPr lvl="8">
              <a:lnSpc>
                <a:spcPct val="115000"/>
              </a:lnSpc>
              <a:spcBef>
                <a:spcPts val="360"/>
              </a:spcBef>
              <a:buSzPct val="100000"/>
              <a:buFont typeface="Lora"/>
              <a:buChar char="■"/>
              <a:defRPr sz="2000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0" r:id="rId2"/>
    <p:sldLayoutId id="2147483662" r:id="rId3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ctrTitle"/>
          </p:nvPr>
        </p:nvSpPr>
        <p:spPr>
          <a:xfrm>
            <a:off x="1597309" y="1272190"/>
            <a:ext cx="5947199" cy="8639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400" i="0" dirty="0" smtClean="0">
                <a:latin typeface="Futura Md BT" panose="020B0602020204020303" pitchFamily="34" charset="0"/>
              </a:rPr>
              <a:t>John the Ripper</a:t>
            </a:r>
            <a:endParaRPr lang="en" sz="4400" i="0" dirty="0">
              <a:latin typeface="Futura Md BT" panose="020B06020202040203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649" y="3689091"/>
            <a:ext cx="1442521" cy="13093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5545" y="1992762"/>
            <a:ext cx="5410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Parallel &amp; Distributed</a:t>
            </a:r>
            <a:endParaRPr lang="el-GR" sz="32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4719" y="3293308"/>
            <a:ext cx="25923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Konstantinos Dalianis</a:t>
            </a:r>
            <a:endParaRPr lang="el-GR" sz="20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1596" y="2605716"/>
            <a:ext cx="5498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CERN </a:t>
            </a:r>
            <a:r>
              <a:rPr lang="en-US" sz="2000" b="1" dirty="0" err="1" smtClean="0">
                <a:solidFill>
                  <a:schemeClr val="bg1"/>
                </a:solidFill>
                <a:latin typeface="Futura Bk BT" panose="020B0502020204020303" pitchFamily="34" charset="0"/>
              </a:rPr>
              <a:t>openlab</a:t>
            </a:r>
            <a:r>
              <a:rPr lang="en-US" sz="20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summer students’ lightning talks</a:t>
            </a:r>
            <a:endParaRPr lang="el-GR" sz="20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13754" y="2962404"/>
            <a:ext cx="19143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15 – 08 - 2017</a:t>
            </a:r>
            <a:endParaRPr lang="el-GR" sz="2000" b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8" y="95659"/>
            <a:ext cx="1325339" cy="13065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67773"/>
          <a:stretch/>
        </p:blipFill>
        <p:spPr>
          <a:xfrm>
            <a:off x="8069180" y="95659"/>
            <a:ext cx="1008000" cy="984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84911" y="-27708"/>
            <a:ext cx="4939144" cy="810491"/>
          </a:xfrm>
        </p:spPr>
        <p:txBody>
          <a:bodyPr/>
          <a:lstStyle/>
          <a:p>
            <a:r>
              <a:rPr lang="en-US" sz="3600" i="0" dirty="0" smtClean="0">
                <a:latin typeface="Futura Md BT" panose="020B0602020204020303" pitchFamily="34" charset="0"/>
              </a:rPr>
              <a:t>Introduction</a:t>
            </a:r>
            <a:endParaRPr lang="el-GR" sz="3600" i="0" dirty="0">
              <a:latin typeface="Futura Md BT" panose="020B06020202040203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912" y="865909"/>
            <a:ext cx="8659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Many people use really simple passwords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Simple passwords are easier to get cracked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Identify passwords from exposed or compromised hashes</a:t>
            </a:r>
            <a:endParaRPr lang="en-US" sz="2400" dirty="0" smtClean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87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84910" y="-27708"/>
            <a:ext cx="5250871" cy="810491"/>
          </a:xfrm>
        </p:spPr>
        <p:txBody>
          <a:bodyPr/>
          <a:lstStyle/>
          <a:p>
            <a:r>
              <a:rPr lang="en-US" sz="3600" i="0" dirty="0" smtClean="0">
                <a:latin typeface="Futura Md BT" panose="020B0602020204020303" pitchFamily="34" charset="0"/>
              </a:rPr>
              <a:t>Password Storage</a:t>
            </a:r>
            <a:endParaRPr lang="el-GR" sz="3600" i="0" dirty="0">
              <a:latin typeface="Futura Md BT" panose="020B06020202040203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3422" y="1150989"/>
            <a:ext cx="1741182" cy="461665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“password”</a:t>
            </a:r>
            <a:endParaRPr lang="el-GR" sz="2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77467" y="1150989"/>
            <a:ext cx="2082621" cy="46166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utura Md BT" panose="020B0602020204020303" pitchFamily="34" charset="0"/>
              </a:rPr>
              <a:t>h</a:t>
            </a:r>
            <a:r>
              <a:rPr lang="en-US" sz="24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ash function</a:t>
            </a:r>
            <a:endParaRPr lang="el-GR" sz="24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22951" y="781657"/>
            <a:ext cx="2390091" cy="1200329"/>
          </a:xfrm>
          <a:prstGeom prst="rect">
            <a:avLst/>
          </a:prstGeom>
          <a:ln w="28575">
            <a:solidFill>
              <a:srgbClr val="C0000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en-US" sz="1800" i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“</a:t>
            </a:r>
            <a:r>
              <a:rPr lang="el-GR" sz="1800" i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5e884898da28047151d0e56f8dc6292773603d0d6aabbdd62a11ef721d1542d8</a:t>
            </a:r>
            <a:r>
              <a:rPr lang="en-US" sz="1800" i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”</a:t>
            </a:r>
            <a:endParaRPr lang="el-GR" sz="18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875904" y="1150989"/>
            <a:ext cx="830677" cy="46166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store</a:t>
            </a:r>
            <a:endParaRPr lang="el-GR" sz="24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20" name="Straight Arrow Connector 19"/>
          <p:cNvCxnSpPr>
            <a:stCxn id="10" idx="3"/>
            <a:endCxn id="14" idx="1"/>
          </p:cNvCxnSpPr>
          <p:nvPr/>
        </p:nvCxnSpPr>
        <p:spPr>
          <a:xfrm>
            <a:off x="2014604" y="1381822"/>
            <a:ext cx="462863" cy="0"/>
          </a:xfrm>
          <a:prstGeom prst="straightConnector1">
            <a:avLst/>
          </a:prstGeom>
          <a:ln w="12700">
            <a:solidFill>
              <a:srgbClr val="FFD3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4" idx="3"/>
            <a:endCxn id="16" idx="1"/>
          </p:cNvCxnSpPr>
          <p:nvPr/>
        </p:nvCxnSpPr>
        <p:spPr>
          <a:xfrm>
            <a:off x="4560088" y="1381822"/>
            <a:ext cx="462863" cy="0"/>
          </a:xfrm>
          <a:prstGeom prst="straightConnector1">
            <a:avLst/>
          </a:prstGeom>
          <a:ln w="12700">
            <a:solidFill>
              <a:srgbClr val="FFD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6" idx="3"/>
            <a:endCxn id="17" idx="1"/>
          </p:cNvCxnSpPr>
          <p:nvPr/>
        </p:nvCxnSpPr>
        <p:spPr>
          <a:xfrm>
            <a:off x="7413042" y="1381822"/>
            <a:ext cx="462862" cy="0"/>
          </a:xfrm>
          <a:prstGeom prst="straightConnector1">
            <a:avLst/>
          </a:prstGeom>
          <a:ln w="12700">
            <a:solidFill>
              <a:srgbClr val="FFD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84910" y="2340918"/>
            <a:ext cx="8347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Additional security - salt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3422" y="3051837"/>
            <a:ext cx="1741182" cy="1200329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“password”</a:t>
            </a:r>
          </a:p>
          <a:p>
            <a:pPr algn="ctr"/>
            <a:r>
              <a:rPr lang="en-US" sz="2400" i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+</a:t>
            </a:r>
          </a:p>
          <a:p>
            <a:pPr algn="ctr"/>
            <a:r>
              <a:rPr lang="en-US" sz="2400" i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salt</a:t>
            </a:r>
            <a:endParaRPr lang="el-GR" sz="24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477467" y="3421168"/>
            <a:ext cx="2082621" cy="46166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utura Md BT" panose="020B0602020204020303" pitchFamily="34" charset="0"/>
              </a:rPr>
              <a:t>h</a:t>
            </a:r>
            <a:r>
              <a:rPr lang="en-US" sz="24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ash function</a:t>
            </a:r>
            <a:endParaRPr lang="el-GR" sz="24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22951" y="3051837"/>
            <a:ext cx="2390092" cy="1200329"/>
          </a:xfrm>
          <a:prstGeom prst="rect">
            <a:avLst/>
          </a:prstGeom>
          <a:ln w="28575">
            <a:solidFill>
              <a:srgbClr val="C0000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en-US" sz="1800" i="1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“7a37b85c8918eac19a9089c0fa5a2ab4dce3f90528dcdeec108b23ddf3607b99”</a:t>
            </a:r>
            <a:endParaRPr lang="el-GR" sz="1800" i="1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875904" y="3421168"/>
            <a:ext cx="875561" cy="46166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store</a:t>
            </a:r>
            <a:endParaRPr lang="el-GR" sz="24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cxnSp>
        <p:nvCxnSpPr>
          <p:cNvPr id="34" name="Straight Arrow Connector 33"/>
          <p:cNvCxnSpPr>
            <a:stCxn id="30" idx="3"/>
            <a:endCxn id="31" idx="1"/>
          </p:cNvCxnSpPr>
          <p:nvPr/>
        </p:nvCxnSpPr>
        <p:spPr>
          <a:xfrm flipV="1">
            <a:off x="2014604" y="3652001"/>
            <a:ext cx="462863" cy="1"/>
          </a:xfrm>
          <a:prstGeom prst="straightConnector1">
            <a:avLst/>
          </a:prstGeom>
          <a:ln w="12700">
            <a:solidFill>
              <a:srgbClr val="FFD3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1" idx="3"/>
            <a:endCxn id="32" idx="1"/>
          </p:cNvCxnSpPr>
          <p:nvPr/>
        </p:nvCxnSpPr>
        <p:spPr>
          <a:xfrm>
            <a:off x="4560088" y="3652001"/>
            <a:ext cx="462863" cy="1"/>
          </a:xfrm>
          <a:prstGeom prst="straightConnector1">
            <a:avLst/>
          </a:prstGeom>
          <a:ln w="12700">
            <a:solidFill>
              <a:srgbClr val="FFD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2" idx="3"/>
            <a:endCxn id="33" idx="1"/>
          </p:cNvCxnSpPr>
          <p:nvPr/>
        </p:nvCxnSpPr>
        <p:spPr>
          <a:xfrm flipV="1">
            <a:off x="7413043" y="3652001"/>
            <a:ext cx="462861" cy="1"/>
          </a:xfrm>
          <a:prstGeom prst="straightConnector1">
            <a:avLst/>
          </a:prstGeom>
          <a:ln w="12700">
            <a:solidFill>
              <a:srgbClr val="FFD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91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6" grpId="0" animBg="1"/>
      <p:bldP spid="17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84911" y="-27708"/>
            <a:ext cx="4939144" cy="810491"/>
          </a:xfrm>
        </p:spPr>
        <p:txBody>
          <a:bodyPr/>
          <a:lstStyle/>
          <a:p>
            <a:r>
              <a:rPr lang="en-US" sz="3600" i="0" dirty="0" smtClean="0">
                <a:latin typeface="Futura Md BT" panose="020B0602020204020303" pitchFamily="34" charset="0"/>
              </a:rPr>
              <a:t>John the Ripper</a:t>
            </a:r>
            <a:endParaRPr lang="el-GR" sz="3600" i="0" dirty="0">
              <a:latin typeface="Futura Md BT" panose="020B06020202040203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911" y="865909"/>
            <a:ext cx="58396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Fast password cracker</a:t>
            </a:r>
            <a:endParaRPr lang="en-US" sz="2400" dirty="0" smtClean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Supports multiple hash functions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Executed </a:t>
            </a: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on CPU or GPU </a:t>
            </a:r>
            <a:endParaRPr lang="el-GR" sz="24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007" y="2006507"/>
            <a:ext cx="3136993" cy="31369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197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84911" y="-27708"/>
            <a:ext cx="4939144" cy="810491"/>
          </a:xfrm>
        </p:spPr>
        <p:txBody>
          <a:bodyPr/>
          <a:lstStyle/>
          <a:p>
            <a:r>
              <a:rPr lang="en-US" sz="3600" i="0" dirty="0" err="1" smtClean="0">
                <a:latin typeface="Futura Md BT" panose="020B0602020204020303" pitchFamily="34" charset="0"/>
              </a:rPr>
              <a:t>Techlab</a:t>
            </a:r>
            <a:endParaRPr lang="el-GR" sz="3600" i="0" dirty="0">
              <a:latin typeface="Futura Md BT" panose="020B06020202040203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911" y="865909"/>
            <a:ext cx="8514710" cy="3627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CERN IT project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State of the art test systems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Multi-core nodes and GPU nodes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utura Bk BT" panose="020B0502020204020303" pitchFamily="34" charset="0"/>
              </a:rPr>
              <a:t>Nodes can be booked and used for a limited </a:t>
            </a:r>
            <a:r>
              <a:rPr lang="en-US" sz="24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time</a:t>
            </a:r>
            <a:endParaRPr lang="en-US" sz="24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031" y="-27708"/>
            <a:ext cx="1884947" cy="185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9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84910" y="-27708"/>
            <a:ext cx="8081574" cy="810491"/>
          </a:xfrm>
        </p:spPr>
        <p:txBody>
          <a:bodyPr/>
          <a:lstStyle/>
          <a:p>
            <a:r>
              <a:rPr lang="en-US" sz="3600" dirty="0" smtClean="0">
                <a:latin typeface="Futura Md BT" panose="020B0602020204020303" pitchFamily="34" charset="0"/>
              </a:rPr>
              <a:t>Parallelizing </a:t>
            </a:r>
            <a:r>
              <a:rPr lang="en-US" sz="3600" dirty="0" err="1" smtClean="0">
                <a:latin typeface="Futura Md BT" panose="020B0602020204020303" pitchFamily="34" charset="0"/>
              </a:rPr>
              <a:t>JtR</a:t>
            </a:r>
            <a:r>
              <a:rPr lang="en-US" sz="3600" dirty="0" smtClean="0">
                <a:latin typeface="Futura Md BT" panose="020B0602020204020303" pitchFamily="34" charset="0"/>
              </a:rPr>
              <a:t> </a:t>
            </a:r>
            <a:r>
              <a:rPr lang="en-US" sz="3600" dirty="0">
                <a:latin typeface="Futura Md BT" panose="020B0602020204020303" pitchFamily="34" charset="0"/>
              </a:rPr>
              <a:t>on </a:t>
            </a:r>
            <a:r>
              <a:rPr lang="en-US" sz="3600" dirty="0" err="1" smtClean="0">
                <a:latin typeface="Futura Md BT" panose="020B0602020204020303" pitchFamily="34" charset="0"/>
              </a:rPr>
              <a:t>Techlab</a:t>
            </a:r>
            <a:endParaRPr lang="el-GR" sz="3600" i="0" dirty="0">
              <a:latin typeface="Futura Md BT" panose="020B06020202040203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2374" y="1631253"/>
            <a:ext cx="1443790" cy="4001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Front end</a:t>
            </a:r>
            <a:endParaRPr lang="el-GR" sz="20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3802" y="1323477"/>
            <a:ext cx="1443790" cy="101566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REST</a:t>
            </a:r>
            <a:br>
              <a:rPr lang="en-US" sz="2000" dirty="0" smtClean="0">
                <a:solidFill>
                  <a:schemeClr val="bg1"/>
                </a:solidFill>
                <a:latin typeface="Futura Md BT" panose="020B0602020204020303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web service </a:t>
            </a:r>
            <a:endParaRPr lang="el-GR" sz="20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25856" y="1631253"/>
            <a:ext cx="1443790" cy="4001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Database</a:t>
            </a:r>
            <a:endParaRPr lang="el-GR" sz="20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cxnSp>
        <p:nvCxnSpPr>
          <p:cNvPr id="14" name="Straight Arrow Connector 13"/>
          <p:cNvCxnSpPr>
            <a:stCxn id="2" idx="3"/>
            <a:endCxn id="6" idx="1"/>
          </p:cNvCxnSpPr>
          <p:nvPr/>
        </p:nvCxnSpPr>
        <p:spPr>
          <a:xfrm>
            <a:off x="2416164" y="1831308"/>
            <a:ext cx="1387638" cy="1"/>
          </a:xfrm>
          <a:prstGeom prst="straightConnector1">
            <a:avLst/>
          </a:prstGeom>
          <a:ln w="12700">
            <a:solidFill>
              <a:srgbClr val="FFD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10" idx="1"/>
          </p:cNvCxnSpPr>
          <p:nvPr/>
        </p:nvCxnSpPr>
        <p:spPr>
          <a:xfrm flipV="1">
            <a:off x="5247592" y="1831308"/>
            <a:ext cx="1478264" cy="1"/>
          </a:xfrm>
          <a:prstGeom prst="straightConnector1">
            <a:avLst/>
          </a:prstGeom>
          <a:ln w="12700">
            <a:solidFill>
              <a:srgbClr val="FFD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37820" y="2915663"/>
            <a:ext cx="1642493" cy="40011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Aggregator</a:t>
            </a:r>
            <a:endParaRPr lang="el-GR" sz="20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60879" y="4613993"/>
            <a:ext cx="110016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Node 1</a:t>
            </a:r>
            <a:endParaRPr lang="el-GR" sz="18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21919" y="4608801"/>
            <a:ext cx="110016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Node 2</a:t>
            </a:r>
            <a:endParaRPr lang="el-GR" sz="18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2959" y="4608295"/>
            <a:ext cx="110016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  <a:latin typeface="Futura Md BT" panose="020B0602020204020303" pitchFamily="34" charset="0"/>
              </a:rPr>
              <a:t>Node 3</a:t>
            </a:r>
            <a:endParaRPr lang="el-GR" sz="18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  <p:cxnSp>
        <p:nvCxnSpPr>
          <p:cNvPr id="27" name="Curved Connector 26"/>
          <p:cNvCxnSpPr>
            <a:stCxn id="21" idx="0"/>
            <a:endCxn id="17" idx="1"/>
          </p:cNvCxnSpPr>
          <p:nvPr/>
        </p:nvCxnSpPr>
        <p:spPr>
          <a:xfrm rot="5400000" flipH="1" flipV="1">
            <a:off x="2125253" y="3001426"/>
            <a:ext cx="1498275" cy="1726860"/>
          </a:xfrm>
          <a:prstGeom prst="curvedConnector2">
            <a:avLst/>
          </a:prstGeom>
          <a:ln w="12700">
            <a:solidFill>
              <a:srgbClr val="FFD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>
            <a:stCxn id="22" idx="0"/>
            <a:endCxn id="17" idx="2"/>
          </p:cNvCxnSpPr>
          <p:nvPr/>
        </p:nvCxnSpPr>
        <p:spPr>
          <a:xfrm rot="16200000" flipV="1">
            <a:off x="3919020" y="3955820"/>
            <a:ext cx="1293028" cy="12933"/>
          </a:xfrm>
          <a:prstGeom prst="curvedConnector3">
            <a:avLst/>
          </a:prstGeom>
          <a:ln w="12700">
            <a:solidFill>
              <a:srgbClr val="FFD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23" idx="0"/>
            <a:endCxn id="17" idx="3"/>
          </p:cNvCxnSpPr>
          <p:nvPr/>
        </p:nvCxnSpPr>
        <p:spPr>
          <a:xfrm rot="16200000" flipV="1">
            <a:off x="5510389" y="2985643"/>
            <a:ext cx="1492577" cy="1752727"/>
          </a:xfrm>
          <a:prstGeom prst="curvedConnector2">
            <a:avLst/>
          </a:prstGeom>
          <a:ln w="12700">
            <a:solidFill>
              <a:srgbClr val="FFD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loud Callout 32"/>
          <p:cNvSpPr/>
          <p:nvPr/>
        </p:nvSpPr>
        <p:spPr>
          <a:xfrm flipH="1">
            <a:off x="141414" y="715903"/>
            <a:ext cx="1217376" cy="787173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HTML, CSS, jQuery </a:t>
            </a:r>
            <a:endParaRPr lang="el-GR" sz="1300" dirty="0">
              <a:latin typeface="Futura Bk BT" panose="020B0502020204020303" pitchFamily="34" charset="0"/>
            </a:endParaRPr>
          </a:p>
        </p:txBody>
      </p:sp>
      <p:sp>
        <p:nvSpPr>
          <p:cNvPr id="39" name="Cloud Callout 38"/>
          <p:cNvSpPr/>
          <p:nvPr/>
        </p:nvSpPr>
        <p:spPr>
          <a:xfrm flipH="1">
            <a:off x="2969613" y="709229"/>
            <a:ext cx="1151687" cy="517981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Python Flask</a:t>
            </a:r>
            <a:endParaRPr lang="el-GR" sz="1300" dirty="0">
              <a:latin typeface="Futura Bk BT" panose="020B0502020204020303" pitchFamily="34" charset="0"/>
            </a:endParaRPr>
          </a:p>
        </p:txBody>
      </p:sp>
      <p:sp>
        <p:nvSpPr>
          <p:cNvPr id="41" name="Cloud Callout 40"/>
          <p:cNvSpPr/>
          <p:nvPr/>
        </p:nvSpPr>
        <p:spPr>
          <a:xfrm>
            <a:off x="6314750" y="857431"/>
            <a:ext cx="1391319" cy="662830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MongoDB</a:t>
            </a:r>
            <a:endParaRPr lang="el-GR" sz="1300" dirty="0">
              <a:latin typeface="Futura Bk BT" panose="020B0502020204020303" pitchFamily="34" charset="0"/>
            </a:endParaRPr>
          </a:p>
        </p:txBody>
      </p:sp>
      <p:sp>
        <p:nvSpPr>
          <p:cNvPr id="42" name="Cloud Callout 41"/>
          <p:cNvSpPr/>
          <p:nvPr/>
        </p:nvSpPr>
        <p:spPr>
          <a:xfrm flipH="1">
            <a:off x="2905442" y="2384709"/>
            <a:ext cx="1143001" cy="454562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Python Flask</a:t>
            </a:r>
            <a:endParaRPr lang="el-GR" sz="1300" dirty="0">
              <a:latin typeface="Futura Bk BT" panose="020B0502020204020303" pitchFamily="34" charset="0"/>
            </a:endParaRPr>
          </a:p>
        </p:txBody>
      </p:sp>
      <p:sp>
        <p:nvSpPr>
          <p:cNvPr id="43" name="Cloud Callout 42"/>
          <p:cNvSpPr/>
          <p:nvPr/>
        </p:nvSpPr>
        <p:spPr>
          <a:xfrm flipH="1">
            <a:off x="556763" y="3789518"/>
            <a:ext cx="1233818" cy="720067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Python </a:t>
            </a:r>
            <a:r>
              <a:rPr lang="en-US" sz="1300" dirty="0" smtClean="0">
                <a:latin typeface="Futura Bk BT" panose="020B0502020204020303" pitchFamily="34" charset="0"/>
              </a:rPr>
              <a:t>daemon</a:t>
            </a:r>
          </a:p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&amp; </a:t>
            </a:r>
            <a:r>
              <a:rPr lang="en-US" sz="1300" dirty="0" err="1" smtClean="0">
                <a:latin typeface="Futura Bk BT" panose="020B0502020204020303" pitchFamily="34" charset="0"/>
              </a:rPr>
              <a:t>JtR</a:t>
            </a:r>
            <a:endParaRPr lang="el-GR" sz="1300" dirty="0">
              <a:latin typeface="Futura Bk BT" panose="020B0502020204020303" pitchFamily="34" charset="0"/>
            </a:endParaRPr>
          </a:p>
        </p:txBody>
      </p:sp>
      <p:sp>
        <p:nvSpPr>
          <p:cNvPr id="44" name="Double Brace 43"/>
          <p:cNvSpPr/>
          <p:nvPr/>
        </p:nvSpPr>
        <p:spPr>
          <a:xfrm>
            <a:off x="2462884" y="1429952"/>
            <a:ext cx="1287196" cy="318789"/>
          </a:xfrm>
          <a:prstGeom prst="bracePair">
            <a:avLst/>
          </a:prstGeom>
          <a:ln>
            <a:solidFill>
              <a:srgbClr val="FFD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File upload</a:t>
            </a:r>
            <a:endParaRPr lang="el-GR" sz="13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45" name="Double Brace 44"/>
          <p:cNvSpPr/>
          <p:nvPr/>
        </p:nvSpPr>
        <p:spPr>
          <a:xfrm>
            <a:off x="2706174" y="1891996"/>
            <a:ext cx="809948" cy="318789"/>
          </a:xfrm>
          <a:prstGeom prst="bracePair">
            <a:avLst/>
          </a:prstGeom>
          <a:ln>
            <a:solidFill>
              <a:srgbClr val="FFD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Search</a:t>
            </a:r>
            <a:endParaRPr lang="el-GR" sz="13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50" name="Double Brace 49"/>
          <p:cNvSpPr/>
          <p:nvPr/>
        </p:nvSpPr>
        <p:spPr>
          <a:xfrm>
            <a:off x="5512373" y="1456053"/>
            <a:ext cx="761823" cy="318789"/>
          </a:xfrm>
          <a:prstGeom prst="bracePair">
            <a:avLst/>
          </a:prstGeom>
          <a:ln>
            <a:solidFill>
              <a:srgbClr val="FFD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Store</a:t>
            </a:r>
            <a:endParaRPr lang="el-GR" sz="13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51" name="Double Brace 50"/>
          <p:cNvSpPr/>
          <p:nvPr/>
        </p:nvSpPr>
        <p:spPr>
          <a:xfrm>
            <a:off x="5512372" y="1891996"/>
            <a:ext cx="761823" cy="318789"/>
          </a:xfrm>
          <a:prstGeom prst="bracePair">
            <a:avLst/>
          </a:prstGeom>
          <a:ln>
            <a:solidFill>
              <a:srgbClr val="FFD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Query</a:t>
            </a:r>
            <a:endParaRPr lang="el-GR" sz="13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52" name="Double Brace 51"/>
          <p:cNvSpPr/>
          <p:nvPr/>
        </p:nvSpPr>
        <p:spPr>
          <a:xfrm>
            <a:off x="6603632" y="2156931"/>
            <a:ext cx="761823" cy="318789"/>
          </a:xfrm>
          <a:prstGeom prst="bracePair">
            <a:avLst/>
          </a:prstGeom>
          <a:ln>
            <a:solidFill>
              <a:srgbClr val="FFD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Query</a:t>
            </a:r>
            <a:endParaRPr lang="el-GR" sz="13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cxnSp>
        <p:nvCxnSpPr>
          <p:cNvPr id="54" name="Elbow Connector 53"/>
          <p:cNvCxnSpPr>
            <a:stCxn id="17" idx="0"/>
            <a:endCxn id="10" idx="2"/>
          </p:cNvCxnSpPr>
          <p:nvPr/>
        </p:nvCxnSpPr>
        <p:spPr>
          <a:xfrm rot="5400000" flipH="1" flipV="1">
            <a:off x="5561259" y="1029171"/>
            <a:ext cx="884300" cy="2888684"/>
          </a:xfrm>
          <a:prstGeom prst="bentConnector3">
            <a:avLst/>
          </a:prstGeom>
          <a:ln w="12700">
            <a:solidFill>
              <a:srgbClr val="FFD3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Double Brace 54"/>
          <p:cNvSpPr/>
          <p:nvPr/>
        </p:nvSpPr>
        <p:spPr>
          <a:xfrm>
            <a:off x="6589827" y="2596893"/>
            <a:ext cx="837461" cy="318789"/>
          </a:xfrm>
          <a:prstGeom prst="bracePair">
            <a:avLst/>
          </a:prstGeom>
          <a:ln>
            <a:solidFill>
              <a:srgbClr val="FFD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Update</a:t>
            </a:r>
            <a:endParaRPr lang="el-GR" sz="13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56" name="Double Brace 55"/>
          <p:cNvSpPr/>
          <p:nvPr/>
        </p:nvSpPr>
        <p:spPr>
          <a:xfrm>
            <a:off x="1352355" y="3501681"/>
            <a:ext cx="910756" cy="318789"/>
          </a:xfrm>
          <a:prstGeom prst="bracePair">
            <a:avLst/>
          </a:prstGeom>
          <a:ln>
            <a:solidFill>
              <a:srgbClr val="FFD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Request Hashes</a:t>
            </a:r>
            <a:endParaRPr lang="el-GR" sz="13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57" name="Double Brace 56"/>
          <p:cNvSpPr/>
          <p:nvPr/>
        </p:nvSpPr>
        <p:spPr>
          <a:xfrm>
            <a:off x="2273030" y="3946062"/>
            <a:ext cx="742379" cy="318789"/>
          </a:xfrm>
          <a:prstGeom prst="bracePair">
            <a:avLst/>
          </a:prstGeom>
          <a:ln>
            <a:solidFill>
              <a:srgbClr val="FFD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Return results</a:t>
            </a:r>
            <a:endParaRPr lang="el-GR" sz="13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  <p:sp>
        <p:nvSpPr>
          <p:cNvPr id="30" name="Cloud Callout 29"/>
          <p:cNvSpPr/>
          <p:nvPr/>
        </p:nvSpPr>
        <p:spPr>
          <a:xfrm>
            <a:off x="7301633" y="3748383"/>
            <a:ext cx="1311526" cy="761202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Python </a:t>
            </a:r>
            <a:r>
              <a:rPr lang="en-US" sz="1300" dirty="0" smtClean="0">
                <a:latin typeface="Futura Bk BT" panose="020B0502020204020303" pitchFamily="34" charset="0"/>
              </a:rPr>
              <a:t>daemon</a:t>
            </a:r>
          </a:p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&amp; </a:t>
            </a:r>
            <a:r>
              <a:rPr lang="en-US" sz="1300" dirty="0" err="1" smtClean="0">
                <a:latin typeface="Futura Bk BT" panose="020B0502020204020303" pitchFamily="34" charset="0"/>
              </a:rPr>
              <a:t>JtR</a:t>
            </a:r>
            <a:endParaRPr lang="el-GR" sz="1300" dirty="0">
              <a:latin typeface="Futura Bk BT" panose="020B0502020204020303" pitchFamily="34" charset="0"/>
            </a:endParaRPr>
          </a:p>
        </p:txBody>
      </p:sp>
      <p:sp>
        <p:nvSpPr>
          <p:cNvPr id="31" name="Cloud Callout 30"/>
          <p:cNvSpPr/>
          <p:nvPr/>
        </p:nvSpPr>
        <p:spPr>
          <a:xfrm>
            <a:off x="4761217" y="3590042"/>
            <a:ext cx="1296143" cy="881738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Python </a:t>
            </a:r>
            <a:r>
              <a:rPr lang="en-US" sz="1300" dirty="0" smtClean="0">
                <a:latin typeface="Futura Bk BT" panose="020B0502020204020303" pitchFamily="34" charset="0"/>
              </a:rPr>
              <a:t>daemon</a:t>
            </a:r>
          </a:p>
          <a:p>
            <a:pPr algn="ctr"/>
            <a:r>
              <a:rPr lang="en-US" sz="1300" dirty="0" smtClean="0">
                <a:latin typeface="Futura Bk BT" panose="020B0502020204020303" pitchFamily="34" charset="0"/>
              </a:rPr>
              <a:t>&amp; </a:t>
            </a:r>
            <a:r>
              <a:rPr lang="en-US" sz="1300" dirty="0" err="1" smtClean="0">
                <a:latin typeface="Futura Bk BT" panose="020B0502020204020303" pitchFamily="34" charset="0"/>
              </a:rPr>
              <a:t>JtR</a:t>
            </a:r>
            <a:endParaRPr lang="el-GR" sz="1300" dirty="0">
              <a:latin typeface="Futura Bk BT" panose="020B05020202040203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1414" y="3453020"/>
            <a:ext cx="8862422" cy="1599531"/>
          </a:xfrm>
          <a:prstGeom prst="rect">
            <a:avLst/>
          </a:prstGeom>
          <a:noFill/>
          <a:ln w="38100">
            <a:solidFill>
              <a:srgbClr val="FFD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TextBox 6"/>
          <p:cNvSpPr txBox="1"/>
          <p:nvPr/>
        </p:nvSpPr>
        <p:spPr>
          <a:xfrm>
            <a:off x="7963302" y="3400647"/>
            <a:ext cx="1213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latin typeface="Futura Md BT" panose="020B0602020204020303" pitchFamily="34" charset="0"/>
              </a:rPr>
              <a:t>Techlab</a:t>
            </a:r>
            <a:endParaRPr lang="el-GR" sz="2000" dirty="0">
              <a:solidFill>
                <a:schemeClr val="bg1"/>
              </a:solidFill>
              <a:latin typeface="Futura Md BT" panose="020B06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27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7" grpId="0" animBg="1"/>
      <p:bldP spid="21" grpId="0" animBg="1"/>
      <p:bldP spid="22" grpId="0" animBg="1"/>
      <p:bldP spid="23" grpId="0" animBg="1"/>
      <p:bldP spid="33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0" grpId="0" animBg="1"/>
      <p:bldP spid="51" grpId="0" animBg="1"/>
      <p:bldP spid="52" grpId="0" animBg="1"/>
      <p:bldP spid="55" grpId="0" animBg="1"/>
      <p:bldP spid="56" grpId="0" animBg="1"/>
      <p:bldP spid="57" grpId="0" animBg="1"/>
      <p:bldP spid="30" grpId="0" animBg="1"/>
      <p:bldP spid="31" grpId="0" animBg="1"/>
      <p:bldP spid="5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i="0" dirty="0" smtClean="0">
                <a:latin typeface="Futura Md BT" panose="020B0602020204020303" pitchFamily="34" charset="0"/>
              </a:rPr>
              <a:t>Work so far</a:t>
            </a:r>
            <a:endParaRPr lang="el-GR" sz="3600" i="0" dirty="0">
              <a:latin typeface="Futura Md BT" panose="020B06020202040203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909" y="586085"/>
            <a:ext cx="84906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Application in which a user can upload hashes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Use of opportunistic resources from any infrastructure</a:t>
            </a:r>
            <a:endParaRPr lang="en-US" sz="2000" dirty="0" smtClean="0">
              <a:solidFill>
                <a:schemeClr val="bg1"/>
              </a:solidFill>
              <a:latin typeface="Futura Bk BT" panose="020B0502020204020303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Users </a:t>
            </a:r>
            <a:r>
              <a:rPr lang="en-US" sz="20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can </a:t>
            </a:r>
            <a:r>
              <a:rPr lang="en-US" sz="20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access results through a web interface</a:t>
            </a:r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484908" y="2387915"/>
            <a:ext cx="5947199" cy="8104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Playfair Display"/>
              <a:buNone/>
              <a:defRPr sz="3800" b="1" i="0" u="none" strike="noStrike" cap="none">
                <a:solidFill>
                  <a:srgbClr val="FFFFFF"/>
                </a:solidFill>
                <a:latin typeface="Operator Mono Medium" panose="02000009000000000000" pitchFamily="49" charset="0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4800" b="1">
                <a:solidFill>
                  <a:srgbClr val="FFFFFF"/>
                </a:solidFill>
              </a:defRPr>
            </a:lvl9pPr>
          </a:lstStyle>
          <a:p>
            <a:r>
              <a:rPr lang="en-US" sz="3600" dirty="0" smtClean="0">
                <a:latin typeface="Futura Md BT" panose="020B0602020204020303" pitchFamily="34" charset="0"/>
              </a:rPr>
              <a:t>Future Work</a:t>
            </a:r>
            <a:endParaRPr lang="el-GR" sz="3600" dirty="0">
              <a:latin typeface="Futura Md BT" panose="020B06020202040203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4909" y="3165036"/>
            <a:ext cx="80815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Futura Bk BT" panose="020B0502020204020303" pitchFamily="34" charset="0"/>
              </a:rPr>
              <a:t>Improve CPU &amp; GPU load detection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Futura Bk BT" panose="020B0502020204020303" pitchFamily="34" charset="0"/>
              </a:rPr>
              <a:t>Divide hosts in long-term and short-term </a:t>
            </a:r>
            <a:r>
              <a:rPr lang="en-US" sz="2000" dirty="0" smtClean="0">
                <a:solidFill>
                  <a:schemeClr val="bg1"/>
                </a:solidFill>
                <a:latin typeface="Futura Bk BT" panose="020B0502020204020303" pitchFamily="34" charset="0"/>
              </a:rPr>
              <a:t>running</a:t>
            </a:r>
            <a:endParaRPr lang="en-US" sz="2000" dirty="0">
              <a:solidFill>
                <a:schemeClr val="bg1"/>
              </a:solidFill>
              <a:latin typeface="Futura Bk BT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0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1347837"/>
            <a:ext cx="9144000" cy="244782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4400" i="0" dirty="0" smtClean="0">
                <a:latin typeface="Futura Md BT" panose="020B0602020204020303" pitchFamily="34" charset="0"/>
              </a:rPr>
              <a:t>THANK YOU</a:t>
            </a:r>
            <a:r>
              <a:rPr lang="en-US" sz="3600" i="0" dirty="0" smtClean="0">
                <a:latin typeface="Futura Md BT" panose="020B0602020204020303" pitchFamily="34" charset="0"/>
              </a:rPr>
              <a:t/>
            </a:r>
            <a:br>
              <a:rPr lang="en-US" sz="3600" i="0" dirty="0" smtClean="0">
                <a:latin typeface="Futura Md BT" panose="020B0602020204020303" pitchFamily="34" charset="0"/>
              </a:rPr>
            </a:br>
            <a:r>
              <a:rPr lang="en-US" sz="2400" b="0" i="0" dirty="0">
                <a:latin typeface="Futura Md BT" panose="020B0602020204020303" pitchFamily="34" charset="0"/>
              </a:rPr>
              <a:t>konstantinos.dalianis@cern.ch</a:t>
            </a:r>
            <a:endParaRPr lang="el-GR" sz="3600" b="0" i="0" dirty="0">
              <a:latin typeface="Futura Md BT" panose="020B06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30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ori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7396</TotalTime>
  <Words>199</Words>
  <Application>Microsoft Office PowerPoint</Application>
  <PresentationFormat>On-screen Show (16:9)</PresentationFormat>
  <Paragraphs>65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Futura Md BT</vt:lpstr>
      <vt:lpstr>Operator Mono Medium</vt:lpstr>
      <vt:lpstr>Lora</vt:lpstr>
      <vt:lpstr>Playfair Display</vt:lpstr>
      <vt:lpstr>Arial</vt:lpstr>
      <vt:lpstr>Futura Bk BT</vt:lpstr>
      <vt:lpstr>Yorick template</vt:lpstr>
      <vt:lpstr>John the Ripper</vt:lpstr>
      <vt:lpstr>Introduction</vt:lpstr>
      <vt:lpstr>Password Storage</vt:lpstr>
      <vt:lpstr>John the Ripper</vt:lpstr>
      <vt:lpstr>Techlab</vt:lpstr>
      <vt:lpstr>Parallelizing JtR on Techlab</vt:lpstr>
      <vt:lpstr>Work so far</vt:lpstr>
      <vt:lpstr>THANK YOU konstantinos.dalianis@cern.ch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the Ripper</dc:title>
  <dc:creator>Konstantinos Dalianis</dc:creator>
  <cp:lastModifiedBy>Konstantinos Dalianis</cp:lastModifiedBy>
  <cp:revision>51</cp:revision>
  <dcterms:modified xsi:type="dcterms:W3CDTF">2017-08-15T10:04:54Z</dcterms:modified>
</cp:coreProperties>
</file>