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46" r:id="rId5"/>
    <p:sldMasterId id="2147484309" r:id="rId6"/>
    <p:sldMasterId id="2147484321" r:id="rId7"/>
    <p:sldMasterId id="2147484333" r:id="rId8"/>
  </p:sldMasterIdLst>
  <p:notesMasterIdLst>
    <p:notesMasterId r:id="rId40"/>
  </p:notesMasterIdLst>
  <p:handoutMasterIdLst>
    <p:handoutMasterId r:id="rId41"/>
  </p:handoutMasterIdLst>
  <p:sldIdLst>
    <p:sldId id="257" r:id="rId9"/>
    <p:sldId id="633" r:id="rId10"/>
    <p:sldId id="547" r:id="rId11"/>
    <p:sldId id="635" r:id="rId12"/>
    <p:sldId id="632" r:id="rId13"/>
    <p:sldId id="605" r:id="rId14"/>
    <p:sldId id="620" r:id="rId15"/>
    <p:sldId id="608" r:id="rId16"/>
    <p:sldId id="638" r:id="rId17"/>
    <p:sldId id="639" r:id="rId18"/>
    <p:sldId id="634" r:id="rId19"/>
    <p:sldId id="601" r:id="rId20"/>
    <p:sldId id="602" r:id="rId21"/>
    <p:sldId id="624" r:id="rId22"/>
    <p:sldId id="623" r:id="rId23"/>
    <p:sldId id="584" r:id="rId24"/>
    <p:sldId id="562" r:id="rId25"/>
    <p:sldId id="561" r:id="rId26"/>
    <p:sldId id="603" r:id="rId27"/>
    <p:sldId id="564" r:id="rId28"/>
    <p:sldId id="587" r:id="rId29"/>
    <p:sldId id="598" r:id="rId30"/>
    <p:sldId id="596" r:id="rId31"/>
    <p:sldId id="593" r:id="rId32"/>
    <p:sldId id="618" r:id="rId33"/>
    <p:sldId id="637" r:id="rId34"/>
    <p:sldId id="625" r:id="rId35"/>
    <p:sldId id="627" r:id="rId36"/>
    <p:sldId id="636" r:id="rId37"/>
    <p:sldId id="590" r:id="rId38"/>
    <p:sldId id="600" r:id="rId3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A1AC9"/>
    <a:srgbClr val="558ED5"/>
    <a:srgbClr val="17375E"/>
    <a:srgbClr val="005C98"/>
    <a:srgbClr val="4E7601"/>
    <a:srgbClr val="920204"/>
    <a:srgbClr val="094875"/>
    <a:srgbClr val="760001"/>
    <a:srgbClr val="0060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91" autoAdjust="0"/>
    <p:restoredTop sz="89587" autoAdjust="0"/>
  </p:normalViewPr>
  <p:slideViewPr>
    <p:cSldViewPr snapToGrid="0">
      <p:cViewPr varScale="1">
        <p:scale>
          <a:sx n="70" d="100"/>
          <a:sy n="70" d="100"/>
        </p:scale>
        <p:origin x="126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0764"/>
    </p:cViewPr>
  </p:sorterViewPr>
  <p:notesViewPr>
    <p:cSldViewPr snapToGrid="0" snapToObjects="1">
      <p:cViewPr varScale="1">
        <p:scale>
          <a:sx n="56" d="100"/>
          <a:sy n="56" d="100"/>
        </p:scale>
        <p:origin x="2838" y="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72" y="0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r">
              <a:defRPr sz="1200"/>
            </a:lvl1pPr>
          </a:lstStyle>
          <a:p>
            <a:fld id="{B691EE03-8B86-4483-A61E-7F251E4A6480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822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172" y="8829822"/>
            <a:ext cx="3037627" cy="46657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r">
              <a:defRPr sz="1200"/>
            </a:lvl1pPr>
          </a:lstStyle>
          <a:p>
            <a:fld id="{06B5E9DE-290D-4688-9E0B-EC76B1290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260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1" tIns="46586" rIns="93171" bIns="4658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1" tIns="46586" rIns="93171" bIns="46586" rtlCol="0"/>
          <a:lstStyle>
            <a:lvl1pPr algn="r">
              <a:defRPr sz="1200"/>
            </a:lvl1pPr>
          </a:lstStyle>
          <a:p>
            <a:fld id="{1AF9D93D-2DCD-4941-9148-539F4B11DA5A}" type="datetimeFigureOut">
              <a:rPr lang="en-US" smtClean="0"/>
              <a:t>8/29/2017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1" tIns="46586" rIns="93171" bIns="465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3171" tIns="46586" rIns="93171" bIns="4658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1" tIns="46586" rIns="93171" bIns="4658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71" tIns="46586" rIns="93171" bIns="46586" rtlCol="0" anchor="b"/>
          <a:lstStyle>
            <a:lvl1pPr algn="r">
              <a:defRPr sz="1200"/>
            </a:lvl1pPr>
          </a:lstStyle>
          <a:p>
            <a:fld id="{96257B74-7AA3-6D4E-A5F4-7C976DCE7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4803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37411" algn="l"/>
                <a:tab pos="1474822" algn="l"/>
                <a:tab pos="2212233" algn="l"/>
                <a:tab pos="2949644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>
              <a:tabLst>
                <a:tab pos="737411" algn="l"/>
                <a:tab pos="1474822" algn="l"/>
                <a:tab pos="2212233" algn="l"/>
                <a:tab pos="2949644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>
              <a:tabLst>
                <a:tab pos="737411" algn="l"/>
                <a:tab pos="1474822" algn="l"/>
                <a:tab pos="2212233" algn="l"/>
                <a:tab pos="2949644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>
              <a:tabLst>
                <a:tab pos="737411" algn="l"/>
                <a:tab pos="1474822" algn="l"/>
                <a:tab pos="2212233" algn="l"/>
                <a:tab pos="2949644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>
              <a:tabLst>
                <a:tab pos="737411" algn="l"/>
                <a:tab pos="1474822" algn="l"/>
                <a:tab pos="2212233" algn="l"/>
                <a:tab pos="2949644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61530" indent="-23286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37411" algn="l"/>
                <a:tab pos="1474822" algn="l"/>
                <a:tab pos="2212233" algn="l"/>
                <a:tab pos="2949644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27266" indent="-23286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37411" algn="l"/>
                <a:tab pos="1474822" algn="l"/>
                <a:tab pos="2212233" algn="l"/>
                <a:tab pos="2949644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92999" indent="-23286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37411" algn="l"/>
                <a:tab pos="1474822" algn="l"/>
                <a:tab pos="2212233" algn="l"/>
                <a:tab pos="2949644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58733" indent="-23286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37411" algn="l"/>
                <a:tab pos="1474822" algn="l"/>
                <a:tab pos="2212233" algn="l"/>
                <a:tab pos="2949644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/>
            <a:fld id="{84BE3096-FF3B-1648-A643-D3909CD99245}" type="slidenum">
              <a:rPr lang="en-US" sz="1400">
                <a:solidFill>
                  <a:srgbClr val="000000"/>
                </a:solidFill>
                <a:latin typeface="Times New Roman" charset="0"/>
              </a:rPr>
              <a:pPr eaLnBrk="1"/>
              <a:t>1</a:t>
            </a:fld>
            <a:endParaRPr lang="en-US" sz="140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" y="0"/>
            <a:ext cx="1623" cy="1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1680" tIns="45843" rIns="91680" bIns="45843"/>
          <a:lstStyle/>
          <a:p>
            <a:pPr defTabSz="9316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 smtClean="0">
                <a:solidFill>
                  <a:srgbClr val="404040"/>
                </a:solidFill>
                <a:latin typeface="Calibri" charset="0"/>
                <a:ea typeface="+mn-ea"/>
              </a:rPr>
              <a:t>Univ</a:t>
            </a:r>
            <a:r>
              <a:rPr lang="en-US" dirty="0" smtClean="0">
                <a:solidFill>
                  <a:srgbClr val="404040"/>
                </a:solidFill>
                <a:latin typeface="Calibri" charset="0"/>
                <a:ea typeface="+mn-ea"/>
              </a:rPr>
              <a:t> </a:t>
            </a:r>
            <a:r>
              <a:rPr lang="en-US" dirty="0">
                <a:solidFill>
                  <a:srgbClr val="404040"/>
                </a:solidFill>
                <a:latin typeface="Calibri" charset="0"/>
                <a:ea typeface="+mn-ea"/>
              </a:rPr>
              <a:t>of Chicago Review, Aug. 30, 2010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" y="0"/>
            <a:ext cx="1623" cy="1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1680" tIns="45843" rIns="91680" bIns="45843"/>
          <a:lstStyle/>
          <a:p>
            <a:pPr defTabSz="931672" fontAlgn="auto">
              <a:spcBef>
                <a:spcPts val="0"/>
              </a:spcBef>
              <a:spcAft>
                <a:spcPts val="0"/>
              </a:spcAft>
              <a:defRPr/>
            </a:pPr>
            <a:fld id="{D8C02FBE-B1A1-9949-B8FC-82EFBC57DDE8}" type="slidenum">
              <a:rPr lang="en-US">
                <a:solidFill>
                  <a:srgbClr val="404040"/>
                </a:solidFill>
                <a:latin typeface="Calibri" charset="0"/>
                <a:ea typeface="+mn-ea"/>
              </a:rPr>
              <a:pPr defTabSz="931672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en-US">
              <a:solidFill>
                <a:srgbClr val="404040"/>
              </a:solidFill>
              <a:latin typeface="Calibri" charset="0"/>
              <a:ea typeface="+mn-ea"/>
            </a:endParaRPr>
          </a:p>
        </p:txBody>
      </p:sp>
      <p:sp>
        <p:nvSpPr>
          <p:cNvPr id="16387" name="Text Box 3"/>
          <p:cNvSpPr>
            <a:spLocks noGrp="1" noChangeArrowheads="1"/>
          </p:cNvSpPr>
          <p:nvPr>
            <p:ph type="body"/>
          </p:nvPr>
        </p:nvSpPr>
        <p:spPr>
          <a:xfrm>
            <a:off x="6" y="2"/>
            <a:ext cx="289337" cy="4572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spcBef>
                <a:spcPct val="0"/>
              </a:spcBef>
              <a:defRPr/>
            </a:pPr>
            <a:endParaRPr lang="en-US" sz="2000" dirty="0">
              <a:latin typeface="Arial" charset="0"/>
              <a:cs typeface="WenQuanYi Zen 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382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/>
              <a:buNone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/>
            </a:pPr>
            <a:fld id="{AD2D307E-DAEE-4038-A5FA-0007E647799E}" type="datetime1">
              <a:rPr kumimoji="0" lang="en-US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StarSymbol"/>
                <a:buNone/>
                <a:tabLst>
                  <a:tab pos="482600" algn="l"/>
                  <a:tab pos="965200" algn="l"/>
                  <a:tab pos="1449388" algn="l"/>
                  <a:tab pos="1931988" algn="l"/>
                  <a:tab pos="2416175" algn="l"/>
                  <a:tab pos="2898775" algn="l"/>
                </a:tabLst>
                <a:defRPr/>
              </a:pPr>
              <a:t>8/29/2017</a:t>
            </a:fld>
            <a:endParaRPr kumimoji="0" lang="en-US" altLang="en-US" sz="13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3315" name="Rectangle 6"/>
          <p:cNvSpPr>
            <a:spLocks noGrp="1" noChangeArrowheads="1"/>
          </p:cNvSpPr>
          <p:nvPr>
            <p:ph type="ftr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/>
              <a:buNone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/>
            </a:pPr>
            <a:r>
              <a:rPr kumimoji="0" lang="en-US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t>Go to ”Insert (View) | Header and Footer" to add your organization, sponsor, meeting name here; then, click "Apply to All"</a:t>
            </a:r>
          </a:p>
        </p:txBody>
      </p:sp>
      <p:sp>
        <p:nvSpPr>
          <p:cNvPr id="1331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/>
              <a:buNone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/>
            </a:pPr>
            <a:fld id="{AC13AF79-5BD4-4943-93DB-8C536DAF5FE7}" type="slidenum">
              <a:rPr kumimoji="0" lang="en-US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StarSymbol"/>
                <a:buNone/>
                <a:tabLst>
                  <a:tab pos="482600" algn="l"/>
                  <a:tab pos="965200" algn="l"/>
                  <a:tab pos="1449388" algn="l"/>
                  <a:tab pos="1931988" algn="l"/>
                  <a:tab pos="2416175" algn="l"/>
                  <a:tab pos="2898775" algn="l"/>
                </a:tabLst>
                <a:defRPr/>
              </a:pPr>
              <a:t>5</a:t>
            </a:fld>
            <a:endParaRPr kumimoji="0" lang="en-US" altLang="en-US" sz="13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331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39574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/>
              <a:buNone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/>
            </a:pPr>
            <a:fld id="{AD2D307E-DAEE-4038-A5FA-0007E647799E}" type="datetime1">
              <a:rPr kumimoji="0" lang="en-US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StarSymbol"/>
                <a:buNone/>
                <a:tabLst>
                  <a:tab pos="482600" algn="l"/>
                  <a:tab pos="965200" algn="l"/>
                  <a:tab pos="1449388" algn="l"/>
                  <a:tab pos="1931988" algn="l"/>
                  <a:tab pos="2416175" algn="l"/>
                  <a:tab pos="2898775" algn="l"/>
                </a:tabLst>
                <a:defRPr/>
              </a:pPr>
              <a:t>8/29/2017</a:t>
            </a:fld>
            <a:endParaRPr kumimoji="0" lang="en-US" altLang="en-US" sz="13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3315" name="Rectangle 6"/>
          <p:cNvSpPr>
            <a:spLocks noGrp="1" noChangeArrowheads="1"/>
          </p:cNvSpPr>
          <p:nvPr>
            <p:ph type="ftr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/>
              <a:buNone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/>
            </a:pPr>
            <a:r>
              <a:rPr kumimoji="0" lang="en-US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t>Go to ”Insert (View) | Header and Footer" to add your organization, sponsor, meeting name here; then, click "Apply to All"</a:t>
            </a:r>
          </a:p>
        </p:txBody>
      </p:sp>
      <p:sp>
        <p:nvSpPr>
          <p:cNvPr id="1331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/>
              <a:buNone/>
              <a:tabLst>
                <a:tab pos="482600" algn="l"/>
                <a:tab pos="965200" algn="l"/>
                <a:tab pos="1449388" algn="l"/>
                <a:tab pos="1931988" algn="l"/>
                <a:tab pos="2416175" algn="l"/>
                <a:tab pos="2898775" algn="l"/>
              </a:tabLst>
              <a:defRPr/>
            </a:pPr>
            <a:fld id="{AC13AF79-5BD4-4943-93DB-8C536DAF5FE7}" type="slidenum">
              <a:rPr kumimoji="0" lang="en-US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StarSymbol"/>
                <a:buNone/>
                <a:tabLst>
                  <a:tab pos="482600" algn="l"/>
                  <a:tab pos="965200" algn="l"/>
                  <a:tab pos="1449388" algn="l"/>
                  <a:tab pos="1931988" algn="l"/>
                  <a:tab pos="2416175" algn="l"/>
                  <a:tab pos="2898775" algn="l"/>
                </a:tabLst>
                <a:defRPr/>
              </a:pPr>
              <a:t>6</a:t>
            </a:fld>
            <a:endParaRPr kumimoji="0" lang="en-US" altLang="en-US" sz="13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331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2334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 marL="573088" indent="-298450">
              <a:defRPr>
                <a:solidFill>
                  <a:srgbClr val="000000"/>
                </a:solidFill>
              </a:defRPr>
            </a:lvl2pPr>
            <a:lvl3pPr marL="519113" indent="217488"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lvl3pPr>
          </a:lstStyle>
          <a:p>
            <a:pPr lvl="0"/>
            <a:r>
              <a:rPr lang="en-US" dirty="0" smtClean="0"/>
              <a:t>Click to add 1st-level bullet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94B01-9356-4A99-BF43-1EB6DE2E19CF}" type="slidenum">
              <a:rPr lang="en-US">
                <a:solidFill>
                  <a:srgbClr val="40404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040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8246" y="6506039"/>
            <a:ext cx="4899961" cy="215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Calvey - High Charge in the APS Injectors - TWIIS, August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687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>
          <a:xfrm>
            <a:off x="1600200" y="6477000"/>
            <a:ext cx="5940425" cy="203200"/>
          </a:xfrm>
        </p:spPr>
        <p:txBody>
          <a:bodyPr/>
          <a:lstStyle>
            <a:lvl1pPr algn="ctr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A822D-610F-44F7-BCBC-F1620AE281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12735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A393E-4CFD-42F4-8B46-C47A968207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idx="11"/>
          </p:nvPr>
        </p:nvSpPr>
        <p:spPr>
          <a:xfrm>
            <a:off x="1600200" y="6477000"/>
            <a:ext cx="5940425" cy="203200"/>
          </a:xfrm>
        </p:spPr>
        <p:txBody>
          <a:bodyPr/>
          <a:lstStyle>
            <a:lvl1pPr algn="ctr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654744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01056-8917-4FB7-BF5B-FBF116B6BF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idx="11"/>
          </p:nvPr>
        </p:nvSpPr>
        <p:spPr>
          <a:xfrm>
            <a:off x="1600200" y="6477000"/>
            <a:ext cx="5940425" cy="203200"/>
          </a:xfrm>
        </p:spPr>
        <p:txBody>
          <a:bodyPr/>
          <a:lstStyle>
            <a:lvl1pPr algn="ctr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897785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C1678-5FE7-4B06-B1BB-F492344B8B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/>
          <p:cNvSpPr>
            <a:spLocks noGrp="1"/>
          </p:cNvSpPr>
          <p:nvPr>
            <p:ph type="ftr" idx="11"/>
          </p:nvPr>
        </p:nvSpPr>
        <p:spPr>
          <a:xfrm>
            <a:off x="1600200" y="6477000"/>
            <a:ext cx="5940425" cy="203200"/>
          </a:xfrm>
        </p:spPr>
        <p:txBody>
          <a:bodyPr/>
          <a:lstStyle>
            <a:lvl1pPr algn="ctr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641295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E1EA-65A0-48F6-B4D1-10D386DDDC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/>
          <p:cNvSpPr>
            <a:spLocks noGrp="1"/>
          </p:cNvSpPr>
          <p:nvPr>
            <p:ph type="ftr" idx="11"/>
          </p:nvPr>
        </p:nvSpPr>
        <p:spPr>
          <a:xfrm>
            <a:off x="1600200" y="6477000"/>
            <a:ext cx="5940425" cy="203200"/>
          </a:xfrm>
        </p:spPr>
        <p:txBody>
          <a:bodyPr/>
          <a:lstStyle>
            <a:lvl1pPr algn="ctr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223936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32AC0-D2D3-4DC8-9042-B68410734C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2974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DFD8CA9D-B2D3-4854-BEEC-351D0E7D95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337703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C597F-FE73-4B05-80BE-A540B8D150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666300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088E5-B51E-401D-BB89-B97D3EB57B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570347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738CB-5D27-422E-AFC3-2B2BDDE6D1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341756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*Columns-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699995"/>
            <a:ext cx="4023360" cy="4422775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 marL="573088" indent="-298450">
              <a:spcBef>
                <a:spcPts val="0"/>
              </a:spcBef>
              <a:defRPr sz="2000">
                <a:solidFill>
                  <a:srgbClr val="000000"/>
                </a:solidFill>
              </a:defRPr>
            </a:lvl2pPr>
            <a:lvl3pPr marL="682625" indent="-184150">
              <a:defRPr sz="1800">
                <a:solidFill>
                  <a:srgbClr val="000000"/>
                </a:solidFill>
              </a:defRPr>
            </a:lvl3pPr>
            <a:lvl4pPr marL="865188" indent="-171450">
              <a:defRPr sz="1600">
                <a:solidFill>
                  <a:srgbClr val="000000"/>
                </a:solidFill>
              </a:defRPr>
            </a:lvl4pPr>
            <a:lvl5pPr marL="1084263" indent="-171450"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00588" y="1685707"/>
            <a:ext cx="4023360" cy="4422775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 marL="573088" indent="-298450">
              <a:spcBef>
                <a:spcPts val="0"/>
              </a:spcBef>
              <a:defRPr sz="2000">
                <a:solidFill>
                  <a:srgbClr val="000000"/>
                </a:solidFill>
              </a:defRPr>
            </a:lvl2pPr>
            <a:lvl3pPr marL="682625" indent="-184150">
              <a:defRPr sz="1800">
                <a:solidFill>
                  <a:srgbClr val="000000"/>
                </a:solidFill>
              </a:defRPr>
            </a:lvl3pPr>
            <a:lvl4pPr marL="865188" indent="-171450">
              <a:defRPr sz="1600">
                <a:solidFill>
                  <a:srgbClr val="000000"/>
                </a:solidFill>
              </a:defRPr>
            </a:lvl4pPr>
            <a:lvl5pPr marL="1084263" indent="-171450"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Two-column CONTENT slide</a:t>
            </a:r>
            <a:br>
              <a:rPr lang="en-US" dirty="0" smtClean="0"/>
            </a:br>
            <a:r>
              <a:rPr lang="en-US" dirty="0" smtClean="0"/>
              <a:t>one or two lines for headline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8246" y="6506039"/>
            <a:ext cx="4899961" cy="215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Calvey - High Charge in the APS Injectors - TWIIS, August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10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2D6DA-C38B-4CA0-B4BE-1C2750B31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497314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>
          <a:xfrm>
            <a:off x="1600200" y="6477000"/>
            <a:ext cx="5940425" cy="203200"/>
          </a:xfrm>
        </p:spPr>
        <p:txBody>
          <a:bodyPr/>
          <a:lstStyle>
            <a:lvl1pPr algn="ctr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A822D-610F-44F7-BCBC-F1620AE281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420255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A393E-4CFD-42F4-8B46-C47A968207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idx="11"/>
          </p:nvPr>
        </p:nvSpPr>
        <p:spPr>
          <a:xfrm>
            <a:off x="1600200" y="6477000"/>
            <a:ext cx="5940425" cy="203200"/>
          </a:xfrm>
        </p:spPr>
        <p:txBody>
          <a:bodyPr/>
          <a:lstStyle>
            <a:lvl1pPr algn="ctr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441071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01056-8917-4FB7-BF5B-FBF116B6BF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idx="11"/>
          </p:nvPr>
        </p:nvSpPr>
        <p:spPr>
          <a:xfrm>
            <a:off x="1600200" y="6477000"/>
            <a:ext cx="5940425" cy="203200"/>
          </a:xfrm>
        </p:spPr>
        <p:txBody>
          <a:bodyPr/>
          <a:lstStyle>
            <a:lvl1pPr algn="ctr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622512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C1678-5FE7-4B06-B1BB-F492344B8B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/>
          <p:cNvSpPr>
            <a:spLocks noGrp="1"/>
          </p:cNvSpPr>
          <p:nvPr>
            <p:ph type="ftr" idx="11"/>
          </p:nvPr>
        </p:nvSpPr>
        <p:spPr>
          <a:xfrm>
            <a:off x="1600200" y="6477000"/>
            <a:ext cx="5940425" cy="203200"/>
          </a:xfrm>
        </p:spPr>
        <p:txBody>
          <a:bodyPr/>
          <a:lstStyle>
            <a:lvl1pPr algn="ctr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4705175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E1EA-65A0-48F6-B4D1-10D386DDDC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Footer Placeholder 1"/>
          <p:cNvSpPr>
            <a:spLocks noGrp="1"/>
          </p:cNvSpPr>
          <p:nvPr>
            <p:ph type="ftr" idx="11"/>
          </p:nvPr>
        </p:nvSpPr>
        <p:spPr>
          <a:xfrm>
            <a:off x="1600200" y="6477000"/>
            <a:ext cx="5940425" cy="203200"/>
          </a:xfrm>
        </p:spPr>
        <p:txBody>
          <a:bodyPr/>
          <a:lstStyle>
            <a:lvl1pPr algn="ctr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7984158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*Columns-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1168748"/>
            <a:ext cx="8372901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Slide subtitle optional -  delete as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699995"/>
            <a:ext cx="4023360" cy="4422775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 marL="573088" indent="-298450">
              <a:spcBef>
                <a:spcPts val="0"/>
              </a:spcBef>
              <a:defRPr sz="2000">
                <a:solidFill>
                  <a:srgbClr val="000000"/>
                </a:solidFill>
              </a:defRPr>
            </a:lvl2pPr>
            <a:lvl3pPr marL="682625" indent="-184150">
              <a:defRPr sz="1800">
                <a:solidFill>
                  <a:srgbClr val="000000"/>
                </a:solidFill>
              </a:defRPr>
            </a:lvl3pPr>
            <a:lvl4pPr marL="865188" indent="-171450">
              <a:defRPr sz="1600">
                <a:solidFill>
                  <a:srgbClr val="000000"/>
                </a:solidFill>
              </a:defRPr>
            </a:lvl4pPr>
            <a:lvl5pPr marL="1084263" indent="-171450"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00588" y="1685707"/>
            <a:ext cx="4023360" cy="4422775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 marL="573088" indent="-298450">
              <a:spcBef>
                <a:spcPts val="0"/>
              </a:spcBef>
              <a:defRPr sz="2000">
                <a:solidFill>
                  <a:srgbClr val="000000"/>
                </a:solidFill>
              </a:defRPr>
            </a:lvl2pPr>
            <a:lvl3pPr marL="682625" indent="-184150">
              <a:defRPr sz="1800">
                <a:solidFill>
                  <a:srgbClr val="000000"/>
                </a:solidFill>
              </a:defRPr>
            </a:lvl3pPr>
            <a:lvl4pPr marL="865188" indent="-171450">
              <a:defRPr sz="1600">
                <a:solidFill>
                  <a:srgbClr val="000000"/>
                </a:solidFill>
              </a:defRPr>
            </a:lvl4pPr>
            <a:lvl5pPr marL="1084263" indent="-171450"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 Fourth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Two-column CONTENT slide</a:t>
            </a:r>
            <a:br>
              <a:rPr lang="en-US" dirty="0" smtClean="0"/>
            </a:br>
            <a:r>
              <a:rPr lang="en-US" dirty="0" smtClean="0"/>
              <a:t>one or two lines for headline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8246" y="6506039"/>
            <a:ext cx="4899961" cy="215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Calvey - High Charge in the APS Injectors - TWIIS, August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1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ver Opt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863725" y="1689100"/>
            <a:ext cx="4280275" cy="2706624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" y="1689100"/>
            <a:ext cx="4863724" cy="2706624"/>
          </a:xfrm>
          <a:solidFill>
            <a:srgbClr val="004165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Presentation title -Cover option A</a:t>
            </a:r>
            <a:br>
              <a:rPr lang="en-US" dirty="0" smtClean="0"/>
            </a:br>
            <a:r>
              <a:rPr lang="en-US" dirty="0" smtClean="0"/>
              <a:t>can be up to four </a:t>
            </a:r>
            <a:br>
              <a:rPr lang="en-US" dirty="0" smtClean="0"/>
            </a:br>
            <a:r>
              <a:rPr lang="en-US" dirty="0" smtClean="0"/>
              <a:t>or five lines of text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1689100"/>
            <a:ext cx="239714" cy="2706624"/>
          </a:xfrm>
          <a:solidFill>
            <a:schemeClr val="tx2">
              <a:lumMod val="75000"/>
            </a:schemeClr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49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 smtClean="0"/>
              <a:t>Add Presenter Title</a:t>
            </a:r>
            <a:br>
              <a:rPr lang="en-US" dirty="0" smtClean="0"/>
            </a:br>
            <a:r>
              <a:rPr lang="en-US" dirty="0" smtClean="0"/>
              <a:t>Optional Line 2</a:t>
            </a:r>
            <a:br>
              <a:rPr lang="en-US" dirty="0" smtClean="0"/>
            </a:br>
            <a:r>
              <a:rPr lang="en-US" dirty="0" smtClean="0"/>
              <a:t>Optional Line 3</a:t>
            </a:r>
            <a:endParaRPr lang="en-US" dirty="0"/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second presenter </a:t>
            </a:r>
            <a:br>
              <a:rPr lang="en-US" dirty="0" smtClean="0"/>
            </a:br>
            <a:r>
              <a:rPr lang="en-US" dirty="0" smtClean="0"/>
              <a:t>info if not needed</a:t>
            </a:r>
            <a:endParaRPr lang="en-US" dirty="0"/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360196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5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6360196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third presenter </a:t>
            </a:r>
            <a:br>
              <a:rPr lang="en-US" dirty="0" smtClean="0"/>
            </a:br>
            <a:r>
              <a:rPr lang="en-US" dirty="0" smtClean="0"/>
              <a:t>info if not needed</a:t>
            </a:r>
            <a:endParaRPr lang="en-US" dirty="0"/>
          </a:p>
        </p:txBody>
      </p:sp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454587" y="5747818"/>
            <a:ext cx="5894492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Presentation Date</a:t>
            </a:r>
            <a:br>
              <a:rPr lang="en-US" dirty="0" smtClean="0"/>
            </a:br>
            <a:r>
              <a:rPr lang="en-US" dirty="0" smtClean="0"/>
              <a:t>City, State (presentation location)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431799" y="730250"/>
            <a:ext cx="6188075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8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Optional one line subhead, </a:t>
            </a:r>
            <a:r>
              <a:rPr lang="en-US" dirty="0" err="1" smtClean="0"/>
              <a:t>url</a:t>
            </a:r>
            <a:r>
              <a:rPr lang="en-US" dirty="0" smtClean="0"/>
              <a:t> or date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05625" y="523875"/>
            <a:ext cx="1781208" cy="67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76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ver Opt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863725" y="1689100"/>
            <a:ext cx="4280275" cy="2706624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 smtClean="0"/>
              <a:t>Click icon to insert an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" y="1689100"/>
            <a:ext cx="4863724" cy="2706624"/>
          </a:xfrm>
          <a:solidFill>
            <a:srgbClr val="004165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Presentation title -Cover option A</a:t>
            </a:r>
            <a:br>
              <a:rPr lang="en-US" dirty="0" smtClean="0"/>
            </a:br>
            <a:r>
              <a:rPr lang="en-US" dirty="0" smtClean="0"/>
              <a:t>can be up to four </a:t>
            </a:r>
            <a:br>
              <a:rPr lang="en-US" dirty="0" smtClean="0"/>
            </a:br>
            <a:r>
              <a:rPr lang="en-US" dirty="0" smtClean="0"/>
              <a:t>or five lines of text</a:t>
            </a:r>
            <a:endParaRPr lang="en-US" dirty="0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1689100"/>
            <a:ext cx="239714" cy="2706624"/>
          </a:xfrm>
          <a:solidFill>
            <a:schemeClr val="tx2">
              <a:lumMod val="75000"/>
            </a:schemeClr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 smtClean="0"/>
              <a:t>  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0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49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0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 smtClean="0"/>
              <a:t>Add Presenter Title</a:t>
            </a:r>
            <a:br>
              <a:rPr lang="en-US" dirty="0" smtClean="0"/>
            </a:br>
            <a:r>
              <a:rPr lang="en-US" dirty="0" smtClean="0"/>
              <a:t>Optional Line 2</a:t>
            </a:r>
            <a:br>
              <a:rPr lang="en-US" dirty="0" smtClean="0"/>
            </a:br>
            <a:r>
              <a:rPr lang="en-US" dirty="0" smtClean="0"/>
              <a:t>Optional Line 3</a:t>
            </a:r>
            <a:endParaRPr lang="en-US" dirty="0"/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1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1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second presenter </a:t>
            </a:r>
            <a:br>
              <a:rPr lang="en-US" dirty="0" smtClean="0"/>
            </a:br>
            <a:r>
              <a:rPr lang="en-US" dirty="0" smtClean="0"/>
              <a:t>info if not needed</a:t>
            </a:r>
            <a:endParaRPr lang="en-US" dirty="0"/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360196" y="4582947"/>
            <a:ext cx="2692871" cy="393700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55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6360196" y="4960384"/>
            <a:ext cx="2692871" cy="9144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Remove third presenter </a:t>
            </a:r>
            <a:br>
              <a:rPr lang="en-US" dirty="0" smtClean="0"/>
            </a:br>
            <a:r>
              <a:rPr lang="en-US" dirty="0" smtClean="0"/>
              <a:t>info if not needed</a:t>
            </a:r>
            <a:endParaRPr lang="en-US" dirty="0"/>
          </a:p>
        </p:txBody>
      </p:sp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454587" y="5747818"/>
            <a:ext cx="5894492" cy="515411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chemeClr val="tx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 smtClean="0"/>
              <a:t>Presentation Date</a:t>
            </a:r>
            <a:br>
              <a:rPr lang="en-US" dirty="0" smtClean="0"/>
            </a:br>
            <a:r>
              <a:rPr lang="en-US" dirty="0" smtClean="0"/>
              <a:t>City, State (presentation location)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27" hasCustomPrompt="1"/>
          </p:nvPr>
        </p:nvSpPr>
        <p:spPr>
          <a:xfrm>
            <a:off x="431799" y="730250"/>
            <a:ext cx="6188075" cy="393700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800" b="1" cap="all" baseline="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 smtClean="0"/>
              <a:t>Optional one line subhead, </a:t>
            </a:r>
            <a:r>
              <a:rPr lang="en-US" dirty="0" err="1" smtClean="0"/>
              <a:t>url</a:t>
            </a:r>
            <a:r>
              <a:rPr lang="en-US" dirty="0" smtClean="0"/>
              <a:t> or date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05625" y="523875"/>
            <a:ext cx="1781208" cy="67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42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32AC0-D2D3-4DC8-9042-B68410734C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621319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DFD8CA9D-B2D3-4854-BEEC-351D0E7D95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33581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C597F-FE73-4B05-80BE-A540B8D150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297988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088E5-B51E-401D-BB89-B97D3EB57B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325356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738CB-5D27-422E-AFC3-2B2BDDE6D1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12849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2D6DA-C38B-4CA0-B4BE-1C2750B31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402038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79725"/>
            <a:ext cx="8372901" cy="8289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 smtClean="0"/>
              <a:t>Headline 32pt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560" y="1207515"/>
            <a:ext cx="8320695" cy="498736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lvl="0"/>
            <a:r>
              <a:rPr lang="en-US" dirty="0" smtClean="0"/>
              <a:t>Click to add 1st-level bullet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2975" y="6547059"/>
            <a:ext cx="457200" cy="182880"/>
          </a:xfrm>
          <a:prstGeom prst="rect">
            <a:avLst/>
          </a:prstGeom>
          <a:ln>
            <a:noFill/>
          </a:ln>
        </p:spPr>
        <p:txBody>
          <a:bodyPr vert="horz" lIns="0" tIns="45720" rIns="0" bIns="0" rtlCol="0" anchor="b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EFAAC5A-9C4F-4278-920D-DF2BAB595749}" type="slidenum">
              <a:rPr lang="en-US" smtClean="0">
                <a:latin typeface="Arial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Arial"/>
              <a:ea typeface="+mn-ea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0" y="0"/>
            <a:ext cx="242782" cy="6858000"/>
          </a:xfrm>
          <a:prstGeom prst="rect">
            <a:avLst/>
          </a:prstGeom>
          <a:solidFill>
            <a:srgbClr val="094875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00">
              <a:solidFill>
                <a:srgbClr val="7AB800"/>
              </a:solidFill>
              <a:latin typeface="Arial"/>
              <a:ea typeface="+mn-ea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74651" y="6439419"/>
            <a:ext cx="1017270" cy="27432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8246" y="6506039"/>
            <a:ext cx="4899961" cy="215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J. Calvey - High Charge in the APS Injectors - TWIIS, August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80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8" r:id="rId1"/>
    <p:sldLayoutId id="2147483889" r:id="rId2"/>
    <p:sldLayoutId id="2147484064" r:id="rId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lnSpc>
          <a:spcPct val="100000"/>
        </a:lnSpc>
        <a:spcBef>
          <a:spcPct val="0"/>
        </a:spcBef>
        <a:buNone/>
        <a:defRPr sz="3200" b="1" i="0" kern="1200" cap="none" baseline="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457200" rtl="0" eaLnBrk="1" latinLnBrk="0" hangingPunct="1">
        <a:spcBef>
          <a:spcPts val="0"/>
        </a:spcBef>
        <a:spcAft>
          <a:spcPts val="600"/>
        </a:spcAft>
        <a:buClr>
          <a:schemeClr val="tx2">
            <a:lumMod val="75000"/>
          </a:schemeClr>
        </a:buClr>
        <a:buFont typeface="Wingdings" charset="2"/>
        <a:buChar char="§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573088" indent="-298450" algn="l" defTabSz="457200" rtl="0" eaLnBrk="1" latinLnBrk="0" hangingPunct="1">
        <a:spcBef>
          <a:spcPts val="0"/>
        </a:spcBef>
        <a:spcAft>
          <a:spcPts val="600"/>
        </a:spcAft>
        <a:buClr>
          <a:schemeClr val="tx2">
            <a:lumMod val="75000"/>
          </a:schemeClr>
        </a:buClr>
        <a:buFont typeface="Lucida Grande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519113" indent="217488" algn="l" defTabSz="457200" rtl="0" eaLnBrk="1" latinLnBrk="0" hangingPunct="1">
        <a:spcBef>
          <a:spcPts val="0"/>
        </a:spcBef>
        <a:spcAft>
          <a:spcPts val="600"/>
        </a:spcAft>
        <a:buClr>
          <a:schemeClr val="tx2">
            <a:lumMod val="75000"/>
          </a:schemeClr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569913" indent="237744" algn="l" defTabSz="457200" rtl="0" eaLnBrk="1" latinLnBrk="0" hangingPunct="1">
        <a:spcBef>
          <a:spcPts val="0"/>
        </a:spcBef>
        <a:spcAft>
          <a:spcPts val="600"/>
        </a:spcAft>
        <a:buClr>
          <a:schemeClr val="tx2">
            <a:lumMod val="75000"/>
          </a:schemeClr>
        </a:buClr>
        <a:buFont typeface="Arial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1371600" indent="-171450" algn="l" defTabSz="457200" rtl="0" eaLnBrk="1" latinLnBrk="0" hangingPunct="1">
        <a:spcBef>
          <a:spcPts val="0"/>
        </a:spcBef>
        <a:spcAft>
          <a:spcPts val="0"/>
        </a:spcAft>
        <a:buClr>
          <a:schemeClr val="tx2">
            <a:lumMod val="75000"/>
          </a:schemeClr>
        </a:buClr>
        <a:buFont typeface="Wingdings" charset="2"/>
        <a:buChar char="§"/>
        <a:defRPr sz="1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7010400" y="6572250"/>
            <a:ext cx="1371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603375" y="6477000"/>
            <a:ext cx="5940425" cy="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489700"/>
            <a:ext cx="382588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DBEF189-891D-49AA-8B9E-2E47EE5AF5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8160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0" r:id="rId1"/>
    <p:sldLayoutId id="2147484311" r:id="rId2"/>
    <p:sldLayoutId id="2147484312" r:id="rId3"/>
    <p:sldLayoutId id="2147484313" r:id="rId4"/>
    <p:sldLayoutId id="2147484314" r:id="rId5"/>
    <p:sldLayoutId id="2147484315" r:id="rId6"/>
    <p:sldLayoutId id="2147484316" r:id="rId7"/>
    <p:sldLayoutId id="2147484317" r:id="rId8"/>
    <p:sldLayoutId id="2147484318" r:id="rId9"/>
    <p:sldLayoutId id="2147484319" r:id="rId10"/>
    <p:sldLayoutId id="2147484320" r:id="rId11"/>
  </p:sldLayoutIdLst>
  <p:transition spd="med"/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>
          <a:solidFill>
            <a:srgbClr val="1F497D"/>
          </a:solidFill>
          <a:latin typeface="Trebuchet MS" panose="020B0603020202020204" pitchFamily="34" charset="0"/>
          <a:ea typeface="MS PGothic" panose="020B0600070205080204" pitchFamily="34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>
          <a:solidFill>
            <a:srgbClr val="1F497D"/>
          </a:solidFill>
          <a:latin typeface="Trebuchet MS" panose="020B0603020202020204" pitchFamily="34" charset="0"/>
          <a:ea typeface="MS PGothic" panose="020B0600070205080204" pitchFamily="34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>
          <a:solidFill>
            <a:srgbClr val="1F497D"/>
          </a:solidFill>
          <a:latin typeface="Trebuchet MS" panose="020B0603020202020204" pitchFamily="34" charset="0"/>
          <a:ea typeface="MS PGothic" panose="020B0600070205080204" pitchFamily="34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>
          <a:solidFill>
            <a:srgbClr val="1F497D"/>
          </a:solidFill>
          <a:latin typeface="Trebuchet MS" panose="020B0603020202020204" pitchFamily="34" charset="0"/>
          <a:ea typeface="MS PGothic" panose="020B0600070205080204" pitchFamily="34" charset="-128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>
          <a:solidFill>
            <a:srgbClr val="1F497D"/>
          </a:solidFill>
          <a:latin typeface="Trebuchet MS" panose="020B0603020202020204" pitchFamily="34" charset="0"/>
          <a:ea typeface="MS PGothic" panose="020B0600070205080204" pitchFamily="34" charset="-128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>
          <a:solidFill>
            <a:srgbClr val="1F497D"/>
          </a:solidFill>
          <a:latin typeface="Trebuchet MS" panose="020B0603020202020204" pitchFamily="34" charset="0"/>
          <a:ea typeface="MS PGothic" panose="020B0600070205080204" pitchFamily="34" charset="-128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>
          <a:solidFill>
            <a:srgbClr val="1F497D"/>
          </a:solidFill>
          <a:latin typeface="Trebuchet MS" panose="020B0603020202020204" pitchFamily="34" charset="0"/>
          <a:ea typeface="MS PGothic" panose="020B0600070205080204" pitchFamily="34" charset="-128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>
          <a:solidFill>
            <a:srgbClr val="1F497D"/>
          </a:solidFill>
          <a:latin typeface="Trebuchet MS" panose="020B0603020202020204" pitchFamily="34" charset="0"/>
          <a:ea typeface="MS PGothic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7010400" y="6572250"/>
            <a:ext cx="1371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603375" y="6477000"/>
            <a:ext cx="5940425" cy="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J. Calvey - High Charge in the APS Injectors - TWIIS, August 2017</a:t>
            </a:r>
            <a:endParaRPr lang="en-US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610600" y="6489700"/>
            <a:ext cx="382588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DBEF189-891D-49AA-8B9E-2E47EE5AF5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4395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2" r:id="rId1"/>
    <p:sldLayoutId id="2147484323" r:id="rId2"/>
    <p:sldLayoutId id="2147484324" r:id="rId3"/>
    <p:sldLayoutId id="2147484325" r:id="rId4"/>
    <p:sldLayoutId id="2147484326" r:id="rId5"/>
    <p:sldLayoutId id="2147484327" r:id="rId6"/>
    <p:sldLayoutId id="2147484328" r:id="rId7"/>
    <p:sldLayoutId id="2147484329" r:id="rId8"/>
    <p:sldLayoutId id="2147484330" r:id="rId9"/>
    <p:sldLayoutId id="2147484331" r:id="rId10"/>
    <p:sldLayoutId id="2147484332" r:id="rId11"/>
  </p:sldLayoutIdLst>
  <p:transition spd="med"/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>
          <a:solidFill>
            <a:srgbClr val="1F497D"/>
          </a:solidFill>
          <a:latin typeface="Trebuchet MS" panose="020B0603020202020204" pitchFamily="34" charset="0"/>
          <a:ea typeface="MS PGothic" panose="020B0600070205080204" pitchFamily="34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>
          <a:solidFill>
            <a:srgbClr val="1F497D"/>
          </a:solidFill>
          <a:latin typeface="Trebuchet MS" panose="020B0603020202020204" pitchFamily="34" charset="0"/>
          <a:ea typeface="MS PGothic" panose="020B0600070205080204" pitchFamily="34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>
          <a:solidFill>
            <a:srgbClr val="1F497D"/>
          </a:solidFill>
          <a:latin typeface="Trebuchet MS" panose="020B0603020202020204" pitchFamily="34" charset="0"/>
          <a:ea typeface="MS PGothic" panose="020B0600070205080204" pitchFamily="34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>
          <a:solidFill>
            <a:srgbClr val="1F497D"/>
          </a:solidFill>
          <a:latin typeface="Trebuchet MS" panose="020B0603020202020204" pitchFamily="34" charset="0"/>
          <a:ea typeface="MS PGothic" panose="020B0600070205080204" pitchFamily="34" charset="-128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>
          <a:solidFill>
            <a:srgbClr val="1F497D"/>
          </a:solidFill>
          <a:latin typeface="Trebuchet MS" panose="020B0603020202020204" pitchFamily="34" charset="0"/>
          <a:ea typeface="MS PGothic" panose="020B0600070205080204" pitchFamily="34" charset="-128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>
          <a:solidFill>
            <a:srgbClr val="1F497D"/>
          </a:solidFill>
          <a:latin typeface="Trebuchet MS" panose="020B0603020202020204" pitchFamily="34" charset="0"/>
          <a:ea typeface="MS PGothic" panose="020B0600070205080204" pitchFamily="34" charset="-128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>
          <a:solidFill>
            <a:srgbClr val="1F497D"/>
          </a:solidFill>
          <a:latin typeface="Trebuchet MS" panose="020B0603020202020204" pitchFamily="34" charset="0"/>
          <a:ea typeface="MS PGothic" panose="020B0600070205080204" pitchFamily="34" charset="-128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600" b="1">
          <a:solidFill>
            <a:srgbClr val="1F497D"/>
          </a:solidFill>
          <a:latin typeface="Trebuchet MS" panose="020B0603020202020204" pitchFamily="34" charset="0"/>
          <a:ea typeface="MS PGothic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79725"/>
            <a:ext cx="8372901" cy="82894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 smtClean="0"/>
              <a:t>Headline 32pt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560" y="1207515"/>
            <a:ext cx="8320695" cy="4987365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lvl="0"/>
            <a:r>
              <a:rPr lang="en-US" dirty="0" smtClean="0"/>
              <a:t>Click to add 1st-level bullet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2975" y="6547059"/>
            <a:ext cx="457200" cy="182880"/>
          </a:xfrm>
          <a:prstGeom prst="rect">
            <a:avLst/>
          </a:prstGeom>
          <a:ln>
            <a:noFill/>
          </a:ln>
        </p:spPr>
        <p:txBody>
          <a:bodyPr vert="horz" lIns="0" tIns="45720" rIns="0" bIns="0" rtlCol="0" anchor="b"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EFAAC5A-9C4F-4278-920D-DF2BAB595749}" type="slidenum">
              <a:rPr lang="en-US" smtClean="0">
                <a:latin typeface="Arial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Arial"/>
              <a:ea typeface="+mn-ea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0" y="0"/>
            <a:ext cx="242782" cy="6858000"/>
          </a:xfrm>
          <a:prstGeom prst="rect">
            <a:avLst/>
          </a:prstGeom>
          <a:solidFill>
            <a:srgbClr val="094875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00">
              <a:solidFill>
                <a:srgbClr val="7AB800"/>
              </a:solidFill>
              <a:latin typeface="Arial"/>
              <a:ea typeface="+mn-ea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4651" y="6439419"/>
            <a:ext cx="1017270" cy="27432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8246" y="6506039"/>
            <a:ext cx="4899961" cy="215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J. Calvey - High Charge in the APS Injectors - TWIIS, August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857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5" r:id="rId1"/>
    <p:sldLayoutId id="2147484336" r:id="rId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lnSpc>
          <a:spcPct val="100000"/>
        </a:lnSpc>
        <a:spcBef>
          <a:spcPct val="0"/>
        </a:spcBef>
        <a:buNone/>
        <a:defRPr sz="3200" b="1" i="0" kern="1200" cap="none" baseline="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457200" rtl="0" eaLnBrk="1" latinLnBrk="0" hangingPunct="1">
        <a:spcBef>
          <a:spcPts val="0"/>
        </a:spcBef>
        <a:spcAft>
          <a:spcPts val="600"/>
        </a:spcAft>
        <a:buClr>
          <a:schemeClr val="tx2">
            <a:lumMod val="75000"/>
          </a:schemeClr>
        </a:buClr>
        <a:buFont typeface="Wingdings" charset="2"/>
        <a:buChar char="§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573088" indent="-298450" algn="l" defTabSz="457200" rtl="0" eaLnBrk="1" latinLnBrk="0" hangingPunct="1">
        <a:spcBef>
          <a:spcPts val="0"/>
        </a:spcBef>
        <a:spcAft>
          <a:spcPts val="600"/>
        </a:spcAft>
        <a:buClr>
          <a:schemeClr val="tx2">
            <a:lumMod val="75000"/>
          </a:schemeClr>
        </a:buClr>
        <a:buFont typeface="Lucida Grande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519113" indent="217488" algn="l" defTabSz="457200" rtl="0" eaLnBrk="1" latinLnBrk="0" hangingPunct="1">
        <a:spcBef>
          <a:spcPts val="0"/>
        </a:spcBef>
        <a:spcAft>
          <a:spcPts val="600"/>
        </a:spcAft>
        <a:buClr>
          <a:schemeClr val="tx2">
            <a:lumMod val="75000"/>
          </a:schemeClr>
        </a:buClr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569913" indent="237744" algn="l" defTabSz="457200" rtl="0" eaLnBrk="1" latinLnBrk="0" hangingPunct="1">
        <a:spcBef>
          <a:spcPts val="0"/>
        </a:spcBef>
        <a:spcAft>
          <a:spcPts val="600"/>
        </a:spcAft>
        <a:buClr>
          <a:schemeClr val="tx2">
            <a:lumMod val="75000"/>
          </a:schemeClr>
        </a:buClr>
        <a:buFont typeface="Arial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1371600" indent="-171450" algn="l" defTabSz="457200" rtl="0" eaLnBrk="1" latinLnBrk="0" hangingPunct="1">
        <a:spcBef>
          <a:spcPts val="0"/>
        </a:spcBef>
        <a:spcAft>
          <a:spcPts val="0"/>
        </a:spcAft>
        <a:buClr>
          <a:schemeClr val="tx2">
            <a:lumMod val="75000"/>
          </a:schemeClr>
        </a:buClr>
        <a:buFont typeface="Wingdings" charset="2"/>
        <a:buChar char="§"/>
        <a:defRPr sz="1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-88900" y="1774825"/>
            <a:ext cx="9321800" cy="230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US" sz="3200" b="1" spc="-50" dirty="0" smtClean="0">
                <a:solidFill>
                  <a:srgbClr val="1F497D"/>
                </a:solidFill>
                <a:latin typeface="Trebuchet MS" charset="0"/>
                <a:ea typeface="+mn-ea"/>
              </a:rPr>
              <a:t>Advanced Photon Source Upgrade Project:</a:t>
            </a:r>
          </a:p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US" sz="2800" b="1" spc="-50" dirty="0" smtClean="0">
                <a:solidFill>
                  <a:srgbClr val="1F497D"/>
                </a:solidFill>
                <a:latin typeface="Trebuchet MS" charset="0"/>
                <a:ea typeface="+mn-ea"/>
              </a:rPr>
              <a:t>The World’s </a:t>
            </a:r>
            <a:r>
              <a:rPr lang="en-US" sz="2800" b="1" spc="-50" dirty="0">
                <a:solidFill>
                  <a:srgbClr val="1F497D"/>
                </a:solidFill>
                <a:latin typeface="Trebuchet MS" charset="0"/>
                <a:ea typeface="+mn-ea"/>
              </a:rPr>
              <a:t>L</a:t>
            </a:r>
            <a:r>
              <a:rPr lang="en-US" sz="2800" b="1" spc="-50" dirty="0" smtClean="0">
                <a:solidFill>
                  <a:srgbClr val="1F497D"/>
                </a:solidFill>
                <a:latin typeface="Trebuchet MS" charset="0"/>
                <a:ea typeface="+mn-ea"/>
              </a:rPr>
              <a:t>eading </a:t>
            </a:r>
            <a:r>
              <a:rPr lang="en-US" sz="2800" b="1" spc="-50" dirty="0">
                <a:solidFill>
                  <a:srgbClr val="1F497D"/>
                </a:solidFill>
                <a:latin typeface="Trebuchet MS" charset="0"/>
                <a:ea typeface="+mn-ea"/>
              </a:rPr>
              <a:t>H</a:t>
            </a:r>
            <a:r>
              <a:rPr lang="en-US" sz="2800" b="1" spc="-50" dirty="0" smtClean="0">
                <a:solidFill>
                  <a:srgbClr val="1F497D"/>
                </a:solidFill>
                <a:latin typeface="Trebuchet MS" charset="0"/>
                <a:ea typeface="+mn-ea"/>
              </a:rPr>
              <a:t>ard X-ray Light Source</a:t>
            </a:r>
          </a:p>
        </p:txBody>
      </p:sp>
      <p:pic>
        <p:nvPicPr>
          <p:cNvPr id="27" name="Content Placeholder 6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0903" y="1554459"/>
            <a:ext cx="4237697" cy="2684166"/>
          </a:xfrm>
          <a:prstGeom prst="rect">
            <a:avLst/>
          </a:prstGeom>
          <a:ln w="28575" cmpd="sng">
            <a:solidFill>
              <a:schemeClr val="accent2">
                <a:lumMod val="75000"/>
              </a:schemeClr>
            </a:solidFill>
          </a:ln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0" y="1530349"/>
            <a:ext cx="4932741" cy="2733587"/>
          </a:xfrm>
          <a:solidFill>
            <a:schemeClr val="accent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dirty="0"/>
              <a:t>Challenges for High Charge Operation of the APS Injection System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-2" y="1530348"/>
            <a:ext cx="228601" cy="2730501"/>
          </a:xfrm>
          <a:solidFill>
            <a:schemeClr val="tx2">
              <a:lumMod val="7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239713" y="6404165"/>
            <a:ext cx="1522412" cy="4062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078" y="4448175"/>
            <a:ext cx="56077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200" b="1" dirty="0" smtClean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Joe Calvey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Assistant Physicist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Argonne National Laboratory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0000"/>
              </a:solidFill>
              <a:latin typeface="Arial"/>
              <a:ea typeface="+mn-ea"/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Topical Workshop on Injection and Injection Systems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August 29, 2017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491386" y="204383"/>
            <a:ext cx="2324741" cy="1035943"/>
            <a:chOff x="6491386" y="204383"/>
            <a:chExt cx="2324741" cy="1035943"/>
          </a:xfrm>
        </p:grpSpPr>
        <p:sp>
          <p:nvSpPr>
            <p:cNvPr id="10" name="Rectangle 9"/>
            <p:cNvSpPr/>
            <p:nvPr/>
          </p:nvSpPr>
          <p:spPr>
            <a:xfrm>
              <a:off x="6810191" y="445626"/>
              <a:ext cx="1938343" cy="794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 descr="Argonne_cmyk_black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1386" y="204383"/>
              <a:ext cx="2324741" cy="9096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14994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9977" y="10692"/>
            <a:ext cx="8372901" cy="828948"/>
          </a:xfrm>
        </p:spPr>
        <p:txBody>
          <a:bodyPr/>
          <a:lstStyle/>
          <a:p>
            <a:r>
              <a:rPr lang="en-US" dirty="0" smtClean="0"/>
              <a:t>PAR harmonic tuning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8560" y="839641"/>
            <a:ext cx="8320695" cy="2730619"/>
          </a:xfrm>
        </p:spPr>
        <p:txBody>
          <a:bodyPr/>
          <a:lstStyle/>
          <a:p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harmonic cavity detuning and phase must be carefully optimized for good capture at high charge</a:t>
            </a:r>
          </a:p>
          <a:p>
            <a:pPr lvl="1"/>
            <a:r>
              <a:rPr lang="en-US" dirty="0" smtClean="0"/>
              <a:t>Both problems mitigated with good choice of tuning parameters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</a:rPr>
              <a:pPr/>
              <a:t>10</a:t>
            </a:fld>
            <a:endParaRPr lang="en-US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J. Calvey - High Charge in the APS Injectors - TWIIS, August 2017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39" y="3055439"/>
            <a:ext cx="4101585" cy="3343683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1962973" y="3343701"/>
            <a:ext cx="15952" cy="2442357"/>
          </a:xfrm>
          <a:prstGeom prst="line">
            <a:avLst/>
          </a:prstGeom>
          <a:ln w="50800"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069" y="3168269"/>
            <a:ext cx="4380931" cy="33785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44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858" y="3343700"/>
            <a:ext cx="4556087" cy="3514299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372901" cy="862551"/>
          </a:xfrm>
        </p:spPr>
        <p:txBody>
          <a:bodyPr/>
          <a:lstStyle/>
          <a:p>
            <a:r>
              <a:rPr lang="en-US" dirty="0" smtClean="0"/>
              <a:t>PAR longitudinal instability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</a:rPr>
              <a:pPr/>
              <a:t>11</a:t>
            </a:fld>
            <a:endParaRPr lang="en-US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48" y="3343701"/>
            <a:ext cx="4556087" cy="3514299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548418" y="3916907"/>
            <a:ext cx="0" cy="2388359"/>
          </a:xfrm>
          <a:prstGeom prst="line">
            <a:avLst/>
          </a:prstGeom>
          <a:ln w="50800"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863385" y="3916907"/>
            <a:ext cx="0" cy="2388359"/>
          </a:xfrm>
          <a:prstGeom prst="line">
            <a:avLst/>
          </a:prstGeom>
          <a:ln w="50800"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307540" y="3847466"/>
            <a:ext cx="0" cy="2388359"/>
          </a:xfrm>
          <a:prstGeom prst="line">
            <a:avLst/>
          </a:prstGeom>
          <a:ln w="50800">
            <a:solidFill>
              <a:schemeClr val="accent6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833349" y="3916907"/>
            <a:ext cx="0" cy="2388359"/>
          </a:xfrm>
          <a:prstGeom prst="line">
            <a:avLst/>
          </a:prstGeom>
          <a:ln w="50800">
            <a:solidFill>
              <a:schemeClr val="accent6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8560" y="862551"/>
            <a:ext cx="8320695" cy="5332330"/>
          </a:xfrm>
        </p:spPr>
        <p:txBody>
          <a:bodyPr/>
          <a:lstStyle/>
          <a:p>
            <a:r>
              <a:rPr lang="en-US" sz="1800" dirty="0" smtClean="0"/>
              <a:t>Beam is longitudinally unstable before 12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harmonic turn-on</a:t>
            </a:r>
          </a:p>
          <a:p>
            <a:pPr lvl="1"/>
            <a:r>
              <a:rPr lang="en-US" sz="1600" dirty="0" smtClean="0"/>
              <a:t>Multiple synchrotron sidebands observed after accumulation (dotted line)</a:t>
            </a:r>
          </a:p>
          <a:p>
            <a:pPr lvl="1"/>
            <a:r>
              <a:rPr lang="en-US" sz="1600" dirty="0"/>
              <a:t>Bunch is long; instability is consistent with long-range, resonator impedance</a:t>
            </a:r>
            <a:r>
              <a:rPr lang="en-US" sz="1800" dirty="0" smtClean="0"/>
              <a:t>.</a:t>
            </a:r>
            <a:endParaRPr lang="en-US" sz="1600" dirty="0" smtClean="0"/>
          </a:p>
          <a:p>
            <a:r>
              <a:rPr lang="en-US" sz="1800" dirty="0" smtClean="0"/>
              <a:t>With proper tuning of 12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harmonic detuning and phase, can stabilize beam after turn-on (dashed line)</a:t>
            </a:r>
          </a:p>
          <a:p>
            <a:r>
              <a:rPr lang="en-US" sz="1800" dirty="0" smtClean="0"/>
              <a:t>At higher charge, 12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harmonic synchrotron tune is visible after turn-on</a:t>
            </a:r>
          </a:p>
          <a:p>
            <a:pPr lvl="1"/>
            <a:r>
              <a:rPr lang="en-US" sz="1600" dirty="0" smtClean="0"/>
              <a:t>Seems to persist until next turn, probably </a:t>
            </a:r>
            <a:r>
              <a:rPr lang="en-US" sz="1600" dirty="0" smtClean="0"/>
              <a:t>AGC </a:t>
            </a:r>
            <a:r>
              <a:rPr lang="en-US" sz="1600" dirty="0" smtClean="0"/>
              <a:t>loop is not fast </a:t>
            </a:r>
            <a:r>
              <a:rPr lang="en-US" sz="1600" dirty="0" smtClean="0"/>
              <a:t>enough</a:t>
            </a:r>
            <a:endParaRPr lang="en-US" sz="1600" dirty="0" smtClean="0"/>
          </a:p>
          <a:p>
            <a:r>
              <a:rPr lang="en-US" sz="1800" dirty="0" smtClean="0"/>
              <a:t>At very high charge, beam remains unstable for entire cycle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7122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of PAR beam loading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48560" y="1114527"/>
            <a:ext cx="8320695" cy="4987365"/>
          </a:xfrm>
        </p:spPr>
        <p:txBody>
          <a:bodyPr/>
          <a:lstStyle/>
          <a:p>
            <a:r>
              <a:rPr lang="en-US" dirty="0" smtClean="0"/>
              <a:t>Modeling of PAR beam loading is in early stages</a:t>
            </a:r>
          </a:p>
          <a:p>
            <a:r>
              <a:rPr lang="en-US" dirty="0" smtClean="0"/>
              <a:t>Beam </a:t>
            </a:r>
            <a:r>
              <a:rPr lang="en-US" dirty="0"/>
              <a:t>loading </a:t>
            </a:r>
            <a:r>
              <a:rPr lang="en-US" dirty="0" smtClean="0"/>
              <a:t>in 12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harmonic cavity is significant, even when it's detuned</a:t>
            </a:r>
          </a:p>
          <a:p>
            <a:pPr lvl="1"/>
            <a:r>
              <a:rPr lang="en-US" dirty="0"/>
              <a:t>Simple calculation gives ~14 kV at 20 </a:t>
            </a:r>
            <a:r>
              <a:rPr lang="en-US" dirty="0" err="1"/>
              <a:t>nC</a:t>
            </a:r>
            <a:r>
              <a:rPr lang="en-US" dirty="0"/>
              <a:t> and -140 kHz</a:t>
            </a:r>
          </a:p>
          <a:p>
            <a:pPr lvl="1"/>
            <a:r>
              <a:rPr lang="en-US" dirty="0"/>
              <a:t>(compared to ~22 kV cavity voltage when RF12 enabled)</a:t>
            </a:r>
          </a:p>
          <a:p>
            <a:pPr lvl="1"/>
            <a:r>
              <a:rPr lang="en-US" dirty="0" smtClean="0"/>
              <a:t>Preliminary simulations suggest that the cavity </a:t>
            </a:r>
            <a:r>
              <a:rPr lang="en-US" dirty="0"/>
              <a:t>could be used </a:t>
            </a:r>
            <a:r>
              <a:rPr lang="en-US" dirty="0" smtClean="0"/>
              <a:t>passively at very high charge</a:t>
            </a:r>
          </a:p>
          <a:p>
            <a:r>
              <a:rPr lang="en-US" dirty="0" smtClean="0"/>
              <a:t>Things to model:</a:t>
            </a:r>
          </a:p>
          <a:p>
            <a:pPr lvl="1"/>
            <a:r>
              <a:rPr lang="en-US" dirty="0" smtClean="0"/>
              <a:t>Beam loading in both cavities</a:t>
            </a:r>
          </a:p>
          <a:p>
            <a:pPr lvl="1"/>
            <a:r>
              <a:rPr lang="en-US" dirty="0" smtClean="0"/>
              <a:t>Harmonic capture in the presence of beam loading</a:t>
            </a:r>
          </a:p>
          <a:p>
            <a:pPr lvl="1"/>
            <a:r>
              <a:rPr lang="en-US" dirty="0" smtClean="0"/>
              <a:t>Cavity HOMs (measurements are underway)</a:t>
            </a:r>
          </a:p>
          <a:p>
            <a:pPr lvl="1"/>
            <a:r>
              <a:rPr lang="en-US" dirty="0" smtClean="0"/>
              <a:t>Efficacy of cavity feedback loops at high charge</a:t>
            </a:r>
          </a:p>
          <a:p>
            <a:pPr lvl="1"/>
            <a:r>
              <a:rPr lang="en-US" dirty="0" smtClean="0"/>
              <a:t>Develop PAR impedance model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chemeClr val="tx1"/>
                </a:solidFill>
                <a:latin typeface="Arial"/>
              </a:rPr>
              <a:pPr/>
              <a:t>12</a:t>
            </a:fld>
            <a:endParaRPr lang="en-US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J. Calvey - High Charge in the APS Injectors - TWIIS, August 2017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54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585" y="1008672"/>
            <a:ext cx="4091774" cy="2672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116" y="3751720"/>
            <a:ext cx="3976182" cy="282932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 ion effects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48561" y="1084853"/>
            <a:ext cx="4569696" cy="5001541"/>
          </a:xfrm>
        </p:spPr>
        <p:txBody>
          <a:bodyPr/>
          <a:lstStyle/>
          <a:p>
            <a:r>
              <a:rPr lang="en-US" sz="2000" dirty="0" smtClean="0"/>
              <a:t>Trapped ions cause a positive tune shift with charge, which increases along the PAR cycle.  This effect has been reproduced with simulations [1,2]</a:t>
            </a:r>
          </a:p>
          <a:p>
            <a:r>
              <a:rPr lang="en-US" sz="2000" dirty="0" smtClean="0"/>
              <a:t>We haven’t observed coherent ion instability, and don’t anticipate it at high charge</a:t>
            </a:r>
          </a:p>
          <a:p>
            <a:r>
              <a:rPr lang="en-US" sz="2000" dirty="0" smtClean="0"/>
              <a:t>We believe ions are responsible for vertical beam size blowup with charge</a:t>
            </a:r>
          </a:p>
          <a:p>
            <a:pPr lvl="1">
              <a:spcAft>
                <a:spcPts val="0"/>
              </a:spcAft>
            </a:pPr>
            <a:r>
              <a:rPr lang="en-US" sz="1800" dirty="0" smtClean="0"/>
              <a:t>Effect was stronger when </a:t>
            </a:r>
          </a:p>
          <a:p>
            <a:pPr marL="274638" lvl="1" indent="0">
              <a:spcAft>
                <a:spcPts val="0"/>
              </a:spcAft>
              <a:buNone/>
            </a:pPr>
            <a:r>
              <a:rPr lang="en-US" sz="1800" dirty="0" smtClean="0"/>
              <a:t>pressure was high after a vacuum </a:t>
            </a:r>
          </a:p>
          <a:p>
            <a:pPr marL="274638" lvl="1" indent="0">
              <a:spcAft>
                <a:spcPts val="0"/>
              </a:spcAft>
              <a:buNone/>
            </a:pPr>
            <a:r>
              <a:rPr lang="en-US" sz="1800" dirty="0" smtClean="0"/>
              <a:t>intervention</a:t>
            </a:r>
          </a:p>
          <a:p>
            <a:pPr lvl="1">
              <a:spcAft>
                <a:spcPts val="0"/>
              </a:spcAft>
            </a:pPr>
            <a:r>
              <a:rPr lang="en-US" sz="1800" dirty="0" smtClean="0"/>
              <a:t>Plan to model this with </a:t>
            </a:r>
          </a:p>
          <a:p>
            <a:pPr marL="274638" lvl="1" indent="0">
              <a:spcAft>
                <a:spcPts val="0"/>
              </a:spcAft>
              <a:buNone/>
            </a:pPr>
            <a:r>
              <a:rPr lang="en-US" sz="1800" dirty="0" smtClean="0"/>
              <a:t>IONEFFECTS element in ELEGANT</a:t>
            </a:r>
            <a:endParaRPr 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chemeClr val="tx1"/>
                </a:solidFill>
                <a:latin typeface="Arial"/>
              </a:rPr>
              <a:pPr/>
              <a:t>13</a:t>
            </a:fld>
            <a:endParaRPr lang="en-US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J. Calvey - High Charge in the APS Injectors - TWIIS, August 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1505" y="3644544"/>
            <a:ext cx="3336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Measured PAR Vertical Beam Size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5814603"/>
            <a:ext cx="389831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en-US" sz="1400" dirty="0"/>
              <a:t>[1] L. Wang et al, PRST-AB 14, 084401 (2011</a:t>
            </a:r>
            <a:r>
              <a:rPr lang="da-DK" altLang="en-US" sz="1400" dirty="0" smtClean="0"/>
              <a:t>).</a:t>
            </a:r>
            <a:endParaRPr lang="en-US" sz="1400" dirty="0" smtClean="0"/>
          </a:p>
          <a:p>
            <a:r>
              <a:rPr lang="en-US" sz="1400" dirty="0" smtClean="0"/>
              <a:t>[</a:t>
            </a:r>
            <a:r>
              <a:rPr lang="en-US" sz="1400" dirty="0"/>
              <a:t>2</a:t>
            </a:r>
            <a:r>
              <a:rPr lang="en-US" sz="1400" dirty="0" smtClean="0"/>
              <a:t>] </a:t>
            </a:r>
            <a:r>
              <a:rPr lang="en-US" sz="1400" dirty="0"/>
              <a:t>J. Calvey et al. </a:t>
            </a:r>
            <a:r>
              <a:rPr lang="en-US" sz="1400" i="1" dirty="0" smtClean="0"/>
              <a:t>THPOA14, Proc. NAPAC16</a:t>
            </a:r>
            <a:r>
              <a:rPr lang="en-US" sz="1400" dirty="0" smtClean="0"/>
              <a:t>.</a:t>
            </a:r>
            <a:endParaRPr lang="en-US" sz="600" dirty="0" smtClean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892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 plans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Continue to study longitudinal blowup / instability with modeling, as well as improved diagnostics</a:t>
            </a:r>
          </a:p>
          <a:p>
            <a:pPr lvl="1"/>
            <a:r>
              <a:rPr lang="en-US" sz="1800" dirty="0" smtClean="0"/>
              <a:t>Photodiode and streak </a:t>
            </a:r>
            <a:r>
              <a:rPr lang="en-US" sz="1800" dirty="0" smtClean="0"/>
              <a:t>camera</a:t>
            </a:r>
          </a:p>
          <a:p>
            <a:pPr lvl="1"/>
            <a:r>
              <a:rPr lang="en-US" sz="1800" dirty="0" smtClean="0"/>
              <a:t>Detailed measurements of cavity HOMs</a:t>
            </a:r>
          </a:p>
          <a:p>
            <a:pPr lvl="1"/>
            <a:r>
              <a:rPr lang="en-US" sz="1800" dirty="0" smtClean="0"/>
              <a:t>BPMs with turn-by-turn capability (2 so far)</a:t>
            </a:r>
          </a:p>
          <a:p>
            <a:pPr lvl="1"/>
            <a:r>
              <a:rPr lang="en-US" sz="1800" dirty="0" smtClean="0"/>
              <a:t>Upgrade of RF diagnostics is underway</a:t>
            </a:r>
          </a:p>
          <a:p>
            <a:r>
              <a:rPr lang="en-US" sz="2000" dirty="0" smtClean="0"/>
              <a:t>Absorptive filter to cure fundamental RF trips (to be installed this fall)</a:t>
            </a:r>
          </a:p>
          <a:p>
            <a:pPr marL="292100" indent="-285750">
              <a:buClr>
                <a:srgbClr val="1F497D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Mitigate </a:t>
            </a:r>
            <a:r>
              <a:rPr lang="en-US" sz="2000" dirty="0" smtClean="0"/>
              <a:t>vertical beam </a:t>
            </a:r>
            <a:r>
              <a:rPr lang="en-US" sz="2000" dirty="0"/>
              <a:t>size </a:t>
            </a:r>
            <a:r>
              <a:rPr lang="en-US" sz="2000" dirty="0" smtClean="0"/>
              <a:t>blowup, </a:t>
            </a:r>
            <a:r>
              <a:rPr lang="en-US" sz="2000" dirty="0"/>
              <a:t>if needed</a:t>
            </a:r>
          </a:p>
          <a:p>
            <a:pPr marL="692150" lvl="1">
              <a:buClr>
                <a:srgbClr val="1F497D"/>
              </a:buClr>
              <a:buFont typeface="Calibri" panose="020F0502020204030204" pitchFamily="34" charset="0"/>
              <a:buChar char="–"/>
            </a:pPr>
            <a:r>
              <a:rPr lang="en-US" sz="1800" dirty="0"/>
              <a:t>Beyond vacuum conditioning, ion trapping could be mitigated further: e.g., NEG coating, adding more pumps, or clearing electrodes.</a:t>
            </a:r>
          </a:p>
          <a:p>
            <a:r>
              <a:rPr lang="en-US" sz="2000" dirty="0" smtClean="0"/>
              <a:t>Test alternate modes of operation:</a:t>
            </a:r>
          </a:p>
          <a:p>
            <a:pPr lvl="1"/>
            <a:r>
              <a:rPr lang="en-US" sz="1800" dirty="0"/>
              <a:t>Operate RF12 in passive mode</a:t>
            </a:r>
          </a:p>
          <a:p>
            <a:pPr lvl="1"/>
            <a:r>
              <a:rPr lang="en-US" sz="1800" dirty="0"/>
              <a:t>Operate at higher beam </a:t>
            </a:r>
            <a:r>
              <a:rPr lang="en-US" sz="1800" dirty="0" smtClean="0"/>
              <a:t>energy</a:t>
            </a:r>
          </a:p>
          <a:p>
            <a:pPr marL="274638" lvl="1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</a:rPr>
              <a:pPr/>
              <a:t>14</a:t>
            </a:fld>
            <a:endParaRPr lang="en-US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J. Calvey - High Charge in the APS Injectors - TWIIS, August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4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685" y="3394802"/>
            <a:ext cx="4276963" cy="31081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919" y="725238"/>
            <a:ext cx="3460936" cy="266956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</a:rPr>
              <a:pPr/>
              <a:t>15</a:t>
            </a:fld>
            <a:endParaRPr lang="en-US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J. Calvey - High Charge in the APS Injectors - TWIIS, August 2017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8560" y="837993"/>
            <a:ext cx="4554565" cy="5356888"/>
          </a:xfrm>
        </p:spPr>
        <p:txBody>
          <a:bodyPr/>
          <a:lstStyle/>
          <a:p>
            <a:r>
              <a:rPr lang="en-US" sz="1800" dirty="0" smtClean="0"/>
              <a:t>Ramp from 375 MeV to 7 GeV in 225 </a:t>
            </a:r>
            <a:r>
              <a:rPr lang="en-US" sz="1800" dirty="0" err="1" smtClean="0"/>
              <a:t>ms</a:t>
            </a:r>
            <a:endParaRPr lang="en-US" sz="1800" dirty="0" smtClean="0"/>
          </a:p>
          <a:p>
            <a:r>
              <a:rPr lang="en-US" sz="1800" dirty="0" smtClean="0"/>
              <a:t>Two lattices studied:</a:t>
            </a:r>
          </a:p>
          <a:p>
            <a:pPr lvl="1"/>
            <a:r>
              <a:rPr lang="en-US" sz="1600" dirty="0" smtClean="0"/>
              <a:t>Original (97 nm natural emittance at 6 GeV)</a:t>
            </a:r>
          </a:p>
          <a:p>
            <a:pPr lvl="1"/>
            <a:r>
              <a:rPr lang="en-US" sz="1600" dirty="0" smtClean="0"/>
              <a:t>Low emittance (68 nm at 6 GeV)</a:t>
            </a:r>
          </a:p>
          <a:p>
            <a:pPr lvl="1"/>
            <a:r>
              <a:rPr lang="en-US" sz="1600" dirty="0" smtClean="0"/>
              <a:t>Low emittance lattice has nonzero dispersion in the straight sections</a:t>
            </a:r>
          </a:p>
          <a:p>
            <a:r>
              <a:rPr lang="en-US" sz="1800" dirty="0" smtClean="0"/>
              <a:t>Run off-momentum</a:t>
            </a:r>
          </a:p>
          <a:p>
            <a:pPr lvl="1"/>
            <a:r>
              <a:rPr lang="en-US" sz="1600" dirty="0" smtClean="0"/>
              <a:t>Reduces horizontal and vertical emittance</a:t>
            </a:r>
          </a:p>
          <a:p>
            <a:pPr lvl="1"/>
            <a:r>
              <a:rPr lang="en-US" sz="1600" dirty="0" smtClean="0"/>
              <a:t>Original lattice meets storage ring injection requirements (</a:t>
            </a:r>
            <a:r>
              <a:rPr lang="el-GR" sz="1600" dirty="0"/>
              <a:t>ε</a:t>
            </a:r>
            <a:r>
              <a:rPr lang="en-US" sz="1600" baseline="-25000" dirty="0"/>
              <a:t>x</a:t>
            </a:r>
            <a:r>
              <a:rPr lang="en-US" sz="1600" dirty="0"/>
              <a:t>=60 nm, </a:t>
            </a:r>
            <a:r>
              <a:rPr lang="el-GR" sz="1600" dirty="0"/>
              <a:t>ε</a:t>
            </a:r>
            <a:r>
              <a:rPr lang="en-US" sz="1600" baseline="-25000" dirty="0"/>
              <a:t>y</a:t>
            </a:r>
            <a:r>
              <a:rPr lang="en-US" sz="1600" dirty="0"/>
              <a:t>=16 </a:t>
            </a:r>
            <a:r>
              <a:rPr lang="en-US" sz="1600" dirty="0" smtClean="0"/>
              <a:t>nm) if run far enough  off-momentum</a:t>
            </a:r>
          </a:p>
          <a:p>
            <a:pPr lvl="1"/>
            <a:r>
              <a:rPr lang="en-US" sz="1600" dirty="0" smtClean="0"/>
              <a:t>Increased energy spread may reduce collective instabilities at SR injection</a:t>
            </a:r>
          </a:p>
          <a:p>
            <a:r>
              <a:rPr lang="en-US" sz="1800" dirty="0" smtClean="0"/>
              <a:t>Recently upgraded BPM system to allow for orbit correction along the ramp</a:t>
            </a:r>
            <a:endParaRPr lang="en-US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7410734" y="6291616"/>
            <a:ext cx="12458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M. Borland</a:t>
            </a:r>
            <a:endParaRPr lang="en-US" sz="1600" b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7968302" y="3533775"/>
            <a:ext cx="18382" cy="2661106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45502" y="547346"/>
            <a:ext cx="174118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Low emittance lattice</a:t>
            </a:r>
            <a:endParaRPr lang="en-US" sz="1200" b="1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0562" y="9045"/>
            <a:ext cx="8643438" cy="828948"/>
          </a:xfrm>
        </p:spPr>
        <p:txBody>
          <a:bodyPr/>
          <a:lstStyle/>
          <a:p>
            <a:r>
              <a:rPr lang="en-US" dirty="0" smtClean="0"/>
              <a:t>Booster overview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82685" y="1883391"/>
            <a:ext cx="125547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Original lattice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62091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207" y="865371"/>
            <a:ext cx="3874968" cy="27039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490469"/>
            <a:ext cx="4114800" cy="3173915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-2163"/>
            <a:ext cx="8372901" cy="828948"/>
          </a:xfrm>
        </p:spPr>
        <p:txBody>
          <a:bodyPr/>
          <a:lstStyle/>
          <a:p>
            <a:r>
              <a:rPr lang="en-US" dirty="0" smtClean="0"/>
              <a:t>Booster injection </a:t>
            </a:r>
            <a:r>
              <a:rPr lang="en-US" dirty="0"/>
              <a:t>e</a:t>
            </a:r>
            <a:r>
              <a:rPr lang="en-US" dirty="0" smtClean="0"/>
              <a:t>fficiency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chemeClr val="tx1"/>
                </a:solidFill>
                <a:latin typeface="Arial"/>
              </a:rPr>
              <a:pPr/>
              <a:t>16</a:t>
            </a:fld>
            <a:endParaRPr lang="en-US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J. Calvey - High Charge in the APS Injectors - TWIIS, August 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8561" y="826785"/>
            <a:ext cx="4580639" cy="5450029"/>
          </a:xfrm>
        </p:spPr>
        <p:txBody>
          <a:bodyPr/>
          <a:lstStyle/>
          <a:p>
            <a:r>
              <a:rPr lang="en-US" sz="1800" dirty="0"/>
              <a:t>Main limiting factor to achieving high charge operation is reduced injection efficiency in the </a:t>
            </a:r>
            <a:r>
              <a:rPr lang="en-US" sz="1800" dirty="0" smtClean="0"/>
              <a:t>booster. </a:t>
            </a:r>
          </a:p>
          <a:p>
            <a:r>
              <a:rPr lang="en-US" sz="1800" dirty="0" smtClean="0"/>
              <a:t>Goal is 17 </a:t>
            </a:r>
            <a:r>
              <a:rPr lang="en-US" sz="1800" dirty="0" err="1" smtClean="0"/>
              <a:t>nC</a:t>
            </a:r>
            <a:r>
              <a:rPr lang="en-US" sz="1800" dirty="0" smtClean="0"/>
              <a:t> (e.g. 85% efficiency for 20 </a:t>
            </a:r>
            <a:r>
              <a:rPr lang="en-US" sz="1800" dirty="0" err="1" smtClean="0"/>
              <a:t>nC</a:t>
            </a:r>
            <a:r>
              <a:rPr lang="en-US" sz="1800" dirty="0" smtClean="0"/>
              <a:t> injected charge)</a:t>
            </a:r>
          </a:p>
          <a:p>
            <a:r>
              <a:rPr lang="en-US" sz="1800" dirty="0" smtClean="0"/>
              <a:t>Originally planned to use low emittance booster lattice for high charge operation</a:t>
            </a:r>
          </a:p>
          <a:p>
            <a:pPr lvl="1"/>
            <a:r>
              <a:rPr lang="en-US" sz="1600" dirty="0" smtClean="0"/>
              <a:t>Showed large losses in first few </a:t>
            </a:r>
            <a:r>
              <a:rPr lang="en-US" sz="1600" dirty="0" err="1" smtClean="0"/>
              <a:t>ms</a:t>
            </a:r>
            <a:r>
              <a:rPr lang="en-US" sz="1600" dirty="0" smtClean="0"/>
              <a:t> of ramp</a:t>
            </a:r>
          </a:p>
          <a:p>
            <a:pPr lvl="1"/>
            <a:r>
              <a:rPr lang="en-US" sz="1600" dirty="0" smtClean="0"/>
              <a:t>Significant shot-to-shot  variation</a:t>
            </a:r>
          </a:p>
          <a:p>
            <a:pPr lvl="1"/>
            <a:r>
              <a:rPr lang="en-US" sz="1600" dirty="0"/>
              <a:t>Maximum </a:t>
            </a:r>
            <a:r>
              <a:rPr lang="en-US" sz="1600" dirty="0" smtClean="0"/>
              <a:t>booster charge ~5 </a:t>
            </a:r>
            <a:r>
              <a:rPr lang="en-US" sz="1600" dirty="0" err="1" smtClean="0"/>
              <a:t>nC</a:t>
            </a:r>
            <a:endParaRPr lang="en-US" sz="1600" dirty="0" smtClean="0"/>
          </a:p>
          <a:p>
            <a:r>
              <a:rPr lang="en-US" sz="1800" dirty="0" smtClean="0"/>
              <a:t>Switched back to original lattice </a:t>
            </a:r>
            <a:endParaRPr lang="en-US" sz="1800" dirty="0"/>
          </a:p>
          <a:p>
            <a:pPr lvl="1"/>
            <a:r>
              <a:rPr lang="en-US" sz="1600" dirty="0" smtClean="0"/>
              <a:t>After optimization of injection voltage, cavity detuning, and ramp parameters, shows much better injection efficiency</a:t>
            </a:r>
          </a:p>
          <a:p>
            <a:pPr lvl="1"/>
            <a:r>
              <a:rPr lang="en-US" sz="1600" dirty="0" smtClean="0"/>
              <a:t>Maximum charge in booster ~12 </a:t>
            </a:r>
            <a:r>
              <a:rPr lang="en-US" sz="1600" dirty="0" err="1" smtClean="0"/>
              <a:t>nC</a:t>
            </a:r>
            <a:endParaRPr lang="en-US" sz="1600" dirty="0" smtClean="0"/>
          </a:p>
          <a:p>
            <a:pPr lvl="1"/>
            <a:r>
              <a:rPr lang="en-US" sz="1600" dirty="0" smtClean="0"/>
              <a:t>Still observe early losses at high charge</a:t>
            </a:r>
          </a:p>
          <a:p>
            <a:r>
              <a:rPr lang="en-US" sz="1800" dirty="0" smtClean="0"/>
              <a:t>We have investigated this issue using particle tracking simulations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90551" y="105601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Low emittance 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390551" y="4620199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Original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3807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52725"/>
            <a:ext cx="8372901" cy="828948"/>
          </a:xfrm>
        </p:spPr>
        <p:txBody>
          <a:bodyPr/>
          <a:lstStyle/>
          <a:p>
            <a:r>
              <a:rPr lang="en-US" dirty="0" smtClean="0"/>
              <a:t>Booster simulations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48561" y="812801"/>
            <a:ext cx="7628639" cy="5318580"/>
          </a:xfrm>
        </p:spPr>
        <p:txBody>
          <a:bodyPr/>
          <a:lstStyle/>
          <a:p>
            <a:r>
              <a:rPr lang="en-US" sz="1800" dirty="0" smtClean="0"/>
              <a:t>Particle tracking done with ELEGANT [1]</a:t>
            </a:r>
          </a:p>
          <a:p>
            <a:pPr lvl="1"/>
            <a:r>
              <a:rPr lang="en-US" sz="1600" dirty="0" smtClean="0"/>
              <a:t>Track element-by-element</a:t>
            </a:r>
          </a:p>
          <a:p>
            <a:pPr lvl="1"/>
            <a:r>
              <a:rPr lang="en-US" sz="1600" dirty="0" smtClean="0"/>
              <a:t>50,000 </a:t>
            </a:r>
            <a:r>
              <a:rPr lang="en-US" sz="1600" dirty="0" err="1" smtClean="0"/>
              <a:t>macroparticles</a:t>
            </a:r>
            <a:endParaRPr lang="en-US" sz="1600" dirty="0" smtClean="0"/>
          </a:p>
          <a:p>
            <a:pPr lvl="1"/>
            <a:r>
              <a:rPr lang="en-US" sz="1600" dirty="0" smtClean="0"/>
              <a:t>Track 3000 turns (3.5 </a:t>
            </a:r>
            <a:r>
              <a:rPr lang="en-US" sz="1600" dirty="0" err="1" smtClean="0"/>
              <a:t>ms</a:t>
            </a:r>
            <a:r>
              <a:rPr lang="en-US" sz="1600" dirty="0" smtClean="0"/>
              <a:t>)</a:t>
            </a:r>
          </a:p>
          <a:p>
            <a:pPr lvl="2"/>
            <a:r>
              <a:rPr lang="en-US" sz="1400" dirty="0" smtClean="0"/>
              <a:t>Where most losses occur</a:t>
            </a:r>
          </a:p>
          <a:p>
            <a:r>
              <a:rPr lang="en-US" sz="1800" dirty="0" smtClean="0"/>
              <a:t>Model includes:</a:t>
            </a:r>
          </a:p>
          <a:p>
            <a:pPr lvl="1"/>
            <a:r>
              <a:rPr lang="en-US" sz="1600" dirty="0" smtClean="0"/>
              <a:t>Transverse and longitudinal impedance [2]</a:t>
            </a:r>
          </a:p>
          <a:p>
            <a:pPr lvl="1"/>
            <a:r>
              <a:rPr lang="en-US" sz="1600" dirty="0" smtClean="0"/>
              <a:t>Beam loading in RF cavities</a:t>
            </a:r>
          </a:p>
          <a:p>
            <a:r>
              <a:rPr lang="en-US" sz="1800" dirty="0" smtClean="0"/>
              <a:t>Simulation parameters:</a:t>
            </a:r>
          </a:p>
          <a:p>
            <a:pPr lvl="1"/>
            <a:r>
              <a:rPr lang="en-US" sz="1600" dirty="0" smtClean="0"/>
              <a:t>Transverse beam size measured on flag in PAR-to-booster transfer line</a:t>
            </a:r>
          </a:p>
          <a:p>
            <a:pPr lvl="2"/>
            <a:r>
              <a:rPr lang="en-US" sz="1400" dirty="0" smtClean="0"/>
              <a:t>Vertical beam size blowup caused by ions in the PAR [3]</a:t>
            </a:r>
          </a:p>
          <a:p>
            <a:pPr lvl="1"/>
            <a:r>
              <a:rPr lang="en-US" sz="1600" dirty="0" smtClean="0"/>
              <a:t>PAR bunch length measured photodiode detector (~350 </a:t>
            </a:r>
            <a:r>
              <a:rPr lang="en-US" sz="1600" dirty="0" err="1" smtClean="0"/>
              <a:t>ps</a:t>
            </a:r>
            <a:r>
              <a:rPr lang="en-US" sz="1600" dirty="0" smtClean="0"/>
              <a:t> at low charge)</a:t>
            </a:r>
          </a:p>
          <a:p>
            <a:pPr lvl="1"/>
            <a:r>
              <a:rPr lang="en-US" sz="1600" dirty="0" smtClean="0"/>
              <a:t>RMS energy mismatch between booster and injected beam</a:t>
            </a:r>
          </a:p>
          <a:p>
            <a:pPr lvl="2"/>
            <a:r>
              <a:rPr lang="en-US" sz="1400" dirty="0" smtClean="0"/>
              <a:t>Caused by variation in dipole ramp</a:t>
            </a:r>
          </a:p>
          <a:p>
            <a:pPr lvl="2"/>
            <a:r>
              <a:rPr lang="en-US" sz="1400" dirty="0" smtClean="0"/>
              <a:t>Estimated to be </a:t>
            </a:r>
            <a:r>
              <a:rPr lang="en-US" sz="1400" dirty="0"/>
              <a:t>±</a:t>
            </a:r>
            <a:r>
              <a:rPr lang="en-US" sz="1400" dirty="0" smtClean="0"/>
              <a:t>0.5% based on amplitude of synchrotron oscillations</a:t>
            </a:r>
          </a:p>
          <a:p>
            <a:pPr lvl="1"/>
            <a:r>
              <a:rPr lang="en-US" sz="1600" dirty="0" smtClean="0"/>
              <a:t>RMS transverse offsets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chemeClr val="tx1"/>
                </a:solidFill>
                <a:latin typeface="Arial"/>
              </a:rPr>
              <a:pPr/>
              <a:t>17</a:t>
            </a:fld>
            <a:endParaRPr lang="en-US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88238" y="1256331"/>
            <a:ext cx="38747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[1] </a:t>
            </a:r>
            <a:r>
              <a:rPr lang="en-US" sz="1200" dirty="0"/>
              <a:t>M. Borland. ANL/APS </a:t>
            </a:r>
            <a:r>
              <a:rPr lang="en-US" sz="1200" dirty="0" smtClean="0"/>
              <a:t>LS-287</a:t>
            </a:r>
            <a:r>
              <a:rPr lang="en-US" sz="1200" dirty="0"/>
              <a:t>, </a:t>
            </a:r>
            <a:r>
              <a:rPr lang="en-US" sz="1200" dirty="0" smtClean="0"/>
              <a:t>(2000).</a:t>
            </a:r>
          </a:p>
          <a:p>
            <a:r>
              <a:rPr lang="en-US" sz="1200" dirty="0"/>
              <a:t>Y. Wang et al. </a:t>
            </a:r>
            <a:r>
              <a:rPr lang="en-US" sz="1200" i="1" dirty="0"/>
              <a:t>Proc. of </a:t>
            </a:r>
            <a:r>
              <a:rPr lang="en-US" sz="1200" i="1" dirty="0" smtClean="0"/>
              <a:t>PAC 2007</a:t>
            </a:r>
            <a:r>
              <a:rPr lang="en-US" sz="1200" dirty="0"/>
              <a:t>, 3444–3446 (2007</a:t>
            </a:r>
            <a:r>
              <a:rPr lang="en-US" sz="1200" dirty="0" smtClean="0"/>
              <a:t>).</a:t>
            </a:r>
          </a:p>
          <a:p>
            <a:endParaRPr lang="en-US" sz="1200" dirty="0" smtClean="0"/>
          </a:p>
          <a:p>
            <a:r>
              <a:rPr lang="en-US" sz="1200" dirty="0" smtClean="0"/>
              <a:t>[2] </a:t>
            </a:r>
            <a:r>
              <a:rPr lang="en-US" sz="1200" dirty="0"/>
              <a:t>R. R. Lindberg et al. </a:t>
            </a:r>
            <a:r>
              <a:rPr lang="en-US" sz="1200" i="1" dirty="0" smtClean="0"/>
              <a:t>Proc. IPAC </a:t>
            </a:r>
            <a:r>
              <a:rPr lang="en-US" sz="1200" i="1" dirty="0"/>
              <a:t>2015</a:t>
            </a:r>
            <a:r>
              <a:rPr lang="en-US" sz="1200" dirty="0"/>
              <a:t>. TUPJE078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dirty="0" smtClean="0"/>
              <a:t>[3] </a:t>
            </a:r>
            <a:r>
              <a:rPr lang="en-US" sz="1200" dirty="0"/>
              <a:t>J. Calvey et al. </a:t>
            </a:r>
            <a:r>
              <a:rPr lang="en-US" sz="1200" i="1" dirty="0" smtClean="0"/>
              <a:t>THPOA14, Proc. NAPAC16</a:t>
            </a:r>
            <a:r>
              <a:rPr lang="en-US" sz="1200" dirty="0" smtClean="0"/>
              <a:t>.</a:t>
            </a:r>
            <a:endParaRPr lang="en-US" sz="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J. Calvey - High Charge in the APS Injectors - TWIIS, August 2017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26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992" y="3797110"/>
            <a:ext cx="3928051" cy="3029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008552" y="1208869"/>
            <a:ext cx="5139515" cy="256767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18674" y="0"/>
            <a:ext cx="8372901" cy="828948"/>
          </a:xfrm>
        </p:spPr>
        <p:txBody>
          <a:bodyPr/>
          <a:lstStyle/>
          <a:p>
            <a:r>
              <a:rPr lang="en-US" dirty="0" smtClean="0"/>
              <a:t>Booster impedance model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48560" y="906439"/>
            <a:ext cx="4169935" cy="5365932"/>
          </a:xfrm>
        </p:spPr>
        <p:txBody>
          <a:bodyPr/>
          <a:lstStyle/>
          <a:p>
            <a:r>
              <a:rPr lang="en-US" sz="1800" dirty="0"/>
              <a:t>D</a:t>
            </a:r>
            <a:r>
              <a:rPr lang="en-US" sz="1800" dirty="0" smtClean="0"/>
              <a:t>eveloped using </a:t>
            </a:r>
            <a:r>
              <a:rPr lang="en-US" sz="1800" dirty="0"/>
              <a:t>same technique as storage </a:t>
            </a:r>
            <a:r>
              <a:rPr lang="en-US" sz="1800" dirty="0" smtClean="0"/>
              <a:t>ring model                           (by R. Lindberg)</a:t>
            </a:r>
          </a:p>
          <a:p>
            <a:r>
              <a:rPr lang="en-US" sz="1800" dirty="0" smtClean="0"/>
              <a:t>Elements </a:t>
            </a:r>
            <a:r>
              <a:rPr lang="en-US" sz="1800" dirty="0"/>
              <a:t>included:</a:t>
            </a:r>
          </a:p>
          <a:p>
            <a:pPr lvl="1"/>
            <a:r>
              <a:rPr lang="en-US" sz="1600" b="1" dirty="0" smtClean="0"/>
              <a:t>RF </a:t>
            </a:r>
            <a:r>
              <a:rPr lang="en-US" sz="1600" b="1" dirty="0"/>
              <a:t>cavities (</a:t>
            </a:r>
            <a:r>
              <a:rPr lang="en-US" sz="1600" b="1" dirty="0" smtClean="0"/>
              <a:t>4)</a:t>
            </a:r>
          </a:p>
          <a:p>
            <a:pPr lvl="1"/>
            <a:r>
              <a:rPr lang="en-US" sz="1600" b="1" dirty="0" smtClean="0"/>
              <a:t>RF </a:t>
            </a:r>
            <a:r>
              <a:rPr lang="en-US" sz="1600" b="1" dirty="0"/>
              <a:t>cavity bellows (10)</a:t>
            </a:r>
          </a:p>
          <a:p>
            <a:pPr lvl="1"/>
            <a:r>
              <a:rPr lang="en-US" sz="1600" b="1" dirty="0" smtClean="0"/>
              <a:t>Booster </a:t>
            </a:r>
            <a:r>
              <a:rPr lang="en-US" sz="1600" b="1" dirty="0"/>
              <a:t>bellows (40)</a:t>
            </a:r>
          </a:p>
          <a:p>
            <a:pPr lvl="1"/>
            <a:r>
              <a:rPr lang="en-US" sz="1600" dirty="0" smtClean="0"/>
              <a:t>T‐vacuum </a:t>
            </a:r>
            <a:r>
              <a:rPr lang="en-US" sz="1600" dirty="0"/>
              <a:t>port (37)</a:t>
            </a:r>
          </a:p>
          <a:p>
            <a:pPr lvl="1"/>
            <a:r>
              <a:rPr lang="en-US" sz="1600" dirty="0" smtClean="0"/>
              <a:t>X‐vacuum </a:t>
            </a:r>
            <a:r>
              <a:rPr lang="en-US" sz="1600" dirty="0"/>
              <a:t>port (37)</a:t>
            </a:r>
          </a:p>
          <a:p>
            <a:pPr lvl="1"/>
            <a:r>
              <a:rPr lang="en-US" sz="1600" dirty="0" smtClean="0"/>
              <a:t>4‐blade </a:t>
            </a:r>
            <a:r>
              <a:rPr lang="en-US" sz="1600" dirty="0" err="1"/>
              <a:t>stripline</a:t>
            </a:r>
            <a:r>
              <a:rPr lang="en-US" sz="1600" dirty="0"/>
              <a:t> (2)</a:t>
            </a:r>
          </a:p>
          <a:p>
            <a:pPr lvl="1"/>
            <a:r>
              <a:rPr lang="en-US" sz="1600" dirty="0" smtClean="0"/>
              <a:t>Flange </a:t>
            </a:r>
            <a:r>
              <a:rPr lang="en-US" sz="1600" dirty="0"/>
              <a:t>gaps (120)</a:t>
            </a:r>
            <a:endParaRPr lang="en-US" sz="1600" dirty="0" smtClean="0"/>
          </a:p>
          <a:p>
            <a:r>
              <a:rPr lang="en-US" sz="1800" dirty="0" smtClean="0"/>
              <a:t>Compare simulated and measured tune shift with charge</a:t>
            </a:r>
          </a:p>
          <a:p>
            <a:pPr lvl="1"/>
            <a:r>
              <a:rPr lang="en-US" sz="1600" dirty="0" smtClean="0"/>
              <a:t>Good agreement between model and measured data above 3 GeV</a:t>
            </a:r>
          </a:p>
          <a:p>
            <a:pPr lvl="1"/>
            <a:r>
              <a:rPr lang="en-US" sz="1600" dirty="0" smtClean="0"/>
              <a:t>Data is very noisy earlier in the ramp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chemeClr val="tx1"/>
                </a:solidFill>
                <a:latin typeface="Arial"/>
              </a:rPr>
              <a:pPr/>
              <a:t>18</a:t>
            </a:fld>
            <a:endParaRPr lang="en-US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68431" y="911480"/>
            <a:ext cx="394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GdfidL</a:t>
            </a:r>
            <a:r>
              <a:rPr lang="en-US" b="1" baseline="30000" dirty="0" smtClean="0"/>
              <a:t>1</a:t>
            </a:r>
            <a:r>
              <a:rPr lang="en-US" b="1" dirty="0" smtClean="0"/>
              <a:t> Model of Booster Bellows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J. Calvey - High Charge in the APS Injectors - TWIIS, August 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00041" y="3208149"/>
            <a:ext cx="2355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[1] W</a:t>
            </a:r>
            <a:r>
              <a:rPr lang="en-US" sz="1200" dirty="0"/>
              <a:t>. </a:t>
            </a:r>
            <a:r>
              <a:rPr lang="en-US" sz="1200" dirty="0" err="1"/>
              <a:t>Bruns</a:t>
            </a:r>
            <a:r>
              <a:rPr lang="en-US" sz="1200" dirty="0"/>
              <a:t>. The </a:t>
            </a:r>
            <a:r>
              <a:rPr lang="en-US" sz="1200" dirty="0" err="1"/>
              <a:t>GdfidL</a:t>
            </a:r>
            <a:r>
              <a:rPr lang="en-US" sz="1200" dirty="0"/>
              <a:t> Electromagnetic Field simulator.</a:t>
            </a:r>
          </a:p>
        </p:txBody>
      </p:sp>
    </p:spTree>
    <p:extLst>
      <p:ext uri="{BB962C8B-B14F-4D97-AF65-F5344CB8AC3E}">
        <p14:creationId xmlns:p14="http://schemas.microsoft.com/office/powerpoint/2010/main" val="374950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016" y="3638883"/>
            <a:ext cx="4217159" cy="29515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93" y="3638883"/>
            <a:ext cx="4091047" cy="315559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949"/>
            <a:ext cx="8372901" cy="828948"/>
          </a:xfrm>
        </p:spPr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8560" y="844897"/>
            <a:ext cx="8320695" cy="5349983"/>
          </a:xfrm>
        </p:spPr>
        <p:txBody>
          <a:bodyPr/>
          <a:lstStyle/>
          <a:p>
            <a:r>
              <a:rPr lang="en-US" sz="1800" dirty="0" smtClean="0"/>
              <a:t>Predicted efficiency is very good up to ~10 </a:t>
            </a:r>
            <a:r>
              <a:rPr lang="en-US" sz="1800" dirty="0" err="1" smtClean="0"/>
              <a:t>nC</a:t>
            </a:r>
            <a:r>
              <a:rPr lang="en-US" sz="1800" dirty="0" smtClean="0"/>
              <a:t> injected charge</a:t>
            </a:r>
          </a:p>
          <a:p>
            <a:r>
              <a:rPr lang="en-US" sz="1800" dirty="0" smtClean="0"/>
              <a:t>Predicted transmission begins to drop at higher charge</a:t>
            </a:r>
          </a:p>
          <a:p>
            <a:pPr lvl="1"/>
            <a:r>
              <a:rPr lang="en-US" sz="1600" dirty="0" smtClean="0"/>
              <a:t>Most losses occur in first ~500 turns</a:t>
            </a:r>
          </a:p>
          <a:p>
            <a:pPr lvl="1"/>
            <a:r>
              <a:rPr lang="en-US" sz="1600" dirty="0" smtClean="0"/>
              <a:t>Many particles lost on the horizontal aperture at high dispersion locations</a:t>
            </a:r>
          </a:p>
          <a:p>
            <a:r>
              <a:rPr lang="en-US" sz="1800" dirty="0" smtClean="0"/>
              <a:t>Beam loading is biggest contributor to simulated losses at high charge</a:t>
            </a:r>
          </a:p>
          <a:p>
            <a:r>
              <a:rPr lang="en-US" sz="1800" dirty="0" smtClean="0"/>
              <a:t>PAR bunch length blowup results in some particles not being captured in RF bucket</a:t>
            </a:r>
          </a:p>
          <a:p>
            <a:pPr lvl="1"/>
            <a:r>
              <a:rPr lang="en-US" sz="1600" dirty="0" smtClean="0"/>
              <a:t>Left plot shows efficiency with blowup, but no other collective effects</a:t>
            </a:r>
          </a:p>
          <a:p>
            <a:r>
              <a:rPr lang="en-US" sz="1800" dirty="0" smtClean="0"/>
              <a:t>Small (~3-5%) losses due to vertical beam size blowup in PAR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chemeClr val="tx1"/>
                </a:solidFill>
                <a:latin typeface="Arial"/>
              </a:rPr>
              <a:pPr/>
              <a:t>19</a:t>
            </a:fld>
            <a:endParaRPr lang="en-US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J. Calvey - High Charge in the APS Injectors - TWIIS, August 2017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 working group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K. </a:t>
            </a:r>
            <a:r>
              <a:rPr lang="en-US" altLang="en-US" dirty="0" err="1">
                <a:latin typeface="Calibri" panose="020F0502020204030204" pitchFamily="34" charset="0"/>
                <a:ea typeface="MS PGothic" panose="020B0600070205080204" pitchFamily="34" charset="-128"/>
              </a:rPr>
              <a:t>Harkay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 – PAR/Booster Machine Manager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J. Calvey – Deputy PAR/Booster Machine Manager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C-Y. </a:t>
            </a:r>
            <a:r>
              <a:rPr lang="en-US" altLang="en-US" dirty="0" smtClean="0">
                <a:latin typeface="Calibri" panose="020F0502020204030204" pitchFamily="34" charset="0"/>
                <a:ea typeface="MS PGothic" panose="020B0600070205080204" pitchFamily="34" charset="-128"/>
              </a:rPr>
              <a:t>Yao- injector expert, semi-retired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dirty="0" smtClean="0">
                <a:latin typeface="Calibri" panose="020F0502020204030204" pitchFamily="34" charset="0"/>
                <a:ea typeface="MS PGothic" panose="020B0600070205080204" pitchFamily="34" charset="-128"/>
              </a:rPr>
              <a:t>Physics team: 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M. Borland, </a:t>
            </a:r>
            <a:r>
              <a:rPr lang="en-US" altLang="en-US" dirty="0" smtClean="0">
                <a:latin typeface="Calibri" panose="020F0502020204030204" pitchFamily="34" charset="0"/>
                <a:ea typeface="MS PGothic" panose="020B0600070205080204" pitchFamily="34" charset="-128"/>
              </a:rPr>
              <a:t>J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. </a:t>
            </a:r>
            <a:r>
              <a:rPr lang="en-US" altLang="en-US" dirty="0" err="1">
                <a:latin typeface="Calibri" panose="020F0502020204030204" pitchFamily="34" charset="0"/>
                <a:ea typeface="MS PGothic" panose="020B0600070205080204" pitchFamily="34" charset="-128"/>
              </a:rPr>
              <a:t>Dooling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, L. Emery, </a:t>
            </a:r>
            <a:r>
              <a:rPr lang="en-US" altLang="en-US" dirty="0" smtClean="0">
                <a:latin typeface="Calibri" panose="020F0502020204030204" pitchFamily="34" charset="0"/>
                <a:ea typeface="MS PGothic" panose="020B0600070205080204" pitchFamily="34" charset="-128"/>
              </a:rPr>
              <a:t>R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. Lindberg,  </a:t>
            </a:r>
            <a:r>
              <a:rPr lang="en-US" altLang="en-US" dirty="0" smtClean="0">
                <a:latin typeface="Calibri" panose="020F0502020204030204" pitchFamily="34" charset="0"/>
                <a:ea typeface="MS PGothic" panose="020B0600070205080204" pitchFamily="34" charset="-128"/>
              </a:rPr>
              <a:t>       V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. </a:t>
            </a:r>
            <a:r>
              <a:rPr lang="en-US" altLang="en-US" dirty="0" err="1">
                <a:latin typeface="Calibri" panose="020F0502020204030204" pitchFamily="34" charset="0"/>
                <a:ea typeface="MS PGothic" panose="020B0600070205080204" pitchFamily="34" charset="-128"/>
              </a:rPr>
              <a:t>Sajaev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, N. </a:t>
            </a:r>
            <a:r>
              <a:rPr lang="en-US" altLang="en-US" dirty="0" err="1">
                <a:latin typeface="Calibri" panose="020F0502020204030204" pitchFamily="34" charset="0"/>
                <a:ea typeface="MS PGothic" panose="020B0600070205080204" pitchFamily="34" charset="-128"/>
              </a:rPr>
              <a:t>Sereno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, Y.-e. Sun, Y.-P. Sun, A. Xiao, U. </a:t>
            </a:r>
            <a:r>
              <a:rPr lang="en-US" altLang="en-US" dirty="0" err="1" smtClean="0">
                <a:latin typeface="Calibri" panose="020F0502020204030204" pitchFamily="34" charset="0"/>
                <a:ea typeface="MS PGothic" panose="020B0600070205080204" pitchFamily="34" charset="-128"/>
              </a:rPr>
              <a:t>Wienands</a:t>
            </a:r>
            <a:endParaRPr lang="en-US" altLang="en-US" dirty="0" smtClean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fontAlgn="base"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dirty="0" smtClean="0">
                <a:latin typeface="Calibri" panose="020F0502020204030204" pitchFamily="34" charset="0"/>
                <a:ea typeface="MS PGothic" panose="020B0600070205080204" pitchFamily="34" charset="-128"/>
              </a:rPr>
              <a:t>RF group: 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T. </a:t>
            </a:r>
            <a:r>
              <a:rPr lang="en-US" altLang="en-US" dirty="0" err="1" smtClean="0">
                <a:latin typeface="Calibri" panose="020F0502020204030204" pitchFamily="34" charset="0"/>
                <a:ea typeface="MS PGothic" panose="020B0600070205080204" pitchFamily="34" charset="-128"/>
              </a:rPr>
              <a:t>Berenc</a:t>
            </a:r>
            <a:r>
              <a:rPr lang="en-US" altLang="en-US" dirty="0" smtClean="0">
                <a:latin typeface="Calibri" panose="020F0502020204030204" pitchFamily="34" charset="0"/>
                <a:ea typeface="MS PGothic" panose="020B0600070205080204" pitchFamily="34" charset="-128"/>
              </a:rPr>
              <a:t>, 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D. Horan, A. </a:t>
            </a:r>
            <a:r>
              <a:rPr lang="en-US" altLang="en-US" dirty="0" err="1" smtClean="0">
                <a:latin typeface="Calibri" panose="020F0502020204030204" pitchFamily="34" charset="0"/>
                <a:ea typeface="MS PGothic" panose="020B0600070205080204" pitchFamily="34" charset="-128"/>
              </a:rPr>
              <a:t>Goel</a:t>
            </a:r>
            <a:r>
              <a:rPr lang="en-US" altLang="en-US" dirty="0" smtClean="0">
                <a:latin typeface="Calibri" panose="020F0502020204030204" pitchFamily="34" charset="0"/>
                <a:ea typeface="MS PGothic" panose="020B0600070205080204" pitchFamily="34" charset="-128"/>
              </a:rPr>
              <a:t>, 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G. </a:t>
            </a:r>
            <a:r>
              <a:rPr lang="en-US" altLang="en-US" dirty="0" err="1">
                <a:latin typeface="Calibri" panose="020F0502020204030204" pitchFamily="34" charset="0"/>
                <a:ea typeface="MS PGothic" panose="020B0600070205080204" pitchFamily="34" charset="-128"/>
              </a:rPr>
              <a:t>Waldschmidt</a:t>
            </a:r>
            <a:endParaRPr lang="en-US" altLang="en-US" dirty="0" smtClean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fontAlgn="base"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dirty="0" smtClean="0">
                <a:latin typeface="Calibri" panose="020F0502020204030204" pitchFamily="34" charset="0"/>
                <a:ea typeface="MS PGothic" panose="020B0600070205080204" pitchFamily="34" charset="-128"/>
              </a:rPr>
              <a:t>Engineering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, Software, Controls, &amp; Operations </a:t>
            </a:r>
            <a:r>
              <a:rPr lang="en-US" altLang="en-US" dirty="0" smtClean="0">
                <a:latin typeface="Calibri" panose="020F0502020204030204" pitchFamily="34" charset="0"/>
                <a:ea typeface="MS PGothic" panose="020B0600070205080204" pitchFamily="34" charset="-128"/>
              </a:rPr>
              <a:t>Team:  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A. Brill, J. Carter, H. Bui, R. Flood, G. </a:t>
            </a:r>
            <a:r>
              <a:rPr lang="en-US" altLang="en-US" dirty="0" err="1">
                <a:latin typeface="Calibri" panose="020F0502020204030204" pitchFamily="34" charset="0"/>
                <a:ea typeface="MS PGothic" panose="020B0600070205080204" pitchFamily="34" charset="-128"/>
              </a:rPr>
              <a:t>Fystro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, A. </a:t>
            </a:r>
            <a:r>
              <a:rPr lang="en-US" altLang="en-US" dirty="0" smtClean="0">
                <a:latin typeface="Calibri" panose="020F0502020204030204" pitchFamily="34" charset="0"/>
                <a:ea typeface="MS PGothic" panose="020B0600070205080204" pitchFamily="34" charset="-128"/>
              </a:rPr>
              <a:t>Hillman, 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L. Morrison, S. </a:t>
            </a:r>
            <a:r>
              <a:rPr lang="en-US" altLang="en-US" dirty="0" err="1">
                <a:latin typeface="Calibri" panose="020F0502020204030204" pitchFamily="34" charset="0"/>
                <a:ea typeface="MS PGothic" panose="020B0600070205080204" pitchFamily="34" charset="-128"/>
              </a:rPr>
              <a:t>Pasky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, A. </a:t>
            </a:r>
            <a:r>
              <a:rPr lang="en-US" altLang="en-US" dirty="0" err="1">
                <a:latin typeface="Calibri" panose="020F0502020204030204" pitchFamily="34" charset="0"/>
                <a:ea typeface="MS PGothic" panose="020B0600070205080204" pitchFamily="34" charset="-128"/>
              </a:rPr>
              <a:t>Pietryla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, T. </a:t>
            </a:r>
            <a:r>
              <a:rPr lang="en-US" altLang="en-US" dirty="0" err="1">
                <a:latin typeface="Calibri" panose="020F0502020204030204" pitchFamily="34" charset="0"/>
                <a:ea typeface="MS PGothic" panose="020B0600070205080204" pitchFamily="34" charset="-128"/>
              </a:rPr>
              <a:t>Puttkammer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, H. Shang, R. </a:t>
            </a:r>
            <a:r>
              <a:rPr lang="en-US" altLang="en-US" dirty="0" err="1">
                <a:latin typeface="Calibri" panose="020F0502020204030204" pitchFamily="34" charset="0"/>
                <a:ea typeface="MS PGothic" panose="020B0600070205080204" pitchFamily="34" charset="-128"/>
              </a:rPr>
              <a:t>Soliday</a:t>
            </a:r>
            <a:r>
              <a:rPr lang="en-US" altLang="en-US" dirty="0" smtClean="0">
                <a:latin typeface="Calibri" panose="020F0502020204030204" pitchFamily="34" charset="0"/>
                <a:ea typeface="MS PGothic" panose="020B0600070205080204" pitchFamily="34" charset="-128"/>
              </a:rPr>
              <a:t>, 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J. Wang, F. </a:t>
            </a:r>
            <a:r>
              <a:rPr lang="en-US" altLang="en-US" dirty="0" err="1" smtClean="0">
                <a:latin typeface="Calibri" panose="020F0502020204030204" pitchFamily="34" charset="0"/>
                <a:ea typeface="MS PGothic" panose="020B0600070205080204" pitchFamily="34" charset="-128"/>
              </a:rPr>
              <a:t>Westferro</a:t>
            </a:r>
            <a:r>
              <a:rPr lang="en-US" altLang="en-US" dirty="0" smtClean="0">
                <a:latin typeface="Calibri" panose="020F0502020204030204" pitchFamily="34" charset="0"/>
                <a:ea typeface="MS PGothic" panose="020B0600070205080204" pitchFamily="34" charset="-128"/>
              </a:rPr>
              <a:t>, S</a:t>
            </a:r>
            <a:r>
              <a:rPr lang="en-US" altLang="en-US" dirty="0">
                <a:latin typeface="Calibri" panose="020F0502020204030204" pitchFamily="34" charset="0"/>
                <a:ea typeface="MS PGothic" panose="020B0600070205080204" pitchFamily="34" charset="-128"/>
              </a:rPr>
              <a:t>. Xiang, S. Xu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altLang="en-US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fontAlgn="base"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US" altLang="en-US" dirty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</a:rPr>
              <a:pPr/>
              <a:t>2</a:t>
            </a:fld>
            <a:endParaRPr lang="en-US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J. Calvey - High Charge in the APS Injectors - TWIIS, August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89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96" y="3882368"/>
            <a:ext cx="3363132" cy="25336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650" y="3909916"/>
            <a:ext cx="3580108" cy="2506076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9247"/>
            <a:ext cx="8372901" cy="828948"/>
          </a:xfrm>
        </p:spPr>
        <p:txBody>
          <a:bodyPr/>
          <a:lstStyle/>
          <a:p>
            <a:r>
              <a:rPr lang="en-US" dirty="0" smtClean="0"/>
              <a:t>Simulated injection efficiency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48561" y="1132763"/>
            <a:ext cx="8114413" cy="5062117"/>
          </a:xfrm>
        </p:spPr>
        <p:txBody>
          <a:bodyPr/>
          <a:lstStyle/>
          <a:p>
            <a:r>
              <a:rPr lang="en-US" sz="1800" dirty="0"/>
              <a:t>Simulation matches measured injection efficiency for both lattices</a:t>
            </a:r>
          </a:p>
          <a:p>
            <a:r>
              <a:rPr lang="en-US" sz="1800" dirty="0" smtClean="0"/>
              <a:t>Maximum surviving charge in low emittance lattice is ~5 </a:t>
            </a:r>
            <a:r>
              <a:rPr lang="en-US" sz="1800" dirty="0" err="1" smtClean="0"/>
              <a:t>nC</a:t>
            </a:r>
            <a:r>
              <a:rPr lang="en-US" sz="1800" dirty="0" smtClean="0"/>
              <a:t>.  This lattice has non-zero </a:t>
            </a:r>
            <a:r>
              <a:rPr lang="en-US" sz="1800" dirty="0"/>
              <a:t>dispersion in </a:t>
            </a:r>
            <a:r>
              <a:rPr lang="en-US" sz="1800" dirty="0" smtClean="0"/>
              <a:t>the straight sections, which causes </a:t>
            </a:r>
            <a:r>
              <a:rPr lang="en-US" sz="1800" dirty="0"/>
              <a:t>two </a:t>
            </a:r>
            <a:r>
              <a:rPr lang="en-US" sz="1800" dirty="0" smtClean="0"/>
              <a:t>problems [1]:</a:t>
            </a:r>
            <a:endParaRPr lang="en-US" sz="1800" dirty="0"/>
          </a:p>
          <a:p>
            <a:pPr lvl="1"/>
            <a:r>
              <a:rPr lang="en-US" sz="1600" dirty="0"/>
              <a:t>Closed orbit depends on </a:t>
            </a:r>
            <a:r>
              <a:rPr lang="en-US" sz="1600" dirty="0" smtClean="0"/>
              <a:t>energy offset (which </a:t>
            </a:r>
            <a:r>
              <a:rPr lang="en-US" sz="1600" dirty="0"/>
              <a:t>varies shot-to-shot)</a:t>
            </a:r>
          </a:p>
          <a:p>
            <a:pPr lvl="1"/>
            <a:r>
              <a:rPr lang="en-US" sz="1600" dirty="0"/>
              <a:t>Synchro-</a:t>
            </a:r>
            <a:r>
              <a:rPr lang="en-US" sz="1600" dirty="0" err="1"/>
              <a:t>betatron</a:t>
            </a:r>
            <a:r>
              <a:rPr lang="en-US" sz="1600" dirty="0"/>
              <a:t> </a:t>
            </a:r>
            <a:r>
              <a:rPr lang="en-US" sz="1600" dirty="0" smtClean="0"/>
              <a:t>coupling (due </a:t>
            </a:r>
            <a:r>
              <a:rPr lang="en-US" sz="1600" dirty="0"/>
              <a:t>to dispersion in RF cavities</a:t>
            </a:r>
            <a:r>
              <a:rPr lang="en-US" sz="1600" dirty="0" smtClean="0"/>
              <a:t>)</a:t>
            </a:r>
            <a:endParaRPr lang="en-US" dirty="0" smtClean="0"/>
          </a:p>
          <a:p>
            <a:r>
              <a:rPr lang="en-US" sz="1800" dirty="0" smtClean="0"/>
              <a:t>Original lattice injection efficiency is &gt; 85% up to 10 </a:t>
            </a:r>
            <a:r>
              <a:rPr lang="en-US" sz="1800" dirty="0" err="1" smtClean="0"/>
              <a:t>nC</a:t>
            </a:r>
            <a:endParaRPr lang="en-US" sz="1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chemeClr val="tx1"/>
                </a:solidFill>
                <a:latin typeface="Arial"/>
              </a:rPr>
              <a:pPr/>
              <a:t>20</a:t>
            </a:fld>
            <a:endParaRPr lang="en-US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73478" y="3828079"/>
            <a:ext cx="33153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Booster Efficiency: original lattice</a:t>
            </a:r>
            <a:endParaRPr lang="en-US" sz="12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J. Calvey - High Charge in the APS Injectors - TWIIS, August 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09240" y="3376452"/>
            <a:ext cx="4058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en-US" sz="1400" dirty="0"/>
              <a:t>1</a:t>
            </a:r>
            <a:r>
              <a:rPr lang="en-US" sz="1400" dirty="0" smtClean="0"/>
              <a:t>] </a:t>
            </a:r>
            <a:r>
              <a:rPr lang="en-US" sz="1400" dirty="0"/>
              <a:t>J. Calvey et al. </a:t>
            </a:r>
            <a:r>
              <a:rPr lang="en-US" sz="1400" dirty="0" smtClean="0"/>
              <a:t>WEA1CO03</a:t>
            </a:r>
            <a:r>
              <a:rPr lang="en-US" sz="1400" i="1" dirty="0" smtClean="0"/>
              <a:t>, Proc. NAPAC16</a:t>
            </a:r>
            <a:r>
              <a:rPr lang="en-US" sz="1400" dirty="0" smtClean="0"/>
              <a:t>.</a:t>
            </a:r>
            <a:endParaRPr lang="en-US" sz="600" dirty="0" smtClean="0"/>
          </a:p>
          <a:p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951566" y="3757516"/>
            <a:ext cx="331534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Booster Efficiency: low emittance lattice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71036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loading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8560" y="1008673"/>
            <a:ext cx="8320695" cy="5186207"/>
          </a:xfrm>
        </p:spPr>
        <p:txBody>
          <a:bodyPr/>
          <a:lstStyle/>
          <a:p>
            <a:r>
              <a:rPr lang="en-US" dirty="0"/>
              <a:t>The large shunt impedance </a:t>
            </a:r>
            <a:r>
              <a:rPr lang="en-US" dirty="0" smtClean="0"/>
              <a:t>of the booster cavities presents </a:t>
            </a:r>
            <a:r>
              <a:rPr lang="en-US" dirty="0"/>
              <a:t>many challenges </a:t>
            </a:r>
            <a:r>
              <a:rPr lang="en-US" dirty="0" smtClean="0"/>
              <a:t>for beam-loading</a:t>
            </a:r>
          </a:p>
          <a:p>
            <a:r>
              <a:rPr lang="en-US" dirty="0" smtClean="0"/>
              <a:t>At </a:t>
            </a:r>
            <a:r>
              <a:rPr lang="en-US" dirty="0"/>
              <a:t>20 </a:t>
            </a:r>
            <a:r>
              <a:rPr lang="en-US" dirty="0" err="1" smtClean="0"/>
              <a:t>nC</a:t>
            </a:r>
            <a:r>
              <a:rPr lang="en-US" dirty="0" smtClean="0"/>
              <a:t>, beam loading voltage at resonance is 1.4 MV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esired injection voltage </a:t>
            </a:r>
            <a:r>
              <a:rPr lang="en-US" dirty="0"/>
              <a:t>is 600 kV.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beam-induced voltage builds up quickly since the cavity time constant </a:t>
            </a:r>
            <a:r>
              <a:rPr lang="en-US" dirty="0" smtClean="0"/>
              <a:t>is only </a:t>
            </a:r>
            <a:r>
              <a:rPr lang="en-US" dirty="0"/>
              <a:t>18 </a:t>
            </a:r>
            <a:r>
              <a:rPr lang="en-US" dirty="0" err="1" smtClean="0"/>
              <a:t>μsec</a:t>
            </a:r>
            <a:r>
              <a:rPr lang="en-US" dirty="0" smtClean="0"/>
              <a:t> (15 booster turns)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chemeClr val="tx1"/>
                </a:solidFill>
                <a:latin typeface="Arial"/>
              </a:rPr>
              <a:pPr/>
              <a:t>21</a:t>
            </a:fld>
            <a:endParaRPr lang="en-US" dirty="0">
              <a:solidFill>
                <a:schemeClr val="tx1"/>
              </a:solidFill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959" y="3927614"/>
            <a:ext cx="3877216" cy="22672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670432"/>
            <a:ext cx="4439270" cy="260068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J. Calvey - High Charge in the APS Injectors - TWIIS, August 2017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38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vs extraction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/>
              <a:t>Rf</a:t>
            </a:r>
            <a:r>
              <a:rPr lang="en-US" sz="2000" dirty="0" smtClean="0"/>
              <a:t> requirements are very different at injection and extraction</a:t>
            </a:r>
          </a:p>
          <a:p>
            <a:r>
              <a:rPr lang="en-US" sz="2000" dirty="0" smtClean="0"/>
              <a:t>Injection:</a:t>
            </a:r>
          </a:p>
          <a:p>
            <a:pPr lvl="1"/>
            <a:r>
              <a:rPr lang="en-US" sz="1800" dirty="0" smtClean="0"/>
              <a:t>Want to mitigate beam loading by detuning cavities</a:t>
            </a:r>
          </a:p>
          <a:p>
            <a:pPr lvl="1"/>
            <a:r>
              <a:rPr lang="en-US" sz="1800" dirty="0" smtClean="0"/>
              <a:t>Optimal detuning: -27 kHz</a:t>
            </a:r>
          </a:p>
          <a:p>
            <a:pPr lvl="1"/>
            <a:r>
              <a:rPr lang="en-US" sz="1800" dirty="0" smtClean="0"/>
              <a:t>Want to injection on-momentum to maximize injection efficiency</a:t>
            </a:r>
          </a:p>
          <a:p>
            <a:r>
              <a:rPr lang="en-US" sz="2000" dirty="0" smtClean="0"/>
              <a:t>Extraction:</a:t>
            </a:r>
          </a:p>
          <a:p>
            <a:pPr lvl="1"/>
            <a:r>
              <a:rPr lang="en-US" sz="1800" dirty="0" smtClean="0"/>
              <a:t>Want to be near resonance to </a:t>
            </a:r>
            <a:r>
              <a:rPr lang="en-US" sz="1800" dirty="0"/>
              <a:t>minimize power requirements </a:t>
            </a:r>
            <a:endParaRPr lang="en-US" sz="1800" dirty="0" smtClean="0"/>
          </a:p>
          <a:p>
            <a:pPr lvl="1"/>
            <a:r>
              <a:rPr lang="en-US" sz="1800" dirty="0" smtClean="0"/>
              <a:t>Optimal detuning: -2 kHz</a:t>
            </a:r>
          </a:p>
          <a:p>
            <a:pPr lvl="1"/>
            <a:r>
              <a:rPr lang="en-US" sz="1800" dirty="0" smtClean="0"/>
              <a:t>Want to extract off-momentum (by at least -0.6%) to meet emittance requirements for injection into storage ring</a:t>
            </a:r>
          </a:p>
          <a:p>
            <a:r>
              <a:rPr lang="en-US" sz="2000" dirty="0" smtClean="0"/>
              <a:t>Plan to change momentum offset by changing frequency along ramp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chemeClr val="tx1"/>
                </a:solidFill>
                <a:latin typeface="Arial"/>
              </a:rPr>
              <a:pPr/>
              <a:t>22</a:t>
            </a:fld>
            <a:endParaRPr lang="en-US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J. Calvey - High Charge in the APS Injectors - TWIIS, August 2017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51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137" y="3549203"/>
            <a:ext cx="4128812" cy="3184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137" y="835762"/>
            <a:ext cx="3749900" cy="2585193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"/>
            <a:ext cx="8372901" cy="855336"/>
          </a:xfrm>
        </p:spPr>
        <p:txBody>
          <a:bodyPr/>
          <a:lstStyle/>
          <a:p>
            <a:r>
              <a:rPr lang="en-US" dirty="0" smtClean="0"/>
              <a:t>Preferred solution: dynamic tuning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chemeClr val="tx1"/>
                </a:solidFill>
                <a:latin typeface="Arial"/>
              </a:rPr>
              <a:pPr/>
              <a:t>23</a:t>
            </a:fld>
            <a:endParaRPr lang="en-US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8560" y="855337"/>
            <a:ext cx="4483713" cy="5339543"/>
          </a:xfrm>
        </p:spPr>
        <p:txBody>
          <a:bodyPr/>
          <a:lstStyle/>
          <a:p>
            <a:r>
              <a:rPr lang="en-US" sz="2000" dirty="0"/>
              <a:t>Inject on-momentum</a:t>
            </a:r>
          </a:p>
          <a:p>
            <a:pPr lvl="1"/>
            <a:r>
              <a:rPr lang="en-US" sz="1800" dirty="0"/>
              <a:t>Moves beam away from horizontal </a:t>
            </a:r>
            <a:r>
              <a:rPr lang="en-US" sz="1800" dirty="0" smtClean="0"/>
              <a:t>aperture: improves </a:t>
            </a:r>
            <a:r>
              <a:rPr lang="en-US" sz="1800" dirty="0"/>
              <a:t>transmission</a:t>
            </a:r>
            <a:endParaRPr lang="en-US" sz="2000" dirty="0" smtClean="0"/>
          </a:p>
          <a:p>
            <a:r>
              <a:rPr lang="en-US" sz="2000" dirty="0" smtClean="0"/>
              <a:t>Detune cavities by 20 – 30 kHz at injection</a:t>
            </a:r>
          </a:p>
          <a:p>
            <a:pPr lvl="1"/>
            <a:r>
              <a:rPr lang="en-US" sz="1800" dirty="0" smtClean="0"/>
              <a:t>Reduces beam loading: further improves transmission</a:t>
            </a:r>
          </a:p>
          <a:p>
            <a:r>
              <a:rPr lang="en-US" sz="2000" dirty="0" smtClean="0"/>
              <a:t>Achieve injection efficiency goal with  -20 kHz (or more) detuning</a:t>
            </a:r>
          </a:p>
          <a:p>
            <a:pPr lvl="1"/>
            <a:r>
              <a:rPr lang="en-US" sz="1600" dirty="0" smtClean="0"/>
              <a:t>Assumes PAR bunch length blowup is cured.  If not, maximum efficiency is ~85%</a:t>
            </a:r>
          </a:p>
          <a:p>
            <a:r>
              <a:rPr lang="en-US" sz="2000" dirty="0"/>
              <a:t>Sweep cavity frequency along ramp </a:t>
            </a:r>
            <a:r>
              <a:rPr lang="en-US" sz="2000" dirty="0" smtClean="0"/>
              <a:t>    to </a:t>
            </a:r>
            <a:r>
              <a:rPr lang="en-US" sz="2000" dirty="0"/>
              <a:t>bring cavities near resonance at </a:t>
            </a:r>
            <a:r>
              <a:rPr lang="en-US" sz="2000" dirty="0" smtClean="0"/>
              <a:t>extraction</a:t>
            </a:r>
          </a:p>
          <a:p>
            <a:pPr lvl="1"/>
            <a:r>
              <a:rPr lang="en-US" sz="1600" dirty="0" smtClean="0"/>
              <a:t>Requires 50 kHz tuning range (20 kHz for frequency ramp + 30 kHz detuning)</a:t>
            </a:r>
          </a:p>
          <a:p>
            <a:pPr lvl="1"/>
            <a:r>
              <a:rPr lang="en-US" sz="1600" dirty="0" smtClean="0"/>
              <a:t>Dynamic tuner design (ferrite) is under development</a:t>
            </a:r>
            <a:endParaRPr lang="en-US" sz="16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J. Calvey - High Charge in the APS Injectors - TWIIS, August 2017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73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957" y="3441474"/>
            <a:ext cx="4026212" cy="3105584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1" y="0"/>
            <a:ext cx="4517756" cy="828948"/>
          </a:xfrm>
        </p:spPr>
        <p:txBody>
          <a:bodyPr/>
          <a:lstStyle/>
          <a:p>
            <a:r>
              <a:rPr lang="en-US" dirty="0" smtClean="0"/>
              <a:t>Full </a:t>
            </a:r>
            <a:r>
              <a:rPr lang="en-US" dirty="0" smtClean="0"/>
              <a:t>ramp </a:t>
            </a:r>
            <a:r>
              <a:rPr lang="en-US" dirty="0" smtClean="0"/>
              <a:t>simulations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chemeClr val="tx1"/>
                </a:solidFill>
                <a:latin typeface="Arial"/>
              </a:rPr>
              <a:pPr/>
              <a:t>24</a:t>
            </a:fld>
            <a:endParaRPr lang="en-US" dirty="0">
              <a:solidFill>
                <a:schemeClr val="tx1"/>
              </a:solidFill>
              <a:latin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06" y="3499751"/>
            <a:ext cx="3875104" cy="29890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176" y="179724"/>
            <a:ext cx="4121823" cy="3179332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8560" y="820196"/>
            <a:ext cx="4526397" cy="5077721"/>
          </a:xfrm>
        </p:spPr>
        <p:txBody>
          <a:bodyPr/>
          <a:lstStyle/>
          <a:p>
            <a:r>
              <a:rPr lang="en-US" sz="1800" dirty="0" smtClean="0"/>
              <a:t>Simulations using ILMATRIX</a:t>
            </a:r>
          </a:p>
          <a:p>
            <a:pPr lvl="1"/>
            <a:r>
              <a:rPr lang="en-US" sz="1600" dirty="0" smtClean="0"/>
              <a:t>Includes impedance, but not beam loading</a:t>
            </a:r>
          </a:p>
          <a:p>
            <a:pPr lvl="1"/>
            <a:r>
              <a:rPr lang="en-US" sz="1600" dirty="0" smtClean="0"/>
              <a:t>Includes frequency ramp</a:t>
            </a:r>
          </a:p>
          <a:p>
            <a:r>
              <a:rPr lang="en-US" sz="1800" dirty="0" smtClean="0"/>
              <a:t>No transverse instability is expected up to 20 </a:t>
            </a:r>
            <a:r>
              <a:rPr lang="en-US" sz="1800" dirty="0" err="1" smtClean="0"/>
              <a:t>nC</a:t>
            </a:r>
            <a:endParaRPr lang="en-US" sz="1800" dirty="0" smtClean="0"/>
          </a:p>
          <a:p>
            <a:r>
              <a:rPr lang="en-US" sz="1800" dirty="0" smtClean="0"/>
              <a:t>No growth in emittance or energy spread</a:t>
            </a:r>
          </a:p>
          <a:p>
            <a:r>
              <a:rPr lang="en-US" sz="1800" dirty="0" smtClean="0"/>
              <a:t>Meets emittance requirements for storage ring injection (</a:t>
            </a:r>
            <a:r>
              <a:rPr lang="el-GR" sz="1800" dirty="0" smtClean="0"/>
              <a:t>ε</a:t>
            </a:r>
            <a:r>
              <a:rPr lang="en-US" sz="1800" baseline="-25000" dirty="0" smtClean="0"/>
              <a:t>x</a:t>
            </a:r>
            <a:r>
              <a:rPr lang="en-US" sz="1800" dirty="0" smtClean="0"/>
              <a:t>=50nm, </a:t>
            </a:r>
            <a:r>
              <a:rPr lang="el-GR" sz="1800" dirty="0" smtClean="0"/>
              <a:t>ε</a:t>
            </a:r>
            <a:r>
              <a:rPr lang="en-US" sz="1800" baseline="-25000" dirty="0" smtClean="0"/>
              <a:t>y</a:t>
            </a:r>
            <a:r>
              <a:rPr lang="en-US" sz="1800" dirty="0" smtClean="0"/>
              <a:t>=16nm)</a:t>
            </a:r>
            <a:endParaRPr lang="en-US" sz="1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J. Calvey - High Charge in the APS Injectors - TWIIS, August 2017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77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51775" y="26388"/>
            <a:ext cx="8372901" cy="828948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48560" y="855337"/>
            <a:ext cx="8320695" cy="5339544"/>
          </a:xfrm>
        </p:spPr>
        <p:txBody>
          <a:bodyPr/>
          <a:lstStyle/>
          <a:p>
            <a:r>
              <a:rPr lang="en-US" dirty="0" smtClean="0"/>
              <a:t>High charge operation of the APS injectors has presented many interesting challenges</a:t>
            </a:r>
          </a:p>
          <a:p>
            <a:r>
              <a:rPr lang="en-US" dirty="0" smtClean="0"/>
              <a:t>PAR:</a:t>
            </a:r>
          </a:p>
          <a:p>
            <a:pPr lvl="1"/>
            <a:r>
              <a:rPr lang="en-US" dirty="0" smtClean="0"/>
              <a:t>Biggest issue is bunch length blowup / instability</a:t>
            </a:r>
          </a:p>
          <a:p>
            <a:pPr lvl="1"/>
            <a:r>
              <a:rPr lang="en-US" dirty="0" smtClean="0"/>
              <a:t>Plan to investigate this with a combination of modeling and improved diagnostics</a:t>
            </a:r>
          </a:p>
          <a:p>
            <a:pPr lvl="1"/>
            <a:r>
              <a:rPr lang="en-US" dirty="0" smtClean="0"/>
              <a:t>Transverse blowup due to ions may have some effect on efficiency, mitigation options exist if necessary </a:t>
            </a:r>
          </a:p>
          <a:p>
            <a:r>
              <a:rPr lang="en-US" dirty="0" smtClean="0"/>
              <a:t>Booster:</a:t>
            </a:r>
          </a:p>
          <a:p>
            <a:pPr lvl="1"/>
            <a:r>
              <a:rPr lang="en-US" dirty="0" smtClean="0"/>
              <a:t>Meet transverse emittance requirements by running off-momentum</a:t>
            </a:r>
          </a:p>
          <a:p>
            <a:pPr lvl="1"/>
            <a:r>
              <a:rPr lang="en-US" dirty="0" smtClean="0"/>
              <a:t>Injection efficiency issue has been studied with simulations </a:t>
            </a:r>
          </a:p>
          <a:p>
            <a:pPr lvl="1"/>
            <a:r>
              <a:rPr lang="en-US" dirty="0" smtClean="0"/>
              <a:t>Beam loading looks to be the most important factor at very high charge</a:t>
            </a:r>
          </a:p>
          <a:p>
            <a:pPr lvl="1"/>
            <a:r>
              <a:rPr lang="en-US" dirty="0" smtClean="0"/>
              <a:t>Plan to mitigate this with dynamic tuning + frequency sweep, though other options are available</a:t>
            </a:r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</a:rPr>
              <a:pPr/>
              <a:t>25</a:t>
            </a:fld>
            <a:endParaRPr lang="en-US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J. Calvey - High Charge in the APS Injectors - TWIIS, August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14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</a:rPr>
              <a:pPr/>
              <a:t>26</a:t>
            </a:fld>
            <a:endParaRPr lang="en-US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your attention!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J. Calvey - High Charge in the APS Injectors - TWIIS, August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75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</a:rPr>
              <a:pPr/>
              <a:t>27</a:t>
            </a:fld>
            <a:endParaRPr lang="en-US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J. Calvey - High Charge in the APS Injectors - TWIIS, August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71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8013" cy="838200"/>
          </a:xfrm>
        </p:spPr>
        <p:txBody>
          <a:bodyPr/>
          <a:lstStyle/>
          <a:p>
            <a:r>
              <a:rPr lang="en-US" dirty="0" smtClean="0"/>
              <a:t>Booster orbit corrected over cycle using new BPMs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DFB5274C-7A8B-43F8-86B7-9FBF1EC2560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28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71714" y="914400"/>
            <a:ext cx="8289699" cy="2667000"/>
          </a:xfrm>
        </p:spPr>
        <p:txBody>
          <a:bodyPr/>
          <a:lstStyle/>
          <a:p>
            <a:pPr marL="292100" indent="-285750">
              <a:buClr>
                <a:srgbClr val="1F497D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Orbit corrected over the Booster cycle using new BPMs and corrector ramps. One (of ten) time slots shown.</a:t>
            </a:r>
          </a:p>
          <a:p>
            <a:pPr marL="292100" indent="-285750">
              <a:buClr>
                <a:srgbClr val="1F497D"/>
              </a:buClr>
              <a:buFont typeface="Wingdings" panose="05000000000000000000" pitchFamily="2" charset="2"/>
              <a:buChar char="§"/>
            </a:pPr>
            <a:r>
              <a:rPr lang="en-US" dirty="0" err="1" smtClean="0"/>
              <a:t>Rms</a:t>
            </a:r>
            <a:r>
              <a:rPr lang="en-US" dirty="0" smtClean="0"/>
              <a:t> orbit error is reduced significantly.</a:t>
            </a:r>
          </a:p>
          <a:p>
            <a:pPr marL="292100" indent="-285750">
              <a:buClr>
                <a:srgbClr val="1F497D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Injection dynamics are improved with corrected orbit: </a:t>
            </a:r>
            <a:r>
              <a:rPr lang="en-US" dirty="0" smtClean="0">
                <a:solidFill>
                  <a:srgbClr val="1F497D"/>
                </a:solidFill>
              </a:rPr>
              <a:t>100% eff at low charge, and ~1 </a:t>
            </a:r>
            <a:r>
              <a:rPr lang="en-US" dirty="0" err="1" smtClean="0">
                <a:solidFill>
                  <a:srgbClr val="1F497D"/>
                </a:solidFill>
              </a:rPr>
              <a:t>nC</a:t>
            </a:r>
            <a:r>
              <a:rPr lang="en-US" dirty="0" smtClean="0">
                <a:solidFill>
                  <a:srgbClr val="1F497D"/>
                </a:solidFill>
              </a:rPr>
              <a:t> higher charge limit (including PAR </a:t>
            </a:r>
            <a:r>
              <a:rPr lang="en-US" dirty="0" err="1" smtClean="0">
                <a:solidFill>
                  <a:srgbClr val="1F497D"/>
                </a:solidFill>
              </a:rPr>
              <a:t>rf</a:t>
            </a:r>
            <a:r>
              <a:rPr lang="en-US" dirty="0" smtClean="0">
                <a:solidFill>
                  <a:srgbClr val="1F497D"/>
                </a:solidFill>
              </a:rPr>
              <a:t> tuning).</a:t>
            </a:r>
          </a:p>
          <a:p>
            <a:pPr marL="292100" indent="-285750">
              <a:buClr>
                <a:srgbClr val="1F497D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LOCO measurements and analysis are ongoing. The need for lattice correction will be evaluated; implementation would require shunts or small power supplies.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" y="3316223"/>
            <a:ext cx="4297680" cy="30083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276600"/>
            <a:ext cx="4297680" cy="3008377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J. Calvey - High Charge in the APS Injectors - TWIIS, August 2017</a:t>
            </a:r>
            <a:endParaRPr kumimoji="0" lang="en-US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9" name="CustomShape 1"/>
          <p:cNvSpPr/>
          <p:nvPr/>
        </p:nvSpPr>
        <p:spPr>
          <a:xfrm>
            <a:off x="0" y="0"/>
            <a:ext cx="242280" cy="6857640"/>
          </a:xfrm>
          <a:prstGeom prst="rect">
            <a:avLst/>
          </a:prstGeom>
          <a:solidFill>
            <a:srgbClr val="094875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" name="Picture 9"/>
          <p:cNvPicPr/>
          <p:nvPr/>
        </p:nvPicPr>
        <p:blipFill>
          <a:blip r:embed="rId4"/>
          <a:stretch/>
        </p:blipFill>
        <p:spPr>
          <a:xfrm>
            <a:off x="374760" y="6439320"/>
            <a:ext cx="1017000" cy="273960"/>
          </a:xfrm>
          <a:prstGeom prst="rect">
            <a:avLst/>
          </a:prstGeom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7631522" y="3035739"/>
            <a:ext cx="12838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Addresses #2908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9340" y="6172200"/>
            <a:ext cx="9941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PDR 4-3.13.4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74326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8013" cy="838200"/>
          </a:xfrm>
        </p:spPr>
        <p:txBody>
          <a:bodyPr/>
          <a:lstStyle/>
          <a:p>
            <a:r>
              <a:rPr lang="en-US" dirty="0" smtClean="0"/>
              <a:t>Booster-storage ring injection synchronization concept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DFB5274C-7A8B-43F8-86B7-9FBF1EC2560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29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71714" y="1282700"/>
            <a:ext cx="8367486" cy="12319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Beam transfer happens when the Booster bunch coincides in time with the storage-ring </a:t>
            </a:r>
            <a:r>
              <a:rPr lang="en-US" dirty="0" smtClean="0"/>
              <a:t>(SR) bucket </a:t>
            </a:r>
            <a:r>
              <a:rPr lang="en-US" dirty="0"/>
              <a:t>to be filled and the energies match.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Booster </a:t>
            </a:r>
            <a:r>
              <a:rPr lang="en-US" dirty="0" err="1"/>
              <a:t>rf</a:t>
            </a:r>
            <a:r>
              <a:rPr lang="en-US" dirty="0"/>
              <a:t> follows a program that ensures this for a given </a:t>
            </a:r>
            <a:r>
              <a:rPr lang="en-US" dirty="0" smtClean="0"/>
              <a:t>SR </a:t>
            </a:r>
            <a:r>
              <a:rPr lang="en-US" dirty="0"/>
              <a:t>bucket while moving the momentum of the beam in the desired way.</a:t>
            </a:r>
          </a:p>
          <a:p>
            <a:pPr marL="6350" indent="0">
              <a:buClr>
                <a:srgbClr val="1F497D"/>
              </a:buClr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J. Calvey - High Charge in the APS Injectors - TWIIS, August 2017</a:t>
            </a:r>
            <a:endParaRPr kumimoji="0" lang="en-US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CustomShape 1"/>
          <p:cNvSpPr/>
          <p:nvPr/>
        </p:nvSpPr>
        <p:spPr>
          <a:xfrm>
            <a:off x="0" y="0"/>
            <a:ext cx="242280" cy="6857640"/>
          </a:xfrm>
          <a:prstGeom prst="rect">
            <a:avLst/>
          </a:prstGeom>
          <a:solidFill>
            <a:srgbClr val="094875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7" name="Picture 6"/>
          <p:cNvPicPr/>
          <p:nvPr/>
        </p:nvPicPr>
        <p:blipFill>
          <a:blip r:embed="rId2"/>
          <a:stretch/>
        </p:blipFill>
        <p:spPr>
          <a:xfrm>
            <a:off x="374760" y="6439320"/>
            <a:ext cx="1017000" cy="273960"/>
          </a:xfrm>
          <a:prstGeom prst="rect">
            <a:avLst/>
          </a:prstGeom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484909" y="2514600"/>
            <a:ext cx="3264417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A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MS PGothic" panose="020B0600070205080204" pitchFamily="34" charset="-128"/>
                <a:cs typeface="+mn-cs"/>
              </a:rPr>
              <a:t>(1-cos(π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MS PGothic" panose="020B0600070205080204" pitchFamily="34" charset="-128"/>
                <a:cs typeface="+mn-cs"/>
              </a:rPr>
              <a:t>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MS PGothic" panose="020B0600070205080204" pitchFamily="34" charset="-128"/>
                <a:cs typeface="+mn-cs"/>
              </a:rPr>
              <a:t>/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MS PGothic" panose="020B0600070205080204" pitchFamily="34" charset="-128"/>
                <a:cs typeface="+mn-cs"/>
              </a:rPr>
              <a:t>t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MS PGothic" panose="020B0600070205080204" pitchFamily="34" charset="-128"/>
                <a:cs typeface="+mn-cs"/>
              </a:rPr>
              <a:t>1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MS PGothic" panose="020B0600070205080204" pitchFamily="34" charset="-128"/>
                <a:cs typeface="+mn-cs"/>
              </a:rPr>
              <a:t>))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 component to change momentum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A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MS PGothic" panose="020B0600070205080204" pitchFamily="34" charset="-128"/>
                <a:cs typeface="+mn-cs"/>
              </a:rPr>
              <a:t>(1-cos(2π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MS PGothic" panose="020B0600070205080204" pitchFamily="34" charset="-128"/>
                <a:cs typeface="+mn-cs"/>
              </a:rPr>
              <a:t>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MS PGothic" panose="020B0600070205080204" pitchFamily="34" charset="-128"/>
                <a:cs typeface="+mn-cs"/>
              </a:rPr>
              <a:t>/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MS PGothic" panose="020B0600070205080204" pitchFamily="34" charset="-128"/>
                <a:cs typeface="+mn-cs"/>
              </a:rPr>
              <a:t>t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MS PGothic" panose="020B0600070205080204" pitchFamily="34" charset="-128"/>
                <a:cs typeface="+mn-cs"/>
              </a:rPr>
              <a:t>1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MS PGothic" panose="020B0600070205080204" pitchFamily="34" charset="-128"/>
                <a:cs typeface="+mn-cs"/>
              </a:rPr>
              <a:t>))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 component to adjust path length (phase).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Each SR bucket gets its own Booster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rf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 program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G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raph shows the shortest  and longest path through   the Booster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o. of turns in Booster varies.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Tuning of RF cavities needs to follow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557815" y="2631011"/>
            <a:ext cx="5461495" cy="2702989"/>
            <a:chOff x="3557815" y="2631011"/>
            <a:chExt cx="5461495" cy="270298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9674" y="2877383"/>
              <a:ext cx="4792652" cy="2314575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7757892" y="2960512"/>
              <a:ext cx="0" cy="1737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215092" y="2960512"/>
              <a:ext cx="0" cy="1737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7378930" y="3962400"/>
              <a:ext cx="365760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 rot="16200000">
              <a:off x="7638587" y="3776311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damp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7920940" y="4855183"/>
              <a:ext cx="5883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extr</a:t>
              </a: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.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4256197" y="4889634"/>
              <a:ext cx="471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nj.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653230" y="2631011"/>
              <a:ext cx="13660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ymbolPi" charset="0"/>
                  <a:ea typeface="SymbolPi" charset="0"/>
                  <a:cs typeface="SymbolPi" charset="0"/>
                </a:rPr>
                <a:t>Δ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p</a:t>
              </a: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/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p</a:t>
              </a: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=–0.6%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57815" y="4561031"/>
              <a:ext cx="898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SymbolPi" charset="0"/>
                  <a:ea typeface="MS PGothic" panose="020B0600070205080204" pitchFamily="34" charset="-128"/>
                  <a:cs typeface="+mn-cs"/>
                </a:rPr>
                <a:t>Δ</a:t>
              </a:r>
              <a:r>
                <a:rPr kumimoji="0" lang="en-US" sz="1800" b="0" i="1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p</a:t>
              </a: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/</a:t>
              </a:r>
              <a:r>
                <a:rPr kumimoji="0" lang="en-US" sz="18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p</a:t>
              </a: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=0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8217130" y="3962400"/>
              <a:ext cx="365760" cy="0"/>
            </a:xfrm>
            <a:prstGeom prst="straightConnector1">
              <a:avLst/>
            </a:prstGeom>
            <a:ln w="28575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 rot="16200000">
              <a:off x="7563413" y="4889635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"/>
                  <a:ea typeface="MS PGothic" panose="020B0600070205080204" pitchFamily="34" charset="-128"/>
                  <a:cs typeface="+mn-cs"/>
                </a:rPr>
                <a:t>t</a:t>
              </a:r>
              <a:r>
                <a:rPr kumimoji="0" lang="en-US" sz="1800" b="0" i="0" u="none" strike="noStrike" kern="1200" cap="none" spc="0" normalizeH="0" baseline="-25000" noProof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"/>
                  <a:ea typeface="MS PGothic" panose="020B0600070205080204" pitchFamily="34" charset="-128"/>
                  <a:cs typeface="+mn-cs"/>
                </a:rPr>
                <a:t>1</a:t>
              </a:r>
              <a:endPara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"/>
                <a:ea typeface="MS PGothic" panose="020B0600070205080204" pitchFamily="34" charset="-128"/>
                <a:cs typeface="+mn-cs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689109" y="5237166"/>
            <a:ext cx="14139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U. 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Wienands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94902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 of APS injector complex</a:t>
            </a:r>
          </a:p>
          <a:p>
            <a:r>
              <a:rPr lang="en-US" dirty="0" smtClean="0"/>
              <a:t>High charge issues in the particle </a:t>
            </a:r>
            <a:r>
              <a:rPr lang="en-US" dirty="0"/>
              <a:t>a</a:t>
            </a:r>
            <a:r>
              <a:rPr lang="en-US" dirty="0" smtClean="0"/>
              <a:t>ccumulator </a:t>
            </a:r>
            <a:r>
              <a:rPr lang="en-US" dirty="0"/>
              <a:t>r</a:t>
            </a:r>
            <a:r>
              <a:rPr lang="en-US" dirty="0" smtClean="0"/>
              <a:t>ing:</a:t>
            </a:r>
          </a:p>
          <a:p>
            <a:pPr lvl="1"/>
            <a:r>
              <a:rPr lang="en-US" dirty="0"/>
              <a:t>Bunch length blowup</a:t>
            </a:r>
          </a:p>
          <a:p>
            <a:pPr lvl="1"/>
            <a:r>
              <a:rPr lang="en-US" dirty="0" smtClean="0"/>
              <a:t>Beam </a:t>
            </a:r>
            <a:r>
              <a:rPr lang="en-US" dirty="0" smtClean="0"/>
              <a:t>capture in 12</a:t>
            </a:r>
            <a:r>
              <a:rPr lang="en-US" baseline="30000" dirty="0" smtClean="0"/>
              <a:t>th</a:t>
            </a:r>
            <a:r>
              <a:rPr lang="en-US" dirty="0" smtClean="0"/>
              <a:t> harmonic </a:t>
            </a:r>
            <a:r>
              <a:rPr lang="en-US" dirty="0" smtClean="0"/>
              <a:t>cavity</a:t>
            </a:r>
          </a:p>
          <a:p>
            <a:pPr lvl="1"/>
            <a:r>
              <a:rPr lang="en-US" dirty="0" smtClean="0"/>
              <a:t>Longitudinal </a:t>
            </a:r>
            <a:r>
              <a:rPr lang="en-US" dirty="0" smtClean="0"/>
              <a:t>instability</a:t>
            </a:r>
          </a:p>
          <a:p>
            <a:pPr lvl="1"/>
            <a:r>
              <a:rPr lang="en-US" dirty="0" smtClean="0"/>
              <a:t>Ion trapping</a:t>
            </a:r>
          </a:p>
          <a:p>
            <a:r>
              <a:rPr lang="en-US" dirty="0" smtClean="0"/>
              <a:t>High charge issues in the booster synchrotron:</a:t>
            </a:r>
          </a:p>
          <a:p>
            <a:pPr lvl="1"/>
            <a:r>
              <a:rPr lang="en-US" dirty="0" smtClean="0"/>
              <a:t>Injection efficiency</a:t>
            </a:r>
          </a:p>
          <a:p>
            <a:pPr lvl="1"/>
            <a:r>
              <a:rPr lang="en-US" dirty="0"/>
              <a:t>Beam loading compensation</a:t>
            </a:r>
          </a:p>
          <a:p>
            <a:pPr lvl="1"/>
            <a:r>
              <a:rPr lang="en-US" dirty="0" smtClean="0"/>
              <a:t>RF </a:t>
            </a:r>
            <a:r>
              <a:rPr lang="en-US" dirty="0"/>
              <a:t>Frequency </a:t>
            </a:r>
            <a:r>
              <a:rPr lang="en-US" dirty="0" smtClean="0"/>
              <a:t>ramp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chemeClr val="tx1"/>
                </a:solidFill>
                <a:latin typeface="Arial"/>
              </a:rPr>
              <a:pPr/>
              <a:t>3</a:t>
            </a:fld>
            <a:endParaRPr lang="en-US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J. Calvey - High Charge in the APS Injectors - TWIIS, August 2017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0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47274" y="0"/>
            <a:ext cx="8372901" cy="828948"/>
          </a:xfrm>
        </p:spPr>
        <p:txBody>
          <a:bodyPr/>
          <a:lstStyle/>
          <a:p>
            <a:r>
              <a:rPr lang="en-US" dirty="0" smtClean="0"/>
              <a:t>Alternate scheme: comb filter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chemeClr val="tx1"/>
                </a:solidFill>
                <a:latin typeface="Arial"/>
              </a:rPr>
              <a:pPr/>
              <a:t>30</a:t>
            </a:fld>
            <a:endParaRPr lang="en-US" dirty="0">
              <a:solidFill>
                <a:schemeClr val="tx1"/>
              </a:solidFill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21" y="3422051"/>
            <a:ext cx="8087954" cy="2983424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47274" y="797952"/>
            <a:ext cx="8372901" cy="5186207"/>
          </a:xfrm>
        </p:spPr>
        <p:txBody>
          <a:bodyPr/>
          <a:lstStyle/>
          <a:p>
            <a:r>
              <a:rPr lang="en-US" sz="1800" dirty="0" smtClean="0"/>
              <a:t>Sweep booster frequency, keep tuners fixed</a:t>
            </a:r>
          </a:p>
          <a:p>
            <a:pPr lvl="1"/>
            <a:r>
              <a:rPr lang="en-US" sz="1600" dirty="0" smtClean="0"/>
              <a:t>Detuning will go from ~+20 kHz to +2kHz</a:t>
            </a:r>
          </a:p>
          <a:p>
            <a:pPr lvl="1"/>
            <a:r>
              <a:rPr lang="en-US" sz="1600" dirty="0" smtClean="0"/>
              <a:t>Robinson unstable</a:t>
            </a:r>
          </a:p>
          <a:p>
            <a:r>
              <a:rPr lang="en-US" sz="1800" dirty="0" smtClean="0"/>
              <a:t>Comb filter modifies the cavity impedance, provides damping when cavity is tuned to  the “wrong” side for Robinson stability</a:t>
            </a:r>
          </a:p>
          <a:p>
            <a:r>
              <a:rPr lang="en-US" sz="1800" dirty="0" smtClean="0"/>
              <a:t>Other options, including direct RF feedback and feed-forward, are also under investigation</a:t>
            </a:r>
          </a:p>
          <a:p>
            <a:r>
              <a:rPr lang="en-US" sz="1800" dirty="0" smtClean="0"/>
              <a:t>So far, simulations point towards dynamic tuning as the best option</a:t>
            </a:r>
            <a:endParaRPr lang="en-US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J. Calvey - High Charge in the APS Injectors - TWIIS, August 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07976" y="6196084"/>
            <a:ext cx="1096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T. </a:t>
            </a:r>
            <a:r>
              <a:rPr lang="en-US" sz="1600" b="1" dirty="0" err="1" smtClean="0"/>
              <a:t>Berenc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08217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beam loading compensation options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chemeClr val="tx1"/>
                </a:solidFill>
                <a:latin typeface="Arial"/>
              </a:rPr>
              <a:pPr/>
              <a:t>31</a:t>
            </a:fld>
            <a:endParaRPr lang="en-US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8560" y="1008673"/>
            <a:ext cx="8320695" cy="5186207"/>
          </a:xfrm>
        </p:spPr>
        <p:txBody>
          <a:bodyPr/>
          <a:lstStyle/>
          <a:p>
            <a:r>
              <a:rPr lang="en-US" dirty="0" smtClean="0"/>
              <a:t>Fixed frequency and fixed cavity detuning</a:t>
            </a:r>
          </a:p>
          <a:p>
            <a:pPr lvl="1"/>
            <a:r>
              <a:rPr lang="en-US" dirty="0" smtClean="0"/>
              <a:t>Can improve transmission through detuning, but this requires excessive RF power at extraction (200+ kW/cavity)</a:t>
            </a:r>
          </a:p>
          <a:p>
            <a:pPr lvl="1"/>
            <a:r>
              <a:rPr lang="en-US" dirty="0" smtClean="0"/>
              <a:t>Requires high power couplers: significant technical risk</a:t>
            </a:r>
          </a:p>
          <a:p>
            <a:r>
              <a:rPr lang="en-US" dirty="0" smtClean="0"/>
              <a:t>Direct RF feedback</a:t>
            </a:r>
          </a:p>
          <a:p>
            <a:pPr lvl="1"/>
            <a:r>
              <a:rPr lang="en-US" dirty="0" smtClean="0"/>
              <a:t>Reduces effective impedance seen by beam</a:t>
            </a:r>
          </a:p>
          <a:p>
            <a:pPr lvl="1"/>
            <a:r>
              <a:rPr lang="en-US" dirty="0" smtClean="0"/>
              <a:t>Also reduces Robinson damping</a:t>
            </a:r>
          </a:p>
          <a:p>
            <a:pPr lvl="1"/>
            <a:r>
              <a:rPr lang="en-US" dirty="0" smtClean="0"/>
              <a:t>Implementation complicated by differential </a:t>
            </a:r>
            <a:r>
              <a:rPr lang="en-US" dirty="0"/>
              <a:t>delay between the injection side and </a:t>
            </a:r>
            <a:r>
              <a:rPr lang="en-US" dirty="0" smtClean="0"/>
              <a:t>extraction side </a:t>
            </a:r>
            <a:r>
              <a:rPr lang="en-US" dirty="0"/>
              <a:t>cavities </a:t>
            </a:r>
            <a:r>
              <a:rPr lang="en-US" dirty="0" smtClean="0"/>
              <a:t>(which </a:t>
            </a:r>
            <a:r>
              <a:rPr lang="en-US" dirty="0"/>
              <a:t>are driven </a:t>
            </a:r>
            <a:r>
              <a:rPr lang="en-US" dirty="0" smtClean="0"/>
              <a:t>by </a:t>
            </a:r>
            <a:r>
              <a:rPr lang="en-US" dirty="0"/>
              <a:t>a single klystron </a:t>
            </a:r>
            <a:r>
              <a:rPr lang="en-US" dirty="0" smtClean="0"/>
              <a:t>on </a:t>
            </a:r>
            <a:r>
              <a:rPr lang="en-US" dirty="0"/>
              <a:t>the extraction </a:t>
            </a:r>
            <a:r>
              <a:rPr lang="en-US" dirty="0" smtClean="0"/>
              <a:t>side)</a:t>
            </a:r>
          </a:p>
          <a:p>
            <a:r>
              <a:rPr lang="en-US" dirty="0" smtClean="0"/>
              <a:t>RF feed-forward to counteract transient beam loading</a:t>
            </a:r>
          </a:p>
          <a:p>
            <a:r>
              <a:rPr lang="en-US" dirty="0" smtClean="0"/>
              <a:t>Preliminary simulations indicate these options are inferior to heavy detuning, but more work is needed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J. Calvey - High Charge in the APS Injectors - TWIIS, August 2017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12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48560" y="1207515"/>
            <a:ext cx="8381541" cy="4987365"/>
          </a:xfrm>
        </p:spPr>
        <p:txBody>
          <a:bodyPr/>
          <a:lstStyle/>
          <a:p>
            <a:r>
              <a:rPr lang="en-US" dirty="0"/>
              <a:t>APS injectors were originally designed to deliver up to 6 </a:t>
            </a:r>
            <a:r>
              <a:rPr lang="en-US" dirty="0" err="1"/>
              <a:t>nC</a:t>
            </a:r>
            <a:r>
              <a:rPr lang="en-US" dirty="0"/>
              <a:t>.  </a:t>
            </a:r>
            <a:endParaRPr lang="en-US" dirty="0" smtClean="0"/>
          </a:p>
          <a:p>
            <a:pPr lvl="1"/>
            <a:r>
              <a:rPr lang="en-US" dirty="0" smtClean="0"/>
              <a:t>Typical operation: 2-3 </a:t>
            </a:r>
            <a:r>
              <a:rPr lang="en-US" dirty="0" err="1" smtClean="0"/>
              <a:t>nC</a:t>
            </a:r>
            <a:endParaRPr lang="en-US" dirty="0"/>
          </a:p>
          <a:p>
            <a:r>
              <a:rPr lang="en-US" dirty="0"/>
              <a:t>R&amp;D is underway to study the high-charge performance. The charge and beam quality are limited primarily by longitudinal effects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 far we have achieved 16 </a:t>
            </a:r>
            <a:r>
              <a:rPr lang="en-US" dirty="0" err="1"/>
              <a:t>nC</a:t>
            </a:r>
            <a:r>
              <a:rPr lang="en-US" dirty="0"/>
              <a:t> in PAR, 12 </a:t>
            </a:r>
            <a:r>
              <a:rPr lang="en-US" dirty="0" err="1"/>
              <a:t>nC</a:t>
            </a:r>
            <a:r>
              <a:rPr lang="en-US" dirty="0"/>
              <a:t> in </a:t>
            </a:r>
            <a:r>
              <a:rPr lang="en-US" dirty="0" smtClean="0"/>
              <a:t>booster</a:t>
            </a:r>
            <a:endParaRPr lang="en-US" dirty="0"/>
          </a:p>
          <a:p>
            <a:r>
              <a:rPr lang="en-US" dirty="0"/>
              <a:t>The present injectors are capable of supporting 200 mA in a total of 72 to 324 bunches (i.e., 2.5 </a:t>
            </a:r>
            <a:r>
              <a:rPr lang="en-US" dirty="0" err="1"/>
              <a:t>nC</a:t>
            </a:r>
            <a:r>
              <a:rPr lang="en-US" dirty="0"/>
              <a:t> to 11 </a:t>
            </a:r>
            <a:r>
              <a:rPr lang="en-US" dirty="0" err="1"/>
              <a:t>nC</a:t>
            </a:r>
            <a:r>
              <a:rPr lang="en-US" dirty="0"/>
              <a:t>).</a:t>
            </a:r>
          </a:p>
          <a:p>
            <a:r>
              <a:rPr lang="en-US" dirty="0" smtClean="0"/>
              <a:t>Improvements </a:t>
            </a:r>
            <a:r>
              <a:rPr lang="en-US" dirty="0"/>
              <a:t>to support 200 mA in 48 bunches (</a:t>
            </a:r>
            <a:r>
              <a:rPr lang="en-US" dirty="0" smtClean="0"/>
              <a:t>16 </a:t>
            </a:r>
            <a:r>
              <a:rPr lang="en-US" dirty="0" err="1"/>
              <a:t>nC</a:t>
            </a:r>
            <a:r>
              <a:rPr lang="en-US" dirty="0"/>
              <a:t>) are being developed.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</a:rPr>
              <a:pPr/>
              <a:t>4</a:t>
            </a:fld>
            <a:endParaRPr lang="en-US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J. Calvey - High Charge in the APS Injectors - TWIIS, August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23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457200" y="268288"/>
            <a:ext cx="822960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alt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rebuchet MS" panose="020B0603020202020204" pitchFamily="34" charset="0"/>
                <a:ea typeface="MS PGothic" panose="020B0600070205080204" pitchFamily="34" charset="-128"/>
                <a:cs typeface="+mn-cs"/>
              </a:rPr>
              <a:t>APS </a:t>
            </a:r>
            <a:r>
              <a:rPr kumimoji="0" lang="en-US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rebuchet MS" panose="020B0603020202020204" pitchFamily="34" charset="0"/>
                <a:ea typeface="MS PGothic" panose="020B0600070205080204" pitchFamily="34" charset="-128"/>
                <a:cs typeface="+mn-cs"/>
              </a:rPr>
              <a:t>Injector Complex</a:t>
            </a: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01625" y="5105399"/>
            <a:ext cx="4194175" cy="1264871"/>
          </a:xfrm>
          <a:prstGeom prst="rect">
            <a:avLst/>
          </a:prstGeom>
          <a:noFill/>
          <a:ln w="9525" cap="flat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Times New Roman" panose="02020603050405020304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Particle accumulator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r</a:t>
            </a: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ing (PAR) (375 MeV)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Single bunch; 2-4 </a:t>
            </a:r>
            <a:r>
              <a:rPr kumimoji="0" lang="en-US" alt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nC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, 2-Hz rep rate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Captures linac pulses in RF1 (9.8 MHz);    compresses damped beam in RF12 (117 MHz); bunch cleaning system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6" name="Text Box 2"/>
          <p:cNvSpPr txBox="1">
            <a:spLocks noChangeArrowheads="1"/>
          </p:cNvSpPr>
          <p:nvPr/>
        </p:nvSpPr>
        <p:spPr bwMode="auto">
          <a:xfrm>
            <a:off x="1995488" y="2471738"/>
            <a:ext cx="2519362" cy="1782762"/>
          </a:xfrm>
          <a:prstGeom prst="rect">
            <a:avLst/>
          </a:prstGeom>
          <a:noFill/>
          <a:ln w="9525" cap="flat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Times New Roman" panose="02020603050405020304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Booster (7 GeV)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Single bunch; 2 Hz rep rate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M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agnet ramp linear; RF ramp ~E</a:t>
            </a:r>
            <a:r>
              <a:rPr kumimoji="0" lang="en-US" altLang="en-US" sz="1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4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 (352 MHz)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Natural emittance: 132 nm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Off-momentum emit: 87 nm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2293" name="Text Box 2"/>
          <p:cNvSpPr txBox="1">
            <a:spLocks noChangeArrowheads="1"/>
          </p:cNvSpPr>
          <p:nvPr/>
        </p:nvSpPr>
        <p:spPr bwMode="auto">
          <a:xfrm>
            <a:off x="2068513" y="1644650"/>
            <a:ext cx="2378075" cy="72072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6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Times New Roman" panose="02020603050405020304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Booster-to-storage ring transport line (BTS)</a:t>
            </a:r>
          </a:p>
        </p:txBody>
      </p:sp>
      <p:sp>
        <p:nvSpPr>
          <p:cNvPr id="48" name="Text Box 2"/>
          <p:cNvSpPr txBox="1">
            <a:spLocks noChangeArrowheads="1"/>
          </p:cNvSpPr>
          <p:nvPr/>
        </p:nvSpPr>
        <p:spPr bwMode="auto">
          <a:xfrm>
            <a:off x="5618163" y="5073650"/>
            <a:ext cx="2687637" cy="1255713"/>
          </a:xfrm>
          <a:prstGeom prst="rect">
            <a:avLst/>
          </a:prstGeom>
          <a:noFill/>
          <a:ln w="9525" cap="flat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Times New Roman" panose="02020603050405020304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Linac (375 MeV)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1 nC/pulse; 30 Hz rep rate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Thermionic RF guns: RG1, RG2 (1 hot spare)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grpSp>
        <p:nvGrpSpPr>
          <p:cNvPr id="12295" name="Group 1"/>
          <p:cNvGrpSpPr>
            <a:grpSpLocks/>
          </p:cNvGrpSpPr>
          <p:nvPr/>
        </p:nvGrpSpPr>
        <p:grpSpPr bwMode="auto">
          <a:xfrm>
            <a:off x="1219200" y="1143000"/>
            <a:ext cx="6034088" cy="3848100"/>
            <a:chOff x="1218819" y="1257677"/>
            <a:chExt cx="6034835" cy="3847723"/>
          </a:xfrm>
        </p:grpSpPr>
        <p:grpSp>
          <p:nvGrpSpPr>
            <p:cNvPr id="12306" name="Group 14"/>
            <p:cNvGrpSpPr>
              <a:grpSpLocks/>
            </p:cNvGrpSpPr>
            <p:nvPr/>
          </p:nvGrpSpPr>
          <p:grpSpPr bwMode="auto">
            <a:xfrm>
              <a:off x="2798735" y="4783853"/>
              <a:ext cx="2470482" cy="321547"/>
              <a:chOff x="2733152" y="5372905"/>
              <a:chExt cx="2470482" cy="321547"/>
            </a:xfrm>
          </p:grpSpPr>
          <p:sp>
            <p:nvSpPr>
              <p:cNvPr id="12336" name="Freeform 19"/>
              <p:cNvSpPr>
                <a:spLocks/>
              </p:cNvSpPr>
              <p:nvPr/>
            </p:nvSpPr>
            <p:spPr bwMode="auto">
              <a:xfrm>
                <a:off x="2733152" y="5372905"/>
                <a:ext cx="1944356" cy="321547"/>
              </a:xfrm>
              <a:custGeom>
                <a:avLst/>
                <a:gdLst>
                  <a:gd name="T0" fmla="*/ 0 w 1944356"/>
                  <a:gd name="T1" fmla="*/ 0 h 321547"/>
                  <a:gd name="T2" fmla="*/ 1291213 w 1944356"/>
                  <a:gd name="T3" fmla="*/ 5024 h 321547"/>
                  <a:gd name="T4" fmla="*/ 1296237 w 1944356"/>
                  <a:gd name="T5" fmla="*/ 321547 h 321547"/>
                  <a:gd name="T6" fmla="*/ 1663002 w 1944356"/>
                  <a:gd name="T7" fmla="*/ 321547 h 321547"/>
                  <a:gd name="T8" fmla="*/ 1793630 w 1944356"/>
                  <a:gd name="T9" fmla="*/ 190919 h 321547"/>
                  <a:gd name="T10" fmla="*/ 1793630 w 1944356"/>
                  <a:gd name="T11" fmla="*/ 20097 h 321547"/>
                  <a:gd name="T12" fmla="*/ 1944356 w 1944356"/>
                  <a:gd name="T13" fmla="*/ 20097 h 3215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44356" h="321547">
                    <a:moveTo>
                      <a:pt x="0" y="0"/>
                    </a:moveTo>
                    <a:lnTo>
                      <a:pt x="1291213" y="5024"/>
                    </a:lnTo>
                    <a:cubicBezTo>
                      <a:pt x="1292888" y="110532"/>
                      <a:pt x="1294562" y="216039"/>
                      <a:pt x="1296237" y="321547"/>
                    </a:cubicBezTo>
                    <a:lnTo>
                      <a:pt x="1663002" y="321547"/>
                    </a:lnTo>
                    <a:lnTo>
                      <a:pt x="1793630" y="190919"/>
                    </a:lnTo>
                    <a:lnTo>
                      <a:pt x="1793630" y="20097"/>
                    </a:lnTo>
                    <a:lnTo>
                      <a:pt x="1944356" y="20097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37" name="Freeform 10"/>
              <p:cNvSpPr>
                <a:spLocks/>
              </p:cNvSpPr>
              <p:nvPr/>
            </p:nvSpPr>
            <p:spPr bwMode="auto">
              <a:xfrm>
                <a:off x="4568328" y="5388838"/>
                <a:ext cx="635306" cy="88135"/>
              </a:xfrm>
              <a:custGeom>
                <a:avLst/>
                <a:gdLst>
                  <a:gd name="T0" fmla="*/ 0 w 635306"/>
                  <a:gd name="T1" fmla="*/ 88135 h 88135"/>
                  <a:gd name="T2" fmla="*/ 168925 w 635306"/>
                  <a:gd name="T3" fmla="*/ 84463 h 88135"/>
                  <a:gd name="T4" fmla="*/ 165253 w 635306"/>
                  <a:gd name="T5" fmla="*/ 0 h 88135"/>
                  <a:gd name="T6" fmla="*/ 635306 w 635306"/>
                  <a:gd name="T7" fmla="*/ 3672 h 8813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35306" h="88135">
                    <a:moveTo>
                      <a:pt x="0" y="88135"/>
                    </a:moveTo>
                    <a:lnTo>
                      <a:pt x="168925" y="84463"/>
                    </a:lnTo>
                    <a:lnTo>
                      <a:pt x="165253" y="0"/>
                    </a:lnTo>
                    <a:lnTo>
                      <a:pt x="635306" y="3672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307" name="Group 12"/>
            <p:cNvGrpSpPr>
              <a:grpSpLocks/>
            </p:cNvGrpSpPr>
            <p:nvPr/>
          </p:nvGrpSpPr>
          <p:grpSpPr bwMode="auto">
            <a:xfrm>
              <a:off x="1218819" y="1257677"/>
              <a:ext cx="4153870" cy="3359892"/>
              <a:chOff x="1153236" y="1846729"/>
              <a:chExt cx="4153870" cy="3359892"/>
            </a:xfrm>
          </p:grpSpPr>
          <p:sp>
            <p:nvSpPr>
              <p:cNvPr id="12331" name="Freeform 20"/>
              <p:cNvSpPr>
                <a:spLocks/>
              </p:cNvSpPr>
              <p:nvPr/>
            </p:nvSpPr>
            <p:spPr bwMode="auto">
              <a:xfrm>
                <a:off x="4198333" y="5140919"/>
                <a:ext cx="1009860" cy="35170"/>
              </a:xfrm>
              <a:custGeom>
                <a:avLst/>
                <a:gdLst>
                  <a:gd name="T0" fmla="*/ 0 w 1009860"/>
                  <a:gd name="T1" fmla="*/ 20097 h 35170"/>
                  <a:gd name="T2" fmla="*/ 552660 w 1009860"/>
                  <a:gd name="T3" fmla="*/ 30145 h 35170"/>
                  <a:gd name="T4" fmla="*/ 552660 w 1009860"/>
                  <a:gd name="T5" fmla="*/ 5024 h 35170"/>
                  <a:gd name="T6" fmla="*/ 813917 w 1009860"/>
                  <a:gd name="T7" fmla="*/ 0 h 35170"/>
                  <a:gd name="T8" fmla="*/ 808893 w 1009860"/>
                  <a:gd name="T9" fmla="*/ 30145 h 35170"/>
                  <a:gd name="T10" fmla="*/ 1009860 w 1009860"/>
                  <a:gd name="T11" fmla="*/ 35170 h 351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09860" h="35170">
                    <a:moveTo>
                      <a:pt x="0" y="20097"/>
                    </a:moveTo>
                    <a:lnTo>
                      <a:pt x="552660" y="30145"/>
                    </a:lnTo>
                    <a:lnTo>
                      <a:pt x="552660" y="5024"/>
                    </a:lnTo>
                    <a:lnTo>
                      <a:pt x="813917" y="0"/>
                    </a:lnTo>
                    <a:lnTo>
                      <a:pt x="808893" y="30145"/>
                    </a:lnTo>
                    <a:lnTo>
                      <a:pt x="1009860" y="35170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32" name="Freeform 25"/>
              <p:cNvSpPr>
                <a:spLocks/>
              </p:cNvSpPr>
              <p:nvPr/>
            </p:nvSpPr>
            <p:spPr bwMode="auto">
              <a:xfrm>
                <a:off x="1871330" y="1977656"/>
                <a:ext cx="3338623" cy="414670"/>
              </a:xfrm>
              <a:custGeom>
                <a:avLst/>
                <a:gdLst>
                  <a:gd name="T0" fmla="*/ 0 w 3338623"/>
                  <a:gd name="T1" fmla="*/ 170121 h 414670"/>
                  <a:gd name="T2" fmla="*/ 154172 w 3338623"/>
                  <a:gd name="T3" fmla="*/ 132907 h 414670"/>
                  <a:gd name="T4" fmla="*/ 287079 w 3338623"/>
                  <a:gd name="T5" fmla="*/ 106325 h 414670"/>
                  <a:gd name="T6" fmla="*/ 457200 w 3338623"/>
                  <a:gd name="T7" fmla="*/ 74428 h 414670"/>
                  <a:gd name="T8" fmla="*/ 637954 w 3338623"/>
                  <a:gd name="T9" fmla="*/ 47846 h 414670"/>
                  <a:gd name="T10" fmla="*/ 877186 w 3338623"/>
                  <a:gd name="T11" fmla="*/ 26581 h 414670"/>
                  <a:gd name="T12" fmla="*/ 1073889 w 3338623"/>
                  <a:gd name="T13" fmla="*/ 5316 h 414670"/>
                  <a:gd name="T14" fmla="*/ 1265275 w 3338623"/>
                  <a:gd name="T15" fmla="*/ 5316 h 414670"/>
                  <a:gd name="T16" fmla="*/ 1472610 w 3338623"/>
                  <a:gd name="T17" fmla="*/ 0 h 414670"/>
                  <a:gd name="T18" fmla="*/ 1733107 w 3338623"/>
                  <a:gd name="T19" fmla="*/ 21265 h 414670"/>
                  <a:gd name="T20" fmla="*/ 1956391 w 3338623"/>
                  <a:gd name="T21" fmla="*/ 42530 h 414670"/>
                  <a:gd name="T22" fmla="*/ 2057400 w 3338623"/>
                  <a:gd name="T23" fmla="*/ 53163 h 414670"/>
                  <a:gd name="T24" fmla="*/ 2057400 w 3338623"/>
                  <a:gd name="T25" fmla="*/ 116958 h 414670"/>
                  <a:gd name="T26" fmla="*/ 2525233 w 3338623"/>
                  <a:gd name="T27" fmla="*/ 148856 h 414670"/>
                  <a:gd name="T28" fmla="*/ 2626242 w 3338623"/>
                  <a:gd name="T29" fmla="*/ 159488 h 414670"/>
                  <a:gd name="T30" fmla="*/ 3009014 w 3338623"/>
                  <a:gd name="T31" fmla="*/ 281763 h 414670"/>
                  <a:gd name="T32" fmla="*/ 3338623 w 3338623"/>
                  <a:gd name="T33" fmla="*/ 414670 h 41467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338623" h="414670">
                    <a:moveTo>
                      <a:pt x="0" y="170121"/>
                    </a:moveTo>
                    <a:lnTo>
                      <a:pt x="154172" y="132907"/>
                    </a:lnTo>
                    <a:lnTo>
                      <a:pt x="287079" y="106325"/>
                    </a:lnTo>
                    <a:lnTo>
                      <a:pt x="457200" y="74428"/>
                    </a:lnTo>
                    <a:lnTo>
                      <a:pt x="637954" y="47846"/>
                    </a:lnTo>
                    <a:lnTo>
                      <a:pt x="877186" y="26581"/>
                    </a:lnTo>
                    <a:lnTo>
                      <a:pt x="1073889" y="5316"/>
                    </a:lnTo>
                    <a:lnTo>
                      <a:pt x="1265275" y="5316"/>
                    </a:lnTo>
                    <a:lnTo>
                      <a:pt x="1472610" y="0"/>
                    </a:lnTo>
                    <a:lnTo>
                      <a:pt x="1733107" y="21265"/>
                    </a:lnTo>
                    <a:lnTo>
                      <a:pt x="1956391" y="42530"/>
                    </a:lnTo>
                    <a:lnTo>
                      <a:pt x="2057400" y="53163"/>
                    </a:lnTo>
                    <a:lnTo>
                      <a:pt x="2057400" y="116958"/>
                    </a:lnTo>
                    <a:lnTo>
                      <a:pt x="2525233" y="148856"/>
                    </a:lnTo>
                    <a:lnTo>
                      <a:pt x="2626242" y="159488"/>
                    </a:lnTo>
                    <a:lnTo>
                      <a:pt x="3009014" y="281763"/>
                    </a:lnTo>
                    <a:lnTo>
                      <a:pt x="3338623" y="414670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33" name="Freeform 3"/>
              <p:cNvSpPr>
                <a:spLocks/>
              </p:cNvSpPr>
              <p:nvPr/>
            </p:nvSpPr>
            <p:spPr bwMode="auto">
              <a:xfrm>
                <a:off x="1577788" y="1846729"/>
                <a:ext cx="3729318" cy="430306"/>
              </a:xfrm>
              <a:custGeom>
                <a:avLst/>
                <a:gdLst>
                  <a:gd name="T0" fmla="*/ 0 w 3729318"/>
                  <a:gd name="T1" fmla="*/ 239059 h 430306"/>
                  <a:gd name="T2" fmla="*/ 215153 w 3729318"/>
                  <a:gd name="T3" fmla="*/ 161365 h 430306"/>
                  <a:gd name="T4" fmla="*/ 227106 w 3729318"/>
                  <a:gd name="T5" fmla="*/ 197224 h 430306"/>
                  <a:gd name="T6" fmla="*/ 621553 w 3729318"/>
                  <a:gd name="T7" fmla="*/ 53789 h 430306"/>
                  <a:gd name="T8" fmla="*/ 645459 w 3729318"/>
                  <a:gd name="T9" fmla="*/ 107577 h 430306"/>
                  <a:gd name="T10" fmla="*/ 1057836 w 3729318"/>
                  <a:gd name="T11" fmla="*/ 0 h 430306"/>
                  <a:gd name="T12" fmla="*/ 1075765 w 3729318"/>
                  <a:gd name="T13" fmla="*/ 23906 h 430306"/>
                  <a:gd name="T14" fmla="*/ 1314824 w 3729318"/>
                  <a:gd name="T15" fmla="*/ 11953 h 430306"/>
                  <a:gd name="T16" fmla="*/ 1524000 w 3729318"/>
                  <a:gd name="T17" fmla="*/ 0 h 430306"/>
                  <a:gd name="T18" fmla="*/ 1727200 w 3729318"/>
                  <a:gd name="T19" fmla="*/ 0 h 430306"/>
                  <a:gd name="T20" fmla="*/ 1882588 w 3729318"/>
                  <a:gd name="T21" fmla="*/ 5977 h 430306"/>
                  <a:gd name="T22" fmla="*/ 2037977 w 3729318"/>
                  <a:gd name="T23" fmla="*/ 17930 h 430306"/>
                  <a:gd name="T24" fmla="*/ 2181412 w 3729318"/>
                  <a:gd name="T25" fmla="*/ 29883 h 430306"/>
                  <a:gd name="T26" fmla="*/ 2306918 w 3729318"/>
                  <a:gd name="T27" fmla="*/ 47812 h 430306"/>
                  <a:gd name="T28" fmla="*/ 2504141 w 3729318"/>
                  <a:gd name="T29" fmla="*/ 71718 h 430306"/>
                  <a:gd name="T30" fmla="*/ 2653553 w 3729318"/>
                  <a:gd name="T31" fmla="*/ 107577 h 430306"/>
                  <a:gd name="T32" fmla="*/ 2832847 w 3729318"/>
                  <a:gd name="T33" fmla="*/ 143436 h 430306"/>
                  <a:gd name="T34" fmla="*/ 3036047 w 3729318"/>
                  <a:gd name="T35" fmla="*/ 197224 h 430306"/>
                  <a:gd name="T36" fmla="*/ 3245224 w 3729318"/>
                  <a:gd name="T37" fmla="*/ 256989 h 430306"/>
                  <a:gd name="T38" fmla="*/ 3424518 w 3729318"/>
                  <a:gd name="T39" fmla="*/ 316753 h 430306"/>
                  <a:gd name="T40" fmla="*/ 3591859 w 3729318"/>
                  <a:gd name="T41" fmla="*/ 376518 h 430306"/>
                  <a:gd name="T42" fmla="*/ 3729318 w 3729318"/>
                  <a:gd name="T43" fmla="*/ 430306 h 43030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729318" h="430306">
                    <a:moveTo>
                      <a:pt x="0" y="239059"/>
                    </a:moveTo>
                    <a:lnTo>
                      <a:pt x="215153" y="161365"/>
                    </a:lnTo>
                    <a:lnTo>
                      <a:pt x="227106" y="197224"/>
                    </a:lnTo>
                    <a:lnTo>
                      <a:pt x="621553" y="53789"/>
                    </a:lnTo>
                    <a:lnTo>
                      <a:pt x="645459" y="107577"/>
                    </a:lnTo>
                    <a:lnTo>
                      <a:pt x="1057836" y="0"/>
                    </a:lnTo>
                    <a:lnTo>
                      <a:pt x="1075765" y="23906"/>
                    </a:lnTo>
                    <a:lnTo>
                      <a:pt x="1314824" y="11953"/>
                    </a:lnTo>
                    <a:lnTo>
                      <a:pt x="1524000" y="0"/>
                    </a:lnTo>
                    <a:lnTo>
                      <a:pt x="1727200" y="0"/>
                    </a:lnTo>
                    <a:lnTo>
                      <a:pt x="1882588" y="5977"/>
                    </a:lnTo>
                    <a:lnTo>
                      <a:pt x="2037977" y="17930"/>
                    </a:lnTo>
                    <a:lnTo>
                      <a:pt x="2181412" y="29883"/>
                    </a:lnTo>
                    <a:lnTo>
                      <a:pt x="2306918" y="47812"/>
                    </a:lnTo>
                    <a:lnTo>
                      <a:pt x="2504141" y="71718"/>
                    </a:lnTo>
                    <a:lnTo>
                      <a:pt x="2653553" y="107577"/>
                    </a:lnTo>
                    <a:lnTo>
                      <a:pt x="2832847" y="143436"/>
                    </a:lnTo>
                    <a:lnTo>
                      <a:pt x="3036047" y="197224"/>
                    </a:lnTo>
                    <a:lnTo>
                      <a:pt x="3245224" y="256989"/>
                    </a:lnTo>
                    <a:lnTo>
                      <a:pt x="3424518" y="316753"/>
                    </a:lnTo>
                    <a:lnTo>
                      <a:pt x="3591859" y="376518"/>
                    </a:lnTo>
                    <a:lnTo>
                      <a:pt x="3729318" y="430306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34" name="Freeform 43"/>
              <p:cNvSpPr>
                <a:spLocks/>
              </p:cNvSpPr>
              <p:nvPr/>
            </p:nvSpPr>
            <p:spPr bwMode="auto">
              <a:xfrm>
                <a:off x="4203510" y="2183642"/>
                <a:ext cx="1003111" cy="2982036"/>
              </a:xfrm>
              <a:custGeom>
                <a:avLst/>
                <a:gdLst>
                  <a:gd name="T0" fmla="*/ 436729 w 1003111"/>
                  <a:gd name="T1" fmla="*/ 0 h 2982036"/>
                  <a:gd name="T2" fmla="*/ 388962 w 1003111"/>
                  <a:gd name="T3" fmla="*/ 232012 h 2982036"/>
                  <a:gd name="T4" fmla="*/ 504968 w 1003111"/>
                  <a:gd name="T5" fmla="*/ 320722 h 2982036"/>
                  <a:gd name="T6" fmla="*/ 668741 w 1003111"/>
                  <a:gd name="T7" fmla="*/ 511791 h 2982036"/>
                  <a:gd name="T8" fmla="*/ 777923 w 1003111"/>
                  <a:gd name="T9" fmla="*/ 675564 h 2982036"/>
                  <a:gd name="T10" fmla="*/ 873457 w 1003111"/>
                  <a:gd name="T11" fmla="*/ 873457 h 2982036"/>
                  <a:gd name="T12" fmla="*/ 962168 w 1003111"/>
                  <a:gd name="T13" fmla="*/ 1166883 h 2982036"/>
                  <a:gd name="T14" fmla="*/ 1003111 w 1003111"/>
                  <a:gd name="T15" fmla="*/ 1412543 h 2982036"/>
                  <a:gd name="T16" fmla="*/ 996287 w 1003111"/>
                  <a:gd name="T17" fmla="*/ 1671851 h 2982036"/>
                  <a:gd name="T18" fmla="*/ 941696 w 1003111"/>
                  <a:gd name="T19" fmla="*/ 1944806 h 2982036"/>
                  <a:gd name="T20" fmla="*/ 859809 w 1003111"/>
                  <a:gd name="T21" fmla="*/ 2183642 h 2982036"/>
                  <a:gd name="T22" fmla="*/ 743803 w 1003111"/>
                  <a:gd name="T23" fmla="*/ 2388358 h 2982036"/>
                  <a:gd name="T24" fmla="*/ 600502 w 1003111"/>
                  <a:gd name="T25" fmla="*/ 2565779 h 2982036"/>
                  <a:gd name="T26" fmla="*/ 409433 w 1003111"/>
                  <a:gd name="T27" fmla="*/ 2743200 h 2982036"/>
                  <a:gd name="T28" fmla="*/ 238836 w 1003111"/>
                  <a:gd name="T29" fmla="*/ 2866030 h 2982036"/>
                  <a:gd name="T30" fmla="*/ 81887 w 1003111"/>
                  <a:gd name="T31" fmla="*/ 2947916 h 2982036"/>
                  <a:gd name="T32" fmla="*/ 0 w 1003111"/>
                  <a:gd name="T33" fmla="*/ 2982036 h 29820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003111" h="2982036">
                    <a:moveTo>
                      <a:pt x="436729" y="0"/>
                    </a:moveTo>
                    <a:lnTo>
                      <a:pt x="388962" y="232012"/>
                    </a:lnTo>
                    <a:lnTo>
                      <a:pt x="504968" y="320722"/>
                    </a:lnTo>
                    <a:lnTo>
                      <a:pt x="668741" y="511791"/>
                    </a:lnTo>
                    <a:lnTo>
                      <a:pt x="777923" y="675564"/>
                    </a:lnTo>
                    <a:lnTo>
                      <a:pt x="873457" y="873457"/>
                    </a:lnTo>
                    <a:lnTo>
                      <a:pt x="962168" y="1166883"/>
                    </a:lnTo>
                    <a:lnTo>
                      <a:pt x="1003111" y="1412543"/>
                    </a:lnTo>
                    <a:lnTo>
                      <a:pt x="996287" y="1671851"/>
                    </a:lnTo>
                    <a:lnTo>
                      <a:pt x="941696" y="1944806"/>
                    </a:lnTo>
                    <a:lnTo>
                      <a:pt x="859809" y="2183642"/>
                    </a:lnTo>
                    <a:lnTo>
                      <a:pt x="743803" y="2388358"/>
                    </a:lnTo>
                    <a:lnTo>
                      <a:pt x="600502" y="2565779"/>
                    </a:lnTo>
                    <a:lnTo>
                      <a:pt x="409433" y="2743200"/>
                    </a:lnTo>
                    <a:lnTo>
                      <a:pt x="238836" y="2866030"/>
                    </a:lnTo>
                    <a:lnTo>
                      <a:pt x="81887" y="2947916"/>
                    </a:lnTo>
                    <a:lnTo>
                      <a:pt x="0" y="2982036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35" name="Freeform 44"/>
              <p:cNvSpPr>
                <a:spLocks/>
              </p:cNvSpPr>
              <p:nvPr/>
            </p:nvSpPr>
            <p:spPr bwMode="auto">
              <a:xfrm>
                <a:off x="1153236" y="2429301"/>
                <a:ext cx="1084997" cy="2777320"/>
              </a:xfrm>
              <a:custGeom>
                <a:avLst/>
                <a:gdLst>
                  <a:gd name="T0" fmla="*/ 1084997 w 1084997"/>
                  <a:gd name="T1" fmla="*/ 2777320 h 2777320"/>
                  <a:gd name="T2" fmla="*/ 859809 w 1084997"/>
                  <a:gd name="T3" fmla="*/ 2668138 h 2777320"/>
                  <a:gd name="T4" fmla="*/ 661916 w 1084997"/>
                  <a:gd name="T5" fmla="*/ 2558956 h 2777320"/>
                  <a:gd name="T6" fmla="*/ 477671 w 1084997"/>
                  <a:gd name="T7" fmla="*/ 2388359 h 2777320"/>
                  <a:gd name="T8" fmla="*/ 327546 w 1084997"/>
                  <a:gd name="T9" fmla="*/ 2204114 h 2777320"/>
                  <a:gd name="T10" fmla="*/ 191068 w 1084997"/>
                  <a:gd name="T11" fmla="*/ 1999398 h 2777320"/>
                  <a:gd name="T12" fmla="*/ 88710 w 1084997"/>
                  <a:gd name="T13" fmla="*/ 1767386 h 2777320"/>
                  <a:gd name="T14" fmla="*/ 27295 w 1084997"/>
                  <a:gd name="T15" fmla="*/ 1535374 h 2777320"/>
                  <a:gd name="T16" fmla="*/ 0 w 1084997"/>
                  <a:gd name="T17" fmla="*/ 1289714 h 2777320"/>
                  <a:gd name="T18" fmla="*/ 13648 w 1084997"/>
                  <a:gd name="T19" fmla="*/ 1057702 h 2777320"/>
                  <a:gd name="T20" fmla="*/ 61415 w 1084997"/>
                  <a:gd name="T21" fmla="*/ 791571 h 2777320"/>
                  <a:gd name="T22" fmla="*/ 191068 w 1084997"/>
                  <a:gd name="T23" fmla="*/ 511792 h 2777320"/>
                  <a:gd name="T24" fmla="*/ 218364 w 1084997"/>
                  <a:gd name="T25" fmla="*/ 436729 h 2777320"/>
                  <a:gd name="T26" fmla="*/ 54591 w 1084997"/>
                  <a:gd name="T27" fmla="*/ 0 h 2777320"/>
                  <a:gd name="T28" fmla="*/ 54591 w 1084997"/>
                  <a:gd name="T29" fmla="*/ 6824 h 2777320"/>
                  <a:gd name="T30" fmla="*/ 54591 w 1084997"/>
                  <a:gd name="T31" fmla="*/ 20472 h 277732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84997" h="2777320">
                    <a:moveTo>
                      <a:pt x="1084997" y="2777320"/>
                    </a:moveTo>
                    <a:lnTo>
                      <a:pt x="859809" y="2668138"/>
                    </a:lnTo>
                    <a:lnTo>
                      <a:pt x="661916" y="2558956"/>
                    </a:lnTo>
                    <a:lnTo>
                      <a:pt x="477671" y="2388359"/>
                    </a:lnTo>
                    <a:lnTo>
                      <a:pt x="327546" y="2204114"/>
                    </a:lnTo>
                    <a:lnTo>
                      <a:pt x="191068" y="1999398"/>
                    </a:lnTo>
                    <a:lnTo>
                      <a:pt x="88710" y="1767386"/>
                    </a:lnTo>
                    <a:lnTo>
                      <a:pt x="27295" y="1535374"/>
                    </a:lnTo>
                    <a:lnTo>
                      <a:pt x="0" y="1289714"/>
                    </a:lnTo>
                    <a:lnTo>
                      <a:pt x="13648" y="1057702"/>
                    </a:lnTo>
                    <a:lnTo>
                      <a:pt x="61415" y="791571"/>
                    </a:lnTo>
                    <a:lnTo>
                      <a:pt x="191068" y="511792"/>
                    </a:lnTo>
                    <a:lnTo>
                      <a:pt x="218364" y="436729"/>
                    </a:lnTo>
                    <a:lnTo>
                      <a:pt x="54591" y="0"/>
                    </a:lnTo>
                    <a:lnTo>
                      <a:pt x="54591" y="6824"/>
                    </a:lnTo>
                    <a:lnTo>
                      <a:pt x="54591" y="20472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308" name="Group 17"/>
            <p:cNvGrpSpPr>
              <a:grpSpLocks/>
            </p:cNvGrpSpPr>
            <p:nvPr/>
          </p:nvGrpSpPr>
          <p:grpSpPr bwMode="auto">
            <a:xfrm>
              <a:off x="1513383" y="4638625"/>
              <a:ext cx="3124200" cy="362711"/>
              <a:chOff x="1447800" y="5227677"/>
              <a:chExt cx="3124200" cy="362711"/>
            </a:xfrm>
          </p:grpSpPr>
          <p:cxnSp>
            <p:nvCxnSpPr>
              <p:cNvPr id="12325" name="Straight Connector 22"/>
              <p:cNvCxnSpPr>
                <a:cxnSpLocks noChangeShapeType="1"/>
              </p:cNvCxnSpPr>
              <p:nvPr/>
            </p:nvCxnSpPr>
            <p:spPr bwMode="auto">
              <a:xfrm>
                <a:off x="1447800" y="5282807"/>
                <a:ext cx="256032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326" name="Freeform 30"/>
              <p:cNvSpPr>
                <a:spLocks/>
              </p:cNvSpPr>
              <p:nvPr/>
            </p:nvSpPr>
            <p:spPr bwMode="auto">
              <a:xfrm>
                <a:off x="3992526" y="5283467"/>
                <a:ext cx="202018" cy="53163"/>
              </a:xfrm>
              <a:custGeom>
                <a:avLst/>
                <a:gdLst>
                  <a:gd name="T0" fmla="*/ 0 w 202018"/>
                  <a:gd name="T1" fmla="*/ 0 h 53163"/>
                  <a:gd name="T2" fmla="*/ 202018 w 202018"/>
                  <a:gd name="T3" fmla="*/ 53163 h 531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02018" h="53163">
                    <a:moveTo>
                      <a:pt x="0" y="0"/>
                    </a:moveTo>
                    <a:lnTo>
                      <a:pt x="202018" y="5316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27" name="Freeform 34"/>
              <p:cNvSpPr>
                <a:spLocks/>
              </p:cNvSpPr>
              <p:nvPr/>
            </p:nvSpPr>
            <p:spPr bwMode="auto">
              <a:xfrm flipH="1">
                <a:off x="4369982" y="5282807"/>
                <a:ext cx="202018" cy="53163"/>
              </a:xfrm>
              <a:custGeom>
                <a:avLst/>
                <a:gdLst>
                  <a:gd name="T0" fmla="*/ 0 w 202018"/>
                  <a:gd name="T1" fmla="*/ 0 h 53163"/>
                  <a:gd name="T2" fmla="*/ 202018 w 202018"/>
                  <a:gd name="T3" fmla="*/ 53163 h 531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02018" h="53163">
                    <a:moveTo>
                      <a:pt x="0" y="0"/>
                    </a:moveTo>
                    <a:lnTo>
                      <a:pt x="202018" y="5316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28" name="Freeform 35"/>
              <p:cNvSpPr>
                <a:spLocks/>
              </p:cNvSpPr>
              <p:nvPr/>
            </p:nvSpPr>
            <p:spPr bwMode="auto">
              <a:xfrm>
                <a:off x="3657600" y="5227677"/>
                <a:ext cx="202018" cy="53163"/>
              </a:xfrm>
              <a:custGeom>
                <a:avLst/>
                <a:gdLst>
                  <a:gd name="T0" fmla="*/ 0 w 202018"/>
                  <a:gd name="T1" fmla="*/ 0 h 53163"/>
                  <a:gd name="T2" fmla="*/ 202018 w 202018"/>
                  <a:gd name="T3" fmla="*/ 53163 h 531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02018" h="53163">
                    <a:moveTo>
                      <a:pt x="0" y="0"/>
                    </a:moveTo>
                    <a:lnTo>
                      <a:pt x="202018" y="5316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cxnSp>
            <p:nvCxnSpPr>
              <p:cNvPr id="12329" name="Straight Connector 37"/>
              <p:cNvCxnSpPr>
                <a:cxnSpLocks noChangeShapeType="1"/>
              </p:cNvCxnSpPr>
              <p:nvPr/>
            </p:nvCxnSpPr>
            <p:spPr bwMode="auto">
              <a:xfrm>
                <a:off x="4004160" y="5283804"/>
                <a:ext cx="54864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330" name="Oval 13"/>
              <p:cNvSpPr>
                <a:spLocks noChangeArrowheads="1"/>
              </p:cNvSpPr>
              <p:nvPr/>
            </p:nvSpPr>
            <p:spPr bwMode="auto">
              <a:xfrm>
                <a:off x="4098090" y="5316068"/>
                <a:ext cx="365760" cy="274320"/>
              </a:xfrm>
              <a:prstGeom prst="ellipse">
                <a:avLst/>
              </a:prstGeom>
              <a:noFill/>
              <a:ln w="28575" algn="ctr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309" name="Group 16"/>
            <p:cNvGrpSpPr>
              <a:grpSpLocks/>
            </p:cNvGrpSpPr>
            <p:nvPr/>
          </p:nvGrpSpPr>
          <p:grpSpPr bwMode="auto">
            <a:xfrm>
              <a:off x="1306391" y="1323418"/>
              <a:ext cx="3886200" cy="3338259"/>
              <a:chOff x="1240808" y="1912470"/>
              <a:chExt cx="3886200" cy="3338259"/>
            </a:xfrm>
          </p:grpSpPr>
          <p:sp>
            <p:nvSpPr>
              <p:cNvPr id="12322" name="Oval 9"/>
              <p:cNvSpPr>
                <a:spLocks/>
              </p:cNvSpPr>
              <p:nvPr/>
            </p:nvSpPr>
            <p:spPr bwMode="auto">
              <a:xfrm>
                <a:off x="1240808" y="2103452"/>
                <a:ext cx="3886200" cy="3147277"/>
              </a:xfrm>
              <a:custGeom>
                <a:avLst/>
                <a:gdLst>
                  <a:gd name="T0" fmla="*/ 0 w 3886200"/>
                  <a:gd name="T1" fmla="*/ 1592246 h 3147277"/>
                  <a:gd name="T2" fmla="*/ 1836775 w 3886200"/>
                  <a:gd name="T3" fmla="*/ 19 h 3147277"/>
                  <a:gd name="T4" fmla="*/ 3886200 w 3886200"/>
                  <a:gd name="T5" fmla="*/ 1592246 h 3147277"/>
                  <a:gd name="T6" fmla="*/ 1836775 w 3886200"/>
                  <a:gd name="T7" fmla="*/ 3147257 h 3147277"/>
                  <a:gd name="T8" fmla="*/ 0 w 3886200"/>
                  <a:gd name="T9" fmla="*/ 1592246 h 31472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86200" h="3147277">
                    <a:moveTo>
                      <a:pt x="0" y="1592246"/>
                    </a:moveTo>
                    <a:cubicBezTo>
                      <a:pt x="0" y="1067706"/>
                      <a:pt x="449970" y="-5297"/>
                      <a:pt x="1836775" y="19"/>
                    </a:cubicBezTo>
                    <a:cubicBezTo>
                      <a:pt x="3223580" y="5335"/>
                      <a:pt x="3886200" y="645354"/>
                      <a:pt x="3886200" y="1592246"/>
                    </a:cubicBezTo>
                    <a:cubicBezTo>
                      <a:pt x="3886200" y="2539138"/>
                      <a:pt x="3329905" y="3141941"/>
                      <a:pt x="1836775" y="3147257"/>
                    </a:cubicBezTo>
                    <a:cubicBezTo>
                      <a:pt x="343645" y="3152573"/>
                      <a:pt x="0" y="2116786"/>
                      <a:pt x="0" y="1592246"/>
                    </a:cubicBezTo>
                    <a:close/>
                  </a:path>
                </a:pathLst>
              </a:custGeom>
              <a:noFill/>
              <a:ln w="28575" cap="flat" cmpd="sng" algn="ctr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23" name="Freeform 24"/>
              <p:cNvSpPr>
                <a:spLocks/>
              </p:cNvSpPr>
              <p:nvPr/>
            </p:nvSpPr>
            <p:spPr bwMode="auto">
              <a:xfrm>
                <a:off x="3317358" y="2058060"/>
                <a:ext cx="1339702" cy="63795"/>
              </a:xfrm>
              <a:custGeom>
                <a:avLst/>
                <a:gdLst>
                  <a:gd name="T0" fmla="*/ 0 w 1339702"/>
                  <a:gd name="T1" fmla="*/ 47846 h 63795"/>
                  <a:gd name="T2" fmla="*/ 542261 w 1339702"/>
                  <a:gd name="T3" fmla="*/ 0 h 63795"/>
                  <a:gd name="T4" fmla="*/ 866554 w 1339702"/>
                  <a:gd name="T5" fmla="*/ 15949 h 63795"/>
                  <a:gd name="T6" fmla="*/ 1339702 w 1339702"/>
                  <a:gd name="T7" fmla="*/ 63795 h 6379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39702" h="63795">
                    <a:moveTo>
                      <a:pt x="0" y="47846"/>
                    </a:moveTo>
                    <a:lnTo>
                      <a:pt x="542261" y="0"/>
                    </a:lnTo>
                    <a:lnTo>
                      <a:pt x="866554" y="15949"/>
                    </a:lnTo>
                    <a:lnTo>
                      <a:pt x="1339702" y="63795"/>
                    </a:lnTo>
                  </a:path>
                </a:pathLst>
              </a:cu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24" name="Freeform 5"/>
              <p:cNvSpPr>
                <a:spLocks/>
              </p:cNvSpPr>
              <p:nvPr/>
            </p:nvSpPr>
            <p:spPr bwMode="auto">
              <a:xfrm>
                <a:off x="2862729" y="1912470"/>
                <a:ext cx="2169459" cy="328706"/>
              </a:xfrm>
              <a:custGeom>
                <a:avLst/>
                <a:gdLst>
                  <a:gd name="T0" fmla="*/ 0 w 2169459"/>
                  <a:gd name="T1" fmla="*/ 5977 h 328706"/>
                  <a:gd name="T2" fmla="*/ 197224 w 2169459"/>
                  <a:gd name="T3" fmla="*/ 0 h 328706"/>
                  <a:gd name="T4" fmla="*/ 460189 w 2169459"/>
                  <a:gd name="T5" fmla="*/ 0 h 328706"/>
                  <a:gd name="T6" fmla="*/ 669365 w 2169459"/>
                  <a:gd name="T7" fmla="*/ 5977 h 328706"/>
                  <a:gd name="T8" fmla="*/ 848659 w 2169459"/>
                  <a:gd name="T9" fmla="*/ 23906 h 328706"/>
                  <a:gd name="T10" fmla="*/ 1039906 w 2169459"/>
                  <a:gd name="T11" fmla="*/ 47812 h 328706"/>
                  <a:gd name="T12" fmla="*/ 1225177 w 2169459"/>
                  <a:gd name="T13" fmla="*/ 77694 h 328706"/>
                  <a:gd name="T14" fmla="*/ 1440330 w 2169459"/>
                  <a:gd name="T15" fmla="*/ 113553 h 328706"/>
                  <a:gd name="T16" fmla="*/ 1559859 w 2169459"/>
                  <a:gd name="T17" fmla="*/ 143435 h 328706"/>
                  <a:gd name="T18" fmla="*/ 1798918 w 2169459"/>
                  <a:gd name="T19" fmla="*/ 203200 h 328706"/>
                  <a:gd name="T20" fmla="*/ 1900518 w 2169459"/>
                  <a:gd name="T21" fmla="*/ 233082 h 328706"/>
                  <a:gd name="T22" fmla="*/ 2043953 w 2169459"/>
                  <a:gd name="T23" fmla="*/ 286871 h 328706"/>
                  <a:gd name="T24" fmla="*/ 2169459 w 2169459"/>
                  <a:gd name="T25" fmla="*/ 328706 h 32870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69459" h="328706">
                    <a:moveTo>
                      <a:pt x="0" y="5977"/>
                    </a:moveTo>
                    <a:lnTo>
                      <a:pt x="197224" y="0"/>
                    </a:lnTo>
                    <a:lnTo>
                      <a:pt x="460189" y="0"/>
                    </a:lnTo>
                    <a:lnTo>
                      <a:pt x="669365" y="5977"/>
                    </a:lnTo>
                    <a:lnTo>
                      <a:pt x="848659" y="23906"/>
                    </a:lnTo>
                    <a:lnTo>
                      <a:pt x="1039906" y="47812"/>
                    </a:lnTo>
                    <a:lnTo>
                      <a:pt x="1225177" y="77694"/>
                    </a:lnTo>
                    <a:lnTo>
                      <a:pt x="1440330" y="113553"/>
                    </a:lnTo>
                    <a:lnTo>
                      <a:pt x="1559859" y="143435"/>
                    </a:lnTo>
                    <a:lnTo>
                      <a:pt x="1798918" y="203200"/>
                    </a:lnTo>
                    <a:lnTo>
                      <a:pt x="1900518" y="233082"/>
                    </a:lnTo>
                    <a:lnTo>
                      <a:pt x="2043953" y="286871"/>
                    </a:lnTo>
                    <a:lnTo>
                      <a:pt x="2169459" y="328706"/>
                    </a:lnTo>
                  </a:path>
                </a:pathLst>
              </a:custGeom>
              <a:noFill/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310" name="Group 11"/>
            <p:cNvGrpSpPr>
              <a:grpSpLocks/>
            </p:cNvGrpSpPr>
            <p:nvPr/>
          </p:nvGrpSpPr>
          <p:grpSpPr bwMode="auto">
            <a:xfrm>
              <a:off x="4630238" y="4520853"/>
              <a:ext cx="2380162" cy="246127"/>
              <a:chOff x="4564655" y="5109905"/>
              <a:chExt cx="2380162" cy="246127"/>
            </a:xfrm>
          </p:grpSpPr>
          <p:sp>
            <p:nvSpPr>
              <p:cNvPr id="12312" name="Freeform 6"/>
              <p:cNvSpPr>
                <a:spLocks/>
              </p:cNvSpPr>
              <p:nvPr/>
            </p:nvSpPr>
            <p:spPr bwMode="auto">
              <a:xfrm>
                <a:off x="4564655" y="5229340"/>
                <a:ext cx="2302526" cy="62429"/>
              </a:xfrm>
              <a:custGeom>
                <a:avLst/>
                <a:gdLst>
                  <a:gd name="T0" fmla="*/ 0 w 2302526"/>
                  <a:gd name="T1" fmla="*/ 55084 h 62429"/>
                  <a:gd name="T2" fmla="*/ 1046603 w 2302526"/>
                  <a:gd name="T3" fmla="*/ 58756 h 62429"/>
                  <a:gd name="T4" fmla="*/ 1079653 w 2302526"/>
                  <a:gd name="T5" fmla="*/ 0 h 62429"/>
                  <a:gd name="T6" fmla="*/ 1134738 w 2302526"/>
                  <a:gd name="T7" fmla="*/ 3672 h 62429"/>
                  <a:gd name="T8" fmla="*/ 1182478 w 2302526"/>
                  <a:gd name="T9" fmla="*/ 62429 h 62429"/>
                  <a:gd name="T10" fmla="*/ 2302526 w 2302526"/>
                  <a:gd name="T11" fmla="*/ 58756 h 624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302526" h="62429">
                    <a:moveTo>
                      <a:pt x="0" y="55084"/>
                    </a:moveTo>
                    <a:lnTo>
                      <a:pt x="1046603" y="58756"/>
                    </a:lnTo>
                    <a:lnTo>
                      <a:pt x="1079653" y="0"/>
                    </a:lnTo>
                    <a:lnTo>
                      <a:pt x="1134738" y="3672"/>
                    </a:lnTo>
                    <a:lnTo>
                      <a:pt x="1182478" y="62429"/>
                    </a:lnTo>
                    <a:lnTo>
                      <a:pt x="2302526" y="58756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13" name="Rectangle 28"/>
              <p:cNvSpPr>
                <a:spLocks noChangeArrowheads="1"/>
              </p:cNvSpPr>
              <p:nvPr/>
            </p:nvSpPr>
            <p:spPr bwMode="auto">
              <a:xfrm>
                <a:off x="6853377" y="5238880"/>
                <a:ext cx="91440" cy="91440"/>
              </a:xfrm>
              <a:prstGeom prst="rect">
                <a:avLst/>
              </a:prstGeom>
              <a:solidFill>
                <a:schemeClr val="accent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14" name="Rectangle 29"/>
              <p:cNvSpPr>
                <a:spLocks noChangeArrowheads="1"/>
              </p:cNvSpPr>
              <p:nvPr/>
            </p:nvSpPr>
            <p:spPr bwMode="auto">
              <a:xfrm rot="-2100000">
                <a:off x="6121708" y="5109905"/>
                <a:ext cx="91440" cy="91440"/>
              </a:xfrm>
              <a:prstGeom prst="rect">
                <a:avLst/>
              </a:prstGeom>
              <a:solidFill>
                <a:schemeClr val="accent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15" name="Freeform 7"/>
              <p:cNvSpPr>
                <a:spLocks/>
              </p:cNvSpPr>
              <p:nvPr/>
            </p:nvSpPr>
            <p:spPr bwMode="auto">
              <a:xfrm>
                <a:off x="6191480" y="5196289"/>
                <a:ext cx="154236" cy="157908"/>
              </a:xfrm>
              <a:custGeom>
                <a:avLst/>
                <a:gdLst>
                  <a:gd name="T0" fmla="*/ 0 w 154236"/>
                  <a:gd name="T1" fmla="*/ 0 h 157908"/>
                  <a:gd name="T2" fmla="*/ 106496 w 154236"/>
                  <a:gd name="T3" fmla="*/ 150564 h 157908"/>
                  <a:gd name="T4" fmla="*/ 135874 w 154236"/>
                  <a:gd name="T5" fmla="*/ 157908 h 157908"/>
                  <a:gd name="T6" fmla="*/ 154236 w 154236"/>
                  <a:gd name="T7" fmla="*/ 143219 h 157908"/>
                  <a:gd name="T8" fmla="*/ 154236 w 154236"/>
                  <a:gd name="T9" fmla="*/ 143219 h 157908"/>
                  <a:gd name="T10" fmla="*/ 150563 w 154236"/>
                  <a:gd name="T11" fmla="*/ 106496 h 157908"/>
                  <a:gd name="T12" fmla="*/ 150563 w 154236"/>
                  <a:gd name="T13" fmla="*/ 106496 h 157908"/>
                  <a:gd name="T14" fmla="*/ 113840 w 154236"/>
                  <a:gd name="T15" fmla="*/ 95479 h 157908"/>
                  <a:gd name="T16" fmla="*/ 95479 w 154236"/>
                  <a:gd name="T17" fmla="*/ 91807 h 1579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54236" h="157908">
                    <a:moveTo>
                      <a:pt x="0" y="0"/>
                    </a:moveTo>
                    <a:lnTo>
                      <a:pt x="106496" y="150564"/>
                    </a:lnTo>
                    <a:lnTo>
                      <a:pt x="135874" y="157908"/>
                    </a:lnTo>
                    <a:lnTo>
                      <a:pt x="154236" y="143219"/>
                    </a:lnTo>
                    <a:lnTo>
                      <a:pt x="150563" y="106496"/>
                    </a:lnTo>
                    <a:lnTo>
                      <a:pt x="113840" y="95479"/>
                    </a:lnTo>
                    <a:lnTo>
                      <a:pt x="95479" y="91807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16" name="Freeform 33"/>
              <p:cNvSpPr>
                <a:spLocks/>
              </p:cNvSpPr>
              <p:nvPr/>
            </p:nvSpPr>
            <p:spPr bwMode="auto">
              <a:xfrm>
                <a:off x="6329192" y="5198124"/>
                <a:ext cx="154236" cy="157908"/>
              </a:xfrm>
              <a:custGeom>
                <a:avLst/>
                <a:gdLst>
                  <a:gd name="T0" fmla="*/ 0 w 154236"/>
                  <a:gd name="T1" fmla="*/ 0 h 157908"/>
                  <a:gd name="T2" fmla="*/ 106496 w 154236"/>
                  <a:gd name="T3" fmla="*/ 150564 h 157908"/>
                  <a:gd name="T4" fmla="*/ 135874 w 154236"/>
                  <a:gd name="T5" fmla="*/ 157908 h 157908"/>
                  <a:gd name="T6" fmla="*/ 154236 w 154236"/>
                  <a:gd name="T7" fmla="*/ 143219 h 157908"/>
                  <a:gd name="T8" fmla="*/ 154236 w 154236"/>
                  <a:gd name="T9" fmla="*/ 143219 h 157908"/>
                  <a:gd name="T10" fmla="*/ 150563 w 154236"/>
                  <a:gd name="T11" fmla="*/ 106496 h 157908"/>
                  <a:gd name="T12" fmla="*/ 150563 w 154236"/>
                  <a:gd name="T13" fmla="*/ 106496 h 157908"/>
                  <a:gd name="T14" fmla="*/ 113840 w 154236"/>
                  <a:gd name="T15" fmla="*/ 95479 h 157908"/>
                  <a:gd name="T16" fmla="*/ 95479 w 154236"/>
                  <a:gd name="T17" fmla="*/ 91807 h 1579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54236" h="157908">
                    <a:moveTo>
                      <a:pt x="0" y="0"/>
                    </a:moveTo>
                    <a:lnTo>
                      <a:pt x="106496" y="150564"/>
                    </a:lnTo>
                    <a:lnTo>
                      <a:pt x="135874" y="157908"/>
                    </a:lnTo>
                    <a:lnTo>
                      <a:pt x="154236" y="143219"/>
                    </a:lnTo>
                    <a:lnTo>
                      <a:pt x="150563" y="106496"/>
                    </a:lnTo>
                    <a:lnTo>
                      <a:pt x="113840" y="95479"/>
                    </a:lnTo>
                    <a:lnTo>
                      <a:pt x="95479" y="91807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17" name="Rectangle 36"/>
              <p:cNvSpPr>
                <a:spLocks noChangeArrowheads="1"/>
              </p:cNvSpPr>
              <p:nvPr/>
            </p:nvSpPr>
            <p:spPr bwMode="auto">
              <a:xfrm rot="-2100000">
                <a:off x="6265020" y="5112783"/>
                <a:ext cx="91440" cy="91440"/>
              </a:xfrm>
              <a:prstGeom prst="rect">
                <a:avLst/>
              </a:prstGeom>
              <a:solidFill>
                <a:schemeClr val="accent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18" name="Rectangle 42"/>
              <p:cNvSpPr>
                <a:spLocks noChangeArrowheads="1"/>
              </p:cNvSpPr>
              <p:nvPr/>
            </p:nvSpPr>
            <p:spPr bwMode="auto">
              <a:xfrm>
                <a:off x="6556132" y="5251634"/>
                <a:ext cx="228600" cy="73152"/>
              </a:xfrm>
              <a:prstGeom prst="rect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19" name="Rectangle 41"/>
              <p:cNvSpPr>
                <a:spLocks noChangeArrowheads="1"/>
              </p:cNvSpPr>
              <p:nvPr/>
            </p:nvSpPr>
            <p:spPr bwMode="auto">
              <a:xfrm>
                <a:off x="5796224" y="5253376"/>
                <a:ext cx="228600" cy="73152"/>
              </a:xfrm>
              <a:prstGeom prst="rect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20" name="Rectangle 40"/>
              <p:cNvSpPr>
                <a:spLocks noChangeArrowheads="1"/>
              </p:cNvSpPr>
              <p:nvPr/>
            </p:nvSpPr>
            <p:spPr bwMode="auto">
              <a:xfrm>
                <a:off x="5323952" y="5249904"/>
                <a:ext cx="228600" cy="73152"/>
              </a:xfrm>
              <a:prstGeom prst="rect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21" name="Rectangle 31"/>
              <p:cNvSpPr>
                <a:spLocks noChangeArrowheads="1"/>
              </p:cNvSpPr>
              <p:nvPr/>
            </p:nvSpPr>
            <p:spPr bwMode="auto">
              <a:xfrm>
                <a:off x="5024176" y="5248024"/>
                <a:ext cx="228600" cy="73152"/>
              </a:xfrm>
              <a:prstGeom prst="rect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12311" name="Rectangle 21"/>
            <p:cNvSpPr>
              <a:spLocks noChangeArrowheads="1"/>
            </p:cNvSpPr>
            <p:nvPr/>
          </p:nvSpPr>
          <p:spPr bwMode="auto">
            <a:xfrm>
              <a:off x="6033448" y="4727408"/>
              <a:ext cx="122020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en-US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RG2 RG1         PCG</a:t>
              </a:r>
            </a:p>
          </p:txBody>
        </p:sp>
      </p:grpSp>
      <p:sp>
        <p:nvSpPr>
          <p:cNvPr id="49" name="Text Box 2"/>
          <p:cNvSpPr txBox="1">
            <a:spLocks noChangeArrowheads="1"/>
          </p:cNvSpPr>
          <p:nvPr/>
        </p:nvSpPr>
        <p:spPr bwMode="auto">
          <a:xfrm>
            <a:off x="5837238" y="1062037"/>
            <a:ext cx="2981325" cy="31956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In normal operations, injector delivers 2-4 nC single bunch charge to the storage ring at 2-Hz rate.</a:t>
            </a:r>
          </a:p>
          <a:p>
            <a:pPr marL="182563" marR="0" lvl="0" indent="-182563" algn="l" defTabSz="4572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Times New Roman" panose="02020603050405020304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  </a:t>
            </a:r>
            <a:endParaRPr kumimoji="0" lang="en-US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cxnSp>
        <p:nvCxnSpPr>
          <p:cNvPr id="12297" name="Straight Connector 8"/>
          <p:cNvCxnSpPr>
            <a:cxnSpLocks noChangeShapeType="1"/>
            <a:stCxn id="46" idx="3"/>
            <a:endCxn id="12322" idx="2"/>
          </p:cNvCxnSpPr>
          <p:nvPr/>
        </p:nvCxnSpPr>
        <p:spPr bwMode="auto">
          <a:xfrm flipV="1">
            <a:off x="4514850" y="2992438"/>
            <a:ext cx="677863" cy="369887"/>
          </a:xfrm>
          <a:prstGeom prst="line">
            <a:avLst/>
          </a:prstGeom>
          <a:noFill/>
          <a:ln w="9525" algn="ctr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98" name="Straight Connector 18"/>
          <p:cNvCxnSpPr>
            <a:cxnSpLocks noChangeShapeType="1"/>
          </p:cNvCxnSpPr>
          <p:nvPr/>
        </p:nvCxnSpPr>
        <p:spPr bwMode="auto">
          <a:xfrm flipV="1">
            <a:off x="3625850" y="1362075"/>
            <a:ext cx="127000" cy="287338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99" name="Straight Connector 27"/>
          <p:cNvCxnSpPr>
            <a:cxnSpLocks noChangeShapeType="1"/>
            <a:endCxn id="12330" idx="3"/>
          </p:cNvCxnSpPr>
          <p:nvPr/>
        </p:nvCxnSpPr>
        <p:spPr bwMode="auto">
          <a:xfrm flipV="1">
            <a:off x="3371850" y="4846638"/>
            <a:ext cx="846138" cy="257175"/>
          </a:xfrm>
          <a:prstGeom prst="line">
            <a:avLst/>
          </a:prstGeom>
          <a:noFill/>
          <a:ln w="9525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30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CB4C6F5A-573E-42AA-8F5E-B1B60A4CF10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2301" name="Rectangle 49"/>
          <p:cNvSpPr>
            <a:spLocks/>
          </p:cNvSpPr>
          <p:nvPr/>
        </p:nvSpPr>
        <p:spPr bwMode="auto">
          <a:xfrm>
            <a:off x="4292600" y="4865688"/>
            <a:ext cx="36513" cy="36512"/>
          </a:xfrm>
          <a:prstGeom prst="rect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2302" name="Rectangle 50"/>
          <p:cNvSpPr>
            <a:spLocks noChangeAspect="1"/>
          </p:cNvSpPr>
          <p:nvPr/>
        </p:nvSpPr>
        <p:spPr bwMode="auto">
          <a:xfrm>
            <a:off x="4341813" y="4859338"/>
            <a:ext cx="65087" cy="50800"/>
          </a:xfrm>
          <a:prstGeom prst="rect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2" name="CustomShape 1"/>
          <p:cNvSpPr/>
          <p:nvPr/>
        </p:nvSpPr>
        <p:spPr>
          <a:xfrm>
            <a:off x="0" y="0"/>
            <a:ext cx="242888" cy="6858000"/>
          </a:xfrm>
          <a:prstGeom prst="rect">
            <a:avLst/>
          </a:prstGeom>
          <a:solidFill>
            <a:srgbClr val="094875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30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" y="6438900"/>
            <a:ext cx="1017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600200" y="6477000"/>
            <a:ext cx="5940425" cy="2032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J. Calvey - High Charge in the APS Injectors - TWIIS, August 2017</a:t>
            </a:r>
            <a:endParaRPr kumimoji="0" lang="en-US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8308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457200" y="268288"/>
            <a:ext cx="822960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alt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rebuchet MS" panose="020B0603020202020204" pitchFamily="34" charset="0"/>
                <a:ea typeface="MS PGothic" panose="020B0600070205080204" pitchFamily="34" charset="-128"/>
                <a:cs typeface="+mn-cs"/>
              </a:rPr>
              <a:t>APS Injectors: High Charge</a:t>
            </a:r>
            <a:endParaRPr kumimoji="0" lang="en-US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Trebuchet MS" panose="020B060302020202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01625" y="5105400"/>
            <a:ext cx="4194175" cy="1189038"/>
          </a:xfrm>
          <a:prstGeom prst="rect">
            <a:avLst/>
          </a:prstGeom>
          <a:noFill/>
          <a:ln w="9525" cap="flat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Times New Roman" panose="02020603050405020304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Particle accumulator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r</a:t>
            </a: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ing (PAR) (375 MeV)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Single bunch; 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up to 20 </a:t>
            </a:r>
            <a:r>
              <a:rPr kumimoji="0" lang="en-US" alt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nC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, 1-Hz rep rate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Captures linac pulses in RF1; compresses damped beam in RF12 (117 MHz); bunch cleaning system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6" name="Text Box 2"/>
          <p:cNvSpPr txBox="1">
            <a:spLocks noChangeArrowheads="1"/>
          </p:cNvSpPr>
          <p:nvPr/>
        </p:nvSpPr>
        <p:spPr bwMode="auto">
          <a:xfrm>
            <a:off x="1995488" y="2471738"/>
            <a:ext cx="2519362" cy="1782762"/>
          </a:xfrm>
          <a:prstGeom prst="rect">
            <a:avLst/>
          </a:prstGeom>
          <a:noFill/>
          <a:ln w="9525" cap="flat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Times New Roman" panose="02020603050405020304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Booster </a:t>
            </a: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(6 GeV)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Single bunch; 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1 Hz rep rate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M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agnet ramp linear; RF ramp ~E</a:t>
            </a:r>
            <a:r>
              <a:rPr kumimoji="0" lang="en-US" altLang="en-US" sz="1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4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 (352 MHz)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Natural emittance: 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97 nm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Off-momentum emit: </a:t>
            </a:r>
            <a:r>
              <a:rPr lang="en-US" altLang="en-US" sz="1400" dirty="0" smtClean="0">
                <a:solidFill>
                  <a:srgbClr val="C00000"/>
                </a:solidFill>
              </a:rPr>
              <a:t>64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 nm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2293" name="Text Box 2"/>
          <p:cNvSpPr txBox="1">
            <a:spLocks noChangeArrowheads="1"/>
          </p:cNvSpPr>
          <p:nvPr/>
        </p:nvSpPr>
        <p:spPr bwMode="auto">
          <a:xfrm>
            <a:off x="2068513" y="1644650"/>
            <a:ext cx="2378075" cy="72072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6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Times New Roman" panose="02020603050405020304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Booster-to-storage ring transport line (BTS)</a:t>
            </a:r>
          </a:p>
        </p:txBody>
      </p:sp>
      <p:sp>
        <p:nvSpPr>
          <p:cNvPr id="48" name="Text Box 2"/>
          <p:cNvSpPr txBox="1">
            <a:spLocks noChangeArrowheads="1"/>
          </p:cNvSpPr>
          <p:nvPr/>
        </p:nvSpPr>
        <p:spPr bwMode="auto">
          <a:xfrm>
            <a:off x="5618163" y="5073650"/>
            <a:ext cx="2687637" cy="1255713"/>
          </a:xfrm>
          <a:prstGeom prst="rect">
            <a:avLst/>
          </a:prstGeom>
          <a:noFill/>
          <a:ln w="9525" cap="flat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Times New Roman" panose="02020603050405020304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Linac (375 MeV)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1 nC/pulse; 30 Hz rep rate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Thermionic RF guns: RG1, RG2 (1 hot spare)</a:t>
            </a: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grpSp>
        <p:nvGrpSpPr>
          <p:cNvPr id="12295" name="Group 1"/>
          <p:cNvGrpSpPr>
            <a:grpSpLocks/>
          </p:cNvGrpSpPr>
          <p:nvPr/>
        </p:nvGrpSpPr>
        <p:grpSpPr bwMode="auto">
          <a:xfrm>
            <a:off x="1219200" y="1143000"/>
            <a:ext cx="6034088" cy="3848100"/>
            <a:chOff x="1218819" y="1257677"/>
            <a:chExt cx="6034835" cy="3847723"/>
          </a:xfrm>
        </p:grpSpPr>
        <p:grpSp>
          <p:nvGrpSpPr>
            <p:cNvPr id="12306" name="Group 14"/>
            <p:cNvGrpSpPr>
              <a:grpSpLocks/>
            </p:cNvGrpSpPr>
            <p:nvPr/>
          </p:nvGrpSpPr>
          <p:grpSpPr bwMode="auto">
            <a:xfrm>
              <a:off x="2798735" y="4783853"/>
              <a:ext cx="2470482" cy="321547"/>
              <a:chOff x="2733152" y="5372905"/>
              <a:chExt cx="2470482" cy="321547"/>
            </a:xfrm>
          </p:grpSpPr>
          <p:sp>
            <p:nvSpPr>
              <p:cNvPr id="12336" name="Freeform 19"/>
              <p:cNvSpPr>
                <a:spLocks/>
              </p:cNvSpPr>
              <p:nvPr/>
            </p:nvSpPr>
            <p:spPr bwMode="auto">
              <a:xfrm>
                <a:off x="2733152" y="5372905"/>
                <a:ext cx="1944356" cy="321547"/>
              </a:xfrm>
              <a:custGeom>
                <a:avLst/>
                <a:gdLst>
                  <a:gd name="T0" fmla="*/ 0 w 1944356"/>
                  <a:gd name="T1" fmla="*/ 0 h 321547"/>
                  <a:gd name="T2" fmla="*/ 1291213 w 1944356"/>
                  <a:gd name="T3" fmla="*/ 5024 h 321547"/>
                  <a:gd name="T4" fmla="*/ 1296237 w 1944356"/>
                  <a:gd name="T5" fmla="*/ 321547 h 321547"/>
                  <a:gd name="T6" fmla="*/ 1663002 w 1944356"/>
                  <a:gd name="T7" fmla="*/ 321547 h 321547"/>
                  <a:gd name="T8" fmla="*/ 1793630 w 1944356"/>
                  <a:gd name="T9" fmla="*/ 190919 h 321547"/>
                  <a:gd name="T10" fmla="*/ 1793630 w 1944356"/>
                  <a:gd name="T11" fmla="*/ 20097 h 321547"/>
                  <a:gd name="T12" fmla="*/ 1944356 w 1944356"/>
                  <a:gd name="T13" fmla="*/ 20097 h 3215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44356" h="321547">
                    <a:moveTo>
                      <a:pt x="0" y="0"/>
                    </a:moveTo>
                    <a:lnTo>
                      <a:pt x="1291213" y="5024"/>
                    </a:lnTo>
                    <a:cubicBezTo>
                      <a:pt x="1292888" y="110532"/>
                      <a:pt x="1294562" y="216039"/>
                      <a:pt x="1296237" y="321547"/>
                    </a:cubicBezTo>
                    <a:lnTo>
                      <a:pt x="1663002" y="321547"/>
                    </a:lnTo>
                    <a:lnTo>
                      <a:pt x="1793630" y="190919"/>
                    </a:lnTo>
                    <a:lnTo>
                      <a:pt x="1793630" y="20097"/>
                    </a:lnTo>
                    <a:lnTo>
                      <a:pt x="1944356" y="20097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37" name="Freeform 10"/>
              <p:cNvSpPr>
                <a:spLocks/>
              </p:cNvSpPr>
              <p:nvPr/>
            </p:nvSpPr>
            <p:spPr bwMode="auto">
              <a:xfrm>
                <a:off x="4568328" y="5388838"/>
                <a:ext cx="635306" cy="88135"/>
              </a:xfrm>
              <a:custGeom>
                <a:avLst/>
                <a:gdLst>
                  <a:gd name="T0" fmla="*/ 0 w 635306"/>
                  <a:gd name="T1" fmla="*/ 88135 h 88135"/>
                  <a:gd name="T2" fmla="*/ 168925 w 635306"/>
                  <a:gd name="T3" fmla="*/ 84463 h 88135"/>
                  <a:gd name="T4" fmla="*/ 165253 w 635306"/>
                  <a:gd name="T5" fmla="*/ 0 h 88135"/>
                  <a:gd name="T6" fmla="*/ 635306 w 635306"/>
                  <a:gd name="T7" fmla="*/ 3672 h 8813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35306" h="88135">
                    <a:moveTo>
                      <a:pt x="0" y="88135"/>
                    </a:moveTo>
                    <a:lnTo>
                      <a:pt x="168925" y="84463"/>
                    </a:lnTo>
                    <a:lnTo>
                      <a:pt x="165253" y="0"/>
                    </a:lnTo>
                    <a:lnTo>
                      <a:pt x="635306" y="3672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307" name="Group 12"/>
            <p:cNvGrpSpPr>
              <a:grpSpLocks/>
            </p:cNvGrpSpPr>
            <p:nvPr/>
          </p:nvGrpSpPr>
          <p:grpSpPr bwMode="auto">
            <a:xfrm>
              <a:off x="1218819" y="1257677"/>
              <a:ext cx="4153870" cy="3359892"/>
              <a:chOff x="1153236" y="1846729"/>
              <a:chExt cx="4153870" cy="3359892"/>
            </a:xfrm>
          </p:grpSpPr>
          <p:sp>
            <p:nvSpPr>
              <p:cNvPr id="12331" name="Freeform 20"/>
              <p:cNvSpPr>
                <a:spLocks/>
              </p:cNvSpPr>
              <p:nvPr/>
            </p:nvSpPr>
            <p:spPr bwMode="auto">
              <a:xfrm>
                <a:off x="4198333" y="5140919"/>
                <a:ext cx="1009860" cy="35170"/>
              </a:xfrm>
              <a:custGeom>
                <a:avLst/>
                <a:gdLst>
                  <a:gd name="T0" fmla="*/ 0 w 1009860"/>
                  <a:gd name="T1" fmla="*/ 20097 h 35170"/>
                  <a:gd name="T2" fmla="*/ 552660 w 1009860"/>
                  <a:gd name="T3" fmla="*/ 30145 h 35170"/>
                  <a:gd name="T4" fmla="*/ 552660 w 1009860"/>
                  <a:gd name="T5" fmla="*/ 5024 h 35170"/>
                  <a:gd name="T6" fmla="*/ 813917 w 1009860"/>
                  <a:gd name="T7" fmla="*/ 0 h 35170"/>
                  <a:gd name="T8" fmla="*/ 808893 w 1009860"/>
                  <a:gd name="T9" fmla="*/ 30145 h 35170"/>
                  <a:gd name="T10" fmla="*/ 1009860 w 1009860"/>
                  <a:gd name="T11" fmla="*/ 35170 h 351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09860" h="35170">
                    <a:moveTo>
                      <a:pt x="0" y="20097"/>
                    </a:moveTo>
                    <a:lnTo>
                      <a:pt x="552660" y="30145"/>
                    </a:lnTo>
                    <a:lnTo>
                      <a:pt x="552660" y="5024"/>
                    </a:lnTo>
                    <a:lnTo>
                      <a:pt x="813917" y="0"/>
                    </a:lnTo>
                    <a:lnTo>
                      <a:pt x="808893" y="30145"/>
                    </a:lnTo>
                    <a:lnTo>
                      <a:pt x="1009860" y="35170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32" name="Freeform 25"/>
              <p:cNvSpPr>
                <a:spLocks/>
              </p:cNvSpPr>
              <p:nvPr/>
            </p:nvSpPr>
            <p:spPr bwMode="auto">
              <a:xfrm>
                <a:off x="1871330" y="1977656"/>
                <a:ext cx="3338623" cy="414670"/>
              </a:xfrm>
              <a:custGeom>
                <a:avLst/>
                <a:gdLst>
                  <a:gd name="T0" fmla="*/ 0 w 3338623"/>
                  <a:gd name="T1" fmla="*/ 170121 h 414670"/>
                  <a:gd name="T2" fmla="*/ 154172 w 3338623"/>
                  <a:gd name="T3" fmla="*/ 132907 h 414670"/>
                  <a:gd name="T4" fmla="*/ 287079 w 3338623"/>
                  <a:gd name="T5" fmla="*/ 106325 h 414670"/>
                  <a:gd name="T6" fmla="*/ 457200 w 3338623"/>
                  <a:gd name="T7" fmla="*/ 74428 h 414670"/>
                  <a:gd name="T8" fmla="*/ 637954 w 3338623"/>
                  <a:gd name="T9" fmla="*/ 47846 h 414670"/>
                  <a:gd name="T10" fmla="*/ 877186 w 3338623"/>
                  <a:gd name="T11" fmla="*/ 26581 h 414670"/>
                  <a:gd name="T12" fmla="*/ 1073889 w 3338623"/>
                  <a:gd name="T13" fmla="*/ 5316 h 414670"/>
                  <a:gd name="T14" fmla="*/ 1265275 w 3338623"/>
                  <a:gd name="T15" fmla="*/ 5316 h 414670"/>
                  <a:gd name="T16" fmla="*/ 1472610 w 3338623"/>
                  <a:gd name="T17" fmla="*/ 0 h 414670"/>
                  <a:gd name="T18" fmla="*/ 1733107 w 3338623"/>
                  <a:gd name="T19" fmla="*/ 21265 h 414670"/>
                  <a:gd name="T20" fmla="*/ 1956391 w 3338623"/>
                  <a:gd name="T21" fmla="*/ 42530 h 414670"/>
                  <a:gd name="T22" fmla="*/ 2057400 w 3338623"/>
                  <a:gd name="T23" fmla="*/ 53163 h 414670"/>
                  <a:gd name="T24" fmla="*/ 2057400 w 3338623"/>
                  <a:gd name="T25" fmla="*/ 116958 h 414670"/>
                  <a:gd name="T26" fmla="*/ 2525233 w 3338623"/>
                  <a:gd name="T27" fmla="*/ 148856 h 414670"/>
                  <a:gd name="T28" fmla="*/ 2626242 w 3338623"/>
                  <a:gd name="T29" fmla="*/ 159488 h 414670"/>
                  <a:gd name="T30" fmla="*/ 3009014 w 3338623"/>
                  <a:gd name="T31" fmla="*/ 281763 h 414670"/>
                  <a:gd name="T32" fmla="*/ 3338623 w 3338623"/>
                  <a:gd name="T33" fmla="*/ 414670 h 41467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338623" h="414670">
                    <a:moveTo>
                      <a:pt x="0" y="170121"/>
                    </a:moveTo>
                    <a:lnTo>
                      <a:pt x="154172" y="132907"/>
                    </a:lnTo>
                    <a:lnTo>
                      <a:pt x="287079" y="106325"/>
                    </a:lnTo>
                    <a:lnTo>
                      <a:pt x="457200" y="74428"/>
                    </a:lnTo>
                    <a:lnTo>
                      <a:pt x="637954" y="47846"/>
                    </a:lnTo>
                    <a:lnTo>
                      <a:pt x="877186" y="26581"/>
                    </a:lnTo>
                    <a:lnTo>
                      <a:pt x="1073889" y="5316"/>
                    </a:lnTo>
                    <a:lnTo>
                      <a:pt x="1265275" y="5316"/>
                    </a:lnTo>
                    <a:lnTo>
                      <a:pt x="1472610" y="0"/>
                    </a:lnTo>
                    <a:lnTo>
                      <a:pt x="1733107" y="21265"/>
                    </a:lnTo>
                    <a:lnTo>
                      <a:pt x="1956391" y="42530"/>
                    </a:lnTo>
                    <a:lnTo>
                      <a:pt x="2057400" y="53163"/>
                    </a:lnTo>
                    <a:lnTo>
                      <a:pt x="2057400" y="116958"/>
                    </a:lnTo>
                    <a:lnTo>
                      <a:pt x="2525233" y="148856"/>
                    </a:lnTo>
                    <a:lnTo>
                      <a:pt x="2626242" y="159488"/>
                    </a:lnTo>
                    <a:lnTo>
                      <a:pt x="3009014" y="281763"/>
                    </a:lnTo>
                    <a:lnTo>
                      <a:pt x="3338623" y="414670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33" name="Freeform 3"/>
              <p:cNvSpPr>
                <a:spLocks/>
              </p:cNvSpPr>
              <p:nvPr/>
            </p:nvSpPr>
            <p:spPr bwMode="auto">
              <a:xfrm>
                <a:off x="1577788" y="1846729"/>
                <a:ext cx="3729318" cy="430306"/>
              </a:xfrm>
              <a:custGeom>
                <a:avLst/>
                <a:gdLst>
                  <a:gd name="T0" fmla="*/ 0 w 3729318"/>
                  <a:gd name="T1" fmla="*/ 239059 h 430306"/>
                  <a:gd name="T2" fmla="*/ 215153 w 3729318"/>
                  <a:gd name="T3" fmla="*/ 161365 h 430306"/>
                  <a:gd name="T4" fmla="*/ 227106 w 3729318"/>
                  <a:gd name="T5" fmla="*/ 197224 h 430306"/>
                  <a:gd name="T6" fmla="*/ 621553 w 3729318"/>
                  <a:gd name="T7" fmla="*/ 53789 h 430306"/>
                  <a:gd name="T8" fmla="*/ 645459 w 3729318"/>
                  <a:gd name="T9" fmla="*/ 107577 h 430306"/>
                  <a:gd name="T10" fmla="*/ 1057836 w 3729318"/>
                  <a:gd name="T11" fmla="*/ 0 h 430306"/>
                  <a:gd name="T12" fmla="*/ 1075765 w 3729318"/>
                  <a:gd name="T13" fmla="*/ 23906 h 430306"/>
                  <a:gd name="T14" fmla="*/ 1314824 w 3729318"/>
                  <a:gd name="T15" fmla="*/ 11953 h 430306"/>
                  <a:gd name="T16" fmla="*/ 1524000 w 3729318"/>
                  <a:gd name="T17" fmla="*/ 0 h 430306"/>
                  <a:gd name="T18" fmla="*/ 1727200 w 3729318"/>
                  <a:gd name="T19" fmla="*/ 0 h 430306"/>
                  <a:gd name="T20" fmla="*/ 1882588 w 3729318"/>
                  <a:gd name="T21" fmla="*/ 5977 h 430306"/>
                  <a:gd name="T22" fmla="*/ 2037977 w 3729318"/>
                  <a:gd name="T23" fmla="*/ 17930 h 430306"/>
                  <a:gd name="T24" fmla="*/ 2181412 w 3729318"/>
                  <a:gd name="T25" fmla="*/ 29883 h 430306"/>
                  <a:gd name="T26" fmla="*/ 2306918 w 3729318"/>
                  <a:gd name="T27" fmla="*/ 47812 h 430306"/>
                  <a:gd name="T28" fmla="*/ 2504141 w 3729318"/>
                  <a:gd name="T29" fmla="*/ 71718 h 430306"/>
                  <a:gd name="T30" fmla="*/ 2653553 w 3729318"/>
                  <a:gd name="T31" fmla="*/ 107577 h 430306"/>
                  <a:gd name="T32" fmla="*/ 2832847 w 3729318"/>
                  <a:gd name="T33" fmla="*/ 143436 h 430306"/>
                  <a:gd name="T34" fmla="*/ 3036047 w 3729318"/>
                  <a:gd name="T35" fmla="*/ 197224 h 430306"/>
                  <a:gd name="T36" fmla="*/ 3245224 w 3729318"/>
                  <a:gd name="T37" fmla="*/ 256989 h 430306"/>
                  <a:gd name="T38" fmla="*/ 3424518 w 3729318"/>
                  <a:gd name="T39" fmla="*/ 316753 h 430306"/>
                  <a:gd name="T40" fmla="*/ 3591859 w 3729318"/>
                  <a:gd name="T41" fmla="*/ 376518 h 430306"/>
                  <a:gd name="T42" fmla="*/ 3729318 w 3729318"/>
                  <a:gd name="T43" fmla="*/ 430306 h 43030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729318" h="430306">
                    <a:moveTo>
                      <a:pt x="0" y="239059"/>
                    </a:moveTo>
                    <a:lnTo>
                      <a:pt x="215153" y="161365"/>
                    </a:lnTo>
                    <a:lnTo>
                      <a:pt x="227106" y="197224"/>
                    </a:lnTo>
                    <a:lnTo>
                      <a:pt x="621553" y="53789"/>
                    </a:lnTo>
                    <a:lnTo>
                      <a:pt x="645459" y="107577"/>
                    </a:lnTo>
                    <a:lnTo>
                      <a:pt x="1057836" y="0"/>
                    </a:lnTo>
                    <a:lnTo>
                      <a:pt x="1075765" y="23906"/>
                    </a:lnTo>
                    <a:lnTo>
                      <a:pt x="1314824" y="11953"/>
                    </a:lnTo>
                    <a:lnTo>
                      <a:pt x="1524000" y="0"/>
                    </a:lnTo>
                    <a:lnTo>
                      <a:pt x="1727200" y="0"/>
                    </a:lnTo>
                    <a:lnTo>
                      <a:pt x="1882588" y="5977"/>
                    </a:lnTo>
                    <a:lnTo>
                      <a:pt x="2037977" y="17930"/>
                    </a:lnTo>
                    <a:lnTo>
                      <a:pt x="2181412" y="29883"/>
                    </a:lnTo>
                    <a:lnTo>
                      <a:pt x="2306918" y="47812"/>
                    </a:lnTo>
                    <a:lnTo>
                      <a:pt x="2504141" y="71718"/>
                    </a:lnTo>
                    <a:lnTo>
                      <a:pt x="2653553" y="107577"/>
                    </a:lnTo>
                    <a:lnTo>
                      <a:pt x="2832847" y="143436"/>
                    </a:lnTo>
                    <a:lnTo>
                      <a:pt x="3036047" y="197224"/>
                    </a:lnTo>
                    <a:lnTo>
                      <a:pt x="3245224" y="256989"/>
                    </a:lnTo>
                    <a:lnTo>
                      <a:pt x="3424518" y="316753"/>
                    </a:lnTo>
                    <a:lnTo>
                      <a:pt x="3591859" y="376518"/>
                    </a:lnTo>
                    <a:lnTo>
                      <a:pt x="3729318" y="430306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34" name="Freeform 43"/>
              <p:cNvSpPr>
                <a:spLocks/>
              </p:cNvSpPr>
              <p:nvPr/>
            </p:nvSpPr>
            <p:spPr bwMode="auto">
              <a:xfrm>
                <a:off x="4203510" y="2183642"/>
                <a:ext cx="1003111" cy="2982036"/>
              </a:xfrm>
              <a:custGeom>
                <a:avLst/>
                <a:gdLst>
                  <a:gd name="T0" fmla="*/ 436729 w 1003111"/>
                  <a:gd name="T1" fmla="*/ 0 h 2982036"/>
                  <a:gd name="T2" fmla="*/ 388962 w 1003111"/>
                  <a:gd name="T3" fmla="*/ 232012 h 2982036"/>
                  <a:gd name="T4" fmla="*/ 504968 w 1003111"/>
                  <a:gd name="T5" fmla="*/ 320722 h 2982036"/>
                  <a:gd name="T6" fmla="*/ 668741 w 1003111"/>
                  <a:gd name="T7" fmla="*/ 511791 h 2982036"/>
                  <a:gd name="T8" fmla="*/ 777923 w 1003111"/>
                  <a:gd name="T9" fmla="*/ 675564 h 2982036"/>
                  <a:gd name="T10" fmla="*/ 873457 w 1003111"/>
                  <a:gd name="T11" fmla="*/ 873457 h 2982036"/>
                  <a:gd name="T12" fmla="*/ 962168 w 1003111"/>
                  <a:gd name="T13" fmla="*/ 1166883 h 2982036"/>
                  <a:gd name="T14" fmla="*/ 1003111 w 1003111"/>
                  <a:gd name="T15" fmla="*/ 1412543 h 2982036"/>
                  <a:gd name="T16" fmla="*/ 996287 w 1003111"/>
                  <a:gd name="T17" fmla="*/ 1671851 h 2982036"/>
                  <a:gd name="T18" fmla="*/ 941696 w 1003111"/>
                  <a:gd name="T19" fmla="*/ 1944806 h 2982036"/>
                  <a:gd name="T20" fmla="*/ 859809 w 1003111"/>
                  <a:gd name="T21" fmla="*/ 2183642 h 2982036"/>
                  <a:gd name="T22" fmla="*/ 743803 w 1003111"/>
                  <a:gd name="T23" fmla="*/ 2388358 h 2982036"/>
                  <a:gd name="T24" fmla="*/ 600502 w 1003111"/>
                  <a:gd name="T25" fmla="*/ 2565779 h 2982036"/>
                  <a:gd name="T26" fmla="*/ 409433 w 1003111"/>
                  <a:gd name="T27" fmla="*/ 2743200 h 2982036"/>
                  <a:gd name="T28" fmla="*/ 238836 w 1003111"/>
                  <a:gd name="T29" fmla="*/ 2866030 h 2982036"/>
                  <a:gd name="T30" fmla="*/ 81887 w 1003111"/>
                  <a:gd name="T31" fmla="*/ 2947916 h 2982036"/>
                  <a:gd name="T32" fmla="*/ 0 w 1003111"/>
                  <a:gd name="T33" fmla="*/ 2982036 h 29820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003111" h="2982036">
                    <a:moveTo>
                      <a:pt x="436729" y="0"/>
                    </a:moveTo>
                    <a:lnTo>
                      <a:pt x="388962" y="232012"/>
                    </a:lnTo>
                    <a:lnTo>
                      <a:pt x="504968" y="320722"/>
                    </a:lnTo>
                    <a:lnTo>
                      <a:pt x="668741" y="511791"/>
                    </a:lnTo>
                    <a:lnTo>
                      <a:pt x="777923" y="675564"/>
                    </a:lnTo>
                    <a:lnTo>
                      <a:pt x="873457" y="873457"/>
                    </a:lnTo>
                    <a:lnTo>
                      <a:pt x="962168" y="1166883"/>
                    </a:lnTo>
                    <a:lnTo>
                      <a:pt x="1003111" y="1412543"/>
                    </a:lnTo>
                    <a:lnTo>
                      <a:pt x="996287" y="1671851"/>
                    </a:lnTo>
                    <a:lnTo>
                      <a:pt x="941696" y="1944806"/>
                    </a:lnTo>
                    <a:lnTo>
                      <a:pt x="859809" y="2183642"/>
                    </a:lnTo>
                    <a:lnTo>
                      <a:pt x="743803" y="2388358"/>
                    </a:lnTo>
                    <a:lnTo>
                      <a:pt x="600502" y="2565779"/>
                    </a:lnTo>
                    <a:lnTo>
                      <a:pt x="409433" y="2743200"/>
                    </a:lnTo>
                    <a:lnTo>
                      <a:pt x="238836" y="2866030"/>
                    </a:lnTo>
                    <a:lnTo>
                      <a:pt x="81887" y="2947916"/>
                    </a:lnTo>
                    <a:lnTo>
                      <a:pt x="0" y="2982036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35" name="Freeform 44"/>
              <p:cNvSpPr>
                <a:spLocks/>
              </p:cNvSpPr>
              <p:nvPr/>
            </p:nvSpPr>
            <p:spPr bwMode="auto">
              <a:xfrm>
                <a:off x="1153236" y="2429301"/>
                <a:ext cx="1084997" cy="2777320"/>
              </a:xfrm>
              <a:custGeom>
                <a:avLst/>
                <a:gdLst>
                  <a:gd name="T0" fmla="*/ 1084997 w 1084997"/>
                  <a:gd name="T1" fmla="*/ 2777320 h 2777320"/>
                  <a:gd name="T2" fmla="*/ 859809 w 1084997"/>
                  <a:gd name="T3" fmla="*/ 2668138 h 2777320"/>
                  <a:gd name="T4" fmla="*/ 661916 w 1084997"/>
                  <a:gd name="T5" fmla="*/ 2558956 h 2777320"/>
                  <a:gd name="T6" fmla="*/ 477671 w 1084997"/>
                  <a:gd name="T7" fmla="*/ 2388359 h 2777320"/>
                  <a:gd name="T8" fmla="*/ 327546 w 1084997"/>
                  <a:gd name="T9" fmla="*/ 2204114 h 2777320"/>
                  <a:gd name="T10" fmla="*/ 191068 w 1084997"/>
                  <a:gd name="T11" fmla="*/ 1999398 h 2777320"/>
                  <a:gd name="T12" fmla="*/ 88710 w 1084997"/>
                  <a:gd name="T13" fmla="*/ 1767386 h 2777320"/>
                  <a:gd name="T14" fmla="*/ 27295 w 1084997"/>
                  <a:gd name="T15" fmla="*/ 1535374 h 2777320"/>
                  <a:gd name="T16" fmla="*/ 0 w 1084997"/>
                  <a:gd name="T17" fmla="*/ 1289714 h 2777320"/>
                  <a:gd name="T18" fmla="*/ 13648 w 1084997"/>
                  <a:gd name="T19" fmla="*/ 1057702 h 2777320"/>
                  <a:gd name="T20" fmla="*/ 61415 w 1084997"/>
                  <a:gd name="T21" fmla="*/ 791571 h 2777320"/>
                  <a:gd name="T22" fmla="*/ 191068 w 1084997"/>
                  <a:gd name="T23" fmla="*/ 511792 h 2777320"/>
                  <a:gd name="T24" fmla="*/ 218364 w 1084997"/>
                  <a:gd name="T25" fmla="*/ 436729 h 2777320"/>
                  <a:gd name="T26" fmla="*/ 54591 w 1084997"/>
                  <a:gd name="T27" fmla="*/ 0 h 2777320"/>
                  <a:gd name="T28" fmla="*/ 54591 w 1084997"/>
                  <a:gd name="T29" fmla="*/ 6824 h 2777320"/>
                  <a:gd name="T30" fmla="*/ 54591 w 1084997"/>
                  <a:gd name="T31" fmla="*/ 20472 h 277732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84997" h="2777320">
                    <a:moveTo>
                      <a:pt x="1084997" y="2777320"/>
                    </a:moveTo>
                    <a:lnTo>
                      <a:pt x="859809" y="2668138"/>
                    </a:lnTo>
                    <a:lnTo>
                      <a:pt x="661916" y="2558956"/>
                    </a:lnTo>
                    <a:lnTo>
                      <a:pt x="477671" y="2388359"/>
                    </a:lnTo>
                    <a:lnTo>
                      <a:pt x="327546" y="2204114"/>
                    </a:lnTo>
                    <a:lnTo>
                      <a:pt x="191068" y="1999398"/>
                    </a:lnTo>
                    <a:lnTo>
                      <a:pt x="88710" y="1767386"/>
                    </a:lnTo>
                    <a:lnTo>
                      <a:pt x="27295" y="1535374"/>
                    </a:lnTo>
                    <a:lnTo>
                      <a:pt x="0" y="1289714"/>
                    </a:lnTo>
                    <a:lnTo>
                      <a:pt x="13648" y="1057702"/>
                    </a:lnTo>
                    <a:lnTo>
                      <a:pt x="61415" y="791571"/>
                    </a:lnTo>
                    <a:lnTo>
                      <a:pt x="191068" y="511792"/>
                    </a:lnTo>
                    <a:lnTo>
                      <a:pt x="218364" y="436729"/>
                    </a:lnTo>
                    <a:lnTo>
                      <a:pt x="54591" y="0"/>
                    </a:lnTo>
                    <a:lnTo>
                      <a:pt x="54591" y="6824"/>
                    </a:lnTo>
                    <a:lnTo>
                      <a:pt x="54591" y="20472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308" name="Group 17"/>
            <p:cNvGrpSpPr>
              <a:grpSpLocks/>
            </p:cNvGrpSpPr>
            <p:nvPr/>
          </p:nvGrpSpPr>
          <p:grpSpPr bwMode="auto">
            <a:xfrm>
              <a:off x="1513383" y="4638625"/>
              <a:ext cx="3124200" cy="362711"/>
              <a:chOff x="1447800" y="5227677"/>
              <a:chExt cx="3124200" cy="362711"/>
            </a:xfrm>
          </p:grpSpPr>
          <p:cxnSp>
            <p:nvCxnSpPr>
              <p:cNvPr id="12325" name="Straight Connector 22"/>
              <p:cNvCxnSpPr>
                <a:cxnSpLocks noChangeShapeType="1"/>
              </p:cNvCxnSpPr>
              <p:nvPr/>
            </p:nvCxnSpPr>
            <p:spPr bwMode="auto">
              <a:xfrm>
                <a:off x="1447800" y="5282807"/>
                <a:ext cx="256032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326" name="Freeform 30"/>
              <p:cNvSpPr>
                <a:spLocks/>
              </p:cNvSpPr>
              <p:nvPr/>
            </p:nvSpPr>
            <p:spPr bwMode="auto">
              <a:xfrm>
                <a:off x="3992526" y="5283467"/>
                <a:ext cx="202018" cy="53163"/>
              </a:xfrm>
              <a:custGeom>
                <a:avLst/>
                <a:gdLst>
                  <a:gd name="T0" fmla="*/ 0 w 202018"/>
                  <a:gd name="T1" fmla="*/ 0 h 53163"/>
                  <a:gd name="T2" fmla="*/ 202018 w 202018"/>
                  <a:gd name="T3" fmla="*/ 53163 h 531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02018" h="53163">
                    <a:moveTo>
                      <a:pt x="0" y="0"/>
                    </a:moveTo>
                    <a:lnTo>
                      <a:pt x="202018" y="5316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27" name="Freeform 34"/>
              <p:cNvSpPr>
                <a:spLocks/>
              </p:cNvSpPr>
              <p:nvPr/>
            </p:nvSpPr>
            <p:spPr bwMode="auto">
              <a:xfrm flipH="1">
                <a:off x="4369982" y="5282807"/>
                <a:ext cx="202018" cy="53163"/>
              </a:xfrm>
              <a:custGeom>
                <a:avLst/>
                <a:gdLst>
                  <a:gd name="T0" fmla="*/ 0 w 202018"/>
                  <a:gd name="T1" fmla="*/ 0 h 53163"/>
                  <a:gd name="T2" fmla="*/ 202018 w 202018"/>
                  <a:gd name="T3" fmla="*/ 53163 h 531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02018" h="53163">
                    <a:moveTo>
                      <a:pt x="0" y="0"/>
                    </a:moveTo>
                    <a:lnTo>
                      <a:pt x="202018" y="5316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28" name="Freeform 35"/>
              <p:cNvSpPr>
                <a:spLocks/>
              </p:cNvSpPr>
              <p:nvPr/>
            </p:nvSpPr>
            <p:spPr bwMode="auto">
              <a:xfrm>
                <a:off x="3657600" y="5227677"/>
                <a:ext cx="202018" cy="53163"/>
              </a:xfrm>
              <a:custGeom>
                <a:avLst/>
                <a:gdLst>
                  <a:gd name="T0" fmla="*/ 0 w 202018"/>
                  <a:gd name="T1" fmla="*/ 0 h 53163"/>
                  <a:gd name="T2" fmla="*/ 202018 w 202018"/>
                  <a:gd name="T3" fmla="*/ 53163 h 5316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02018" h="53163">
                    <a:moveTo>
                      <a:pt x="0" y="0"/>
                    </a:moveTo>
                    <a:lnTo>
                      <a:pt x="202018" y="5316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cxnSp>
            <p:nvCxnSpPr>
              <p:cNvPr id="12329" name="Straight Connector 37"/>
              <p:cNvCxnSpPr>
                <a:cxnSpLocks noChangeShapeType="1"/>
              </p:cNvCxnSpPr>
              <p:nvPr/>
            </p:nvCxnSpPr>
            <p:spPr bwMode="auto">
              <a:xfrm>
                <a:off x="4004160" y="5283804"/>
                <a:ext cx="548640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330" name="Oval 13"/>
              <p:cNvSpPr>
                <a:spLocks noChangeArrowheads="1"/>
              </p:cNvSpPr>
              <p:nvPr/>
            </p:nvSpPr>
            <p:spPr bwMode="auto">
              <a:xfrm>
                <a:off x="4098090" y="5316068"/>
                <a:ext cx="365760" cy="274320"/>
              </a:xfrm>
              <a:prstGeom prst="ellipse">
                <a:avLst/>
              </a:prstGeom>
              <a:noFill/>
              <a:ln w="28575" algn="ctr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309" name="Group 16"/>
            <p:cNvGrpSpPr>
              <a:grpSpLocks/>
            </p:cNvGrpSpPr>
            <p:nvPr/>
          </p:nvGrpSpPr>
          <p:grpSpPr bwMode="auto">
            <a:xfrm>
              <a:off x="1306391" y="1323418"/>
              <a:ext cx="3886200" cy="3338259"/>
              <a:chOff x="1240808" y="1912470"/>
              <a:chExt cx="3886200" cy="3338259"/>
            </a:xfrm>
          </p:grpSpPr>
          <p:sp>
            <p:nvSpPr>
              <p:cNvPr id="12322" name="Oval 9"/>
              <p:cNvSpPr>
                <a:spLocks/>
              </p:cNvSpPr>
              <p:nvPr/>
            </p:nvSpPr>
            <p:spPr bwMode="auto">
              <a:xfrm>
                <a:off x="1240808" y="2103452"/>
                <a:ext cx="3886200" cy="3147277"/>
              </a:xfrm>
              <a:custGeom>
                <a:avLst/>
                <a:gdLst>
                  <a:gd name="T0" fmla="*/ 0 w 3886200"/>
                  <a:gd name="T1" fmla="*/ 1592246 h 3147277"/>
                  <a:gd name="T2" fmla="*/ 1836775 w 3886200"/>
                  <a:gd name="T3" fmla="*/ 19 h 3147277"/>
                  <a:gd name="T4" fmla="*/ 3886200 w 3886200"/>
                  <a:gd name="T5" fmla="*/ 1592246 h 3147277"/>
                  <a:gd name="T6" fmla="*/ 1836775 w 3886200"/>
                  <a:gd name="T7" fmla="*/ 3147257 h 3147277"/>
                  <a:gd name="T8" fmla="*/ 0 w 3886200"/>
                  <a:gd name="T9" fmla="*/ 1592246 h 31472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86200" h="3147277">
                    <a:moveTo>
                      <a:pt x="0" y="1592246"/>
                    </a:moveTo>
                    <a:cubicBezTo>
                      <a:pt x="0" y="1067706"/>
                      <a:pt x="449970" y="-5297"/>
                      <a:pt x="1836775" y="19"/>
                    </a:cubicBezTo>
                    <a:cubicBezTo>
                      <a:pt x="3223580" y="5335"/>
                      <a:pt x="3886200" y="645354"/>
                      <a:pt x="3886200" y="1592246"/>
                    </a:cubicBezTo>
                    <a:cubicBezTo>
                      <a:pt x="3886200" y="2539138"/>
                      <a:pt x="3329905" y="3141941"/>
                      <a:pt x="1836775" y="3147257"/>
                    </a:cubicBezTo>
                    <a:cubicBezTo>
                      <a:pt x="343645" y="3152573"/>
                      <a:pt x="0" y="2116786"/>
                      <a:pt x="0" y="1592246"/>
                    </a:cubicBezTo>
                    <a:close/>
                  </a:path>
                </a:pathLst>
              </a:custGeom>
              <a:noFill/>
              <a:ln w="28575" cap="flat" cmpd="sng" algn="ctr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23" name="Freeform 24"/>
              <p:cNvSpPr>
                <a:spLocks/>
              </p:cNvSpPr>
              <p:nvPr/>
            </p:nvSpPr>
            <p:spPr bwMode="auto">
              <a:xfrm>
                <a:off x="3317358" y="2058060"/>
                <a:ext cx="1339702" cy="63795"/>
              </a:xfrm>
              <a:custGeom>
                <a:avLst/>
                <a:gdLst>
                  <a:gd name="T0" fmla="*/ 0 w 1339702"/>
                  <a:gd name="T1" fmla="*/ 47846 h 63795"/>
                  <a:gd name="T2" fmla="*/ 542261 w 1339702"/>
                  <a:gd name="T3" fmla="*/ 0 h 63795"/>
                  <a:gd name="T4" fmla="*/ 866554 w 1339702"/>
                  <a:gd name="T5" fmla="*/ 15949 h 63795"/>
                  <a:gd name="T6" fmla="*/ 1339702 w 1339702"/>
                  <a:gd name="T7" fmla="*/ 63795 h 6379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39702" h="63795">
                    <a:moveTo>
                      <a:pt x="0" y="47846"/>
                    </a:moveTo>
                    <a:lnTo>
                      <a:pt x="542261" y="0"/>
                    </a:lnTo>
                    <a:lnTo>
                      <a:pt x="866554" y="15949"/>
                    </a:lnTo>
                    <a:lnTo>
                      <a:pt x="1339702" y="63795"/>
                    </a:lnTo>
                  </a:path>
                </a:pathLst>
              </a:cu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24" name="Freeform 5"/>
              <p:cNvSpPr>
                <a:spLocks/>
              </p:cNvSpPr>
              <p:nvPr/>
            </p:nvSpPr>
            <p:spPr bwMode="auto">
              <a:xfrm>
                <a:off x="2862729" y="1912470"/>
                <a:ext cx="2169459" cy="328706"/>
              </a:xfrm>
              <a:custGeom>
                <a:avLst/>
                <a:gdLst>
                  <a:gd name="T0" fmla="*/ 0 w 2169459"/>
                  <a:gd name="T1" fmla="*/ 5977 h 328706"/>
                  <a:gd name="T2" fmla="*/ 197224 w 2169459"/>
                  <a:gd name="T3" fmla="*/ 0 h 328706"/>
                  <a:gd name="T4" fmla="*/ 460189 w 2169459"/>
                  <a:gd name="T5" fmla="*/ 0 h 328706"/>
                  <a:gd name="T6" fmla="*/ 669365 w 2169459"/>
                  <a:gd name="T7" fmla="*/ 5977 h 328706"/>
                  <a:gd name="T8" fmla="*/ 848659 w 2169459"/>
                  <a:gd name="T9" fmla="*/ 23906 h 328706"/>
                  <a:gd name="T10" fmla="*/ 1039906 w 2169459"/>
                  <a:gd name="T11" fmla="*/ 47812 h 328706"/>
                  <a:gd name="T12" fmla="*/ 1225177 w 2169459"/>
                  <a:gd name="T13" fmla="*/ 77694 h 328706"/>
                  <a:gd name="T14" fmla="*/ 1440330 w 2169459"/>
                  <a:gd name="T15" fmla="*/ 113553 h 328706"/>
                  <a:gd name="T16" fmla="*/ 1559859 w 2169459"/>
                  <a:gd name="T17" fmla="*/ 143435 h 328706"/>
                  <a:gd name="T18" fmla="*/ 1798918 w 2169459"/>
                  <a:gd name="T19" fmla="*/ 203200 h 328706"/>
                  <a:gd name="T20" fmla="*/ 1900518 w 2169459"/>
                  <a:gd name="T21" fmla="*/ 233082 h 328706"/>
                  <a:gd name="T22" fmla="*/ 2043953 w 2169459"/>
                  <a:gd name="T23" fmla="*/ 286871 h 328706"/>
                  <a:gd name="T24" fmla="*/ 2169459 w 2169459"/>
                  <a:gd name="T25" fmla="*/ 328706 h 32870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69459" h="328706">
                    <a:moveTo>
                      <a:pt x="0" y="5977"/>
                    </a:moveTo>
                    <a:lnTo>
                      <a:pt x="197224" y="0"/>
                    </a:lnTo>
                    <a:lnTo>
                      <a:pt x="460189" y="0"/>
                    </a:lnTo>
                    <a:lnTo>
                      <a:pt x="669365" y="5977"/>
                    </a:lnTo>
                    <a:lnTo>
                      <a:pt x="848659" y="23906"/>
                    </a:lnTo>
                    <a:lnTo>
                      <a:pt x="1039906" y="47812"/>
                    </a:lnTo>
                    <a:lnTo>
                      <a:pt x="1225177" y="77694"/>
                    </a:lnTo>
                    <a:lnTo>
                      <a:pt x="1440330" y="113553"/>
                    </a:lnTo>
                    <a:lnTo>
                      <a:pt x="1559859" y="143435"/>
                    </a:lnTo>
                    <a:lnTo>
                      <a:pt x="1798918" y="203200"/>
                    </a:lnTo>
                    <a:lnTo>
                      <a:pt x="1900518" y="233082"/>
                    </a:lnTo>
                    <a:lnTo>
                      <a:pt x="2043953" y="286871"/>
                    </a:lnTo>
                    <a:lnTo>
                      <a:pt x="2169459" y="328706"/>
                    </a:lnTo>
                  </a:path>
                </a:pathLst>
              </a:custGeom>
              <a:noFill/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310" name="Group 11"/>
            <p:cNvGrpSpPr>
              <a:grpSpLocks/>
            </p:cNvGrpSpPr>
            <p:nvPr/>
          </p:nvGrpSpPr>
          <p:grpSpPr bwMode="auto">
            <a:xfrm>
              <a:off x="4630238" y="4520853"/>
              <a:ext cx="2380162" cy="246127"/>
              <a:chOff x="4564655" y="5109905"/>
              <a:chExt cx="2380162" cy="246127"/>
            </a:xfrm>
          </p:grpSpPr>
          <p:sp>
            <p:nvSpPr>
              <p:cNvPr id="12312" name="Freeform 6"/>
              <p:cNvSpPr>
                <a:spLocks/>
              </p:cNvSpPr>
              <p:nvPr/>
            </p:nvSpPr>
            <p:spPr bwMode="auto">
              <a:xfrm>
                <a:off x="4564655" y="5229340"/>
                <a:ext cx="2302526" cy="62429"/>
              </a:xfrm>
              <a:custGeom>
                <a:avLst/>
                <a:gdLst>
                  <a:gd name="T0" fmla="*/ 0 w 2302526"/>
                  <a:gd name="T1" fmla="*/ 55084 h 62429"/>
                  <a:gd name="T2" fmla="*/ 1046603 w 2302526"/>
                  <a:gd name="T3" fmla="*/ 58756 h 62429"/>
                  <a:gd name="T4" fmla="*/ 1079653 w 2302526"/>
                  <a:gd name="T5" fmla="*/ 0 h 62429"/>
                  <a:gd name="T6" fmla="*/ 1134738 w 2302526"/>
                  <a:gd name="T7" fmla="*/ 3672 h 62429"/>
                  <a:gd name="T8" fmla="*/ 1182478 w 2302526"/>
                  <a:gd name="T9" fmla="*/ 62429 h 62429"/>
                  <a:gd name="T10" fmla="*/ 2302526 w 2302526"/>
                  <a:gd name="T11" fmla="*/ 58756 h 624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302526" h="62429">
                    <a:moveTo>
                      <a:pt x="0" y="55084"/>
                    </a:moveTo>
                    <a:lnTo>
                      <a:pt x="1046603" y="58756"/>
                    </a:lnTo>
                    <a:lnTo>
                      <a:pt x="1079653" y="0"/>
                    </a:lnTo>
                    <a:lnTo>
                      <a:pt x="1134738" y="3672"/>
                    </a:lnTo>
                    <a:lnTo>
                      <a:pt x="1182478" y="62429"/>
                    </a:lnTo>
                    <a:lnTo>
                      <a:pt x="2302526" y="58756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13" name="Rectangle 28"/>
              <p:cNvSpPr>
                <a:spLocks noChangeArrowheads="1"/>
              </p:cNvSpPr>
              <p:nvPr/>
            </p:nvSpPr>
            <p:spPr bwMode="auto">
              <a:xfrm>
                <a:off x="6853377" y="5238880"/>
                <a:ext cx="91440" cy="91440"/>
              </a:xfrm>
              <a:prstGeom prst="rect">
                <a:avLst/>
              </a:prstGeom>
              <a:solidFill>
                <a:schemeClr val="accent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14" name="Rectangle 29"/>
              <p:cNvSpPr>
                <a:spLocks noChangeArrowheads="1"/>
              </p:cNvSpPr>
              <p:nvPr/>
            </p:nvSpPr>
            <p:spPr bwMode="auto">
              <a:xfrm rot="-2100000">
                <a:off x="6121708" y="5109905"/>
                <a:ext cx="91440" cy="91440"/>
              </a:xfrm>
              <a:prstGeom prst="rect">
                <a:avLst/>
              </a:prstGeom>
              <a:solidFill>
                <a:schemeClr val="accent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15" name="Freeform 7"/>
              <p:cNvSpPr>
                <a:spLocks/>
              </p:cNvSpPr>
              <p:nvPr/>
            </p:nvSpPr>
            <p:spPr bwMode="auto">
              <a:xfrm>
                <a:off x="6191480" y="5196289"/>
                <a:ext cx="154236" cy="157908"/>
              </a:xfrm>
              <a:custGeom>
                <a:avLst/>
                <a:gdLst>
                  <a:gd name="T0" fmla="*/ 0 w 154236"/>
                  <a:gd name="T1" fmla="*/ 0 h 157908"/>
                  <a:gd name="T2" fmla="*/ 106496 w 154236"/>
                  <a:gd name="T3" fmla="*/ 150564 h 157908"/>
                  <a:gd name="T4" fmla="*/ 135874 w 154236"/>
                  <a:gd name="T5" fmla="*/ 157908 h 157908"/>
                  <a:gd name="T6" fmla="*/ 154236 w 154236"/>
                  <a:gd name="T7" fmla="*/ 143219 h 157908"/>
                  <a:gd name="T8" fmla="*/ 154236 w 154236"/>
                  <a:gd name="T9" fmla="*/ 143219 h 157908"/>
                  <a:gd name="T10" fmla="*/ 150563 w 154236"/>
                  <a:gd name="T11" fmla="*/ 106496 h 157908"/>
                  <a:gd name="T12" fmla="*/ 150563 w 154236"/>
                  <a:gd name="T13" fmla="*/ 106496 h 157908"/>
                  <a:gd name="T14" fmla="*/ 113840 w 154236"/>
                  <a:gd name="T15" fmla="*/ 95479 h 157908"/>
                  <a:gd name="T16" fmla="*/ 95479 w 154236"/>
                  <a:gd name="T17" fmla="*/ 91807 h 1579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54236" h="157908">
                    <a:moveTo>
                      <a:pt x="0" y="0"/>
                    </a:moveTo>
                    <a:lnTo>
                      <a:pt x="106496" y="150564"/>
                    </a:lnTo>
                    <a:lnTo>
                      <a:pt x="135874" y="157908"/>
                    </a:lnTo>
                    <a:lnTo>
                      <a:pt x="154236" y="143219"/>
                    </a:lnTo>
                    <a:lnTo>
                      <a:pt x="150563" y="106496"/>
                    </a:lnTo>
                    <a:lnTo>
                      <a:pt x="113840" y="95479"/>
                    </a:lnTo>
                    <a:lnTo>
                      <a:pt x="95479" y="91807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16" name="Freeform 33"/>
              <p:cNvSpPr>
                <a:spLocks/>
              </p:cNvSpPr>
              <p:nvPr/>
            </p:nvSpPr>
            <p:spPr bwMode="auto">
              <a:xfrm>
                <a:off x="6329192" y="5198124"/>
                <a:ext cx="154236" cy="157908"/>
              </a:xfrm>
              <a:custGeom>
                <a:avLst/>
                <a:gdLst>
                  <a:gd name="T0" fmla="*/ 0 w 154236"/>
                  <a:gd name="T1" fmla="*/ 0 h 157908"/>
                  <a:gd name="T2" fmla="*/ 106496 w 154236"/>
                  <a:gd name="T3" fmla="*/ 150564 h 157908"/>
                  <a:gd name="T4" fmla="*/ 135874 w 154236"/>
                  <a:gd name="T5" fmla="*/ 157908 h 157908"/>
                  <a:gd name="T6" fmla="*/ 154236 w 154236"/>
                  <a:gd name="T7" fmla="*/ 143219 h 157908"/>
                  <a:gd name="T8" fmla="*/ 154236 w 154236"/>
                  <a:gd name="T9" fmla="*/ 143219 h 157908"/>
                  <a:gd name="T10" fmla="*/ 150563 w 154236"/>
                  <a:gd name="T11" fmla="*/ 106496 h 157908"/>
                  <a:gd name="T12" fmla="*/ 150563 w 154236"/>
                  <a:gd name="T13" fmla="*/ 106496 h 157908"/>
                  <a:gd name="T14" fmla="*/ 113840 w 154236"/>
                  <a:gd name="T15" fmla="*/ 95479 h 157908"/>
                  <a:gd name="T16" fmla="*/ 95479 w 154236"/>
                  <a:gd name="T17" fmla="*/ 91807 h 1579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54236" h="157908">
                    <a:moveTo>
                      <a:pt x="0" y="0"/>
                    </a:moveTo>
                    <a:lnTo>
                      <a:pt x="106496" y="150564"/>
                    </a:lnTo>
                    <a:lnTo>
                      <a:pt x="135874" y="157908"/>
                    </a:lnTo>
                    <a:lnTo>
                      <a:pt x="154236" y="143219"/>
                    </a:lnTo>
                    <a:lnTo>
                      <a:pt x="150563" y="106496"/>
                    </a:lnTo>
                    <a:lnTo>
                      <a:pt x="113840" y="95479"/>
                    </a:lnTo>
                    <a:lnTo>
                      <a:pt x="95479" y="91807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17" name="Rectangle 36"/>
              <p:cNvSpPr>
                <a:spLocks noChangeArrowheads="1"/>
              </p:cNvSpPr>
              <p:nvPr/>
            </p:nvSpPr>
            <p:spPr bwMode="auto">
              <a:xfrm rot="-2100000">
                <a:off x="6265020" y="5112783"/>
                <a:ext cx="91440" cy="91440"/>
              </a:xfrm>
              <a:prstGeom prst="rect">
                <a:avLst/>
              </a:prstGeom>
              <a:solidFill>
                <a:schemeClr val="accent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18" name="Rectangle 42"/>
              <p:cNvSpPr>
                <a:spLocks noChangeArrowheads="1"/>
              </p:cNvSpPr>
              <p:nvPr/>
            </p:nvSpPr>
            <p:spPr bwMode="auto">
              <a:xfrm>
                <a:off x="6556132" y="5251634"/>
                <a:ext cx="228600" cy="73152"/>
              </a:xfrm>
              <a:prstGeom prst="rect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19" name="Rectangle 41"/>
              <p:cNvSpPr>
                <a:spLocks noChangeArrowheads="1"/>
              </p:cNvSpPr>
              <p:nvPr/>
            </p:nvSpPr>
            <p:spPr bwMode="auto">
              <a:xfrm>
                <a:off x="5796224" y="5253376"/>
                <a:ext cx="228600" cy="73152"/>
              </a:xfrm>
              <a:prstGeom prst="rect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20" name="Rectangle 40"/>
              <p:cNvSpPr>
                <a:spLocks noChangeArrowheads="1"/>
              </p:cNvSpPr>
              <p:nvPr/>
            </p:nvSpPr>
            <p:spPr bwMode="auto">
              <a:xfrm>
                <a:off x="5323952" y="5249904"/>
                <a:ext cx="228600" cy="73152"/>
              </a:xfrm>
              <a:prstGeom prst="rect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12321" name="Rectangle 31"/>
              <p:cNvSpPr>
                <a:spLocks noChangeArrowheads="1"/>
              </p:cNvSpPr>
              <p:nvPr/>
            </p:nvSpPr>
            <p:spPr bwMode="auto">
              <a:xfrm>
                <a:off x="5024176" y="5248024"/>
                <a:ext cx="228600" cy="73152"/>
              </a:xfrm>
              <a:prstGeom prst="rect">
                <a:avLst/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12311" name="Rectangle 21"/>
            <p:cNvSpPr>
              <a:spLocks noChangeArrowheads="1"/>
            </p:cNvSpPr>
            <p:nvPr/>
          </p:nvSpPr>
          <p:spPr bwMode="auto">
            <a:xfrm>
              <a:off x="6033448" y="4727408"/>
              <a:ext cx="122020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  <a:defRPr/>
              </a:pPr>
              <a:r>
                <a:rPr kumimoji="0" lang="en-US" altLang="en-US" sz="1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+mn-cs"/>
                </a:rPr>
                <a:t>RG2 RG1         PCG</a:t>
              </a:r>
            </a:p>
          </p:txBody>
        </p:sp>
      </p:grpSp>
      <p:sp>
        <p:nvSpPr>
          <p:cNvPr id="49" name="Text Box 2"/>
          <p:cNvSpPr txBox="1">
            <a:spLocks noChangeArrowheads="1"/>
          </p:cNvSpPr>
          <p:nvPr/>
        </p:nvSpPr>
        <p:spPr bwMode="auto">
          <a:xfrm>
            <a:off x="5837238" y="914400"/>
            <a:ext cx="2981325" cy="33432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Linac</a:t>
            </a: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 essentially unchanged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en-US" dirty="0" smtClean="0"/>
              <a:t>PAR and booster run at     1-Hz rep rate, which allows for accumulation up to 20 </a:t>
            </a:r>
            <a:r>
              <a:rPr lang="en-US" altLang="en-US" dirty="0" err="1" smtClean="0"/>
              <a:t>nC</a:t>
            </a:r>
            <a:r>
              <a:rPr lang="en-US" altLang="en-US" dirty="0" smtClean="0"/>
              <a:t> in the PAR 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Booster ramps</a:t>
            </a:r>
            <a:r>
              <a:rPr kumimoji="0" lang="en-US" alt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 to 6 GeV</a:t>
            </a:r>
          </a:p>
          <a:p>
            <a:pPr marL="231775" marR="0" lvl="0" indent="-231775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kumimoji="0" lang="en-US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  <a:p>
            <a:pPr marL="182563" marR="0" lvl="0" indent="-182563" algn="l" defTabSz="4572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1F497D"/>
              </a:buClr>
              <a:buSzPct val="100000"/>
              <a:buFont typeface="Times New Roman" panose="02020603050405020304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  </a:t>
            </a:r>
            <a:endParaRPr kumimoji="0" lang="en-US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cxnSp>
        <p:nvCxnSpPr>
          <p:cNvPr id="12297" name="Straight Connector 8"/>
          <p:cNvCxnSpPr>
            <a:cxnSpLocks noChangeShapeType="1"/>
            <a:stCxn id="46" idx="3"/>
            <a:endCxn id="12322" idx="2"/>
          </p:cNvCxnSpPr>
          <p:nvPr/>
        </p:nvCxnSpPr>
        <p:spPr bwMode="auto">
          <a:xfrm flipV="1">
            <a:off x="4514850" y="2992438"/>
            <a:ext cx="677863" cy="369887"/>
          </a:xfrm>
          <a:prstGeom prst="line">
            <a:avLst/>
          </a:prstGeom>
          <a:noFill/>
          <a:ln w="9525" algn="ctr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98" name="Straight Connector 18"/>
          <p:cNvCxnSpPr>
            <a:cxnSpLocks noChangeShapeType="1"/>
          </p:cNvCxnSpPr>
          <p:nvPr/>
        </p:nvCxnSpPr>
        <p:spPr bwMode="auto">
          <a:xfrm flipV="1">
            <a:off x="3625850" y="1362075"/>
            <a:ext cx="127000" cy="287338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99" name="Straight Connector 27"/>
          <p:cNvCxnSpPr>
            <a:cxnSpLocks noChangeShapeType="1"/>
            <a:endCxn id="12330" idx="3"/>
          </p:cNvCxnSpPr>
          <p:nvPr/>
        </p:nvCxnSpPr>
        <p:spPr bwMode="auto">
          <a:xfrm flipV="1">
            <a:off x="3371850" y="4846638"/>
            <a:ext cx="846138" cy="257175"/>
          </a:xfrm>
          <a:prstGeom prst="line">
            <a:avLst/>
          </a:prstGeom>
          <a:noFill/>
          <a:ln w="9525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30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CB4C6F5A-573E-42AA-8F5E-B1B60A4CF10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6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2301" name="Rectangle 49"/>
          <p:cNvSpPr>
            <a:spLocks/>
          </p:cNvSpPr>
          <p:nvPr/>
        </p:nvSpPr>
        <p:spPr bwMode="auto">
          <a:xfrm>
            <a:off x="4292600" y="4865688"/>
            <a:ext cx="36513" cy="36512"/>
          </a:xfrm>
          <a:prstGeom prst="rect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12302" name="Rectangle 50"/>
          <p:cNvSpPr>
            <a:spLocks noChangeAspect="1"/>
          </p:cNvSpPr>
          <p:nvPr/>
        </p:nvSpPr>
        <p:spPr bwMode="auto">
          <a:xfrm>
            <a:off x="4341813" y="4859338"/>
            <a:ext cx="65087" cy="50800"/>
          </a:xfrm>
          <a:prstGeom prst="rect">
            <a:avLst/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52" name="CustomShape 1"/>
          <p:cNvSpPr/>
          <p:nvPr/>
        </p:nvSpPr>
        <p:spPr>
          <a:xfrm>
            <a:off x="0" y="0"/>
            <a:ext cx="242888" cy="6858000"/>
          </a:xfrm>
          <a:prstGeom prst="rect">
            <a:avLst/>
          </a:prstGeom>
          <a:solidFill>
            <a:srgbClr val="094875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30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" y="6438900"/>
            <a:ext cx="1017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600200" y="6477000"/>
            <a:ext cx="5940425" cy="2032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J. Calvey - High Charge in the APS Injectors - TWIIS, August 2017</a:t>
            </a:r>
            <a:endParaRPr kumimoji="0" lang="en-US" altLang="en-US" sz="11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5966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568" y="662891"/>
            <a:ext cx="3774708" cy="29115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650" y="3398377"/>
            <a:ext cx="4427088" cy="3129773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372901" cy="1008673"/>
          </a:xfrm>
        </p:spPr>
        <p:txBody>
          <a:bodyPr/>
          <a:lstStyle/>
          <a:p>
            <a:r>
              <a:rPr lang="en-US" dirty="0" smtClean="0"/>
              <a:t>PAR overview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48561" y="873457"/>
            <a:ext cx="4437338" cy="5321423"/>
          </a:xfrm>
        </p:spPr>
        <p:txBody>
          <a:bodyPr/>
          <a:lstStyle/>
          <a:p>
            <a:r>
              <a:rPr lang="en-US" sz="1600" dirty="0" smtClean="0"/>
              <a:t>Modeled after DESY’s PIA ring</a:t>
            </a:r>
          </a:p>
          <a:p>
            <a:r>
              <a:rPr lang="en-US" sz="1600" dirty="0" smtClean="0"/>
              <a:t>1 </a:t>
            </a:r>
            <a:r>
              <a:rPr lang="en-US" sz="1600" dirty="0" err="1" smtClean="0"/>
              <a:t>nC</a:t>
            </a:r>
            <a:r>
              <a:rPr lang="en-US" sz="1600" dirty="0" smtClean="0"/>
              <a:t> bunches from </a:t>
            </a:r>
            <a:r>
              <a:rPr lang="en-US" sz="1600" dirty="0" err="1" smtClean="0"/>
              <a:t>linac</a:t>
            </a:r>
            <a:r>
              <a:rPr lang="en-US" sz="1600" dirty="0" smtClean="0"/>
              <a:t> injected every 33 </a:t>
            </a:r>
            <a:r>
              <a:rPr lang="en-US" sz="1600" dirty="0" err="1" smtClean="0"/>
              <a:t>ms</a:t>
            </a:r>
            <a:endParaRPr lang="en-US" sz="1600" dirty="0" smtClean="0"/>
          </a:p>
          <a:p>
            <a:r>
              <a:rPr lang="en-US" sz="1600" dirty="0" smtClean="0"/>
              <a:t>1 Hz mode developed to allow accumulation for 750 </a:t>
            </a:r>
            <a:r>
              <a:rPr lang="en-US" sz="1600" dirty="0" err="1" smtClean="0"/>
              <a:t>ms</a:t>
            </a:r>
            <a:endParaRPr lang="en-US" sz="1600" dirty="0" smtClean="0"/>
          </a:p>
          <a:p>
            <a:r>
              <a:rPr lang="en-US" sz="1600" dirty="0" smtClean="0"/>
              <a:t>At 750 </a:t>
            </a:r>
            <a:r>
              <a:rPr lang="en-US" sz="1600" dirty="0" err="1" smtClean="0"/>
              <a:t>ms</a:t>
            </a:r>
            <a:r>
              <a:rPr lang="en-US" sz="1600" dirty="0" smtClean="0"/>
              <a:t>, 12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harmonic cavity is turned on, shortening the bunch to ~350 </a:t>
            </a:r>
            <a:r>
              <a:rPr lang="en-US" sz="1600" dirty="0" err="1" smtClean="0"/>
              <a:t>ps</a:t>
            </a:r>
            <a:r>
              <a:rPr lang="en-US" sz="1600" dirty="0" smtClean="0"/>
              <a:t> (zero current) </a:t>
            </a:r>
          </a:p>
          <a:p>
            <a:r>
              <a:rPr lang="en-US" sz="1600" dirty="0" smtClean="0"/>
              <a:t>Highest charge achieved in PAR: ~16 </a:t>
            </a:r>
            <a:r>
              <a:rPr lang="en-US" sz="1600" dirty="0" err="1" smtClean="0"/>
              <a:t>nC</a:t>
            </a:r>
            <a:endParaRPr lang="en-US" sz="1600" dirty="0" smtClean="0"/>
          </a:p>
          <a:p>
            <a:r>
              <a:rPr lang="en-US" sz="1600" dirty="0" smtClean="0"/>
              <a:t>Concerns for high charge operation:</a:t>
            </a:r>
          </a:p>
          <a:p>
            <a:pPr lvl="1"/>
            <a:r>
              <a:rPr lang="en-US" sz="1400" dirty="0" smtClean="0"/>
              <a:t>Reduced injection efficiency at very high charge                 (&gt; 16 </a:t>
            </a:r>
            <a:r>
              <a:rPr lang="en-US" sz="1400" dirty="0" err="1" smtClean="0"/>
              <a:t>nC</a:t>
            </a:r>
            <a:r>
              <a:rPr lang="en-US" sz="1400" dirty="0" smtClean="0"/>
              <a:t> injected)</a:t>
            </a:r>
          </a:p>
          <a:p>
            <a:pPr lvl="1"/>
            <a:r>
              <a:rPr lang="en-US" sz="1400" dirty="0"/>
              <a:t>Fundamental RF1 trips, believed caused by </a:t>
            </a:r>
            <a:r>
              <a:rPr lang="en-US" sz="1400" dirty="0" smtClean="0"/>
              <a:t>beam loading </a:t>
            </a:r>
            <a:r>
              <a:rPr lang="en-US" sz="1400" dirty="0"/>
              <a:t>and HOMs presented to non-isolated </a:t>
            </a:r>
            <a:r>
              <a:rPr lang="en-US" sz="1400" dirty="0" smtClean="0"/>
              <a:t>amplifier</a:t>
            </a:r>
          </a:p>
          <a:p>
            <a:pPr lvl="1"/>
            <a:r>
              <a:rPr lang="en-US" sz="1400" dirty="0" smtClean="0"/>
              <a:t>Significant </a:t>
            </a:r>
            <a:r>
              <a:rPr lang="en-US" sz="1400" dirty="0"/>
              <a:t>bunch length </a:t>
            </a:r>
            <a:r>
              <a:rPr lang="en-US" sz="1400" dirty="0" smtClean="0"/>
              <a:t>blowup, accompanied by  </a:t>
            </a:r>
            <a:r>
              <a:rPr lang="en-US" sz="1400" dirty="0"/>
              <a:t>longitudinal instability. </a:t>
            </a:r>
            <a:endParaRPr lang="en-US" sz="1400" dirty="0" smtClean="0"/>
          </a:p>
          <a:p>
            <a:pPr lvl="1"/>
            <a:r>
              <a:rPr lang="en-US" sz="1400" dirty="0" smtClean="0"/>
              <a:t>Vertical beam size growth, likely </a:t>
            </a:r>
            <a:r>
              <a:rPr lang="en-US" sz="1400" dirty="0"/>
              <a:t>due to ion </a:t>
            </a:r>
            <a:r>
              <a:rPr lang="en-US" sz="1400" dirty="0" smtClean="0"/>
              <a:t>trapping</a:t>
            </a:r>
            <a:endParaRPr lang="en-US" sz="1400" dirty="0"/>
          </a:p>
          <a:p>
            <a:pPr lvl="1"/>
            <a:endParaRPr lang="en-US" sz="1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72901" y="6500854"/>
            <a:ext cx="457200" cy="182880"/>
          </a:xfrm>
        </p:spPr>
        <p:txBody>
          <a:bodyPr/>
          <a:lstStyle/>
          <a:p>
            <a:fld id="{AEFAAC5A-9C4F-4278-920D-DF2BAB595749}" type="slidenum"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</a:rPr>
              <a:pPr/>
              <a:t>7</a:t>
            </a:fld>
            <a:endParaRPr lang="en-US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  <p:sp>
        <p:nvSpPr>
          <p:cNvPr id="53" name="Footer Placeholder 5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J. Calvey - High Charge in the APS Injectors - TWIIS, August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65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8013" cy="838200"/>
          </a:xfrm>
        </p:spPr>
        <p:txBody>
          <a:bodyPr/>
          <a:lstStyle/>
          <a:p>
            <a:pPr algn="ctr"/>
            <a:r>
              <a:rPr lang="en-US" dirty="0" smtClean="0"/>
              <a:t>PAR bunch length blowup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DFB5274C-7A8B-43F8-86B7-9FBF1EC2560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16" y="3147904"/>
            <a:ext cx="4222584" cy="32528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616" y="3206605"/>
            <a:ext cx="4146384" cy="319419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J. Calvey - High Charge in the APS Injectors - TWIIS, August 2017</a:t>
            </a:r>
            <a:endParaRPr kumimoji="0" lang="en-US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9" name="CustomShape 1"/>
          <p:cNvSpPr/>
          <p:nvPr/>
        </p:nvSpPr>
        <p:spPr>
          <a:xfrm>
            <a:off x="0" y="0"/>
            <a:ext cx="242280" cy="6857640"/>
          </a:xfrm>
          <a:prstGeom prst="rect">
            <a:avLst/>
          </a:prstGeom>
          <a:solidFill>
            <a:srgbClr val="094875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" name="Picture 9"/>
          <p:cNvPicPr/>
          <p:nvPr/>
        </p:nvPicPr>
        <p:blipFill>
          <a:blip r:embed="rId4"/>
          <a:stretch/>
        </p:blipFill>
        <p:spPr>
          <a:xfrm>
            <a:off x="374760" y="6439320"/>
            <a:ext cx="1017000" cy="273960"/>
          </a:xfrm>
          <a:prstGeom prst="rect">
            <a:avLst/>
          </a:prstGeom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319340" y="6172200"/>
            <a:ext cx="9941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PDR 4-3.13.2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8854" y="6062246"/>
            <a:ext cx="1176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J. </a:t>
            </a:r>
            <a:r>
              <a:rPr lang="en-US" sz="1600" b="1" dirty="0" err="1" smtClean="0"/>
              <a:t>Dooling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231437" y="6129593"/>
            <a:ext cx="1130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K. </a:t>
            </a:r>
            <a:r>
              <a:rPr lang="en-US" sz="1600" b="1" dirty="0" err="1" smtClean="0"/>
              <a:t>Harkay</a:t>
            </a:r>
            <a:endParaRPr lang="en-US" sz="16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71713" y="805218"/>
            <a:ext cx="8428419" cy="2776182"/>
          </a:xfrm>
        </p:spPr>
        <p:txBody>
          <a:bodyPr/>
          <a:lstStyle/>
          <a:p>
            <a:pPr marL="292100" indent="-285750">
              <a:buClr>
                <a:srgbClr val="1F497D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Data were acquired with a photodiode signal, calibrated using a laser and streak camera.</a:t>
            </a:r>
          </a:p>
          <a:p>
            <a:pPr marL="292100" indent="-285750">
              <a:buClr>
                <a:srgbClr val="1F497D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Plot on left shows average bunch length over 10 turns at 900 </a:t>
            </a:r>
            <a:r>
              <a:rPr lang="en-US" dirty="0" err="1" smtClean="0"/>
              <a:t>ms</a:t>
            </a:r>
            <a:r>
              <a:rPr lang="en-US" dirty="0" smtClean="0"/>
              <a:t> in cycle.</a:t>
            </a:r>
            <a:r>
              <a:rPr lang="en-US" dirty="0"/>
              <a:t> There is a linear trend towards twice the bunch length (potential well distortion), as well as instances of extreme bunch length blowup due to an instability (Robinson-type or microwave).</a:t>
            </a:r>
            <a:endParaRPr lang="en-US" dirty="0" smtClean="0"/>
          </a:p>
          <a:p>
            <a:pPr marL="292100" indent="-285750">
              <a:buClr>
                <a:srgbClr val="1F497D"/>
              </a:buClr>
              <a:buFont typeface="Wingdings" panose="05000000000000000000" pitchFamily="2" charset="2"/>
              <a:buChar char="§"/>
            </a:pPr>
            <a:r>
              <a:rPr lang="en-US" dirty="0" smtClean="0"/>
              <a:t>Plot on right shows bunch length before and after RF 12 capture (750 </a:t>
            </a:r>
            <a:r>
              <a:rPr lang="en-US" dirty="0" err="1" smtClean="0"/>
              <a:t>ms</a:t>
            </a:r>
            <a:r>
              <a:rPr lang="en-US" dirty="0" smtClean="0"/>
              <a:t>). </a:t>
            </a:r>
            <a:r>
              <a:rPr lang="en-US" dirty="0" err="1" smtClean="0"/>
              <a:t>Sawtooth</a:t>
            </a:r>
            <a:r>
              <a:rPr lang="en-US" dirty="0" smtClean="0"/>
              <a:t> instability can be seen at 10, 12, 15 </a:t>
            </a:r>
            <a:r>
              <a:rPr lang="en-US" dirty="0" err="1" smtClean="0"/>
              <a:t>nC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239700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9977" y="10692"/>
            <a:ext cx="8372901" cy="828948"/>
          </a:xfrm>
        </p:spPr>
        <p:txBody>
          <a:bodyPr/>
          <a:lstStyle/>
          <a:p>
            <a:r>
              <a:rPr lang="en-US" dirty="0" smtClean="0"/>
              <a:t>PAR harmonic tuning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8560" y="839641"/>
            <a:ext cx="8320695" cy="2730619"/>
          </a:xfrm>
        </p:spPr>
        <p:txBody>
          <a:bodyPr/>
          <a:lstStyle/>
          <a:p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harmonic cavity detuning and phase must be carefully optimized for good capture at high charge</a:t>
            </a:r>
          </a:p>
          <a:p>
            <a:pPr lvl="1"/>
            <a:r>
              <a:rPr lang="en-US" dirty="0" smtClean="0"/>
              <a:t>Bad choice of parameters leads to double bunching and/or instability</a:t>
            </a:r>
          </a:p>
          <a:p>
            <a:pPr lvl="1"/>
            <a:r>
              <a:rPr lang="en-US" dirty="0" smtClean="0"/>
              <a:t>Left: </a:t>
            </a:r>
            <a:r>
              <a:rPr lang="en-US" dirty="0" err="1" smtClean="0"/>
              <a:t>sawtooth</a:t>
            </a:r>
            <a:r>
              <a:rPr lang="en-US" dirty="0" smtClean="0"/>
              <a:t> instability after RF12 turn-on (dashed line) measured by new turn-by-turn </a:t>
            </a:r>
            <a:r>
              <a:rPr lang="en-US" dirty="0" smtClean="0"/>
              <a:t>BPM (in a dispersive section)</a:t>
            </a:r>
            <a:endParaRPr lang="en-US" dirty="0" smtClean="0"/>
          </a:p>
          <a:p>
            <a:pPr lvl="1"/>
            <a:r>
              <a:rPr lang="en-US" dirty="0" smtClean="0"/>
              <a:t>Right: double-bunching in PAR-to-booster transfer 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AAC5A-9C4F-4278-920D-DF2BAB595749}" type="slidenum"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</a:rPr>
              <a:pPr/>
              <a:t>9</a:t>
            </a:fld>
            <a:endParaRPr lang="en-US" dirty="0">
              <a:solidFill>
                <a:srgbClr val="FFFFFF">
                  <a:lumMod val="50000"/>
                </a:srgbClr>
              </a:solidFill>
              <a:latin typeface="Arial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J. Calvey - High Charge in the APS Injectors - TWIIS, August 2017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39" y="3053275"/>
            <a:ext cx="4101585" cy="3348012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1881087" y="3433351"/>
            <a:ext cx="15952" cy="2350543"/>
          </a:xfrm>
          <a:prstGeom prst="line">
            <a:avLst/>
          </a:prstGeom>
          <a:ln w="50800"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763069" y="3168017"/>
            <a:ext cx="4380931" cy="33790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012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tion_4x3">
  <a:themeElements>
    <a:clrScheme name="Argonne General Purpose Template">
      <a:dk1>
        <a:srgbClr val="47484A"/>
      </a:dk1>
      <a:lt1>
        <a:srgbClr val="FFFFFF"/>
      </a:lt1>
      <a:dk2>
        <a:srgbClr val="0082CA"/>
      </a:dk2>
      <a:lt2>
        <a:srgbClr val="ECAA00"/>
      </a:lt2>
      <a:accent1>
        <a:srgbClr val="7AB800"/>
      </a:accent1>
      <a:accent2>
        <a:srgbClr val="00609C"/>
      </a:accent2>
      <a:accent3>
        <a:srgbClr val="4D008C"/>
      </a:accent3>
      <a:accent4>
        <a:srgbClr val="FF7900"/>
      </a:accent4>
      <a:accent5>
        <a:srgbClr val="00A19C"/>
      </a:accent5>
      <a:accent6>
        <a:srgbClr val="CD202C"/>
      </a:accent6>
      <a:hlink>
        <a:srgbClr val="000000"/>
      </a:hlink>
      <a:folHlink>
        <a:srgbClr val="7677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rebuchet MS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  <a:ea typeface="MS PGothic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  <a:ea typeface="MS PGothic" panose="020B060007020508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rebuchet MS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  <a:ea typeface="MS PGothic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anose="020F0502020204030204" pitchFamily="34" charset="0"/>
            <a:ea typeface="MS PGothic" panose="020B060007020508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presentation_4x3">
  <a:themeElements>
    <a:clrScheme name="Argonne General Purpose Template">
      <a:dk1>
        <a:srgbClr val="47484A"/>
      </a:dk1>
      <a:lt1>
        <a:srgbClr val="FFFFFF"/>
      </a:lt1>
      <a:dk2>
        <a:srgbClr val="0082CA"/>
      </a:dk2>
      <a:lt2>
        <a:srgbClr val="ECAA00"/>
      </a:lt2>
      <a:accent1>
        <a:srgbClr val="7AB800"/>
      </a:accent1>
      <a:accent2>
        <a:srgbClr val="00609C"/>
      </a:accent2>
      <a:accent3>
        <a:srgbClr val="4D008C"/>
      </a:accent3>
      <a:accent4>
        <a:srgbClr val="FF7900"/>
      </a:accent4>
      <a:accent5>
        <a:srgbClr val="00A19C"/>
      </a:accent5>
      <a:accent6>
        <a:srgbClr val="CD202C"/>
      </a:accent6>
      <a:hlink>
        <a:srgbClr val="000000"/>
      </a:hlink>
      <a:folHlink>
        <a:srgbClr val="7677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7E88405A4D2842882AAFEF0D9A40A8" ma:contentTypeVersion="7" ma:contentTypeDescription="Create a new document." ma:contentTypeScope="" ma:versionID="0babcfd2ba07345768fc881f247b0d87">
  <xsd:schema xmlns:xsd="http://www.w3.org/2001/XMLSchema" xmlns:xs="http://www.w3.org/2001/XMLSchema" xmlns:p="http://schemas.microsoft.com/office/2006/metadata/properties" xmlns:ns2="3c1d72c6-42f8-434b-b2e3-facad2d01f31" targetNamespace="http://schemas.microsoft.com/office/2006/metadata/properties" ma:root="true" ma:fieldsID="9a159ecd85bc16b0cfbbfca3ac168a4c" ns2:_="">
    <xsd:import namespace="3c1d72c6-42f8-434b-b2e3-facad2d01f31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1d72c6-42f8-434b-b2e3-facad2d01f31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3c1d72c6-42f8-434b-b2e3-facad2d01f31">APSU-1115-206</_dlc_DocId>
    <_dlc_DocIdUrl xmlns="3c1d72c6-42f8-434b-b2e3-facad2d01f31">
      <Url>https://apsshare.aps.anl.gov/apsu/ProjectReviews/DirectorsDOECD3b/_layouts/DocIdRedir.aspx?ID=APSU-1115-206</Url>
      <Description>APSU-1115-206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50A2DC5-3DC6-47DB-AC31-30BE5C3382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c1d72c6-42f8-434b-b2e3-facad2d01f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EE60D92-EC7B-437A-AF37-55618E86DE12}">
  <ds:schemaRefs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  <ds:schemaRef ds:uri="http://schemas.openxmlformats.org/package/2006/metadata/core-properties"/>
    <ds:schemaRef ds:uri="http://purl.org/dc/terms/"/>
    <ds:schemaRef ds:uri="3c1d72c6-42f8-434b-b2e3-facad2d01f31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D0D0C73-1D92-412D-8800-9C1E033764A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62C346C8-3DBC-4A02-AA0E-36F83AD8F4C3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23387</TotalTime>
  <Words>3325</Words>
  <Application>Microsoft Office PowerPoint</Application>
  <PresentationFormat>On-screen Show (4:3)</PresentationFormat>
  <Paragraphs>380</Paragraphs>
  <Slides>31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31</vt:i4>
      </vt:variant>
    </vt:vector>
  </HeadingPairs>
  <TitlesOfParts>
    <vt:vector size="47" baseType="lpstr">
      <vt:lpstr>MS PGothic</vt:lpstr>
      <vt:lpstr>MS PGothic</vt:lpstr>
      <vt:lpstr>Arial</vt:lpstr>
      <vt:lpstr>Calibri</vt:lpstr>
      <vt:lpstr>Lucida Grande</vt:lpstr>
      <vt:lpstr>StarSymbol</vt:lpstr>
      <vt:lpstr>SymbolPi</vt:lpstr>
      <vt:lpstr>Times</vt:lpstr>
      <vt:lpstr>Times New Roman</vt:lpstr>
      <vt:lpstr>Trebuchet MS</vt:lpstr>
      <vt:lpstr>WenQuanYi Zen Hei</vt:lpstr>
      <vt:lpstr>Wingdings</vt:lpstr>
      <vt:lpstr>1_presentation_4x3</vt:lpstr>
      <vt:lpstr>Office Theme</vt:lpstr>
      <vt:lpstr>1_Office Theme</vt:lpstr>
      <vt:lpstr>2_presentation_4x3</vt:lpstr>
      <vt:lpstr>Challenges for High Charge Operation of the APS Injection System</vt:lpstr>
      <vt:lpstr>Injector working group</vt:lpstr>
      <vt:lpstr>Outline</vt:lpstr>
      <vt:lpstr>Introduction</vt:lpstr>
      <vt:lpstr>PowerPoint Presentation</vt:lpstr>
      <vt:lpstr>PowerPoint Presentation</vt:lpstr>
      <vt:lpstr>PAR overview</vt:lpstr>
      <vt:lpstr>PAR bunch length blowup</vt:lpstr>
      <vt:lpstr>PAR harmonic tuning</vt:lpstr>
      <vt:lpstr>PAR harmonic tuning</vt:lpstr>
      <vt:lpstr>PAR longitudinal instability</vt:lpstr>
      <vt:lpstr>Modeling of PAR beam loading</vt:lpstr>
      <vt:lpstr>PAR ion effects</vt:lpstr>
      <vt:lpstr>PAR plans</vt:lpstr>
      <vt:lpstr>Booster overview</vt:lpstr>
      <vt:lpstr>Booster injection efficiency </vt:lpstr>
      <vt:lpstr>Booster simulations</vt:lpstr>
      <vt:lpstr>Booster impedance model</vt:lpstr>
      <vt:lpstr>Simulation results</vt:lpstr>
      <vt:lpstr>Simulated injection efficiency</vt:lpstr>
      <vt:lpstr>Beam loading</vt:lpstr>
      <vt:lpstr>Injection vs extraction</vt:lpstr>
      <vt:lpstr>Preferred solution: dynamic tuning</vt:lpstr>
      <vt:lpstr>Full ramp simulations</vt:lpstr>
      <vt:lpstr>Summary</vt:lpstr>
      <vt:lpstr>Thanks for your attention!</vt:lpstr>
      <vt:lpstr>Backup slides</vt:lpstr>
      <vt:lpstr>Booster orbit corrected over cycle using new BPMs</vt:lpstr>
      <vt:lpstr>Booster-storage ring injection synchronization concept</vt:lpstr>
      <vt:lpstr>Alternate scheme: comb filter</vt:lpstr>
      <vt:lpstr>Other beam loading compensation options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Joseph Calvey</cp:lastModifiedBy>
  <cp:revision>869</cp:revision>
  <cp:lastPrinted>2016-06-16T13:04:54Z</cp:lastPrinted>
  <dcterms:created xsi:type="dcterms:W3CDTF">2016-03-31T16:17:22Z</dcterms:created>
  <dcterms:modified xsi:type="dcterms:W3CDTF">2017-08-29T10:30:40Z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0x010100D47E88405A4D2842882AAFEF0D9A40A8</vt:lpwstr>
  </property>
  <property fmtid="{D5CDD505-2E9C-101B-9397-08002B2CF9AE}" pid="3" name="_dlc_DocIdItemGuid">
    <vt:lpwstr>e06348f0-184b-4ae4-be8e-ad5a8b7825c6</vt:lpwstr>
  </property>
</Properties>
</file>