
<file path=[Content_Types].xml><?xml version="1.0" encoding="utf-8"?>
<Types xmlns="http://schemas.openxmlformats.org/package/2006/content-types">
  <Default Extension="tmp" ContentType="image/png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8" r:id="rId2"/>
    <p:sldId id="287" r:id="rId3"/>
    <p:sldId id="283" r:id="rId4"/>
    <p:sldId id="259" r:id="rId5"/>
    <p:sldId id="284" r:id="rId6"/>
    <p:sldId id="257" r:id="rId7"/>
    <p:sldId id="264" r:id="rId8"/>
    <p:sldId id="286" r:id="rId9"/>
    <p:sldId id="28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8" autoAdjust="0"/>
    <p:restoredTop sz="96047" autoAdjust="0"/>
  </p:normalViewPr>
  <p:slideViewPr>
    <p:cSldViewPr snapToGrid="0">
      <p:cViewPr>
        <p:scale>
          <a:sx n="51" d="100"/>
          <a:sy n="51" d="100"/>
        </p:scale>
        <p:origin x="-1056" y="-12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1CC60-BF2F-45EB-A03A-736946B98FFB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09A6C-B815-4BC1-BA50-9FA718E71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895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LHC Detectors = ATLAS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109A6C-B815-4BC1-BA50-9FA718E7159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117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109A6C-B815-4BC1-BA50-9FA718E7159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250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3A96-01F2-41F8-8862-D7082C0167B6}" type="datetime1">
              <a:rPr lang="en-GB" smtClean="0"/>
              <a:t>12/05/2017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930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6DB16-8D91-4999-8254-153877CE5A8A}" type="datetime1">
              <a:rPr lang="en-GB" smtClean="0"/>
              <a:t>12/05/2017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468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817C7-79A7-4E69-B71C-BD073B8493F7}" type="datetime1">
              <a:rPr lang="en-GB" smtClean="0"/>
              <a:t>12/05/2017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6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C324-B1B7-417A-AEF4-B10D054F6DA3}" type="datetime1">
              <a:rPr lang="en-GB" smtClean="0"/>
              <a:t>12/05/2017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446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3051-05EB-48A5-B415-8C6E51AAE4AB}" type="datetime1">
              <a:rPr lang="en-GB" smtClean="0"/>
              <a:t>12/05/2017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323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853F-A12F-4247-83C9-5CE15EF721EA}" type="datetime1">
              <a:rPr lang="en-GB" smtClean="0"/>
              <a:t>12/05/2017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58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A98C-6BFA-4CA6-8F82-5E6B755C93D3}" type="datetime1">
              <a:rPr lang="en-GB" smtClean="0"/>
              <a:t>12/05/2017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847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633B-634C-46D3-9CD8-94982E0FD293}" type="datetime1">
              <a:rPr lang="en-GB" smtClean="0"/>
              <a:t>12/05/2017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15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7412E-88F7-412F-A744-F5EECDBF7DC7}" type="datetime1">
              <a:rPr lang="en-GB" smtClean="0"/>
              <a:t>12/05/2017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520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5D28A-322A-4AC4-B26F-0AA32A9D7092}" type="datetime1">
              <a:rPr lang="en-GB" smtClean="0"/>
              <a:t>12/05/2017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957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C6185-101A-4121-AFF6-51C355BE9BA6}" type="datetime1">
              <a:rPr lang="en-GB" smtClean="0"/>
              <a:t>12/05/2017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761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A6944-BFD6-4C4B-8E1B-20EC75AE3336}" type="datetime1">
              <a:rPr lang="en-GB" smtClean="0"/>
              <a:t>12/05/2017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A5C7C-6CDE-4A78-B003-3F4A8087A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56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228202749:1228202749:subDoc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project?P:1706527320:1706527320:subDocs" TargetMode="External"/><Relationship Id="rId2" Type="http://schemas.openxmlformats.org/officeDocument/2006/relationships/hyperlink" Target="https://indico.cern.ch/category/9239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space.cern.ch/te-project-building947/_layouts/15/start.aspx#/" TargetMode="External"/><Relationship Id="rId5" Type="http://schemas.openxmlformats.org/officeDocument/2006/relationships/hyperlink" Target="https://e-groups.cern.ch/e-groups/Egroup.do?egroupId=10249655&amp;AI_SESSION=nVX4C2vNsH8LPekt6eQxCPblkJJMZmyPs0Ew2cyznEXZErf4Y8nI!-1794554339!1494515149789" TargetMode="External"/><Relationship Id="rId4" Type="http://schemas.openxmlformats.org/officeDocument/2006/relationships/hyperlink" Target="file:///\\cern.ch\dfs\Departments\TE\Projects\Building94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1464877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Building 947 Project: Kick-off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562" y="3585561"/>
            <a:ext cx="10515600" cy="1975666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Tony Fowler, TE-ABT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05D0-0AB3-414B-B355-92F5EE9D86A0}" type="datetime1">
              <a:rPr lang="en-GB" smtClean="0"/>
              <a:t>12/05/2017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55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1558-50AE-452A-85BE-D260EBF57E68}" type="datetime1">
              <a:rPr lang="en-GB" smtClean="0"/>
              <a:t>12/05/2017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2</a:t>
            </a:fld>
            <a:endParaRPr lang="en-GB" dirty="0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014" y="0"/>
            <a:ext cx="47399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02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1558-50AE-452A-85BE-D260EBF57E68}" type="datetime1">
              <a:rPr lang="en-GB" smtClean="0"/>
              <a:t>12/05/2017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3</a:t>
            </a:fld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1" y="2"/>
            <a:ext cx="10515600" cy="1000897"/>
          </a:xfrm>
        </p:spPr>
        <p:txBody>
          <a:bodyPr>
            <a:noAutofit/>
          </a:bodyPr>
          <a:lstStyle/>
          <a:p>
            <a:pPr marL="457200" lvl="1" indent="0" algn="ctr"/>
            <a:r>
              <a:rPr lang="en-GB" sz="3600" b="1" dirty="0" smtClean="0">
                <a:latin typeface="+mj-lt"/>
              </a:rPr>
              <a:t>Goals of the Meeting</a:t>
            </a:r>
            <a:endParaRPr lang="en-GB" sz="3600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6367" y="1101011"/>
            <a:ext cx="10562253" cy="481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800" dirty="0" smtClean="0"/>
              <a:t>Review the present status of the Project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800" dirty="0" smtClean="0"/>
              <a:t>Propose a Project Breakdown Structure: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GB" sz="2600" dirty="0" smtClean="0"/>
              <a:t>SMB managed components (interface with contractors and CERN Service groups)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800" dirty="0" smtClean="0"/>
              <a:t>Propose a Project Coordination and Reporting Structure (Steering):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GB" sz="2600" dirty="0" smtClean="0"/>
              <a:t>Project status and review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GB" sz="2600" dirty="0" smtClean="0"/>
              <a:t>Scheduling (including PLAN)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GB" sz="2600" dirty="0" smtClean="0"/>
              <a:t>Budget overview/control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GB" sz="2600" dirty="0" smtClean="0"/>
              <a:t>Transition to Installation phase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GB" sz="2600" dirty="0" smtClean="0"/>
              <a:t>Definition of ‘Core’ and ‘Extended’ Project Team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GB" sz="2600" dirty="0" smtClean="0"/>
              <a:t>Etc.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277508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"/>
            <a:ext cx="10515600" cy="1000897"/>
          </a:xfrm>
        </p:spPr>
        <p:txBody>
          <a:bodyPr>
            <a:noAutofit/>
          </a:bodyPr>
          <a:lstStyle/>
          <a:p>
            <a:pPr marL="457200" lvl="1" indent="0"/>
            <a:r>
              <a:rPr lang="en-GB" sz="3600" b="1" cap="all" dirty="0" smtClean="0">
                <a:latin typeface="+mj-lt"/>
              </a:rPr>
              <a:t>M</a:t>
            </a:r>
            <a:r>
              <a:rPr lang="en-GB" sz="3600" b="1" dirty="0" smtClean="0">
                <a:latin typeface="+mj-lt"/>
              </a:rPr>
              <a:t>otivation</a:t>
            </a:r>
            <a:r>
              <a:rPr lang="en-GB" sz="3600" b="1" cap="all" dirty="0" smtClean="0">
                <a:latin typeface="+mj-lt"/>
              </a:rPr>
              <a:t> </a:t>
            </a:r>
            <a:r>
              <a:rPr lang="en-GB" sz="3600" b="1" dirty="0">
                <a:latin typeface="+mj-lt"/>
              </a:rPr>
              <a:t>for a </a:t>
            </a:r>
            <a:r>
              <a:rPr lang="en-GB" sz="3600" b="1" dirty="0" smtClean="0">
                <a:latin typeface="+mj-lt"/>
              </a:rPr>
              <a:t>Multi-purpose </a:t>
            </a:r>
            <a:r>
              <a:rPr lang="en-GB" sz="3600" b="1" dirty="0">
                <a:latin typeface="+mj-lt"/>
              </a:rPr>
              <a:t>storage building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106" y="1253057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en-GB" dirty="0" smtClean="0"/>
              <a:t>The </a:t>
            </a:r>
            <a:r>
              <a:rPr lang="en-GB" dirty="0"/>
              <a:t>construction of a multi purpose storage building allows to free space from existing workshops and assembly buildings and to provide the flexibility up to the end of the LS2 Period needed for</a:t>
            </a:r>
            <a:r>
              <a:rPr lang="en-GB" dirty="0" smtClean="0"/>
              <a:t>:</a:t>
            </a:r>
          </a:p>
          <a:p>
            <a:pPr lvl="1">
              <a:spcAft>
                <a:spcPts val="600"/>
              </a:spcAft>
            </a:pPr>
            <a:r>
              <a:rPr lang="en-GB" sz="2800" dirty="0" smtClean="0"/>
              <a:t>Storage </a:t>
            </a:r>
            <a:r>
              <a:rPr lang="en-GB" sz="2800" dirty="0"/>
              <a:t>space needed for LIU &amp; HL-LHC Projects;</a:t>
            </a:r>
          </a:p>
          <a:p>
            <a:pPr lvl="1">
              <a:spcAft>
                <a:spcPts val="600"/>
              </a:spcAft>
            </a:pPr>
            <a:r>
              <a:rPr lang="en-GB" sz="2800" dirty="0"/>
              <a:t>Storage space for LHC </a:t>
            </a:r>
            <a:r>
              <a:rPr lang="en-GB" sz="2800" dirty="0" smtClean="0"/>
              <a:t>Detectors </a:t>
            </a:r>
            <a:r>
              <a:rPr lang="en-GB" sz="2800" dirty="0"/>
              <a:t>to make available space for assembly and testing of superconducting RF modules to match the HL-LHC </a:t>
            </a:r>
            <a:r>
              <a:rPr lang="en-GB" sz="2800" dirty="0" smtClean="0"/>
              <a:t>requirements;</a:t>
            </a:r>
          </a:p>
          <a:p>
            <a:pPr lvl="1">
              <a:spcAft>
                <a:spcPts val="600"/>
              </a:spcAft>
            </a:pPr>
            <a:r>
              <a:rPr lang="en-GB" sz="2800" dirty="0" smtClean="0"/>
              <a:t>Storage of light radioactive  equipment removed from the accelerator tunnels (and displaced from other radioactive storage areas).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dirty="0"/>
              <a:t>The strategy is to maximize the capacity of the building within a </a:t>
            </a:r>
            <a:r>
              <a:rPr lang="en-GB" dirty="0" smtClean="0"/>
              <a:t>well-defined </a:t>
            </a:r>
            <a:r>
              <a:rPr lang="en-GB" dirty="0"/>
              <a:t>budget </a:t>
            </a:r>
            <a:r>
              <a:rPr lang="en-GB" dirty="0" smtClean="0"/>
              <a:t>envelope - the provisional </a:t>
            </a:r>
            <a:r>
              <a:rPr lang="en-GB" dirty="0"/>
              <a:t>target is </a:t>
            </a:r>
            <a:r>
              <a:rPr lang="en-GB" dirty="0" smtClean="0"/>
              <a:t>9900m</a:t>
            </a:r>
            <a:r>
              <a:rPr lang="en-GB" baseline="30000" dirty="0" smtClean="0"/>
              <a:t>2</a:t>
            </a:r>
            <a:r>
              <a:rPr lang="en-GB" dirty="0" smtClean="0"/>
              <a:t>.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dirty="0" smtClean="0"/>
              <a:t>Building delivery is scheduled for October 2018.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dirty="0" smtClean="0"/>
              <a:t>More details at </a:t>
            </a:r>
            <a:r>
              <a:rPr lang="en-GB" dirty="0" smtClean="0">
                <a:hlinkClick r:id="rId3"/>
              </a:rPr>
              <a:t>IPP-2016-19</a:t>
            </a:r>
            <a:endParaRPr lang="en-GB" sz="2800" dirty="0"/>
          </a:p>
          <a:p>
            <a:pPr lvl="1">
              <a:spcAft>
                <a:spcPts val="600"/>
              </a:spcAft>
            </a:pPr>
            <a:endParaRPr lang="en-GB" sz="2800" dirty="0" smtClean="0"/>
          </a:p>
          <a:p>
            <a:pPr marL="457200" lvl="1" indent="0">
              <a:spcAft>
                <a:spcPts val="600"/>
              </a:spcAft>
              <a:buNone/>
            </a:pPr>
            <a:endParaRPr lang="en-GB" sz="28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0A991-8EEE-4DDE-AA9F-A178E2448E93}" type="datetime1">
              <a:rPr lang="en-GB" smtClean="0"/>
              <a:t>12/05/2017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4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13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22922-DC4C-4B61-A3E9-B4FFF790B8A7}" type="datetime1">
              <a:rPr lang="en-GB" smtClean="0"/>
              <a:t>12/05/2017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523488" y="24459"/>
            <a:ext cx="5084063" cy="681350"/>
          </a:xfrm>
        </p:spPr>
        <p:txBody>
          <a:bodyPr>
            <a:noAutofit/>
          </a:bodyPr>
          <a:lstStyle/>
          <a:p>
            <a:pPr marL="457200" lvl="1" indent="0"/>
            <a:r>
              <a:rPr lang="en-GB" sz="3600" b="1" dirty="0" smtClean="0">
                <a:latin typeface="+mj-lt"/>
              </a:rPr>
              <a:t>Building 947: Situation</a:t>
            </a:r>
            <a:endParaRPr lang="en-GB" sz="3600" b="1" dirty="0">
              <a:latin typeface="+mj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48384" y="744277"/>
            <a:ext cx="9115751" cy="5373720"/>
            <a:chOff x="1027992" y="9047"/>
            <a:chExt cx="10136015" cy="6839905"/>
          </a:xfrm>
        </p:grpSpPr>
        <p:pic>
          <p:nvPicPr>
            <p:cNvPr id="2" name="Picture 1" descr="Screen Clippi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7992" y="9047"/>
              <a:ext cx="10136015" cy="6839905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 rot="18784677">
              <a:off x="7020519" y="1510168"/>
              <a:ext cx="1602000" cy="1314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B947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23616" y="2632816"/>
              <a:ext cx="585216" cy="307777"/>
            </a:xfrm>
            <a:prstGeom prst="rect">
              <a:avLst/>
            </a:prstGeom>
            <a:solidFill>
              <a:srgbClr val="F8B5AA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887</a:t>
              </a:r>
              <a:endParaRPr lang="en-GB" sz="1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162544" y="5918560"/>
              <a:ext cx="585216" cy="307777"/>
            </a:xfrm>
            <a:prstGeom prst="rect">
              <a:avLst/>
            </a:prstGeom>
            <a:solidFill>
              <a:srgbClr val="F8B5AA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904</a:t>
              </a:r>
              <a:endParaRPr lang="en-GB" sz="1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236303" y="4796896"/>
              <a:ext cx="585216" cy="307777"/>
            </a:xfrm>
            <a:prstGeom prst="rect">
              <a:avLst/>
            </a:prstGeom>
            <a:solidFill>
              <a:srgbClr val="F8B5AA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927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7524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855" y="691724"/>
            <a:ext cx="9437858" cy="617665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FEB2-E9F0-4CF9-937C-AD3069896946}" type="datetime1">
              <a:rPr lang="en-GB" smtClean="0"/>
              <a:t>12/05/2017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088095" y="24459"/>
            <a:ext cx="4015810" cy="681350"/>
          </a:xfrm>
        </p:spPr>
        <p:txBody>
          <a:bodyPr>
            <a:noAutofit/>
          </a:bodyPr>
          <a:lstStyle/>
          <a:p>
            <a:pPr marL="457200" lvl="1" indent="0"/>
            <a:r>
              <a:rPr lang="en-GB" sz="3600" b="1" dirty="0" smtClean="0">
                <a:latin typeface="+mj-lt"/>
              </a:rPr>
              <a:t>Building 947: Plan</a:t>
            </a:r>
            <a:endParaRPr lang="en-GB" sz="3600" b="1" dirty="0"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080037" y="6035161"/>
            <a:ext cx="825250" cy="688235"/>
            <a:chOff x="4080037" y="6035159"/>
            <a:chExt cx="825250" cy="688235"/>
          </a:xfrm>
        </p:grpSpPr>
        <p:sp>
          <p:nvSpPr>
            <p:cNvPr id="10" name="TextBox 9"/>
            <p:cNvSpPr txBox="1"/>
            <p:nvPr/>
          </p:nvSpPr>
          <p:spPr>
            <a:xfrm>
              <a:off x="4080037" y="6035159"/>
              <a:ext cx="825250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dk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B. 892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1" name="Down Arrow 10"/>
            <p:cNvSpPr/>
            <p:nvPr/>
          </p:nvSpPr>
          <p:spPr>
            <a:xfrm>
              <a:off x="4387977" y="6402572"/>
              <a:ext cx="209370" cy="32082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Right Arrow 12"/>
          <p:cNvSpPr/>
          <p:nvPr/>
        </p:nvSpPr>
        <p:spPr>
          <a:xfrm rot="16973891">
            <a:off x="5550559" y="5540409"/>
            <a:ext cx="230737" cy="151525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905287" y="875489"/>
            <a:ext cx="3248113" cy="603115"/>
          </a:xfrm>
          <a:prstGeom prst="straightConnector1">
            <a:avLst/>
          </a:prstGeom>
          <a:ln w="158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7626485" y="1887166"/>
            <a:ext cx="712206" cy="3858374"/>
          </a:xfrm>
          <a:prstGeom prst="straightConnector1">
            <a:avLst/>
          </a:prstGeom>
          <a:ln w="158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225703" y="768485"/>
            <a:ext cx="797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90m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07551" y="3732811"/>
            <a:ext cx="720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110m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1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823" y="1303549"/>
            <a:ext cx="11093109" cy="235002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D9012-8D5D-4F33-87C6-5D3E28A75F8E}" type="datetime1">
              <a:rPr lang="en-GB" smtClean="0"/>
              <a:t>12/05/2017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76" y="3994150"/>
            <a:ext cx="3143250" cy="2362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3982938"/>
            <a:ext cx="3344966" cy="23414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1808" y="3982938"/>
            <a:ext cx="3240396" cy="2373412"/>
          </a:xfrm>
          <a:prstGeom prst="rect">
            <a:avLst/>
          </a:prstGeom>
        </p:spPr>
      </p:pic>
      <p:cxnSp>
        <p:nvCxnSpPr>
          <p:cNvPr id="15" name="Straight Arrow Connector 14"/>
          <p:cNvCxnSpPr>
            <a:stCxn id="11" idx="0"/>
          </p:cNvCxnSpPr>
          <p:nvPr/>
        </p:nvCxnSpPr>
        <p:spPr>
          <a:xfrm flipH="1" flipV="1">
            <a:off x="2159540" y="2694562"/>
            <a:ext cx="50260" cy="1299588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3" idx="0"/>
          </p:cNvCxnSpPr>
          <p:nvPr/>
        </p:nvCxnSpPr>
        <p:spPr>
          <a:xfrm flipV="1">
            <a:off x="6132007" y="2597287"/>
            <a:ext cx="54785" cy="1385653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2" idx="0"/>
          </p:cNvCxnSpPr>
          <p:nvPr/>
        </p:nvCxnSpPr>
        <p:spPr>
          <a:xfrm flipH="1" flipV="1">
            <a:off x="8822988" y="2577830"/>
            <a:ext cx="1002896" cy="1405108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 txBox="1">
            <a:spLocks/>
          </p:cNvSpPr>
          <p:nvPr/>
        </p:nvSpPr>
        <p:spPr>
          <a:xfrm>
            <a:off x="3913837" y="116843"/>
            <a:ext cx="4436338" cy="6813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1"/>
            <a:r>
              <a:rPr lang="en-GB" sz="3600" b="1" kern="0" dirty="0" smtClean="0">
                <a:solidFill>
                  <a:sysClr val="windowText" lastClr="000000"/>
                </a:solidFill>
                <a:latin typeface="+mj-lt"/>
              </a:rPr>
              <a:t>Building 947: Profile</a:t>
            </a:r>
            <a:endParaRPr lang="en-GB" sz="3600" b="1" kern="0" dirty="0">
              <a:solidFill>
                <a:sysClr val="windowText" lastClr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343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LETEM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8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1" y="163488"/>
            <a:ext cx="10515600" cy="73462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Provisional Space </a:t>
            </a:r>
            <a:r>
              <a:rPr lang="en-US" sz="3600" b="1" dirty="0" smtClean="0"/>
              <a:t>Allocation*</a:t>
            </a:r>
            <a:endParaRPr lang="en-GB" sz="3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764513"/>
              </p:ext>
            </p:extLst>
          </p:nvPr>
        </p:nvGraphicFramePr>
        <p:xfrm>
          <a:off x="1292353" y="926580"/>
          <a:ext cx="9534142" cy="5420339"/>
        </p:xfrm>
        <a:graphic>
          <a:graphicData uri="http://schemas.openxmlformats.org/drawingml/2006/table">
            <a:tbl>
              <a:tblPr/>
              <a:tblGrid>
                <a:gridCol w="724398"/>
                <a:gridCol w="724398"/>
                <a:gridCol w="1709129"/>
                <a:gridCol w="894179"/>
                <a:gridCol w="2459938"/>
                <a:gridCol w="724398"/>
                <a:gridCol w="1573304"/>
                <a:gridCol w="724398"/>
              </a:tblGrid>
              <a:tr h="4669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Group</a:t>
                      </a:r>
                    </a:p>
                  </a:txBody>
                  <a:tcPr marL="7634" marR="7634" marT="7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Type</a:t>
                      </a:r>
                    </a:p>
                  </a:txBody>
                  <a:tcPr marL="7634" marR="7634" marT="7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Description</a:t>
                      </a:r>
                    </a:p>
                  </a:txBody>
                  <a:tcPr marL="7634" marR="7634" marT="7634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Requested Surface</a:t>
                      </a:r>
                    </a:p>
                  </a:txBody>
                  <a:tcPr marL="7634" marR="7634" marT="7634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Compensatory</a:t>
                      </a:r>
                    </a:p>
                  </a:txBody>
                  <a:tcPr marL="7634" marR="7634" marT="7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Comments</a:t>
                      </a:r>
                    </a:p>
                  </a:txBody>
                  <a:tcPr marL="7634" marR="7634" marT="7634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B947 Surface</a:t>
                      </a:r>
                    </a:p>
                  </a:txBody>
                  <a:tcPr marL="7634" marR="7634" marT="7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HSE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Light Rad Building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/>
                        </a:rPr>
                        <a:t>3500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ISR2 (TE-VSC Beamscreen storage)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TE-VSC move to 947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ISR8 (TE-MSC )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1100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TE-MSC move to B311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66FF"/>
                          </a:solidFill>
                          <a:effectLst/>
                          <a:latin typeface="Calibri"/>
                        </a:rPr>
                        <a:t>1900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TE-VSC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Transfer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From ISR2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548235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ex-ISR2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66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548235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66FF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HL-LHC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Collimators and SC link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/>
                        </a:rPr>
                        <a:t>1400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B927 (TE-MSC)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TE-MSC move to 947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B927 (EN-HE)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800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EN-HE move to 947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66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 Production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339966"/>
                          </a:solidFill>
                          <a:effectLst/>
                          <a:latin typeface="Calibri"/>
                        </a:rPr>
                        <a:t>1500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B180 (ATLAS)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1000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66FF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Swing Space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339966"/>
                          </a:solidFill>
                          <a:effectLst/>
                          <a:latin typeface="Calibri"/>
                        </a:rPr>
                        <a:t>1200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66FF"/>
                          </a:solidFill>
                          <a:effectLst/>
                          <a:latin typeface="Calibri"/>
                        </a:rPr>
                        <a:t>1200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ATLAS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Transfer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From B180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339966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(missing 500m2?)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33996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66FF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EN-HE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Transfer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From B927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339966"/>
                          </a:solidFill>
                          <a:effectLst/>
                          <a:latin typeface="Calibri"/>
                        </a:rPr>
                        <a:t>800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66FF"/>
                          </a:solidFill>
                          <a:effectLst/>
                          <a:latin typeface="Calibri"/>
                        </a:rPr>
                        <a:t>800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TE-MSC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Transfer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From B927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339966"/>
                          </a:solidFill>
                          <a:effectLst/>
                          <a:latin typeface="Calibri"/>
                        </a:rPr>
                        <a:t>600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66FF"/>
                          </a:solidFill>
                          <a:effectLst/>
                          <a:latin typeface="Calibri"/>
                        </a:rPr>
                        <a:t>600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LIU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Swing Space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339966"/>
                          </a:solidFill>
                          <a:effectLst/>
                          <a:latin typeface="Calibri"/>
                        </a:rPr>
                        <a:t>2000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66FF"/>
                          </a:solidFill>
                          <a:effectLst/>
                          <a:latin typeface="Calibri"/>
                        </a:rPr>
                        <a:t>2000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TE-MSC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Swing Space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339966"/>
                          </a:solidFill>
                          <a:effectLst/>
                          <a:latin typeface="Calibri"/>
                        </a:rPr>
                        <a:t>1800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2018-ISR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66FF"/>
                          </a:solidFill>
                          <a:effectLst/>
                          <a:latin typeface="Calibri"/>
                        </a:rPr>
                        <a:t>1800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86791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34" marR="7634" marT="7634" marB="0" anchor="b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Grand Total</a:t>
                      </a:r>
                    </a:p>
                  </a:txBody>
                  <a:tcPr marL="7634" marR="7634" marT="7634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9800</a:t>
                      </a:r>
                    </a:p>
                  </a:txBody>
                  <a:tcPr marL="7634" marR="7634" marT="76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142699" y="6209731"/>
            <a:ext cx="2934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 IPP, </a:t>
            </a:r>
            <a:r>
              <a:rPr lang="en-GB" dirty="0" err="1" smtClean="0"/>
              <a:t>edms</a:t>
            </a:r>
            <a:r>
              <a:rPr lang="en-GB" dirty="0" smtClean="0"/>
              <a:t> no. 1700278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102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D9012-8D5D-4F33-87C6-5D3E28A75F8E}" type="datetime1">
              <a:rPr lang="en-GB" smtClean="0"/>
              <a:t>12/05/2017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5C7C-6CDE-4A78-B003-3F4A8087AA95}" type="slidenum">
              <a:rPr lang="en-GB" smtClean="0"/>
              <a:t>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T. Fowler,   B947 Kick-off Meeting</a:t>
            </a:r>
            <a:endParaRPr lang="en-GB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3913837" y="116843"/>
            <a:ext cx="4436338" cy="6813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1"/>
            <a:r>
              <a:rPr lang="en-GB" sz="3600" b="1" kern="0" dirty="0" smtClean="0">
                <a:solidFill>
                  <a:sysClr val="windowText" lastClr="000000"/>
                </a:solidFill>
                <a:latin typeface="+mj-lt"/>
              </a:rPr>
              <a:t>Communication</a:t>
            </a:r>
            <a:endParaRPr lang="en-GB" sz="3600" b="1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9753" y="990196"/>
            <a:ext cx="1110342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Indico</a:t>
            </a:r>
            <a:r>
              <a:rPr lang="en-GB" sz="2800" dirty="0"/>
              <a:t> Site:  </a:t>
            </a:r>
            <a:r>
              <a:rPr lang="en-GB" sz="2800" dirty="0">
                <a:hlinkClick r:id="rId2"/>
              </a:rPr>
              <a:t>https://indico.cern.ch/category/9239</a:t>
            </a:r>
            <a:r>
              <a:rPr lang="en-GB" sz="2800" dirty="0" smtClean="0">
                <a:hlinkClick r:id="rId2"/>
              </a:rPr>
              <a:t>/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/>
              <a:t>EDMS: </a:t>
            </a:r>
            <a:r>
              <a:rPr lang="en-GB" sz="2800" dirty="0" smtClean="0">
                <a:hlinkClick r:id="rId3"/>
              </a:rPr>
              <a:t>https</a:t>
            </a:r>
            <a:r>
              <a:rPr lang="en-GB" sz="2800" dirty="0">
                <a:hlinkClick r:id="rId3"/>
              </a:rPr>
              <a:t>://edms.cern.ch/ui/#!master/navigator/project?P:1706527320:1706527320:subDocs 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 smtClean="0"/>
              <a:t>DFS: </a:t>
            </a:r>
            <a:r>
              <a:rPr lang="en-GB" sz="2800" dirty="0">
                <a:hlinkClick r:id="rId4" action="ppaction://hlinkfile"/>
              </a:rPr>
              <a:t>\\</a:t>
            </a:r>
            <a:r>
              <a:rPr lang="en-GB" sz="2800" dirty="0" smtClean="0">
                <a:hlinkClick r:id="rId4" action="ppaction://hlinkfile"/>
              </a:rPr>
              <a:t>cern.ch\dfs\Departments\TE\Projects\Building947</a:t>
            </a:r>
            <a:r>
              <a:rPr lang="en-GB" sz="2800" dirty="0" smtClean="0"/>
              <a:t>  (not yet active)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 err="1" smtClean="0"/>
              <a:t>Egroup</a:t>
            </a:r>
            <a:r>
              <a:rPr lang="en-GB" sz="2800" dirty="0" smtClean="0"/>
              <a:t>: </a:t>
            </a:r>
            <a:r>
              <a:rPr lang="en-GB" sz="2800" dirty="0" smtClean="0">
                <a:hlinkClick r:id="rId5"/>
              </a:rPr>
              <a:t>building947-project-team</a:t>
            </a:r>
            <a:r>
              <a:rPr lang="en-GB" sz="2800" dirty="0" smtClean="0"/>
              <a:t> </a:t>
            </a:r>
          </a:p>
          <a:p>
            <a:endParaRPr lang="en-GB" sz="2800" dirty="0"/>
          </a:p>
          <a:p>
            <a:r>
              <a:rPr lang="en-GB" sz="2800" dirty="0" err="1" smtClean="0"/>
              <a:t>Sharepoint</a:t>
            </a:r>
            <a:r>
              <a:rPr lang="en-GB" sz="2800" dirty="0"/>
              <a:t> Website: </a:t>
            </a:r>
            <a:r>
              <a:rPr lang="en-GB" sz="2800" dirty="0">
                <a:hlinkClick r:id="rId6"/>
              </a:rPr>
              <a:t>https://</a:t>
            </a:r>
            <a:r>
              <a:rPr lang="en-GB" sz="2800" dirty="0" smtClean="0">
                <a:hlinkClick r:id="rId6"/>
              </a:rPr>
              <a:t>espace.cern.ch/te-project-building947</a:t>
            </a:r>
            <a:endParaRPr lang="en-GB" sz="28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28211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4106</TotalTime>
  <Words>485</Words>
  <Application>Microsoft Office PowerPoint</Application>
  <PresentationFormat>Custom</PresentationFormat>
  <Paragraphs>252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Building 947 Project: Kick-off meeting</vt:lpstr>
      <vt:lpstr>PowerPoint Presentation</vt:lpstr>
      <vt:lpstr>Goals of the Meeting</vt:lpstr>
      <vt:lpstr>Motivation for a Multi-purpose storage building</vt:lpstr>
      <vt:lpstr>Building 947: Situation</vt:lpstr>
      <vt:lpstr>Building 947: Plan</vt:lpstr>
      <vt:lpstr>PowerPoint Presentation</vt:lpstr>
      <vt:lpstr>Provisional Space Allocation*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Fowler</dc:creator>
  <cp:lastModifiedBy>Tony Fowler</cp:lastModifiedBy>
  <cp:revision>58</cp:revision>
  <dcterms:created xsi:type="dcterms:W3CDTF">2017-04-06T13:12:32Z</dcterms:created>
  <dcterms:modified xsi:type="dcterms:W3CDTF">2017-05-12T08:06:32Z</dcterms:modified>
</cp:coreProperties>
</file>