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3" r:id="rId5"/>
    <p:sldId id="262" r:id="rId6"/>
    <p:sldId id="267" r:id="rId7"/>
    <p:sldId id="268" r:id="rId8"/>
    <p:sldId id="269" r:id="rId9"/>
    <p:sldId id="270" r:id="rId10"/>
    <p:sldId id="271" r:id="rId11"/>
    <p:sldId id="274" r:id="rId12"/>
    <p:sldId id="273" r:id="rId13"/>
    <p:sldId id="266" r:id="rId14"/>
    <p:sldId id="276" r:id="rId15"/>
    <p:sldId id="278" r:id="rId16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25" d="100"/>
          <a:sy n="125" d="100"/>
        </p:scale>
        <p:origin x="1194" y="10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09/05/2017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09/05/2017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0787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33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7244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3784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8041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4253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848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9553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8011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Hélène Mainaud Durand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Hélène Mainaud Durand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Hélène Mainaud Durand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Hélène Mainaud Durand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Hélène Mainaud Durand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Hélène Mainaud Durand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Hélène Mainaud Durand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Hélène Mainaud Durand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G"/><Relationship Id="rId4" Type="http://schemas.openxmlformats.org/officeDocument/2006/relationships/image" Target="../media/image15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2819400"/>
            <a:ext cx="7816024" cy="1800000"/>
          </a:xfrm>
        </p:spPr>
        <p:txBody>
          <a:bodyPr/>
          <a:lstStyle/>
          <a:p>
            <a:pPr algn="ctr"/>
            <a:r>
              <a:rPr lang="en-US" dirty="0" smtClean="0"/>
              <a:t>Longitudinal uncertainty of MQXF magnets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(large scale metrology point of view)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Hélène Mainaud Durand, on behalf of EN/ACE/SU/MTI </a:t>
            </a:r>
          </a:p>
          <a:p>
            <a:r>
              <a:rPr lang="en-GB" dirty="0" smtClean="0"/>
              <a:t>CERN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93</a:t>
            </a:r>
            <a:r>
              <a:rPr lang="en-GB" baseline="30000" dirty="0" smtClean="0"/>
              <a:t>rd</a:t>
            </a:r>
            <a:r>
              <a:rPr lang="en-GB" dirty="0" smtClean="0"/>
              <a:t> HL-LHC WP2 meeting – 9 May 2017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very much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Hélène Mainaud Durand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Hélène Mainaud Durand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453" y="314802"/>
            <a:ext cx="8385130" cy="46805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1840" y="4995323"/>
            <a:ext cx="2853903" cy="188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17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Rectangle 368"/>
          <p:cNvSpPr/>
          <p:nvPr/>
        </p:nvSpPr>
        <p:spPr>
          <a:xfrm>
            <a:off x="1442376" y="3187601"/>
            <a:ext cx="6231304" cy="269014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rgbClr val="95888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04" name="Rectangle 303"/>
          <p:cNvSpPr/>
          <p:nvPr/>
        </p:nvSpPr>
        <p:spPr>
          <a:xfrm>
            <a:off x="1331587" y="3039672"/>
            <a:ext cx="6466956" cy="3018935"/>
          </a:xfrm>
          <a:prstGeom prst="rect">
            <a:avLst/>
          </a:prstGeom>
          <a:noFill/>
          <a:ln w="28575">
            <a:solidFill>
              <a:srgbClr val="D1A05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255245" y="2721970"/>
            <a:ext cx="1024639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50" b="1" i="1" dirty="0">
                <a:solidFill>
                  <a:srgbClr val="D1A05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Cryostat</a:t>
            </a:r>
            <a:endParaRPr lang="en-GB" sz="2250" b="1" i="1" dirty="0">
              <a:solidFill>
                <a:srgbClr val="D1A05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2228827" y="2084223"/>
            <a:ext cx="456572" cy="456571"/>
            <a:chOff x="3920646" y="2084052"/>
            <a:chExt cx="288324" cy="288324"/>
          </a:xfrm>
        </p:grpSpPr>
        <p:cxnSp>
          <p:nvCxnSpPr>
            <p:cNvPr id="50" name="Straight Arrow Connector 49"/>
            <p:cNvCxnSpPr/>
            <p:nvPr/>
          </p:nvCxnSpPr>
          <p:spPr>
            <a:xfrm>
              <a:off x="3920646" y="2372376"/>
              <a:ext cx="288324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16200000">
              <a:off x="3781641" y="2228214"/>
              <a:ext cx="288324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2326066" y="2075090"/>
            <a:ext cx="1257099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2250" b="1" dirty="0" smtClean="0">
                <a:latin typeface="Utsaah" panose="020B0604020202020204" pitchFamily="34" charset="0"/>
                <a:cs typeface="Utsaah" panose="020B0604020202020204" pitchFamily="34" charset="0"/>
              </a:rPr>
              <a:t>R-</a:t>
            </a:r>
            <a:r>
              <a:rPr lang="fr-CH" sz="2250" b="1" dirty="0" err="1" smtClean="0">
                <a:latin typeface="Utsaah" panose="020B0604020202020204" pitchFamily="34" charset="0"/>
                <a:cs typeface="Utsaah" panose="020B0604020202020204" pitchFamily="34" charset="0"/>
              </a:rPr>
              <a:t>general</a:t>
            </a:r>
            <a:endParaRPr lang="fr-FR" sz="2250" b="1" dirty="0"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grpSp>
        <p:nvGrpSpPr>
          <p:cNvPr id="327" name="View port"/>
          <p:cNvGrpSpPr/>
          <p:nvPr/>
        </p:nvGrpSpPr>
        <p:grpSpPr>
          <a:xfrm>
            <a:off x="1310788" y="3428926"/>
            <a:ext cx="6505093" cy="2285051"/>
            <a:chOff x="1290412" y="3174462"/>
            <a:chExt cx="6505093" cy="2285051"/>
          </a:xfrm>
        </p:grpSpPr>
        <p:sp>
          <p:nvSpPr>
            <p:cNvPr id="86" name="Rectangle 85"/>
            <p:cNvSpPr/>
            <p:nvPr/>
          </p:nvSpPr>
          <p:spPr>
            <a:xfrm>
              <a:off x="1290412" y="3174462"/>
              <a:ext cx="36000" cy="36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1290412" y="5099513"/>
              <a:ext cx="36000" cy="36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7759505" y="3174462"/>
              <a:ext cx="36000" cy="36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7759505" y="5099513"/>
              <a:ext cx="36000" cy="36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2" name="Distance FSI"/>
          <p:cNvGrpSpPr/>
          <p:nvPr/>
        </p:nvGrpSpPr>
        <p:grpSpPr>
          <a:xfrm>
            <a:off x="1490262" y="3092716"/>
            <a:ext cx="6164466" cy="2965844"/>
            <a:chOff x="1469886" y="2838252"/>
            <a:chExt cx="6164466" cy="2965844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3994369" y="2852708"/>
              <a:ext cx="251566" cy="1152482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032479" y="4452116"/>
              <a:ext cx="311038" cy="1263255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469886" y="4518589"/>
              <a:ext cx="333986" cy="1218053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1713331" y="2852708"/>
              <a:ext cx="157147" cy="1279003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1731456" y="4587734"/>
              <a:ext cx="158578" cy="1148908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469886" y="2852708"/>
              <a:ext cx="315771" cy="1377575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H="1">
              <a:off x="3928102" y="2838252"/>
              <a:ext cx="9862" cy="1256413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3927763" y="4392069"/>
              <a:ext cx="153179" cy="1330118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H="1">
              <a:off x="4815012" y="4445598"/>
              <a:ext cx="280449" cy="1291044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4998541" y="2852708"/>
              <a:ext cx="177415" cy="1215866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H="1">
              <a:off x="5076582" y="4525814"/>
              <a:ext cx="94842" cy="1210828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4755096" y="2852708"/>
              <a:ext cx="343045" cy="1295502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H="1">
              <a:off x="7316950" y="2852708"/>
              <a:ext cx="316133" cy="1372730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7303238" y="4654933"/>
              <a:ext cx="331114" cy="1060438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H="1">
              <a:off x="7239136" y="2852708"/>
              <a:ext cx="131372" cy="1452366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7198373" y="4599672"/>
              <a:ext cx="108299" cy="1204424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91" name="Plaque metro G"/>
          <p:cNvSpPr/>
          <p:nvPr/>
        </p:nvSpPr>
        <p:spPr>
          <a:xfrm>
            <a:off x="205326" y="3039672"/>
            <a:ext cx="549522" cy="30651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Plaque Metro D"/>
          <p:cNvSpPr/>
          <p:nvPr/>
        </p:nvSpPr>
        <p:spPr>
          <a:xfrm>
            <a:off x="8267894" y="3039672"/>
            <a:ext cx="549522" cy="30651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26" name="BCAM"/>
          <p:cNvGrpSpPr/>
          <p:nvPr/>
        </p:nvGrpSpPr>
        <p:grpSpPr>
          <a:xfrm>
            <a:off x="286006" y="3495202"/>
            <a:ext cx="8429652" cy="2132263"/>
            <a:chOff x="265630" y="3240738"/>
            <a:chExt cx="8429652" cy="2132263"/>
          </a:xfrm>
        </p:grpSpPr>
        <p:sp>
          <p:nvSpPr>
            <p:cNvPr id="136" name="Rectangle 135"/>
            <p:cNvSpPr/>
            <p:nvPr/>
          </p:nvSpPr>
          <p:spPr>
            <a:xfrm>
              <a:off x="265630" y="3240738"/>
              <a:ext cx="354052" cy="2257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265630" y="5147229"/>
              <a:ext cx="354052" cy="2257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8341230" y="3240738"/>
              <a:ext cx="354052" cy="2257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8341230" y="5147229"/>
              <a:ext cx="354052" cy="2257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90" name="Straight Connector 189"/>
          <p:cNvCxnSpPr/>
          <p:nvPr/>
        </p:nvCxnSpPr>
        <p:spPr>
          <a:xfrm>
            <a:off x="1208000" y="4547560"/>
            <a:ext cx="6696744" cy="0"/>
          </a:xfrm>
          <a:prstGeom prst="line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4" name="TextBox 193"/>
          <p:cNvSpPr txBox="1"/>
          <p:nvPr/>
        </p:nvSpPr>
        <p:spPr>
          <a:xfrm>
            <a:off x="4171109" y="4227865"/>
            <a:ext cx="829073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875">
                <a:solidFill>
                  <a:srgbClr val="FF0000"/>
                </a:solidFill>
                <a:latin typeface="Utsaah" panose="020B0604020202020204" pitchFamily="34" charset="0"/>
                <a:cs typeface="Utsaah" panose="020B0604020202020204" pitchFamily="34" charset="0"/>
              </a:defRPr>
            </a:lvl1pPr>
          </a:lstStyle>
          <a:p>
            <a:pPr algn="ctr"/>
            <a:r>
              <a:rPr lang="fr-CH" dirty="0">
                <a:solidFill>
                  <a:schemeClr val="bg1">
                    <a:lumMod val="65000"/>
                  </a:schemeClr>
                </a:solidFill>
              </a:rPr>
              <a:t>Cryostat</a:t>
            </a:r>
          </a:p>
          <a:p>
            <a:pPr algn="ctr"/>
            <a:r>
              <a:rPr lang="fr-CH" dirty="0">
                <a:solidFill>
                  <a:schemeClr val="bg1">
                    <a:lumMod val="65000"/>
                  </a:schemeClr>
                </a:solidFill>
              </a:rPr>
              <a:t>axis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4" name="Rectangle 213"/>
          <p:cNvSpPr/>
          <p:nvPr/>
        </p:nvSpPr>
        <p:spPr>
          <a:xfrm rot="21382678">
            <a:off x="1955923" y="3909897"/>
            <a:ext cx="1977836" cy="1296000"/>
          </a:xfrm>
          <a:prstGeom prst="rect">
            <a:avLst/>
          </a:prstGeom>
          <a:noFill/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00B050"/>
              </a:solidFill>
            </a:endParaRPr>
          </a:p>
        </p:txBody>
      </p:sp>
      <p:cxnSp>
        <p:nvCxnSpPr>
          <p:cNvPr id="215" name="Straight Connector 214"/>
          <p:cNvCxnSpPr>
            <a:stCxn id="221" idx="3"/>
            <a:endCxn id="214" idx="3"/>
          </p:cNvCxnSpPr>
          <p:nvPr/>
        </p:nvCxnSpPr>
        <p:spPr>
          <a:xfrm rot="21382678">
            <a:off x="1942437" y="4558323"/>
            <a:ext cx="1991336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6" name="TextBox 215"/>
          <p:cNvSpPr txBox="1"/>
          <p:nvPr/>
        </p:nvSpPr>
        <p:spPr>
          <a:xfrm rot="21382678">
            <a:off x="2351006" y="4549143"/>
            <a:ext cx="1141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400" i="1">
                <a:solidFill>
                  <a:srgbClr val="FF0000"/>
                </a:solidFill>
                <a:latin typeface="Cambria Math" panose="02040503050406030204" pitchFamily="18" charset="0"/>
              </a:defRPr>
            </a:lvl1pPr>
          </a:lstStyle>
          <a:p>
            <a:r>
              <a:rPr lang="fr-CH" dirty="0" err="1"/>
              <a:t>Cavity</a:t>
            </a:r>
            <a:r>
              <a:rPr lang="fr-CH" dirty="0"/>
              <a:t> axis 1</a:t>
            </a:r>
            <a:endParaRPr lang="fr-FR" dirty="0"/>
          </a:p>
        </p:txBody>
      </p:sp>
      <p:cxnSp>
        <p:nvCxnSpPr>
          <p:cNvPr id="217" name="Straight Connector 216"/>
          <p:cNvCxnSpPr/>
          <p:nvPr/>
        </p:nvCxnSpPr>
        <p:spPr>
          <a:xfrm rot="21382678">
            <a:off x="3689622" y="3390669"/>
            <a:ext cx="0" cy="470315"/>
          </a:xfrm>
          <a:prstGeom prst="line">
            <a:avLst/>
          </a:prstGeom>
          <a:noFill/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8" name="Straight Connector 217"/>
          <p:cNvCxnSpPr/>
          <p:nvPr/>
        </p:nvCxnSpPr>
        <p:spPr>
          <a:xfrm rot="21382678">
            <a:off x="3811350" y="5152903"/>
            <a:ext cx="0" cy="417070"/>
          </a:xfrm>
          <a:prstGeom prst="line">
            <a:avLst/>
          </a:prstGeom>
          <a:noFill/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9" name="Straight Connector 218"/>
          <p:cNvCxnSpPr/>
          <p:nvPr/>
        </p:nvCxnSpPr>
        <p:spPr>
          <a:xfrm rot="21382678">
            <a:off x="2113048" y="5260205"/>
            <a:ext cx="0" cy="216000"/>
          </a:xfrm>
          <a:prstGeom prst="line">
            <a:avLst/>
          </a:prstGeom>
          <a:noFill/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0" name="Straight Connector 219"/>
          <p:cNvCxnSpPr/>
          <p:nvPr/>
        </p:nvCxnSpPr>
        <p:spPr>
          <a:xfrm rot="21382678">
            <a:off x="2012415" y="3829440"/>
            <a:ext cx="0" cy="136379"/>
          </a:xfrm>
          <a:prstGeom prst="line">
            <a:avLst/>
          </a:prstGeom>
          <a:noFill/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1" name="Rectangle 220"/>
          <p:cNvSpPr/>
          <p:nvPr/>
        </p:nvSpPr>
        <p:spPr>
          <a:xfrm rot="21382678">
            <a:off x="1824749" y="4449508"/>
            <a:ext cx="119796" cy="351000"/>
          </a:xfrm>
          <a:prstGeom prst="rect">
            <a:avLst/>
          </a:prstGeom>
          <a:noFill/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00B050"/>
              </a:solidFill>
            </a:endParaRPr>
          </a:p>
        </p:txBody>
      </p:sp>
      <p:sp>
        <p:nvSpPr>
          <p:cNvPr id="222" name="Rectangle 221"/>
          <p:cNvSpPr/>
          <p:nvPr/>
        </p:nvSpPr>
        <p:spPr>
          <a:xfrm rot="21382678">
            <a:off x="3929086" y="4316302"/>
            <a:ext cx="119796" cy="351000"/>
          </a:xfrm>
          <a:prstGeom prst="rect">
            <a:avLst/>
          </a:prstGeom>
          <a:noFill/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00B050"/>
              </a:solidFill>
            </a:endParaRPr>
          </a:p>
        </p:txBody>
      </p:sp>
      <p:sp>
        <p:nvSpPr>
          <p:cNvPr id="248" name="Rectangle 247"/>
          <p:cNvSpPr/>
          <p:nvPr/>
        </p:nvSpPr>
        <p:spPr>
          <a:xfrm rot="251424">
            <a:off x="5247894" y="3981944"/>
            <a:ext cx="1977836" cy="1296000"/>
          </a:xfrm>
          <a:prstGeom prst="rect">
            <a:avLst/>
          </a:prstGeom>
          <a:noFill/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00B050"/>
              </a:solidFill>
            </a:endParaRPr>
          </a:p>
        </p:txBody>
      </p:sp>
      <p:cxnSp>
        <p:nvCxnSpPr>
          <p:cNvPr id="249" name="Straight Connector 248"/>
          <p:cNvCxnSpPr>
            <a:stCxn id="255" idx="3"/>
            <a:endCxn id="248" idx="3"/>
          </p:cNvCxnSpPr>
          <p:nvPr/>
        </p:nvCxnSpPr>
        <p:spPr>
          <a:xfrm rot="251424">
            <a:off x="5234412" y="4629450"/>
            <a:ext cx="1991336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0" name="TextBox 249"/>
          <p:cNvSpPr txBox="1"/>
          <p:nvPr/>
        </p:nvSpPr>
        <p:spPr>
          <a:xfrm rot="251424">
            <a:off x="5803130" y="4623692"/>
            <a:ext cx="1141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400" i="1">
                <a:solidFill>
                  <a:srgbClr val="FF0000"/>
                </a:solidFill>
                <a:latin typeface="Cambria Math" panose="02040503050406030204" pitchFamily="18" charset="0"/>
              </a:defRPr>
            </a:lvl1pPr>
          </a:lstStyle>
          <a:p>
            <a:r>
              <a:rPr lang="fr-CH" dirty="0" err="1"/>
              <a:t>Cavity</a:t>
            </a:r>
            <a:r>
              <a:rPr lang="fr-CH" dirty="0"/>
              <a:t> axis 2</a:t>
            </a:r>
            <a:endParaRPr lang="fr-FR" dirty="0"/>
          </a:p>
        </p:txBody>
      </p:sp>
      <p:cxnSp>
        <p:nvCxnSpPr>
          <p:cNvPr id="251" name="Straight Connector 250"/>
          <p:cNvCxnSpPr/>
          <p:nvPr/>
        </p:nvCxnSpPr>
        <p:spPr>
          <a:xfrm flipH="1">
            <a:off x="7091252" y="3790597"/>
            <a:ext cx="18598" cy="253844"/>
          </a:xfrm>
          <a:prstGeom prst="line">
            <a:avLst/>
          </a:prstGeom>
          <a:noFill/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2" name="Straight Connector 251"/>
          <p:cNvCxnSpPr/>
          <p:nvPr/>
        </p:nvCxnSpPr>
        <p:spPr>
          <a:xfrm rot="251424">
            <a:off x="6986053" y="5335277"/>
            <a:ext cx="0" cy="417070"/>
          </a:xfrm>
          <a:prstGeom prst="line">
            <a:avLst/>
          </a:prstGeom>
          <a:noFill/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3" name="Straight Connector 252"/>
          <p:cNvCxnSpPr/>
          <p:nvPr/>
        </p:nvCxnSpPr>
        <p:spPr>
          <a:xfrm rot="251424">
            <a:off x="5302594" y="5211665"/>
            <a:ext cx="0" cy="216000"/>
          </a:xfrm>
          <a:prstGeom prst="line">
            <a:avLst/>
          </a:prstGeom>
          <a:noFill/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4" name="Straight Connector 253"/>
          <p:cNvCxnSpPr/>
          <p:nvPr/>
        </p:nvCxnSpPr>
        <p:spPr>
          <a:xfrm>
            <a:off x="5397808" y="3839771"/>
            <a:ext cx="0" cy="77296"/>
          </a:xfrm>
          <a:prstGeom prst="line">
            <a:avLst/>
          </a:prstGeom>
          <a:noFill/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55" name="Rectangle 254"/>
          <p:cNvSpPr/>
          <p:nvPr/>
        </p:nvSpPr>
        <p:spPr>
          <a:xfrm rot="251424">
            <a:off x="5117438" y="4376819"/>
            <a:ext cx="119796" cy="351000"/>
          </a:xfrm>
          <a:prstGeom prst="rect">
            <a:avLst/>
          </a:prstGeom>
          <a:noFill/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00B050"/>
              </a:solidFill>
            </a:endParaRPr>
          </a:p>
        </p:txBody>
      </p:sp>
      <p:sp>
        <p:nvSpPr>
          <p:cNvPr id="256" name="Rectangle 255"/>
          <p:cNvSpPr/>
          <p:nvPr/>
        </p:nvSpPr>
        <p:spPr>
          <a:xfrm rot="251424">
            <a:off x="7220350" y="4530893"/>
            <a:ext cx="119796" cy="351000"/>
          </a:xfrm>
          <a:prstGeom prst="rect">
            <a:avLst/>
          </a:prstGeom>
          <a:noFill/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00B050"/>
              </a:solidFill>
            </a:endParaRPr>
          </a:p>
        </p:txBody>
      </p:sp>
      <p:grpSp>
        <p:nvGrpSpPr>
          <p:cNvPr id="305" name="Cible FSI"/>
          <p:cNvGrpSpPr/>
          <p:nvPr/>
        </p:nvGrpSpPr>
        <p:grpSpPr>
          <a:xfrm>
            <a:off x="1799293" y="4252914"/>
            <a:ext cx="5544597" cy="681510"/>
            <a:chOff x="1778917" y="3998450"/>
            <a:chExt cx="5544597" cy="681510"/>
          </a:xfrm>
        </p:grpSpPr>
        <p:sp>
          <p:nvSpPr>
            <p:cNvPr id="306" name="Oval 305"/>
            <p:cNvSpPr/>
            <p:nvPr/>
          </p:nvSpPr>
          <p:spPr>
            <a:xfrm rot="21382678">
              <a:off x="1880882" y="4540474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07" name="Oval 306"/>
            <p:cNvSpPr/>
            <p:nvPr/>
          </p:nvSpPr>
          <p:spPr>
            <a:xfrm rot="21382678">
              <a:off x="1845184" y="4131657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08" name="Oval 307"/>
            <p:cNvSpPr/>
            <p:nvPr/>
          </p:nvSpPr>
          <p:spPr>
            <a:xfrm rot="21382678">
              <a:off x="1778917" y="4221131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09" name="Oval 308"/>
            <p:cNvSpPr/>
            <p:nvPr/>
          </p:nvSpPr>
          <p:spPr>
            <a:xfrm rot="21382678">
              <a:off x="1794720" y="4471329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10" name="Oval 309"/>
            <p:cNvSpPr/>
            <p:nvPr/>
          </p:nvSpPr>
          <p:spPr>
            <a:xfrm rot="21382678">
              <a:off x="3985219" y="4407268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11" name="Oval 310"/>
            <p:cNvSpPr/>
            <p:nvPr/>
          </p:nvSpPr>
          <p:spPr>
            <a:xfrm rot="21382678">
              <a:off x="3949521" y="3998450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12" name="Oval 311"/>
            <p:cNvSpPr/>
            <p:nvPr/>
          </p:nvSpPr>
          <p:spPr>
            <a:xfrm rot="21382678">
              <a:off x="3883254" y="4087925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13" name="Oval 312"/>
            <p:cNvSpPr/>
            <p:nvPr/>
          </p:nvSpPr>
          <p:spPr>
            <a:xfrm rot="21382678">
              <a:off x="3899057" y="4338123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14" name="Oval 313"/>
            <p:cNvSpPr/>
            <p:nvPr/>
          </p:nvSpPr>
          <p:spPr>
            <a:xfrm rot="251424">
              <a:off x="5146397" y="4471886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15" name="Oval 314"/>
            <p:cNvSpPr/>
            <p:nvPr/>
          </p:nvSpPr>
          <p:spPr>
            <a:xfrm rot="251424">
              <a:off x="5166602" y="4062010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16" name="Oval 315"/>
            <p:cNvSpPr/>
            <p:nvPr/>
          </p:nvSpPr>
          <p:spPr>
            <a:xfrm rot="251424">
              <a:off x="5088787" y="4141646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17" name="Oval 316"/>
            <p:cNvSpPr/>
            <p:nvPr/>
          </p:nvSpPr>
          <p:spPr>
            <a:xfrm rot="251424">
              <a:off x="5070434" y="4391670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18" name="Oval 317"/>
            <p:cNvSpPr/>
            <p:nvPr/>
          </p:nvSpPr>
          <p:spPr>
            <a:xfrm rot="251424">
              <a:off x="7249310" y="4625960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19" name="Oval 318"/>
            <p:cNvSpPr/>
            <p:nvPr/>
          </p:nvSpPr>
          <p:spPr>
            <a:xfrm rot="251424">
              <a:off x="7269514" y="4216084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20" name="Oval 319"/>
            <p:cNvSpPr/>
            <p:nvPr/>
          </p:nvSpPr>
          <p:spPr>
            <a:xfrm rot="251424">
              <a:off x="7191700" y="4295720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21" name="Oval 320"/>
            <p:cNvSpPr/>
            <p:nvPr/>
          </p:nvSpPr>
          <p:spPr>
            <a:xfrm rot="251424">
              <a:off x="7173346" y="4545744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336" name="Visées BCAM"/>
          <p:cNvGrpSpPr/>
          <p:nvPr/>
        </p:nvGrpSpPr>
        <p:grpSpPr>
          <a:xfrm>
            <a:off x="640058" y="3368670"/>
            <a:ext cx="6441724" cy="417624"/>
            <a:chOff x="619682" y="3352279"/>
            <a:chExt cx="6441724" cy="417624"/>
          </a:xfrm>
        </p:grpSpPr>
        <p:cxnSp>
          <p:nvCxnSpPr>
            <p:cNvPr id="140" name="Straight Connector 139"/>
            <p:cNvCxnSpPr>
              <a:endCxn id="136" idx="3"/>
            </p:cNvCxnSpPr>
            <p:nvPr/>
          </p:nvCxnSpPr>
          <p:spPr>
            <a:xfrm flipH="1">
              <a:off x="640058" y="3352279"/>
              <a:ext cx="2996176" cy="255809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>
              <a:stCxn id="338" idx="1"/>
              <a:endCxn id="136" idx="3"/>
            </p:cNvCxnSpPr>
            <p:nvPr/>
          </p:nvCxnSpPr>
          <p:spPr>
            <a:xfrm flipH="1" flipV="1">
              <a:off x="619682" y="3591697"/>
              <a:ext cx="1338762" cy="161763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>
              <a:stCxn id="345" idx="2"/>
            </p:cNvCxnSpPr>
            <p:nvPr/>
          </p:nvCxnSpPr>
          <p:spPr>
            <a:xfrm flipH="1" flipV="1">
              <a:off x="640058" y="3605658"/>
              <a:ext cx="4704217" cy="164245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>
              <a:stCxn id="341" idx="1"/>
            </p:cNvCxnSpPr>
            <p:nvPr/>
          </p:nvCxnSpPr>
          <p:spPr>
            <a:xfrm flipH="1" flipV="1">
              <a:off x="648150" y="3592535"/>
              <a:ext cx="6413256" cy="117935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7" name="Cible BCAM"/>
          <p:cNvGrpSpPr/>
          <p:nvPr/>
        </p:nvGrpSpPr>
        <p:grpSpPr>
          <a:xfrm>
            <a:off x="1969833" y="3314005"/>
            <a:ext cx="5171477" cy="2507832"/>
            <a:chOff x="1949457" y="3059541"/>
            <a:chExt cx="5171477" cy="2507832"/>
          </a:xfrm>
        </p:grpSpPr>
        <p:sp>
          <p:nvSpPr>
            <p:cNvPr id="338" name="Oval 337"/>
            <p:cNvSpPr/>
            <p:nvPr/>
          </p:nvSpPr>
          <p:spPr>
            <a:xfrm rot="21382678">
              <a:off x="1949457" y="3503184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9" name="Oval 338"/>
            <p:cNvSpPr/>
            <p:nvPr/>
          </p:nvSpPr>
          <p:spPr>
            <a:xfrm rot="21382678">
              <a:off x="2065520" y="5217505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0" name="Oval 339"/>
            <p:cNvSpPr/>
            <p:nvPr/>
          </p:nvSpPr>
          <p:spPr>
            <a:xfrm rot="21382678">
              <a:off x="3770305" y="5313163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1" name="Oval 340"/>
            <p:cNvSpPr/>
            <p:nvPr/>
          </p:nvSpPr>
          <p:spPr>
            <a:xfrm rot="251424">
              <a:off x="7048934" y="3463645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2" name="Oval 341"/>
            <p:cNvSpPr/>
            <p:nvPr/>
          </p:nvSpPr>
          <p:spPr>
            <a:xfrm rot="251424">
              <a:off x="5235985" y="5168871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3" name="Oval 342"/>
            <p:cNvSpPr/>
            <p:nvPr/>
          </p:nvSpPr>
          <p:spPr>
            <a:xfrm rot="251424">
              <a:off x="6911944" y="5495373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4" name="Oval 343"/>
            <p:cNvSpPr/>
            <p:nvPr/>
          </p:nvSpPr>
          <p:spPr>
            <a:xfrm rot="21382678">
              <a:off x="3615786" y="3059541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5" name="Oval 344"/>
            <p:cNvSpPr/>
            <p:nvPr/>
          </p:nvSpPr>
          <p:spPr>
            <a:xfrm rot="251424">
              <a:off x="5344179" y="3498461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8" name="angle"/>
          <p:cNvGrpSpPr/>
          <p:nvPr/>
        </p:nvGrpSpPr>
        <p:grpSpPr>
          <a:xfrm>
            <a:off x="475005" y="3277409"/>
            <a:ext cx="8054656" cy="515779"/>
            <a:chOff x="454629" y="2984716"/>
            <a:chExt cx="8054656" cy="515779"/>
          </a:xfrm>
        </p:grpSpPr>
        <p:cxnSp>
          <p:nvCxnSpPr>
            <p:cNvPr id="355" name="Straight Connector 354"/>
            <p:cNvCxnSpPr/>
            <p:nvPr/>
          </p:nvCxnSpPr>
          <p:spPr>
            <a:xfrm flipV="1">
              <a:off x="640058" y="2984716"/>
              <a:ext cx="0" cy="356672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362" name="Group 361"/>
            <p:cNvGrpSpPr/>
            <p:nvPr/>
          </p:nvGrpSpPr>
          <p:grpSpPr>
            <a:xfrm>
              <a:off x="454629" y="3130283"/>
              <a:ext cx="386512" cy="357595"/>
              <a:chOff x="457532" y="2519819"/>
              <a:chExt cx="386512" cy="357595"/>
            </a:xfrm>
          </p:grpSpPr>
          <p:sp>
            <p:nvSpPr>
              <p:cNvPr id="356" name="Arc 355"/>
              <p:cNvSpPr/>
              <p:nvPr/>
            </p:nvSpPr>
            <p:spPr>
              <a:xfrm>
                <a:off x="457532" y="2519819"/>
                <a:ext cx="357595" cy="357595"/>
              </a:xfrm>
              <a:prstGeom prst="arc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8" name="Straight Connector 357"/>
              <p:cNvCxnSpPr>
                <a:stCxn id="356" idx="2"/>
              </p:cNvCxnSpPr>
              <p:nvPr/>
            </p:nvCxnSpPr>
            <p:spPr>
              <a:xfrm flipV="1">
                <a:off x="815127" y="2603486"/>
                <a:ext cx="28917" cy="95131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59" name="Straight Connector 358"/>
              <p:cNvCxnSpPr>
                <a:stCxn id="356" idx="2"/>
              </p:cNvCxnSpPr>
              <p:nvPr/>
            </p:nvCxnSpPr>
            <p:spPr>
              <a:xfrm flipH="1" flipV="1">
                <a:off x="748930" y="2651051"/>
                <a:ext cx="66197" cy="47566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cxnSp>
          <p:nvCxnSpPr>
            <p:cNvPr id="363" name="Straight Connector 362"/>
            <p:cNvCxnSpPr/>
            <p:nvPr/>
          </p:nvCxnSpPr>
          <p:spPr>
            <a:xfrm flipV="1">
              <a:off x="8344230" y="2996952"/>
              <a:ext cx="0" cy="356672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364" name="Group 363"/>
            <p:cNvGrpSpPr/>
            <p:nvPr/>
          </p:nvGrpSpPr>
          <p:grpSpPr>
            <a:xfrm flipH="1">
              <a:off x="8122773" y="3142900"/>
              <a:ext cx="386512" cy="357595"/>
              <a:chOff x="457532" y="2519819"/>
              <a:chExt cx="386512" cy="357595"/>
            </a:xfrm>
          </p:grpSpPr>
          <p:sp>
            <p:nvSpPr>
              <p:cNvPr id="365" name="Arc 364"/>
              <p:cNvSpPr/>
              <p:nvPr/>
            </p:nvSpPr>
            <p:spPr>
              <a:xfrm>
                <a:off x="457532" y="2519819"/>
                <a:ext cx="357595" cy="357595"/>
              </a:xfrm>
              <a:prstGeom prst="arc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6" name="Straight Connector 365"/>
              <p:cNvCxnSpPr>
                <a:stCxn id="365" idx="2"/>
              </p:cNvCxnSpPr>
              <p:nvPr/>
            </p:nvCxnSpPr>
            <p:spPr>
              <a:xfrm flipV="1">
                <a:off x="815127" y="2603486"/>
                <a:ext cx="28917" cy="95131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67" name="Straight Connector 366"/>
              <p:cNvCxnSpPr>
                <a:stCxn id="365" idx="2"/>
              </p:cNvCxnSpPr>
              <p:nvPr/>
            </p:nvCxnSpPr>
            <p:spPr>
              <a:xfrm flipH="1" flipV="1">
                <a:off x="748930" y="2651051"/>
                <a:ext cx="66197" cy="47566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9" name="Angle legende"/>
          <p:cNvGrpSpPr/>
          <p:nvPr/>
        </p:nvGrpSpPr>
        <p:grpSpPr>
          <a:xfrm>
            <a:off x="730157" y="1263305"/>
            <a:ext cx="1782072" cy="614768"/>
            <a:chOff x="3857578" y="1434245"/>
            <a:chExt cx="1782072" cy="614768"/>
          </a:xfrm>
        </p:grpSpPr>
        <p:sp>
          <p:nvSpPr>
            <p:cNvPr id="385" name="Rectangle 384"/>
            <p:cNvSpPr/>
            <p:nvPr/>
          </p:nvSpPr>
          <p:spPr>
            <a:xfrm>
              <a:off x="3857578" y="1814235"/>
              <a:ext cx="286813" cy="1828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9" name="Oval 398"/>
            <p:cNvSpPr/>
            <p:nvPr/>
          </p:nvSpPr>
          <p:spPr>
            <a:xfrm rot="21382678">
              <a:off x="5567650" y="1800519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4" name="Straight Connector 403"/>
            <p:cNvCxnSpPr/>
            <p:nvPr/>
          </p:nvCxnSpPr>
          <p:spPr>
            <a:xfrm flipV="1">
              <a:off x="4144391" y="1619980"/>
              <a:ext cx="0" cy="356672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407" name="Arc 406"/>
            <p:cNvSpPr/>
            <p:nvPr/>
          </p:nvSpPr>
          <p:spPr>
            <a:xfrm>
              <a:off x="3968233" y="1691418"/>
              <a:ext cx="357595" cy="357595"/>
            </a:xfrm>
            <a:prstGeom prst="arc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8" name="Straight Connector 407"/>
            <p:cNvCxnSpPr>
              <a:stCxn id="407" idx="2"/>
            </p:cNvCxnSpPr>
            <p:nvPr/>
          </p:nvCxnSpPr>
          <p:spPr>
            <a:xfrm flipV="1">
              <a:off x="4325828" y="1775085"/>
              <a:ext cx="28917" cy="95131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09" name="Straight Connector 408"/>
            <p:cNvCxnSpPr>
              <a:stCxn id="407" idx="2"/>
            </p:cNvCxnSpPr>
            <p:nvPr/>
          </p:nvCxnSpPr>
          <p:spPr>
            <a:xfrm flipH="1" flipV="1">
              <a:off x="4259631" y="1822650"/>
              <a:ext cx="66197" cy="47566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0" name="Straight Connector 409"/>
            <p:cNvCxnSpPr>
              <a:stCxn id="399" idx="2"/>
              <a:endCxn id="385" idx="3"/>
            </p:cNvCxnSpPr>
            <p:nvPr/>
          </p:nvCxnSpPr>
          <p:spPr>
            <a:xfrm flipH="1">
              <a:off x="4144391" y="1838793"/>
              <a:ext cx="1423331" cy="6689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5" name="TextBox 414"/>
            <p:cNvSpPr txBox="1"/>
            <p:nvPr/>
          </p:nvSpPr>
          <p:spPr>
            <a:xfrm>
              <a:off x="4187998" y="1434245"/>
              <a:ext cx="1337226" cy="380873"/>
            </a:xfrm>
            <a:prstGeom prst="rect">
              <a:avLst/>
            </a:prstGeom>
            <a:noFill/>
            <a:ln w="9525"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en-US" sz="1875" b="1" dirty="0" smtClean="0">
                  <a:solidFill>
                    <a:srgbClr val="FF0000"/>
                  </a:solidFill>
                  <a:latin typeface="Utsaah" panose="020B0604020202020204" pitchFamily="34" charset="0"/>
                  <a:cs typeface="Utsaah" panose="020B0604020202020204" pitchFamily="34" charset="0"/>
                </a:rPr>
                <a:t>BCAM device </a:t>
              </a:r>
              <a:endParaRPr lang="en-US" sz="1875" b="1" dirty="0">
                <a:solidFill>
                  <a:srgbClr val="FF0000"/>
                </a:solidFill>
                <a:latin typeface="Utsaah" panose="020B0604020202020204" pitchFamily="34" charset="0"/>
                <a:cs typeface="Utsaah" panose="020B0604020202020204" pitchFamily="34" charset="0"/>
              </a:endParaRPr>
            </a:p>
          </p:txBody>
        </p:sp>
      </p:grpSp>
      <p:grpSp>
        <p:nvGrpSpPr>
          <p:cNvPr id="418" name="legende distance"/>
          <p:cNvGrpSpPr/>
          <p:nvPr/>
        </p:nvGrpSpPr>
        <p:grpSpPr>
          <a:xfrm>
            <a:off x="796085" y="839234"/>
            <a:ext cx="1730710" cy="400634"/>
            <a:chOff x="3894397" y="564546"/>
            <a:chExt cx="1730710" cy="400634"/>
          </a:xfrm>
        </p:grpSpPr>
        <p:cxnSp>
          <p:nvCxnSpPr>
            <p:cNvPr id="375" name="Straight Connector 374"/>
            <p:cNvCxnSpPr>
              <a:stCxn id="376" idx="3"/>
              <a:endCxn id="377" idx="2"/>
            </p:cNvCxnSpPr>
            <p:nvPr/>
          </p:nvCxnSpPr>
          <p:spPr>
            <a:xfrm>
              <a:off x="4056397" y="897680"/>
              <a:ext cx="1514764" cy="1706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76" name="Rectangle 375"/>
            <p:cNvSpPr/>
            <p:nvPr/>
          </p:nvSpPr>
          <p:spPr>
            <a:xfrm>
              <a:off x="3894397" y="830180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77" name="Oval 376"/>
            <p:cNvSpPr/>
            <p:nvPr/>
          </p:nvSpPr>
          <p:spPr>
            <a:xfrm rot="21382678">
              <a:off x="5571107" y="870680"/>
              <a:ext cx="54000" cy="54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17" name="TextBox 416"/>
            <p:cNvSpPr txBox="1"/>
            <p:nvPr/>
          </p:nvSpPr>
          <p:spPr>
            <a:xfrm>
              <a:off x="4193634" y="564546"/>
              <a:ext cx="1040670" cy="380873"/>
            </a:xfrm>
            <a:prstGeom prst="rect">
              <a:avLst/>
            </a:prstGeom>
            <a:noFill/>
            <a:ln w="9525"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en-US" sz="1875" b="1" dirty="0" smtClean="0">
                  <a:solidFill>
                    <a:schemeClr val="bg2"/>
                  </a:solidFill>
                  <a:latin typeface="Utsaah" panose="020B0604020202020204" pitchFamily="34" charset="0"/>
                  <a:cs typeface="Utsaah" panose="020B0604020202020204" pitchFamily="34" charset="0"/>
                </a:rPr>
                <a:t>FSI device</a:t>
              </a:r>
              <a:endParaRPr lang="en-US" sz="1875" b="1" dirty="0">
                <a:solidFill>
                  <a:schemeClr val="bg2"/>
                </a:solidFill>
                <a:latin typeface="Utsaah" panose="020B0604020202020204" pitchFamily="34" charset="0"/>
                <a:cs typeface="Utsaah" panose="020B0604020202020204" pitchFamily="34" charset="0"/>
              </a:endParaRPr>
            </a:p>
          </p:txBody>
        </p:sp>
      </p:grpSp>
      <p:grpSp>
        <p:nvGrpSpPr>
          <p:cNvPr id="434" name="Group 433"/>
          <p:cNvGrpSpPr/>
          <p:nvPr/>
        </p:nvGrpSpPr>
        <p:grpSpPr>
          <a:xfrm rot="-240000">
            <a:off x="2826542" y="4092408"/>
            <a:ext cx="456572" cy="456571"/>
            <a:chOff x="3920646" y="2084052"/>
            <a:chExt cx="288324" cy="288324"/>
          </a:xfrm>
        </p:grpSpPr>
        <p:cxnSp>
          <p:nvCxnSpPr>
            <p:cNvPr id="435" name="Straight Arrow Connector 434"/>
            <p:cNvCxnSpPr/>
            <p:nvPr/>
          </p:nvCxnSpPr>
          <p:spPr>
            <a:xfrm>
              <a:off x="3920646" y="2372376"/>
              <a:ext cx="2883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Straight Arrow Connector 435"/>
            <p:cNvCxnSpPr/>
            <p:nvPr/>
          </p:nvCxnSpPr>
          <p:spPr>
            <a:xfrm rot="16200000">
              <a:off x="3781641" y="2228214"/>
              <a:ext cx="2883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7" name="Group 436"/>
          <p:cNvGrpSpPr/>
          <p:nvPr/>
        </p:nvGrpSpPr>
        <p:grpSpPr>
          <a:xfrm rot="240000">
            <a:off x="6239467" y="4189793"/>
            <a:ext cx="456572" cy="456571"/>
            <a:chOff x="3920646" y="2084052"/>
            <a:chExt cx="288324" cy="288324"/>
          </a:xfrm>
        </p:grpSpPr>
        <p:cxnSp>
          <p:nvCxnSpPr>
            <p:cNvPr id="438" name="Straight Arrow Connector 437"/>
            <p:cNvCxnSpPr/>
            <p:nvPr/>
          </p:nvCxnSpPr>
          <p:spPr>
            <a:xfrm>
              <a:off x="3920646" y="2372376"/>
              <a:ext cx="2883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Straight Arrow Connector 438"/>
            <p:cNvCxnSpPr/>
            <p:nvPr/>
          </p:nvCxnSpPr>
          <p:spPr>
            <a:xfrm rot="16200000">
              <a:off x="3781641" y="2228214"/>
              <a:ext cx="2883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loupe"/>
          <p:cNvGrpSpPr/>
          <p:nvPr/>
        </p:nvGrpSpPr>
        <p:grpSpPr>
          <a:xfrm rot="6179470">
            <a:off x="4445785" y="2676767"/>
            <a:ext cx="630622" cy="613380"/>
            <a:chOff x="1763688" y="2334681"/>
            <a:chExt cx="3494112" cy="3398575"/>
          </a:xfrm>
        </p:grpSpPr>
        <p:cxnSp>
          <p:nvCxnSpPr>
            <p:cNvPr id="158" name="Straight Connector 157"/>
            <p:cNvCxnSpPr/>
            <p:nvPr/>
          </p:nvCxnSpPr>
          <p:spPr>
            <a:xfrm flipV="1">
              <a:off x="1763688" y="4797152"/>
              <a:ext cx="1080120" cy="936104"/>
            </a:xfrm>
            <a:prstGeom prst="line">
              <a:avLst/>
            </a:prstGeom>
            <a:ln w="1016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Oval 158"/>
            <p:cNvSpPr/>
            <p:nvPr/>
          </p:nvSpPr>
          <p:spPr>
            <a:xfrm>
              <a:off x="2521496" y="2334681"/>
              <a:ext cx="2736304" cy="2736304"/>
            </a:xfrm>
            <a:prstGeom prst="ellipse">
              <a:avLst/>
            </a:prstGeom>
            <a:ln w="1016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3" name="Tete FSI"/>
          <p:cNvGrpSpPr/>
          <p:nvPr/>
        </p:nvGrpSpPr>
        <p:grpSpPr>
          <a:xfrm>
            <a:off x="1402486" y="2979728"/>
            <a:ext cx="6326466" cy="3153934"/>
            <a:chOff x="1388886" y="2717708"/>
            <a:chExt cx="6326466" cy="3153934"/>
          </a:xfrm>
        </p:grpSpPr>
        <p:sp>
          <p:nvSpPr>
            <p:cNvPr id="164" name="Rectangle 163"/>
            <p:cNvSpPr/>
            <p:nvPr/>
          </p:nvSpPr>
          <p:spPr>
            <a:xfrm>
              <a:off x="1388886" y="2717708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1388886" y="5736642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4164935" y="2717708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4262517" y="5715371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1632331" y="2717708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1631456" y="5736642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3849263" y="2717708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3999942" y="5722187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4674096" y="2717708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4734012" y="5736642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4917541" y="2717708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4976582" y="5736642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7552083" y="2717708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7553352" y="5715371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7289508" y="2717708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7236411" y="5722187"/>
              <a:ext cx="162000" cy="135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27" name="Feedthrough"/>
          <p:cNvGrpSpPr/>
          <p:nvPr/>
        </p:nvGrpSpPr>
        <p:grpSpPr>
          <a:xfrm>
            <a:off x="3468211" y="543519"/>
            <a:ext cx="4036451" cy="2294364"/>
            <a:chOff x="3549908" y="356899"/>
            <a:chExt cx="4036451" cy="2294364"/>
          </a:xfrm>
        </p:grpSpPr>
        <p:sp>
          <p:nvSpPr>
            <p:cNvPr id="441" name="Rectangle 440"/>
            <p:cNvSpPr/>
            <p:nvPr/>
          </p:nvSpPr>
          <p:spPr>
            <a:xfrm>
              <a:off x="4244167" y="789971"/>
              <a:ext cx="782755" cy="652296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420" name="Picture 419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20" r="13860"/>
            <a:stretch/>
          </p:blipFill>
          <p:spPr>
            <a:xfrm>
              <a:off x="3549908" y="356899"/>
              <a:ext cx="3096687" cy="2294364"/>
            </a:xfrm>
            <a:prstGeom prst="rect">
              <a:avLst/>
            </a:prstGeom>
          </p:spPr>
        </p:pic>
        <p:cxnSp>
          <p:nvCxnSpPr>
            <p:cNvPr id="426" name="Straight Connector 425"/>
            <p:cNvCxnSpPr/>
            <p:nvPr/>
          </p:nvCxnSpPr>
          <p:spPr>
            <a:xfrm>
              <a:off x="4650075" y="1402766"/>
              <a:ext cx="171233" cy="869195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9" name="Straight Connector 428"/>
            <p:cNvCxnSpPr/>
            <p:nvPr/>
          </p:nvCxnSpPr>
          <p:spPr>
            <a:xfrm>
              <a:off x="3750116" y="1090498"/>
              <a:ext cx="2673845" cy="0"/>
            </a:xfrm>
            <a:prstGeom prst="line">
              <a:avLst/>
            </a:prstGeom>
            <a:noFill/>
            <a:ln w="28575">
              <a:solidFill>
                <a:srgbClr val="D1A05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31" name="Straight Connector 430"/>
            <p:cNvCxnSpPr/>
            <p:nvPr/>
          </p:nvCxnSpPr>
          <p:spPr>
            <a:xfrm>
              <a:off x="3738561" y="1729393"/>
              <a:ext cx="2673845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rgbClr val="95888D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42" name="TextBox 441"/>
            <p:cNvSpPr txBox="1"/>
            <p:nvPr/>
          </p:nvSpPr>
          <p:spPr>
            <a:xfrm>
              <a:off x="6093643" y="420571"/>
              <a:ext cx="14927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Feedthrough</a:t>
              </a:r>
              <a:endParaRPr lang="pl-PL" dirty="0" smtClean="0"/>
            </a:p>
            <a:p>
              <a:pPr algn="ctr"/>
              <a:r>
                <a:rPr lang="pl-PL" dirty="0"/>
                <a:t>(</a:t>
              </a:r>
              <a:r>
                <a:rPr lang="pl-PL" dirty="0" smtClean="0"/>
                <a:t>FSI </a:t>
              </a:r>
              <a:r>
                <a:rPr lang="pl-PL" dirty="0" err="1" smtClean="0"/>
                <a:t>head</a:t>
              </a:r>
              <a:r>
                <a:rPr lang="pl-PL" dirty="0" smtClean="0"/>
                <a:t>)</a:t>
              </a:r>
              <a:endParaRPr lang="en-US" dirty="0"/>
            </a:p>
          </p:txBody>
        </p:sp>
        <p:sp>
          <p:nvSpPr>
            <p:cNvPr id="25" name="Oval Callout 24"/>
            <p:cNvSpPr/>
            <p:nvPr/>
          </p:nvSpPr>
          <p:spPr>
            <a:xfrm>
              <a:off x="3631127" y="581591"/>
              <a:ext cx="2885089" cy="1663967"/>
            </a:xfrm>
            <a:prstGeom prst="wedgeEllipseCallou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54848" y="3965683"/>
            <a:ext cx="7504955" cy="1173730"/>
            <a:chOff x="754848" y="3965683"/>
            <a:chExt cx="7504955" cy="1173730"/>
          </a:xfrm>
        </p:grpSpPr>
        <p:sp>
          <p:nvSpPr>
            <p:cNvPr id="2" name="Rectangle 1"/>
            <p:cNvSpPr/>
            <p:nvPr/>
          </p:nvSpPr>
          <p:spPr>
            <a:xfrm>
              <a:off x="754848" y="3965683"/>
              <a:ext cx="555940" cy="20931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754848" y="4919372"/>
              <a:ext cx="555940" cy="20931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7825162" y="3965683"/>
              <a:ext cx="434641" cy="22004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7825162" y="4919372"/>
              <a:ext cx="434641" cy="22004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787134" y="3141644"/>
            <a:ext cx="76815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500" b="1" i="1" dirty="0" err="1" smtClean="0">
                <a:latin typeface="Utsaah" panose="020B0604020202020204" pitchFamily="34" charset="0"/>
                <a:cs typeface="Utsaah" panose="020B0604020202020204" pitchFamily="34" charset="0"/>
              </a:rPr>
              <a:t>Viewport</a:t>
            </a:r>
            <a:endParaRPr lang="en-GB" sz="1500" b="1" i="1" dirty="0"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182" name="Picture 18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0" t="27951" r="3801"/>
          <a:stretch/>
        </p:blipFill>
        <p:spPr>
          <a:xfrm>
            <a:off x="7449329" y="760529"/>
            <a:ext cx="1677024" cy="18865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13477" y="6306611"/>
            <a:ext cx="99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V. Rude</a:t>
            </a:r>
            <a:endParaRPr lang="en-GB" dirty="0"/>
          </a:p>
        </p:txBody>
      </p:sp>
      <p:sp>
        <p:nvSpPr>
          <p:cNvPr id="183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Position monitoring systems- solution validation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1782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5" grpId="0" animBg="1"/>
      <p:bldP spid="1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foreseen in the baseline?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1"/>
            <a:ext cx="8208472" cy="985663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Monitoring of the longitudinal relative position of each cryostat w.r.t tunnel floor.</a:t>
            </a:r>
            <a:endParaRPr lang="en-US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Hélène Mainaud Durand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Espace réservé du contenu 2"/>
          <p:cNvSpPr txBox="1">
            <a:spLocks/>
          </p:cNvSpPr>
          <p:nvPr/>
        </p:nvSpPr>
        <p:spPr>
          <a:xfrm>
            <a:off x="612000" y="2445736"/>
            <a:ext cx="8208472" cy="3719568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 smtClean="0"/>
              <a:t>Monitoring of the 5 DOF position (radial &amp; vertical translations + 3 rotations) of the cold mass (mechanical axis) w.r.t. cryostat using FSI system.</a:t>
            </a:r>
          </a:p>
          <a:p>
            <a:pPr algn="just"/>
            <a:r>
              <a:rPr lang="en-US" sz="2400" dirty="0" smtClean="0"/>
              <a:t>Such a 5 DOF monitoring could be transformed «for free» in a 6 DOF, considering the example of crab cavities.</a:t>
            </a:r>
          </a:p>
          <a:p>
            <a:pPr algn="just"/>
            <a:r>
              <a:rPr lang="en-US" sz="2400" dirty="0" smtClean="0"/>
              <a:t>Outline:</a:t>
            </a:r>
          </a:p>
          <a:p>
            <a:pPr lvl="1" algn="just"/>
            <a:r>
              <a:rPr lang="en-US" sz="2000" dirty="0" smtClean="0"/>
              <a:t>A brief remind concerning the alignment objectives of crab cavities</a:t>
            </a:r>
          </a:p>
          <a:p>
            <a:pPr lvl="1" algn="just"/>
            <a:r>
              <a:rPr lang="en-US" sz="2000" dirty="0" smtClean="0"/>
              <a:t>Solution proposed</a:t>
            </a:r>
          </a:p>
          <a:p>
            <a:pPr lvl="1" algn="just"/>
            <a:r>
              <a:rPr lang="en-US" sz="2000" dirty="0" smtClean="0"/>
              <a:t>Study of configuration proposed</a:t>
            </a:r>
          </a:p>
          <a:p>
            <a:pPr lvl="1" algn="just"/>
            <a:r>
              <a:rPr lang="en-US" sz="2000" dirty="0" smtClean="0"/>
              <a:t>Results obtained @ 20°C.</a:t>
            </a:r>
          </a:p>
          <a:p>
            <a:pPr lvl="1" algn="just"/>
            <a:r>
              <a:rPr lang="en-US" sz="2000" dirty="0" smtClean="0"/>
              <a:t>Extrapolation to IT cold mass</a:t>
            </a:r>
          </a:p>
          <a:p>
            <a:pPr algn="just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 objectives for crab cavities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31090" y="5634584"/>
            <a:ext cx="2891760" cy="4845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800" dirty="0" smtClean="0"/>
              <a:t>From Mateusz Sosin</a:t>
            </a:r>
            <a:endParaRPr lang="en-US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Hélène Mainaud Durand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54" y="1390468"/>
            <a:ext cx="8183921" cy="419246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41044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FSI solution for crab cavities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Hélène Mainaud Durand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3347864" y="6474052"/>
            <a:ext cx="2891760" cy="4845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800" dirty="0" smtClean="0"/>
              <a:t>From Mateusz Sosin</a:t>
            </a:r>
            <a:endParaRPr lang="en-US" sz="1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389" y="1108218"/>
            <a:ext cx="7373222" cy="511493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8537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of configurations via simulations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Hélène Mainaud Durand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642" y="974350"/>
            <a:ext cx="8748715" cy="492152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3563888" y="5952072"/>
            <a:ext cx="2891760" cy="4845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800" dirty="0" smtClean="0"/>
              <a:t>From Vivien Rude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8773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obtained at 20°C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Hélène Mainaud Durand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998123"/>
            <a:ext cx="7311218" cy="482453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3563888" y="5952072"/>
            <a:ext cx="2891760" cy="4845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800" dirty="0" smtClean="0"/>
              <a:t>From Vivien Rude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379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obtained at 20°C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Hélène Mainaud Durand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052736"/>
            <a:ext cx="6552728" cy="485056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9885" y="2996952"/>
            <a:ext cx="1389849" cy="2808312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3563888" y="5952073"/>
            <a:ext cx="2016224" cy="3299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800" dirty="0" smtClean="0"/>
              <a:t>From Vivien Rude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4144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Hélène Mainaud Durand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864511"/>
            <a:ext cx="7175152" cy="3863543"/>
          </a:xfrm>
          <a:prstGeom prst="rect">
            <a:avLst/>
          </a:prstGeom>
        </p:spPr>
      </p:pic>
      <p:sp>
        <p:nvSpPr>
          <p:cNvPr id="6" name="Espace réservé du contenu 2"/>
          <p:cNvSpPr txBox="1">
            <a:spLocks/>
          </p:cNvSpPr>
          <p:nvPr/>
        </p:nvSpPr>
        <p:spPr>
          <a:xfrm>
            <a:off x="478328" y="908720"/>
            <a:ext cx="8208472" cy="9856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 smtClean="0"/>
              <a:t>Next step: validation of the FSI system under cold &amp; vacuum conditions on a dipole in SM18.</a:t>
            </a:r>
            <a:endParaRPr lang="en-US" sz="2400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5364088" y="5877238"/>
            <a:ext cx="2376264" cy="32992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charset="2"/>
              <a:buNone/>
            </a:pPr>
            <a:r>
              <a:rPr lang="en-US" sz="1800" dirty="0" smtClean="0"/>
              <a:t>From Frédéric Micolon</a:t>
            </a:r>
            <a:endParaRPr lang="en-US" sz="1800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Extrapolation to MQXF magnets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221702" y="4038315"/>
            <a:ext cx="1927697" cy="128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55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Extrapolation to MQXF magnets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Hélène Mainaud Durand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2"/>
          <p:cNvSpPr txBox="1">
            <a:spLocks/>
          </p:cNvSpPr>
          <p:nvPr/>
        </p:nvSpPr>
        <p:spPr>
          <a:xfrm>
            <a:off x="598184" y="1214473"/>
            <a:ext cx="8208472" cy="371956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 smtClean="0"/>
              <a:t>A good configuration of the FSI lines of sight will allow the monitoring of the cold mass position w.r.t. cryostat according to 6 DOF, within tens of microns of accuracy.</a:t>
            </a:r>
          </a:p>
          <a:p>
            <a:pPr algn="just"/>
            <a:r>
              <a:rPr lang="en-US" sz="2400" dirty="0" smtClean="0"/>
              <a:t>Be careful, this is the monitoring of the </a:t>
            </a:r>
            <a:r>
              <a:rPr lang="en-US" sz="2400" b="1" dirty="0" smtClean="0"/>
              <a:t>mechanical axis</a:t>
            </a:r>
            <a:r>
              <a:rPr lang="en-US" sz="2400" dirty="0" smtClean="0"/>
              <a:t> w.r.t cryostat.</a:t>
            </a:r>
          </a:p>
          <a:p>
            <a:pPr algn="just"/>
            <a:r>
              <a:rPr lang="en-US" sz="2400" dirty="0" smtClean="0"/>
              <a:t>The accurate determination of the magnetic axis w.r.t. mechanical axis, especially in the longitudinal axis has to known as well (use of the AC mole?).</a:t>
            </a:r>
            <a:endParaRPr lang="en-US" sz="2000" dirty="0" smtClean="0"/>
          </a:p>
          <a:p>
            <a:pPr algn="just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8575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8946e33d-fd2f-4ae4-8ee9-d90c129cdf9e"/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7621</TotalTime>
  <Words>351</Words>
  <Application>Microsoft Office PowerPoint</Application>
  <PresentationFormat>On-screen Show (4:3)</PresentationFormat>
  <Paragraphs>76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 Math</vt:lpstr>
      <vt:lpstr>Utsaah</vt:lpstr>
      <vt:lpstr>Wingdings</vt:lpstr>
      <vt:lpstr>Thème Office</vt:lpstr>
      <vt:lpstr>Longitudinal uncertainty of MQXF magnets (large scale metrology point of view)</vt:lpstr>
      <vt:lpstr>What is foreseen in the baseline?</vt:lpstr>
      <vt:lpstr>Alignment objectives for crab cavities</vt:lpstr>
      <vt:lpstr>FSI solution for crab cavities</vt:lpstr>
      <vt:lpstr>Study of configurations via simulations</vt:lpstr>
      <vt:lpstr>Results obtained at 20°C</vt:lpstr>
      <vt:lpstr>Results obtained at 20°C</vt:lpstr>
      <vt:lpstr>PowerPoint Presentation</vt:lpstr>
      <vt:lpstr>Extrapolation to MQXF magnets</vt:lpstr>
      <vt:lpstr>Thank you very much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Helene Mainaud Durand</cp:lastModifiedBy>
  <cp:revision>44</cp:revision>
  <cp:lastPrinted>2017-05-05T15:57:21Z</cp:lastPrinted>
  <dcterms:created xsi:type="dcterms:W3CDTF">2016-02-12T10:02:27Z</dcterms:created>
  <dcterms:modified xsi:type="dcterms:W3CDTF">2017-05-09T07:40:42Z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