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62" r:id="rId6"/>
    <p:sldId id="268" r:id="rId7"/>
    <p:sldId id="269" r:id="rId8"/>
    <p:sldId id="267" r:id="rId9"/>
    <p:sldId id="270" r:id="rId10"/>
    <p:sldId id="272" r:id="rId11"/>
    <p:sldId id="271" r:id="rId12"/>
    <p:sldId id="266" r:id="rId13"/>
    <p:sldId id="273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1" d="100"/>
          <a:sy n="101" d="100"/>
        </p:scale>
        <p:origin x="-518" y="-4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10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02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 Pellegrini, HI-LUMI WP2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D. Pellegrini, HI-LUMI WP2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DA targets with beam-beam for HL-LHC based on LHC </a:t>
            </a:r>
            <a:r>
              <a:rPr lang="en-US" b="0" dirty="0" smtClean="0"/>
              <a:t>experience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400" dirty="0" smtClean="0"/>
              <a:t>Y. </a:t>
            </a:r>
            <a:r>
              <a:rPr lang="en-GB" sz="2400" dirty="0" err="1" smtClean="0"/>
              <a:t>Papaphilippou</a:t>
            </a:r>
            <a:r>
              <a:rPr lang="en-GB" sz="2400" dirty="0" smtClean="0"/>
              <a:t> and D. Pellegrini</a:t>
            </a:r>
          </a:p>
          <a:p>
            <a:r>
              <a:rPr lang="en-GB" dirty="0" smtClean="0"/>
              <a:t>with contributions of: F. Antoniou, S. </a:t>
            </a:r>
            <a:r>
              <a:rPr lang="en-GB" dirty="0" err="1" smtClean="0"/>
              <a:t>Fartoukh</a:t>
            </a:r>
            <a:r>
              <a:rPr lang="en-GB" dirty="0" smtClean="0"/>
              <a:t>,</a:t>
            </a:r>
          </a:p>
          <a:p>
            <a:r>
              <a:rPr lang="en-GB" dirty="0" smtClean="0"/>
              <a:t>G. </a:t>
            </a:r>
            <a:r>
              <a:rPr lang="en-GB" dirty="0" err="1" smtClean="0"/>
              <a:t>Iadarola</a:t>
            </a:r>
            <a:r>
              <a:rPr lang="en-GB" dirty="0" smtClean="0"/>
              <a:t>, N. Karastathis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HI-LUMI WP2 – 09/05/2017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Analysis during MD on Xing reduction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71550"/>
            <a:ext cx="5931012" cy="36798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64088" y="4394812"/>
            <a:ext cx="2651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N. </a:t>
            </a:r>
            <a:r>
              <a:rPr lang="en-US" b="1" dirty="0" err="1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 et al.</a:t>
            </a:r>
            <a:endParaRPr lang="en-US" b="1" dirty="0">
              <a:solidFill>
                <a:srgbClr val="00CCFF"/>
              </a:solidFill>
              <a:ea typeface="Bookman Old Style" charset="0"/>
              <a:cs typeface="Bookman Old Style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1203598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Does not converge to the </a:t>
            </a:r>
            <a:r>
              <a:rPr lang="en-US" dirty="0" err="1" smtClean="0">
                <a:solidFill>
                  <a:schemeClr val="accent5"/>
                </a:solidFill>
              </a:rPr>
              <a:t>burnoff</a:t>
            </a:r>
            <a:r>
              <a:rPr lang="en-US" dirty="0" smtClean="0">
                <a:solidFill>
                  <a:schemeClr val="accent5"/>
                </a:solidFill>
              </a:rPr>
              <a:t> limit. 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Extra mechanisms for losses are present (</a:t>
            </a:r>
            <a:r>
              <a:rPr lang="en-US" dirty="0" err="1" smtClean="0">
                <a:solidFill>
                  <a:schemeClr val="accent5"/>
                </a:solidFill>
              </a:rPr>
              <a:t>eg</a:t>
            </a:r>
            <a:r>
              <a:rPr lang="en-US" dirty="0" smtClean="0">
                <a:solidFill>
                  <a:schemeClr val="accent5"/>
                </a:solidFill>
              </a:rPr>
              <a:t>. tune drifts)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18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foreword on DA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en-GB" sz="1800" dirty="0" smtClean="0"/>
              <a:t>The DA obtained from tracking simulations depends on several </a:t>
            </a:r>
            <a:r>
              <a:rPr lang="en-GB" sz="1800" b="1" dirty="0" smtClean="0"/>
              <a:t>conventions</a:t>
            </a:r>
            <a:r>
              <a:rPr lang="en-GB" sz="1800" dirty="0" smtClean="0"/>
              <a:t>:</a:t>
            </a:r>
          </a:p>
          <a:p>
            <a:pPr lvl="1" algn="l"/>
            <a:r>
              <a:rPr lang="en-GB" sz="1600" dirty="0" smtClean="0"/>
              <a:t>Number of turns: 1M = 90 s of beam time</a:t>
            </a:r>
          </a:p>
          <a:p>
            <a:pPr lvl="1" algn="l"/>
            <a:r>
              <a:rPr lang="en-GB" sz="1600" dirty="0" smtClean="0"/>
              <a:t>Choice of initial momentum: </a:t>
            </a:r>
            <a:r>
              <a:rPr lang="en-GB" sz="1600" dirty="0" smtClean="0"/>
              <a:t>27e-5 ~ </a:t>
            </a:r>
            <a:r>
              <a:rPr lang="en-GB" sz="1600" dirty="0" smtClean="0"/>
              <a:t>¾ </a:t>
            </a:r>
            <a:r>
              <a:rPr lang="en-GB" sz="1600" dirty="0" smtClean="0"/>
              <a:t>of the bucket </a:t>
            </a:r>
            <a:r>
              <a:rPr lang="en-GB" sz="1600" dirty="0" smtClean="0"/>
              <a:t>height (see also D. Pellegrini, 81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WP2)</a:t>
            </a:r>
            <a:endParaRPr lang="en-GB" sz="1600" dirty="0" smtClean="0"/>
          </a:p>
          <a:p>
            <a:pPr lvl="1" algn="l"/>
            <a:r>
              <a:rPr lang="en-GB" sz="1600" dirty="0" smtClean="0"/>
              <a:t>Number of angles for min DA: 5</a:t>
            </a:r>
          </a:p>
          <a:p>
            <a:pPr lvl="1" algn="l"/>
            <a:r>
              <a:rPr lang="en-GB" sz="1600" dirty="0" smtClean="0"/>
              <a:t>Specific machine realisation (with or without errors) </a:t>
            </a:r>
          </a:p>
          <a:p>
            <a:pPr algn="l"/>
            <a:r>
              <a:rPr lang="en-GB" sz="1800" dirty="0" smtClean="0"/>
              <a:t>Strategy: keep these </a:t>
            </a:r>
            <a:r>
              <a:rPr lang="en-GB" sz="1800" b="1" dirty="0" smtClean="0"/>
              <a:t>fixed</a:t>
            </a:r>
            <a:r>
              <a:rPr lang="en-GB" sz="1800" dirty="0" smtClean="0"/>
              <a:t> to have </a:t>
            </a:r>
            <a:r>
              <a:rPr lang="en-GB" sz="1800" b="1" dirty="0" smtClean="0"/>
              <a:t>consistent</a:t>
            </a:r>
            <a:r>
              <a:rPr lang="en-GB" sz="1800" dirty="0" smtClean="0"/>
              <a:t> estimations for comparison with the machine performance.</a:t>
            </a:r>
          </a:p>
          <a:p>
            <a:pPr algn="l"/>
            <a:r>
              <a:rPr lang="en-GB" sz="1800" dirty="0" smtClean="0"/>
              <a:t>A variation may result in different DA targets.</a:t>
            </a:r>
          </a:p>
          <a:p>
            <a:pPr algn="l"/>
            <a:r>
              <a:rPr lang="en-GB" sz="1800" dirty="0" smtClean="0"/>
              <a:t>We focussed on </a:t>
            </a:r>
            <a:r>
              <a:rPr lang="en-GB" sz="1800" b="1" dirty="0" smtClean="0"/>
              <a:t>Beam1</a:t>
            </a:r>
            <a:r>
              <a:rPr lang="en-GB" sz="1800" dirty="0" smtClean="0"/>
              <a:t>, presenting the shorter lifetime during the entire year, investigations of </a:t>
            </a:r>
            <a:r>
              <a:rPr lang="en-GB" sz="1800" dirty="0" smtClean="0"/>
              <a:t>Beam2 are </a:t>
            </a:r>
            <a:r>
              <a:rPr lang="en-GB" sz="1800" dirty="0" smtClean="0"/>
              <a:t>planned.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during the fill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7533"/>
            <a:ext cx="4112154" cy="2926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7533"/>
            <a:ext cx="4114800" cy="2927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98757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99191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2000" y="3651870"/>
            <a:ext cx="7848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err="1">
                <a:solidFill>
                  <a:schemeClr val="accent5"/>
                </a:solidFill>
              </a:rPr>
              <a:t>Normalised</a:t>
            </a:r>
            <a:r>
              <a:rPr lang="en-US" sz="1600" dirty="0">
                <a:solidFill>
                  <a:schemeClr val="accent5"/>
                </a:solidFill>
              </a:rPr>
              <a:t> loss-rate, approaches burn-off limit within first </a:t>
            </a:r>
            <a:r>
              <a:rPr lang="en-US" sz="1600" b="1" dirty="0" smtClean="0">
                <a:solidFill>
                  <a:schemeClr val="accent5"/>
                </a:solidFill>
              </a:rPr>
              <a:t>2-3h</a:t>
            </a:r>
            <a:r>
              <a:rPr lang="en-US" sz="1600" dirty="0" smtClean="0">
                <a:solidFill>
                  <a:schemeClr val="accent5"/>
                </a:solidFill>
              </a:rPr>
              <a:t>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These early losses appear </a:t>
            </a:r>
            <a:r>
              <a:rPr lang="en-US" sz="1600" dirty="0">
                <a:solidFill>
                  <a:schemeClr val="accent5"/>
                </a:solidFill>
              </a:rPr>
              <a:t>to be </a:t>
            </a:r>
            <a:r>
              <a:rPr lang="en-US" sz="1600" b="1" dirty="0">
                <a:solidFill>
                  <a:schemeClr val="accent5"/>
                </a:solidFill>
              </a:rPr>
              <a:t>correlated</a:t>
            </a:r>
            <a:r>
              <a:rPr lang="en-US" sz="1600" dirty="0">
                <a:solidFill>
                  <a:schemeClr val="accent5"/>
                </a:solidFill>
              </a:rPr>
              <a:t> with </a:t>
            </a:r>
            <a:r>
              <a:rPr lang="en-US" sz="1600" dirty="0" smtClean="0">
                <a:solidFill>
                  <a:schemeClr val="accent5"/>
                </a:solidFill>
              </a:rPr>
              <a:t>DA.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Cleaning of tails? </a:t>
            </a:r>
            <a:r>
              <a:rPr lang="en-US" sz="1600" dirty="0">
                <a:solidFill>
                  <a:schemeClr val="accent5"/>
                </a:solidFill>
              </a:rPr>
              <a:t>Investigations are </a:t>
            </a:r>
            <a:r>
              <a:rPr lang="en-US" sz="1600" dirty="0" smtClean="0">
                <a:solidFill>
                  <a:schemeClr val="accent5"/>
                </a:solidFill>
              </a:rPr>
              <a:t>ongoing…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68988" y="3467204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29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hour losses along the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112022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Shape 457"/>
          <p:cNvSpPr/>
          <p:nvPr/>
        </p:nvSpPr>
        <p:spPr>
          <a:xfrm>
            <a:off x="2998414" y="1037221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458"/>
          <p:cNvSpPr txBox="1"/>
          <p:nvPr/>
        </p:nvSpPr>
        <p:spPr>
          <a:xfrm rot="-5400000">
            <a:off x="1756185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Transition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to BCMS</a:t>
            </a:r>
          </a:p>
        </p:txBody>
      </p:sp>
      <p:sp>
        <p:nvSpPr>
          <p:cNvPr id="13" name="Shape 459"/>
          <p:cNvSpPr/>
          <p:nvPr/>
        </p:nvSpPr>
        <p:spPr>
          <a:xfrm>
            <a:off x="5548666" y="1027696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86575" y="1878806"/>
            <a:ext cx="9525" cy="6119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48707" y="1766281"/>
            <a:ext cx="157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hape 460"/>
          <p:cNvSpPr txBox="1"/>
          <p:nvPr/>
        </p:nvSpPr>
        <p:spPr>
          <a:xfrm rot="-5400000">
            <a:off x="4309603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Crossing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angle </a:t>
            </a:r>
            <a:r>
              <a:rPr lang="en-US" sz="1300" dirty="0" smtClean="0">
                <a:solidFill>
                  <a:srgbClr val="4C4C4C"/>
                </a:solidFill>
              </a:rPr>
              <a:t>reduction</a:t>
            </a:r>
            <a:endParaRPr lang="en-US" sz="1300" dirty="0">
              <a:solidFill>
                <a:srgbClr val="4C4C4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403648" y="3651870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322156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Larger DA over this period</a:t>
            </a:r>
            <a:endParaRPr lang="en-US" dirty="0">
              <a:solidFill>
                <a:schemeClr val="accent3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298843" y="3836536"/>
            <a:ext cx="2249823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9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 follow up along 2016 Run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520" y="771790"/>
            <a:ext cx="2920677" cy="216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443" y="771790"/>
            <a:ext cx="3165061" cy="216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4" r="7368" b="-1584"/>
          <a:stretch/>
        </p:blipFill>
        <p:spPr>
          <a:xfrm>
            <a:off x="313224" y="771790"/>
            <a:ext cx="2641598" cy="2160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7544" y="300611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of </a:t>
            </a:r>
            <a:r>
              <a:rPr lang="en-US" sz="1600" dirty="0" err="1" smtClean="0">
                <a:solidFill>
                  <a:schemeClr val="accent5"/>
                </a:solidFill>
              </a:rPr>
              <a:t>emittance</a:t>
            </a:r>
            <a:r>
              <a:rPr lang="en-US" sz="1600" dirty="0" smtClean="0">
                <a:solidFill>
                  <a:schemeClr val="accent5"/>
                </a:solidFill>
              </a:rPr>
              <a:t>, increasing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5 to 6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04129" y="300611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Tune adjustment bringing restoring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5 to 6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84240" y="300611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of crossing angle, reducing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6 to 5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417" y="3971591"/>
            <a:ext cx="7912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US" sz="2000" dirty="0" smtClean="0">
                <a:solidFill>
                  <a:schemeClr val="accent5"/>
                </a:solidFill>
              </a:rPr>
              <a:t>What is the impact on the integration of luminosity?</a:t>
            </a:r>
            <a:endParaRPr lang="en-US" sz="2000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81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95486"/>
            <a:ext cx="8003232" cy="432048"/>
          </a:xfrm>
        </p:spPr>
        <p:txBody>
          <a:bodyPr>
            <a:noAutofit/>
          </a:bodyPr>
          <a:lstStyle/>
          <a:p>
            <a:r>
              <a:rPr lang="en-GB" dirty="0" smtClean="0"/>
              <a:t>Luminosity loss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75856" y="4443958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pic>
        <p:nvPicPr>
          <p:cNvPr id="1028" name="Picture 4" descr="ntegratedLumiLoss_tot_tim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t="6913" r="14804" b="3565"/>
          <a:stretch/>
        </p:blipFill>
        <p:spPr bwMode="auto">
          <a:xfrm>
            <a:off x="179512" y="627534"/>
            <a:ext cx="5112569" cy="390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220072" y="699543"/>
            <a:ext cx="3528393" cy="4248472"/>
          </a:xfrm>
        </p:spPr>
        <p:txBody>
          <a:bodyPr>
            <a:normAutofit fontScale="92500" lnSpcReduction="10000"/>
          </a:bodyPr>
          <a:lstStyle/>
          <a:p>
            <a:pPr marL="288000" lvl="1" indent="0" algn="l">
              <a:buNone/>
            </a:pPr>
            <a:r>
              <a:rPr lang="en-US" sz="2000" dirty="0" smtClean="0"/>
              <a:t>The integrated</a:t>
            </a:r>
            <a:r>
              <a:rPr lang="en-US" sz="2000" b="1" dirty="0" smtClean="0"/>
              <a:t> luminosity loss </a:t>
            </a:r>
            <a:r>
              <a:rPr lang="en-US" sz="2000" dirty="0" smtClean="0"/>
              <a:t>along</a:t>
            </a:r>
            <a:r>
              <a:rPr lang="en-US" sz="2000" b="1" dirty="0" smtClean="0"/>
              <a:t> </a:t>
            </a:r>
            <a:r>
              <a:rPr lang="en-US" sz="2000" dirty="0" smtClean="0"/>
              <a:t>the</a:t>
            </a:r>
            <a:r>
              <a:rPr lang="en-US" sz="2000" b="1" dirty="0" smtClean="0"/>
              <a:t> </a:t>
            </a:r>
            <a:r>
              <a:rPr lang="en-US" sz="2000" dirty="0" smtClean="0"/>
              <a:t>fills</a:t>
            </a:r>
            <a:r>
              <a:rPr lang="en-US" sz="2000" b="1" dirty="0" smtClean="0"/>
              <a:t> </a:t>
            </a:r>
            <a:r>
              <a:rPr lang="en-US" sz="2000" dirty="0" smtClean="0"/>
              <a:t>from: </a:t>
            </a:r>
          </a:p>
          <a:p>
            <a:pPr marL="630900" lvl="1" indent="-342900" algn="l"/>
            <a:r>
              <a:rPr lang="en-US" sz="2000" dirty="0" err="1" smtClean="0"/>
              <a:t>emittance</a:t>
            </a:r>
            <a:r>
              <a:rPr lang="en-US" sz="2000" dirty="0" smtClean="0"/>
              <a:t> blow-up (compared to the expected evolution)</a:t>
            </a:r>
            <a:r>
              <a:rPr lang="en-GB" sz="2000" dirty="0" smtClean="0"/>
              <a:t>, extending </a:t>
            </a:r>
            <a:r>
              <a:rPr lang="en-GB" sz="2000" dirty="0"/>
              <a:t>for the entire fill duration.</a:t>
            </a:r>
            <a:endParaRPr lang="en-US" sz="2000" dirty="0" smtClean="0"/>
          </a:p>
          <a:p>
            <a:pPr marL="630900" lvl="1" indent="-342900" algn="l"/>
            <a:r>
              <a:rPr lang="en-US" sz="2000" dirty="0" smtClean="0"/>
              <a:t>beam losses </a:t>
            </a:r>
            <a:r>
              <a:rPr lang="en-GB" sz="2000" dirty="0" smtClean="0"/>
              <a:t>localised in the </a:t>
            </a:r>
            <a:r>
              <a:rPr lang="en-GB" sz="2000" b="1" dirty="0" smtClean="0"/>
              <a:t>first few hours</a:t>
            </a:r>
            <a:r>
              <a:rPr lang="en-GB" sz="2000" dirty="0" smtClean="0"/>
              <a:t>.</a:t>
            </a:r>
          </a:p>
          <a:p>
            <a:pPr marL="288000" lvl="1" indent="0" algn="l">
              <a:buNone/>
            </a:pPr>
            <a:endParaRPr lang="en-GB" sz="2000" dirty="0" smtClean="0"/>
          </a:p>
          <a:p>
            <a:pPr marL="288000" lvl="1" indent="0" algn="l">
              <a:buNone/>
            </a:pPr>
            <a:r>
              <a:rPr lang="en-GB" sz="2000" dirty="0" smtClean="0"/>
              <a:t>The contribution of losses is up to </a:t>
            </a:r>
            <a:r>
              <a:rPr lang="en-GB" sz="2000" b="1" dirty="0" smtClean="0"/>
              <a:t>2~3 %</a:t>
            </a:r>
            <a:r>
              <a:rPr lang="en-GB" sz="2000" dirty="0" smtClean="0"/>
              <a:t>, while</a:t>
            </a:r>
            <a:r>
              <a:rPr lang="en-GB" sz="2000" b="1" dirty="0" smtClean="0"/>
              <a:t> </a:t>
            </a:r>
            <a:r>
              <a:rPr lang="en-GB" sz="2000" dirty="0" smtClean="0"/>
              <a:t>the crossing reduction came with a </a:t>
            </a:r>
            <a:r>
              <a:rPr lang="en-GB" sz="2000" b="1" dirty="0" smtClean="0"/>
              <a:t>10 %</a:t>
            </a:r>
            <a:r>
              <a:rPr lang="en-GB" sz="2000" dirty="0" smtClean="0"/>
              <a:t> increase.</a:t>
            </a:r>
          </a:p>
          <a:p>
            <a:pPr marL="288000" lvl="1" indent="0" algn="l">
              <a:buNone/>
            </a:pPr>
            <a:r>
              <a:rPr lang="en-GB" sz="2000" b="1" dirty="0" smtClean="0"/>
              <a:t>Trading</a:t>
            </a:r>
            <a:r>
              <a:rPr lang="en-GB" sz="2000" dirty="0" smtClean="0"/>
              <a:t> DA for performances can be worth the losses.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HI-LUMI WP2</a:t>
            </a:r>
            <a:endParaRPr lang="en-GB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739046" y="966667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Some uncertainty from BSRT recalibrations</a:t>
            </a:r>
            <a:endParaRPr lang="en-US" sz="1000" dirty="0"/>
          </a:p>
        </p:txBody>
      </p:sp>
      <p:sp>
        <p:nvSpPr>
          <p:cNvPr id="9" name="Down Arrow 8"/>
          <p:cNvSpPr/>
          <p:nvPr/>
        </p:nvSpPr>
        <p:spPr>
          <a:xfrm>
            <a:off x="4283968" y="1212888"/>
            <a:ext cx="144016" cy="422758"/>
          </a:xfrm>
          <a:prstGeom prst="downArrow">
            <a:avLst/>
          </a:prstGeom>
          <a:solidFill>
            <a:srgbClr val="104282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3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from errors with beam-beam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 descr="Z:\home\dario\Dropbox\CERN\LHC\WP2\20170502\violi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7574"/>
            <a:ext cx="4984470" cy="333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076056" y="775353"/>
            <a:ext cx="3672409" cy="4100653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900" lvl="1" indent="-342900" algn="l"/>
            <a:r>
              <a:rPr lang="en-US" sz="2000" dirty="0" smtClean="0"/>
              <a:t>Errors evaluated in an area around the target luminosity for the nominal intensity at the end of </a:t>
            </a:r>
            <a:r>
              <a:rPr lang="en-US" sz="2000" dirty="0" err="1" smtClean="0"/>
              <a:t>levelling</a:t>
            </a:r>
            <a:r>
              <a:rPr lang="en-US" sz="2000" dirty="0" smtClean="0"/>
              <a:t>.</a:t>
            </a:r>
          </a:p>
          <a:p>
            <a:pPr marL="630900" lvl="1" indent="-342900" algn="l"/>
            <a:r>
              <a:rPr lang="en-US" sz="2000" dirty="0" smtClean="0"/>
              <a:t>With tolerances such that the correction is effective, the errors have </a:t>
            </a:r>
            <a:r>
              <a:rPr lang="en-US" sz="2000" b="1" dirty="0" smtClean="0"/>
              <a:t>limited</a:t>
            </a:r>
            <a:r>
              <a:rPr lang="en-US" sz="2000" dirty="0" smtClean="0"/>
              <a:t> impact on DA with bb.</a:t>
            </a:r>
          </a:p>
          <a:p>
            <a:pPr marL="630900" lvl="1" indent="-342900" algn="l"/>
            <a:r>
              <a:rPr lang="en-US" sz="2000" b="1" dirty="0" smtClean="0"/>
              <a:t>Very few</a:t>
            </a:r>
            <a:r>
              <a:rPr lang="en-US" sz="2000" dirty="0" smtClean="0"/>
              <a:t> seeds and angles going </a:t>
            </a:r>
            <a:r>
              <a:rPr lang="en-US" sz="2000" b="1" dirty="0" smtClean="0"/>
              <a:t>below</a:t>
            </a:r>
            <a:r>
              <a:rPr lang="en-US" sz="2000" dirty="0" smtClean="0"/>
              <a:t> the minimum DA without errors.</a:t>
            </a:r>
          </a:p>
          <a:p>
            <a:pPr marL="630900" lvl="1" indent="-342900" algn="l"/>
            <a:r>
              <a:rPr lang="en-US" sz="2000" dirty="0" smtClean="0"/>
              <a:t>A maximum loss of </a:t>
            </a:r>
            <a:r>
              <a:rPr lang="en-US" sz="2000" b="1" dirty="0" smtClean="0"/>
              <a:t>1</a:t>
            </a:r>
            <a:r>
              <a:rPr lang="el-GR" sz="2000" b="1" dirty="0" smtClean="0"/>
              <a:t>σ</a:t>
            </a:r>
            <a:r>
              <a:rPr lang="en-US" sz="2000" dirty="0" smtClean="0"/>
              <a:t> DA is a conservative assumption.</a:t>
            </a:r>
            <a:endParaRPr lang="en-GB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2555776" y="4371950"/>
            <a:ext cx="2831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Karastathis, 90</a:t>
            </a:r>
            <a:r>
              <a:rPr lang="en-US" b="1" baseline="30000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th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 WP2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626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8280920" cy="3680222"/>
          </a:xfrm>
        </p:spPr>
        <p:txBody>
          <a:bodyPr>
            <a:noAutofit/>
          </a:bodyPr>
          <a:lstStyle/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 smtClean="0"/>
              <a:t>Experience with the LHC and the current DA conventions: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A DA of </a:t>
            </a:r>
            <a:r>
              <a:rPr lang="en-GB" sz="1800" b="1" dirty="0" smtClean="0"/>
              <a:t>6 σ</a:t>
            </a:r>
            <a:r>
              <a:rPr lang="en-GB" sz="1800" dirty="0" smtClean="0"/>
              <a:t> is comfortable.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The machine can run with </a:t>
            </a:r>
            <a:r>
              <a:rPr lang="en-GB" sz="1800" b="1" dirty="0" smtClean="0"/>
              <a:t>5 σ</a:t>
            </a:r>
            <a:r>
              <a:rPr lang="en-GB" sz="1800" dirty="0" smtClean="0"/>
              <a:t> DA, although this causes increased losses at the beginning of the fill.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It </a:t>
            </a:r>
            <a:r>
              <a:rPr lang="en-GB" sz="1800" dirty="0"/>
              <a:t>is </a:t>
            </a:r>
            <a:r>
              <a:rPr lang="en-GB" sz="1800" dirty="0" smtClean="0"/>
              <a:t>worth to go to </a:t>
            </a:r>
            <a:r>
              <a:rPr lang="en-GB" sz="1800" b="1" dirty="0" smtClean="0"/>
              <a:t>5 σ</a:t>
            </a:r>
            <a:r>
              <a:rPr lang="en-GB" sz="1800" dirty="0" smtClean="0"/>
              <a:t> with luminosity-boosting settings (</a:t>
            </a:r>
            <a:r>
              <a:rPr lang="en-GB" sz="1800" dirty="0" err="1" smtClean="0"/>
              <a:t>eg</a:t>
            </a:r>
            <a:r>
              <a:rPr lang="en-GB" sz="1800" dirty="0" smtClean="0"/>
              <a:t>. Xing).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en-GB" sz="2000" dirty="0" smtClean="0"/>
              <a:t>Design phase (unknown machine realisation):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With nominal parameters it is better to target </a:t>
            </a:r>
            <a:r>
              <a:rPr lang="en-GB" sz="1800" b="1" dirty="0" smtClean="0"/>
              <a:t>6 σ</a:t>
            </a:r>
            <a:r>
              <a:rPr lang="en-GB" sz="1800" dirty="0" smtClean="0"/>
              <a:t> avoiding to be cornered with a bad seed.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b="1" dirty="0" smtClean="0"/>
              <a:t>5 σ</a:t>
            </a:r>
            <a:r>
              <a:rPr lang="en-GB" sz="1800" dirty="0" smtClean="0"/>
              <a:t> is not unrealistic in view of </a:t>
            </a:r>
            <a:r>
              <a:rPr lang="en-GB" sz="1800" b="1" dirty="0" smtClean="0"/>
              <a:t>DA recovery techniques</a:t>
            </a:r>
            <a:r>
              <a:rPr lang="en-GB" sz="1800" dirty="0" smtClean="0"/>
              <a:t> (tune control to 10</a:t>
            </a:r>
            <a:r>
              <a:rPr lang="en-GB" sz="1800" baseline="30000" dirty="0" smtClean="0"/>
              <a:t>-3</a:t>
            </a:r>
            <a:r>
              <a:rPr lang="en-GB" sz="1800" dirty="0" smtClean="0"/>
              <a:t>, BBLR compensation</a:t>
            </a:r>
            <a:r>
              <a:rPr lang="en-GB" sz="1800" b="1" dirty="0" smtClean="0"/>
              <a:t> </a:t>
            </a:r>
            <a:r>
              <a:rPr lang="en-GB" sz="1800" dirty="0" smtClean="0"/>
              <a:t>techniques - wire and negative MO), it is worth to consider the </a:t>
            </a:r>
            <a:r>
              <a:rPr lang="en-GB" sz="1800" b="1" dirty="0" smtClean="0"/>
              <a:t>performance gain</a:t>
            </a:r>
            <a:r>
              <a:rPr lang="en-GB" sz="18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337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Pellegrini, HI-LUMI WP2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properties/metaAttributes"/>
    <ds:schemaRef ds:uri="http://schemas.microsoft.com/office/2006/metadata/contentType"/>
    <ds:schemaRef ds:uri="8946e33d-fd2f-4ae4-8ee9-d90c129cdf9e"/>
    <ds:schemaRef ds:uri="http://schemas.microsoft.com/office/2006/metadata/properties"/>
    <ds:schemaRef ds:uri="http://www.w3.org/2001/XMLSchema"/>
    <ds:schemaRef ds:uri="http://schemas.microsoft.com/office/infopath/2007/PartnerControls"/>
    <ds:schemaRef ds:uri="http://schemas.microsoft.com/office/2006/documentManagement/types"/>
    <ds:schemaRef ds:uri="http://schemas.microsoft.com/internal/obd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metadata/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3719</TotalTime>
  <Words>628</Words>
  <Application>Microsoft Office PowerPoint</Application>
  <PresentationFormat>On-screen Show (16:9)</PresentationFormat>
  <Paragraphs>83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Thème Office</vt:lpstr>
      <vt:lpstr>DA targets with beam-beam for HL-LHC based on LHC experience</vt:lpstr>
      <vt:lpstr>A foreword on DA</vt:lpstr>
      <vt:lpstr>Losses during the fill</vt:lpstr>
      <vt:lpstr>1st hour losses along the year</vt:lpstr>
      <vt:lpstr>DA follow up along 2016 Run</vt:lpstr>
      <vt:lpstr>Luminosity loss </vt:lpstr>
      <vt:lpstr>Uncertainty from errors with beam-beam</vt:lpstr>
      <vt:lpstr>Conclusions</vt:lpstr>
      <vt:lpstr>Backup</vt:lpstr>
      <vt:lpstr>Losses Analysis during MD on Xing reduction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Dario</cp:lastModifiedBy>
  <cp:revision>76</cp:revision>
  <dcterms:created xsi:type="dcterms:W3CDTF">2016-02-12T09:02:01Z</dcterms:created>
  <dcterms:modified xsi:type="dcterms:W3CDTF">2017-05-09T08:10:56Z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