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7" r:id="rId2"/>
    <p:sldId id="274" r:id="rId3"/>
    <p:sldId id="275" r:id="rId4"/>
    <p:sldId id="283" r:id="rId5"/>
    <p:sldId id="284" r:id="rId6"/>
    <p:sldId id="294" r:id="rId7"/>
    <p:sldId id="296" r:id="rId8"/>
    <p:sldId id="304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086" autoAdjust="0"/>
  </p:normalViewPr>
  <p:slideViewPr>
    <p:cSldViewPr snapToObjects="1" showGuides="1">
      <p:cViewPr varScale="1">
        <p:scale>
          <a:sx n="213" d="100"/>
          <a:sy n="213" d="100"/>
        </p:scale>
        <p:origin x="216" y="1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179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G.Vandoni @ Intl Review of the Crab-Cavity Performance for HiLumi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G.Vandoni @ Intl Review of the Crab-Cavity Performance for HiLumi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smtClean="0"/>
              <a:t>Test-stand Integration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G.Vandoni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International </a:t>
            </a:r>
            <a:r>
              <a:rPr lang="en-GB" dirty="0"/>
              <a:t>R</a:t>
            </a:r>
            <a:r>
              <a:rPr lang="en-GB" dirty="0" smtClean="0"/>
              <a:t>eview of the Crab-Cavity Performance for HiLumi April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55331"/>
            <a:ext cx="460058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7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48"/>
          <a:stretch/>
        </p:blipFill>
        <p:spPr>
          <a:xfrm>
            <a:off x="741515" y="681540"/>
            <a:ext cx="5022558" cy="3830702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 rot="21348826">
            <a:off x="1274733" y="3017117"/>
            <a:ext cx="827902" cy="49881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071048" y="1353623"/>
            <a:ext cx="1421580" cy="100992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Calibri" panose="020F050202020403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2774316" y="2363547"/>
            <a:ext cx="6178" cy="1248033"/>
          </a:xfrm>
          <a:prstGeom prst="line">
            <a:avLst/>
          </a:prstGeom>
          <a:solidFill>
            <a:schemeClr val="bg2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501344" y="3062933"/>
            <a:ext cx="940216" cy="7615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780138" y="3054348"/>
            <a:ext cx="1646629" cy="144011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777734" y="2148997"/>
            <a:ext cx="298777" cy="223982"/>
          </a:xfrm>
          <a:prstGeom prst="line">
            <a:avLst/>
          </a:prstGeom>
          <a:solidFill>
            <a:schemeClr val="bg2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Cryogenic</a:t>
            </a:r>
            <a:r>
              <a:rPr lang="fr-FR" dirty="0" smtClean="0"/>
              <a:t> </a:t>
            </a:r>
            <a:r>
              <a:rPr lang="fr-FR" dirty="0" err="1" smtClean="0"/>
              <a:t>refrigeration</a:t>
            </a:r>
            <a:r>
              <a:rPr lang="fr-FR" dirty="0" smtClean="0"/>
              <a:t> &amp; distribution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9" name="Line Callout 2 18"/>
          <p:cNvSpPr/>
          <p:nvPr/>
        </p:nvSpPr>
        <p:spPr>
          <a:xfrm>
            <a:off x="6661014" y="2616193"/>
            <a:ext cx="1119770" cy="300082"/>
          </a:xfrm>
          <a:prstGeom prst="borderCallout2">
            <a:avLst>
              <a:gd name="adj1" fmla="val 58738"/>
              <a:gd name="adj2" fmla="val 100054"/>
              <a:gd name="adj3" fmla="val 243152"/>
              <a:gd name="adj4" fmla="val 233175"/>
              <a:gd name="adj5" fmla="val 363026"/>
              <a:gd name="adj6" fmla="val 293488"/>
            </a:avLst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PA6 - shaft</a:t>
            </a:r>
          </a:p>
        </p:txBody>
      </p:sp>
      <p:sp>
        <p:nvSpPr>
          <p:cNvPr id="20" name="Line Callout 2 19"/>
          <p:cNvSpPr/>
          <p:nvPr/>
        </p:nvSpPr>
        <p:spPr>
          <a:xfrm>
            <a:off x="4988195" y="1292236"/>
            <a:ext cx="1810112" cy="300082"/>
          </a:xfrm>
          <a:prstGeom prst="borderCallout2">
            <a:avLst>
              <a:gd name="adj1" fmla="val 51622"/>
              <a:gd name="adj2" fmla="val -1102"/>
              <a:gd name="adj3" fmla="val 50208"/>
              <a:gd name="adj4" fmla="val -17783"/>
              <a:gd name="adj5" fmla="val 245191"/>
              <a:gd name="adj6" fmla="val -35423"/>
            </a:avLst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BA6 – surface area</a:t>
            </a:r>
          </a:p>
        </p:txBody>
      </p:sp>
      <p:sp>
        <p:nvSpPr>
          <p:cNvPr id="22" name="Line Callout 2 21"/>
          <p:cNvSpPr/>
          <p:nvPr/>
        </p:nvSpPr>
        <p:spPr>
          <a:xfrm>
            <a:off x="4211960" y="3541242"/>
            <a:ext cx="2092049" cy="300082"/>
          </a:xfrm>
          <a:prstGeom prst="borderCallout2">
            <a:avLst>
              <a:gd name="adj1" fmla="val 53693"/>
              <a:gd name="adj2" fmla="val -730"/>
              <a:gd name="adj3" fmla="val -91453"/>
              <a:gd name="adj4" fmla="val -19982"/>
              <a:gd name="adj5" fmla="val -6617"/>
              <a:gd name="adj6" fmla="val -57844"/>
            </a:avLst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TA6 - alcove</a:t>
            </a:r>
          </a:p>
        </p:txBody>
      </p:sp>
      <p:sp>
        <p:nvSpPr>
          <p:cNvPr id="23" name="Line Callout 2 22"/>
          <p:cNvSpPr/>
          <p:nvPr/>
        </p:nvSpPr>
        <p:spPr>
          <a:xfrm>
            <a:off x="467544" y="3605860"/>
            <a:ext cx="1616993" cy="300082"/>
          </a:xfrm>
          <a:prstGeom prst="borderCallout2">
            <a:avLst>
              <a:gd name="adj1" fmla="val 46415"/>
              <a:gd name="adj2" fmla="val 101208"/>
              <a:gd name="adj3" fmla="val -38676"/>
              <a:gd name="adj4" fmla="val 107759"/>
              <a:gd name="adj5" fmla="val -1984"/>
              <a:gd name="adj6" fmla="val 151854"/>
            </a:avLst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CC SPS test stand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00164" y="3864476"/>
            <a:ext cx="1434634" cy="216083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 sz="13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/>
              <a:t>COLD-BOX	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84343" y="1672999"/>
            <a:ext cx="1810112" cy="251817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 sz="13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/>
              <a:t>Cryogenic Tanks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61734" y="2216641"/>
            <a:ext cx="1810111" cy="22892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350" dirty="0"/>
              <a:t>Cryogenic compressor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291852" y="1382676"/>
            <a:ext cx="144660" cy="20964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50" dirty="0">
                <a:solidFill>
                  <a:schemeClr val="bg1"/>
                </a:solidFill>
                <a:latin typeface="Calibri" panose="020F0502020204030204" pitchFamily="34" charset="0"/>
              </a:rPr>
              <a:t>He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556425" y="2527369"/>
            <a:ext cx="144660" cy="209642"/>
          </a:xfrm>
          <a:prstGeom prst="rect">
            <a:avLst/>
          </a:prstGeom>
          <a:solidFill>
            <a:srgbClr val="00CC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750" dirty="0">
                <a:solidFill>
                  <a:srgbClr val="5A5A5A"/>
                </a:solidFill>
                <a:latin typeface="Calibri" panose="020F0502020204030204" pitchFamily="34" charset="0"/>
              </a:rPr>
              <a:t>N2</a:t>
            </a:r>
          </a:p>
        </p:txBody>
      </p:sp>
      <p:cxnSp>
        <p:nvCxnSpPr>
          <p:cNvPr id="37" name="Straight Connector 36"/>
          <p:cNvCxnSpPr>
            <a:stCxn id="35" idx="2"/>
          </p:cNvCxnSpPr>
          <p:nvPr/>
        </p:nvCxnSpPr>
        <p:spPr>
          <a:xfrm flipH="1">
            <a:off x="3291852" y="1592318"/>
            <a:ext cx="72330" cy="9816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291852" y="1690479"/>
            <a:ext cx="360940" cy="14781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598404" y="2748372"/>
            <a:ext cx="0" cy="857489"/>
          </a:xfrm>
          <a:prstGeom prst="line">
            <a:avLst/>
          </a:prstGeom>
          <a:ln>
            <a:solidFill>
              <a:srgbClr val="00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402344" y="3595015"/>
            <a:ext cx="208312" cy="178598"/>
          </a:xfrm>
          <a:prstGeom prst="line">
            <a:avLst/>
          </a:prstGeom>
          <a:ln>
            <a:solidFill>
              <a:srgbClr val="00CC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00163" y="4112889"/>
            <a:ext cx="1434634" cy="246503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 sz="13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/>
              <a:t>Valve-box 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55" name="Can 54"/>
          <p:cNvSpPr/>
          <p:nvPr/>
        </p:nvSpPr>
        <p:spPr>
          <a:xfrm>
            <a:off x="2412138" y="3773233"/>
            <a:ext cx="108012" cy="17649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45" name="TextBox 44"/>
          <p:cNvSpPr txBox="1"/>
          <p:nvPr/>
        </p:nvSpPr>
        <p:spPr>
          <a:xfrm>
            <a:off x="5961735" y="1953343"/>
            <a:ext cx="1810111" cy="22892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350" dirty="0" smtClean="0"/>
              <a:t>Warm pipework CRG</a:t>
            </a:r>
            <a:endParaRPr lang="en-GB" sz="1350" dirty="0"/>
          </a:p>
        </p:txBody>
      </p:sp>
      <p:sp>
        <p:nvSpPr>
          <p:cNvPr id="46" name="TextBox 45"/>
          <p:cNvSpPr txBox="1"/>
          <p:nvPr/>
        </p:nvSpPr>
        <p:spPr>
          <a:xfrm>
            <a:off x="5132988" y="2923144"/>
            <a:ext cx="1810111" cy="22892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350" dirty="0" smtClean="0"/>
              <a:t>LN</a:t>
            </a:r>
            <a:r>
              <a:rPr lang="en-GB" sz="1350" baseline="-25000" dirty="0" smtClean="0"/>
              <a:t>2</a:t>
            </a:r>
            <a:r>
              <a:rPr lang="en-GB" sz="1350" dirty="0" smtClean="0"/>
              <a:t> insulated lines</a:t>
            </a:r>
            <a:endParaRPr lang="en-GB" sz="135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691629" y="1986054"/>
            <a:ext cx="0" cy="965487"/>
          </a:xfrm>
          <a:prstGeom prst="line">
            <a:avLst/>
          </a:prstGeom>
          <a:ln>
            <a:solidFill>
              <a:srgbClr val="5A5A5A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591386" y="3198359"/>
            <a:ext cx="0" cy="666117"/>
          </a:xfrm>
          <a:prstGeom prst="line">
            <a:avLst/>
          </a:prstGeom>
          <a:ln>
            <a:solidFill>
              <a:srgbClr val="5A5A5A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40684" y="4112888"/>
            <a:ext cx="1434634" cy="246503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>
              <a:defRPr sz="13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dirty="0"/>
              <a:t>Valve-box </a:t>
            </a:r>
            <a:r>
              <a:rPr lang="en-GB" dirty="0" smtClean="0"/>
              <a:t>2</a:t>
            </a:r>
            <a:endParaRPr lang="en-GB" dirty="0"/>
          </a:p>
        </p:txBody>
      </p:sp>
      <p:cxnSp>
        <p:nvCxnSpPr>
          <p:cNvPr id="60" name="Straight Connector 59"/>
          <p:cNvCxnSpPr>
            <a:stCxn id="59" idx="3"/>
            <a:endCxn id="41" idx="1"/>
          </p:cNvCxnSpPr>
          <p:nvPr/>
        </p:nvCxnSpPr>
        <p:spPr>
          <a:xfrm>
            <a:off x="2275318" y="4236140"/>
            <a:ext cx="3024845" cy="1"/>
          </a:xfrm>
          <a:prstGeom prst="line">
            <a:avLst/>
          </a:prstGeom>
          <a:ln>
            <a:solidFill>
              <a:srgbClr val="5A5A5A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80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538" y="683463"/>
            <a:ext cx="6408102" cy="421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 rot="826920">
            <a:off x="5934588" y="4004842"/>
            <a:ext cx="1068522" cy="5064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dirty="0">
                <a:solidFill>
                  <a:srgbClr val="5A5A5A"/>
                </a:solidFill>
                <a:latin typeface="Calibri" panose="020F0502020204030204" pitchFamily="34" charset="0"/>
              </a:rPr>
              <a:t>Transport </a:t>
            </a:r>
            <a:r>
              <a:rPr lang="fr-CH" sz="1600" dirty="0" err="1">
                <a:solidFill>
                  <a:srgbClr val="5A5A5A"/>
                </a:solidFill>
                <a:latin typeface="Calibri" panose="020F0502020204030204" pitchFamily="34" charset="0"/>
              </a:rPr>
              <a:t>lane</a:t>
            </a:r>
            <a:endParaRPr lang="fr-CH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97529" y="4031725"/>
            <a:ext cx="1236236" cy="312393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0" i="0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dirty="0"/>
              <a:t>Cryo-module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089575" y="3958873"/>
            <a:ext cx="1442879" cy="291001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0" i="0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dirty="0"/>
              <a:t>Transfer </a:t>
            </a:r>
            <a:r>
              <a:rPr lang="fr-CH" dirty="0" smtClean="0"/>
              <a:t>table</a:t>
            </a:r>
            <a:endParaRPr lang="fr-CH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536945" y="3328452"/>
            <a:ext cx="1088009" cy="725376"/>
          </a:xfrm>
          <a:prstGeom prst="straightConnector1">
            <a:avLst/>
          </a:prstGeom>
          <a:ln w="12700">
            <a:solidFill>
              <a:srgbClr val="5A5A5A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ubtitle 2"/>
          <p:cNvSpPr txBox="1">
            <a:spLocks/>
          </p:cNvSpPr>
          <p:nvPr/>
        </p:nvSpPr>
        <p:spPr>
          <a:xfrm>
            <a:off x="1919342" y="1185355"/>
            <a:ext cx="1096155" cy="262308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1" i="1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b="0" i="0" dirty="0"/>
              <a:t>Valve-box2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47014" y="1447663"/>
            <a:ext cx="112603" cy="583609"/>
          </a:xfrm>
          <a:prstGeom prst="straightConnector1">
            <a:avLst/>
          </a:prstGeom>
          <a:ln w="3175">
            <a:solidFill>
              <a:srgbClr val="5A5A5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667190" y="2994611"/>
            <a:ext cx="500423" cy="1059217"/>
          </a:xfrm>
          <a:prstGeom prst="straightConnector1">
            <a:avLst/>
          </a:prstGeom>
          <a:ln w="3175">
            <a:solidFill>
              <a:srgbClr val="5A5A5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Subtitle 2"/>
          <p:cNvSpPr txBox="1">
            <a:spLocks/>
          </p:cNvSpPr>
          <p:nvPr/>
        </p:nvSpPr>
        <p:spPr>
          <a:xfrm>
            <a:off x="3221366" y="1072746"/>
            <a:ext cx="1216922" cy="269297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0" i="0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dirty="0"/>
              <a:t>Service box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38269" y="1342043"/>
            <a:ext cx="173180" cy="949295"/>
          </a:xfrm>
          <a:prstGeom prst="straightConnector1">
            <a:avLst/>
          </a:prstGeom>
          <a:ln w="3175">
            <a:solidFill>
              <a:srgbClr val="5A5A5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Subtitle 2"/>
          <p:cNvSpPr txBox="1">
            <a:spLocks/>
          </p:cNvSpPr>
          <p:nvPr/>
        </p:nvSpPr>
        <p:spPr>
          <a:xfrm>
            <a:off x="4516929" y="1118227"/>
            <a:ext cx="1073210" cy="734247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0" i="0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dirty="0"/>
              <a:t>RF power, </a:t>
            </a:r>
            <a:r>
              <a:rPr lang="fr-CH" dirty="0" err="1"/>
              <a:t>loads</a:t>
            </a:r>
            <a:r>
              <a:rPr lang="fr-CH" dirty="0"/>
              <a:t> &amp; </a:t>
            </a:r>
            <a:r>
              <a:rPr lang="fr-CH" dirty="0" err="1"/>
              <a:t>circulators</a:t>
            </a:r>
            <a:endParaRPr lang="fr-CH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309563" y="1901010"/>
            <a:ext cx="440138" cy="521550"/>
          </a:xfrm>
          <a:prstGeom prst="straightConnector1">
            <a:avLst/>
          </a:prstGeom>
          <a:ln w="3175">
            <a:solidFill>
              <a:srgbClr val="5A5A5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</a:t>
            </a:r>
            <a:r>
              <a:rPr lang="en-GB" dirty="0" err="1" smtClean="0"/>
              <a:t>CrabCavity</a:t>
            </a:r>
            <a:r>
              <a:rPr lang="en-GB" dirty="0" smtClean="0"/>
              <a:t> SPS test stand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G.Vandoni</a:t>
            </a:r>
            <a:r>
              <a:rPr lang="en-GB" noProof="0" dirty="0" smtClean="0"/>
              <a:t> @ Intl Review of the Crab-Cavity Performance for HiLumi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797798" y="3404817"/>
            <a:ext cx="95209" cy="339197"/>
          </a:xfrm>
          <a:prstGeom prst="straightConnector1">
            <a:avLst/>
          </a:prstGeom>
          <a:ln w="3175">
            <a:solidFill>
              <a:srgbClr val="5A5A5A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ubtitle 2"/>
          <p:cNvSpPr txBox="1">
            <a:spLocks/>
          </p:cNvSpPr>
          <p:nvPr/>
        </p:nvSpPr>
        <p:spPr>
          <a:xfrm>
            <a:off x="4413545" y="3732535"/>
            <a:ext cx="1176593" cy="517339"/>
          </a:xfrm>
          <a:prstGeom prst="rect">
            <a:avLst/>
          </a:prstGeom>
          <a:solidFill>
            <a:srgbClr val="FFC000"/>
          </a:solidFill>
        </p:spPr>
        <p:txBody>
          <a:bodyPr vert="horz" lIns="68580" tIns="34290" rIns="68580" bIns="34290" rtlCol="0">
            <a:noAutofit/>
          </a:bodyPr>
          <a:lstStyle>
            <a:defPPr>
              <a:defRPr lang="fr-FR"/>
            </a:defPPr>
            <a:lvl1pPr indent="0" defTabSz="91440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1600" b="0" i="0" spc="10" baseline="0">
                <a:solidFill>
                  <a:srgbClr val="5A5A5A"/>
                </a:solidFill>
                <a:latin typeface="Calibri" panose="020F0502020204030204" pitchFamily="34" charset="0"/>
              </a:defRPr>
            </a:lvl1pPr>
            <a:lvl2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indent="0" algn="ctr" defTabSz="914400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r>
              <a:rPr lang="fr-CH" dirty="0" smtClean="0"/>
              <a:t>Y-</a:t>
            </a:r>
            <a:r>
              <a:rPr lang="fr-CH" dirty="0" err="1" smtClean="0"/>
              <a:t>chamber</a:t>
            </a:r>
            <a:r>
              <a:rPr lang="fr-CH" dirty="0" smtClean="0"/>
              <a:t> + VVS valves</a:t>
            </a:r>
            <a:endParaRPr lang="fr-CH" dirty="0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3176615" y="2875608"/>
            <a:ext cx="141260" cy="399816"/>
          </a:xfrm>
          <a:prstGeom prst="straightConnector1">
            <a:avLst/>
          </a:prstGeom>
          <a:solidFill>
            <a:srgbClr val="FFC000"/>
          </a:solidFill>
        </p:spPr>
      </p:cxnSp>
      <p:cxnSp>
        <p:nvCxnSpPr>
          <p:cNvPr id="39" name="Straight Arrow Connector 38"/>
          <p:cNvCxnSpPr/>
          <p:nvPr/>
        </p:nvCxnSpPr>
        <p:spPr>
          <a:xfrm flipV="1">
            <a:off x="4211141" y="3158458"/>
            <a:ext cx="141260" cy="399816"/>
          </a:xfrm>
          <a:prstGeom prst="straightConnector1">
            <a:avLst/>
          </a:prstGeom>
          <a:solidFill>
            <a:srgbClr val="FFC000"/>
          </a:solidFill>
        </p:spPr>
      </p:cxnSp>
      <p:cxnSp>
        <p:nvCxnSpPr>
          <p:cNvPr id="41" name="Straight Arrow Connector 40"/>
          <p:cNvCxnSpPr/>
          <p:nvPr/>
        </p:nvCxnSpPr>
        <p:spPr>
          <a:xfrm flipV="1">
            <a:off x="5416974" y="3559058"/>
            <a:ext cx="302559" cy="399816"/>
          </a:xfrm>
          <a:prstGeom prst="straightConnector1">
            <a:avLst/>
          </a:prstGeom>
          <a:solidFill>
            <a:srgbClr val="FFC000"/>
          </a:solidFill>
        </p:spPr>
      </p:cxnSp>
    </p:spTree>
    <p:extLst>
      <p:ext uri="{BB962C8B-B14F-4D97-AF65-F5344CB8AC3E}">
        <p14:creationId xmlns:p14="http://schemas.microsoft.com/office/powerpoint/2010/main" val="407794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Planning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7" name="Group 6"/>
          <p:cNvGrpSpPr/>
          <p:nvPr/>
        </p:nvGrpSpPr>
        <p:grpSpPr>
          <a:xfrm>
            <a:off x="1439508" y="573528"/>
            <a:ext cx="4860564" cy="797449"/>
            <a:chOff x="1439508" y="573528"/>
            <a:chExt cx="4860564" cy="797449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3599940" y="856412"/>
              <a:ext cx="1079820" cy="327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74" name="TextBox 73"/>
            <p:cNvSpPr txBox="1"/>
            <p:nvPr/>
          </p:nvSpPr>
          <p:spPr>
            <a:xfrm>
              <a:off x="1529035" y="573528"/>
              <a:ext cx="208543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GB" sz="1350" b="1" i="1" dirty="0">
                  <a:solidFill>
                    <a:prstClr val="black"/>
                  </a:solidFill>
                  <a:latin typeface="Calibri"/>
                </a:rPr>
                <a:t>SPS prototype beam tests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439508" y="909312"/>
              <a:ext cx="162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preparation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897814" y="909312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SPS Test (CM1)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V="1">
              <a:off x="1439508" y="855305"/>
              <a:ext cx="1620000" cy="110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" name="Straight Arrow Connector 81"/>
            <p:cNvCxnSpPr/>
            <p:nvPr/>
          </p:nvCxnSpPr>
          <p:spPr>
            <a:xfrm>
              <a:off x="3059796" y="855305"/>
              <a:ext cx="54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03" name="Straight Arrow Connector 102"/>
            <p:cNvCxnSpPr/>
            <p:nvPr/>
          </p:nvCxnSpPr>
          <p:spPr>
            <a:xfrm flipV="1">
              <a:off x="4680012" y="855305"/>
              <a:ext cx="540000" cy="110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4" name="TextBox 103"/>
            <p:cNvSpPr txBox="1"/>
            <p:nvPr/>
          </p:nvSpPr>
          <p:spPr>
            <a:xfrm>
              <a:off x="4517940" y="909312"/>
              <a:ext cx="9181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/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SPS Test (CM2)</a:t>
              </a: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>
              <a:off x="5220072" y="855305"/>
              <a:ext cx="1080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dash"/>
              <a:headEnd type="diamond"/>
              <a:tailEnd type="diamon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5" name="Diamond 44"/>
            <p:cNvSpPr/>
            <p:nvPr/>
          </p:nvSpPr>
          <p:spPr>
            <a:xfrm>
              <a:off x="3024579" y="794332"/>
              <a:ext cx="70434" cy="119303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6" name="Diamond 45"/>
            <p:cNvSpPr/>
            <p:nvPr/>
          </p:nvSpPr>
          <p:spPr>
            <a:xfrm>
              <a:off x="4290712" y="790876"/>
              <a:ext cx="70434" cy="119303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9" name="TextBox 48"/>
          <p:cNvSpPr txBox="1"/>
          <p:nvPr/>
        </p:nvSpPr>
        <p:spPr>
          <a:xfrm rot="16200000">
            <a:off x="497695" y="3739707"/>
            <a:ext cx="1762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5A5A5A"/>
                </a:solidFill>
                <a:latin typeface="Calibri" panose="020F0502020204030204" pitchFamily="34" charset="0"/>
              </a:rPr>
              <a:t>TS-bound activities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39544" y="1342267"/>
            <a:ext cx="6480828" cy="584009"/>
            <a:chOff x="395392" y="1556793"/>
            <a:chExt cx="8641104" cy="778678"/>
          </a:xfrm>
        </p:grpSpPr>
        <p:sp>
          <p:nvSpPr>
            <p:cNvPr id="56" name="Rectangle 55"/>
            <p:cNvSpPr/>
            <p:nvPr/>
          </p:nvSpPr>
          <p:spPr>
            <a:xfrm>
              <a:off x="395392" y="1975471"/>
              <a:ext cx="2872488" cy="3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900" b="1" kern="0" dirty="0">
                  <a:solidFill>
                    <a:schemeClr val="bg1"/>
                  </a:solidFill>
                  <a:latin typeface="Calibri"/>
                </a:rPr>
                <a:t>Run 2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95440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2015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115536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2016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835632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2017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555728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2018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275728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2019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995920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2020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716016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2021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436112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2022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304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2023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876400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2024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596496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2025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316496" y="1556793"/>
              <a:ext cx="720000" cy="400109"/>
            </a:xfrm>
            <a:prstGeom prst="rect">
              <a:avLst/>
            </a:prstGeom>
            <a:noFill/>
            <a:ln>
              <a:solidFill>
                <a:srgbClr val="4F81BD"/>
              </a:solidFill>
            </a:ln>
          </p:spPr>
          <p:txBody>
            <a:bodyPr wrap="square" lIns="68580" tIns="34290" rIns="68580" bIns="34290">
              <a:spAutoFit/>
            </a:bodyPr>
            <a:lstStyle/>
            <a:p>
              <a:pPr algn="ctr" defTabSz="685800">
                <a:defRPr/>
              </a:pPr>
              <a:r>
                <a:rPr lang="en-GB" sz="1500" b="1" kern="0" dirty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2026</a:t>
              </a:r>
              <a:endParaRPr lang="en-GB" sz="2400" b="1" kern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275728" y="1975471"/>
              <a:ext cx="1439952" cy="360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900" b="1" kern="0" dirty="0">
                  <a:solidFill>
                    <a:prstClr val="white"/>
                  </a:solidFill>
                  <a:latin typeface="Calibri"/>
                </a:rPr>
                <a:t>LS2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876208" y="1975471"/>
              <a:ext cx="1710228" cy="360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900" kern="0" dirty="0">
                  <a:solidFill>
                    <a:schemeClr val="bg1"/>
                  </a:solidFill>
                  <a:latin typeface="Calibri"/>
                </a:rPr>
                <a:t>LS3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 rot="16200000">
              <a:off x="1637235" y="1669119"/>
              <a:ext cx="395472" cy="180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450" kern="0" dirty="0">
                  <a:solidFill>
                    <a:prstClr val="white"/>
                  </a:solidFill>
                  <a:latin typeface="Calibri"/>
                </a:rPr>
                <a:t>EYETS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715920" y="1975471"/>
              <a:ext cx="2160288" cy="3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/>
              <a:r>
                <a:rPr lang="en-GB" sz="900" b="1" kern="0" dirty="0">
                  <a:solidFill>
                    <a:schemeClr val="bg1"/>
                  </a:solidFill>
                  <a:latin typeface="Calibri"/>
                </a:rPr>
                <a:t>Run 3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586436" y="1975471"/>
              <a:ext cx="450060" cy="3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/>
              <a:r>
                <a:rPr lang="en-GB" sz="900" b="1" kern="0" dirty="0">
                  <a:solidFill>
                    <a:schemeClr val="bg1"/>
                  </a:solidFill>
                  <a:latin typeface="Calibri"/>
                </a:rPr>
                <a:t>Run 4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 rot="16200000">
              <a:off x="2340032" y="1700529"/>
              <a:ext cx="395472" cy="108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450" kern="0" dirty="0">
                  <a:solidFill>
                    <a:prstClr val="white"/>
                  </a:solidFill>
                  <a:latin typeface="Calibri"/>
                </a:rPr>
                <a:t>YETS</a:t>
              </a:r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897074" y="1712132"/>
              <a:ext cx="395472" cy="1080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100000"/>
                    <a:shade val="100000"/>
                    <a:satMod val="130000"/>
                  </a:srgbClr>
                </a:gs>
                <a:gs pos="100000">
                  <a:srgbClr val="C0504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450" kern="0" dirty="0">
                  <a:solidFill>
                    <a:prstClr val="white"/>
                  </a:solidFill>
                  <a:latin typeface="Calibri"/>
                </a:rPr>
                <a:t>YETS</a:t>
              </a:r>
            </a:p>
          </p:txBody>
        </p:sp>
      </p:grpSp>
      <p:sp>
        <p:nvSpPr>
          <p:cNvPr id="15" name="Freeform 14"/>
          <p:cNvSpPr/>
          <p:nvPr/>
        </p:nvSpPr>
        <p:spPr>
          <a:xfrm>
            <a:off x="1776550" y="1650775"/>
            <a:ext cx="391886" cy="849086"/>
          </a:xfrm>
          <a:custGeom>
            <a:avLst/>
            <a:gdLst>
              <a:gd name="connsiteX0" fmla="*/ 200298 w 522515"/>
              <a:gd name="connsiteY0" fmla="*/ 26126 h 1132114"/>
              <a:gd name="connsiteX1" fmla="*/ 0 w 522515"/>
              <a:gd name="connsiteY1" fmla="*/ 1123406 h 1132114"/>
              <a:gd name="connsiteX2" fmla="*/ 522515 w 522515"/>
              <a:gd name="connsiteY2" fmla="*/ 1132114 h 1132114"/>
              <a:gd name="connsiteX3" fmla="*/ 296092 w 522515"/>
              <a:gd name="connsiteY3" fmla="*/ 0 h 1132114"/>
              <a:gd name="connsiteX4" fmla="*/ 200298 w 522515"/>
              <a:gd name="connsiteY4" fmla="*/ 26126 h 113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515" h="1132114">
                <a:moveTo>
                  <a:pt x="200298" y="26126"/>
                </a:moveTo>
                <a:lnTo>
                  <a:pt x="0" y="1123406"/>
                </a:lnTo>
                <a:lnTo>
                  <a:pt x="522515" y="1132114"/>
                </a:lnTo>
                <a:lnTo>
                  <a:pt x="296092" y="0"/>
                </a:lnTo>
                <a:lnTo>
                  <a:pt x="200298" y="26126"/>
                </a:lnTo>
                <a:close/>
              </a:path>
            </a:pathLst>
          </a:custGeom>
          <a:solidFill>
            <a:schemeClr val="bg2">
              <a:lumMod val="75000"/>
              <a:alpha val="27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6" name="Freeform 15"/>
          <p:cNvSpPr/>
          <p:nvPr/>
        </p:nvSpPr>
        <p:spPr>
          <a:xfrm>
            <a:off x="2442756" y="1650775"/>
            <a:ext cx="2070463" cy="849086"/>
          </a:xfrm>
          <a:custGeom>
            <a:avLst/>
            <a:gdLst>
              <a:gd name="connsiteX0" fmla="*/ 0 w 2760617"/>
              <a:gd name="connsiteY0" fmla="*/ 17417 h 1132114"/>
              <a:gd name="connsiteX1" fmla="*/ 2063931 w 2760617"/>
              <a:gd name="connsiteY1" fmla="*/ 1132114 h 1132114"/>
              <a:gd name="connsiteX2" fmla="*/ 2760617 w 2760617"/>
              <a:gd name="connsiteY2" fmla="*/ 1123406 h 1132114"/>
              <a:gd name="connsiteX3" fmla="*/ 182880 w 2760617"/>
              <a:gd name="connsiteY3" fmla="*/ 0 h 1132114"/>
              <a:gd name="connsiteX4" fmla="*/ 0 w 2760617"/>
              <a:gd name="connsiteY4" fmla="*/ 17417 h 113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0617" h="1132114">
                <a:moveTo>
                  <a:pt x="0" y="17417"/>
                </a:moveTo>
                <a:lnTo>
                  <a:pt x="2063931" y="1132114"/>
                </a:lnTo>
                <a:lnTo>
                  <a:pt x="2760617" y="1123406"/>
                </a:lnTo>
                <a:lnTo>
                  <a:pt x="182880" y="0"/>
                </a:lnTo>
                <a:lnTo>
                  <a:pt x="0" y="17417"/>
                </a:lnTo>
                <a:close/>
              </a:path>
            </a:pathLst>
          </a:custGeom>
          <a:solidFill>
            <a:schemeClr val="bg2">
              <a:lumMod val="75000"/>
              <a:alpha val="27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7" name="Freeform 16"/>
          <p:cNvSpPr/>
          <p:nvPr/>
        </p:nvSpPr>
        <p:spPr>
          <a:xfrm>
            <a:off x="3004457" y="1650775"/>
            <a:ext cx="3847011" cy="849086"/>
          </a:xfrm>
          <a:custGeom>
            <a:avLst/>
            <a:gdLst>
              <a:gd name="connsiteX0" fmla="*/ 0 w 5129348"/>
              <a:gd name="connsiteY0" fmla="*/ 0 h 1132114"/>
              <a:gd name="connsiteX1" fmla="*/ 4450080 w 5129348"/>
              <a:gd name="connsiteY1" fmla="*/ 1123406 h 1132114"/>
              <a:gd name="connsiteX2" fmla="*/ 5129348 w 5129348"/>
              <a:gd name="connsiteY2" fmla="*/ 1132114 h 1132114"/>
              <a:gd name="connsiteX3" fmla="*/ 139337 w 5129348"/>
              <a:gd name="connsiteY3" fmla="*/ 0 h 1132114"/>
              <a:gd name="connsiteX4" fmla="*/ 0 w 5129348"/>
              <a:gd name="connsiteY4" fmla="*/ 0 h 113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9348" h="1132114">
                <a:moveTo>
                  <a:pt x="0" y="0"/>
                </a:moveTo>
                <a:lnTo>
                  <a:pt x="4450080" y="1123406"/>
                </a:lnTo>
                <a:lnTo>
                  <a:pt x="5129348" y="1132114"/>
                </a:lnTo>
                <a:lnTo>
                  <a:pt x="13933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75000"/>
              <a:alpha val="27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196" y="2152356"/>
            <a:ext cx="5926124" cy="2651642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>
            <a:off x="7002271" y="2404875"/>
            <a:ext cx="918101" cy="449559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rgbClr val="5A5A5A"/>
                </a:solidFill>
              </a:rPr>
              <a:t>Test </a:t>
            </a:r>
            <a:r>
              <a:rPr lang="fr-FR" sz="1350" dirty="0" err="1">
                <a:solidFill>
                  <a:srgbClr val="5A5A5A"/>
                </a:solidFill>
              </a:rPr>
              <a:t>run</a:t>
            </a:r>
            <a:endParaRPr lang="fr-FR" sz="1350" dirty="0">
              <a:solidFill>
                <a:srgbClr val="5A5A5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4173" y="15668"/>
            <a:ext cx="32726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5A5A5A"/>
                </a:solidFill>
                <a:latin typeface="Calibri" panose="020F0502020204030204" pitchFamily="34" charset="0"/>
              </a:rPr>
              <a:t>(E)YETS=(Extended) </a:t>
            </a:r>
            <a:r>
              <a:rPr lang="fr-FR" sz="1350" dirty="0" err="1">
                <a:solidFill>
                  <a:srgbClr val="5A5A5A"/>
                </a:solidFill>
                <a:latin typeface="Calibri" panose="020F0502020204030204" pitchFamily="34" charset="0"/>
              </a:rPr>
              <a:t>Year</a:t>
            </a:r>
            <a:r>
              <a:rPr lang="fr-FR" sz="1350" dirty="0">
                <a:solidFill>
                  <a:srgbClr val="5A5A5A"/>
                </a:solidFill>
                <a:latin typeface="Calibri" panose="020F0502020204030204" pitchFamily="34" charset="0"/>
              </a:rPr>
              <a:t>-End Technical Stop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947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EYETS goals and achievements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501" y="4711500"/>
            <a:ext cx="370639" cy="364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550" y="707695"/>
            <a:ext cx="3727929" cy="40316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82445" y="599771"/>
            <a:ext cx="123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12.4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weeks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526360" y="993770"/>
          <a:ext cx="2394012" cy="35966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911459"/>
                <a:gridCol w="482553"/>
              </a:tblGrid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Objective</a:t>
                      </a:r>
                      <a:endParaRPr lang="fr-FR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b="1" dirty="0" err="1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Cable</a:t>
                      </a:r>
                      <a:r>
                        <a:rPr lang="fr-FR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(211,</a:t>
                      </a:r>
                      <a:r>
                        <a:rPr lang="fr-FR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20km)</a:t>
                      </a:r>
                      <a:endParaRPr lang="fr-FR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80%</a:t>
                      </a:r>
                      <a:endParaRPr lang="fr-FR" sz="140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Cryo distribution</a:t>
                      </a:r>
                      <a:r>
                        <a:rPr lang="fr-FR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line</a:t>
                      </a:r>
                      <a:endParaRPr lang="fr-FR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fr-FR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rails (4 tons CMU)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 </a:t>
                      </a:r>
                      <a:r>
                        <a:rPr lang="fr-FR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sectorization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Civil engineering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RF</a:t>
                      </a:r>
                      <a:r>
                        <a:rPr lang="fr-FR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power </a:t>
                      </a:r>
                      <a:r>
                        <a:rPr lang="fr-FR" sz="1400" b="1" baseline="0" dirty="0" err="1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lines</a:t>
                      </a:r>
                      <a:endParaRPr lang="fr-FR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Water </a:t>
                      </a:r>
                      <a:r>
                        <a:rPr lang="fr-FR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pipework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Warm </a:t>
                      </a:r>
                      <a:r>
                        <a:rPr lang="fr-FR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pipework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75%</a:t>
                      </a:r>
                      <a:endParaRPr lang="fr-FR" sz="140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He </a:t>
                      </a:r>
                      <a:r>
                        <a:rPr lang="fr-FR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pumps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Survey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3D scan new configuration</a:t>
                      </a:r>
                      <a:endParaRPr lang="fr-FR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FR" sz="14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FR" sz="14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7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EYETS to YETS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852" y="897564"/>
            <a:ext cx="6787526" cy="9721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77634" y="1884193"/>
            <a:ext cx="6210690" cy="4860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100182" y="1957942"/>
            <a:ext cx="631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5A5A5A"/>
                </a:solidFill>
                <a:latin typeface="Calibri" panose="020F0502020204030204" pitchFamily="34" charset="0"/>
              </a:rPr>
              <a:t>CRYO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17694" y="1883879"/>
            <a:ext cx="4986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Service Box,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ValveBoxes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,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precommissioning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 at warm</a:t>
            </a:r>
          </a:p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Installation of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GHe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 and LN2 tanks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84166" y="2436195"/>
            <a:ext cx="6210690" cy="9456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35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95579" y="2720091"/>
            <a:ext cx="1051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5A5A5A"/>
                </a:solidFill>
                <a:latin typeface="Calibri" panose="020F0502020204030204" pitchFamily="34" charset="0"/>
              </a:rPr>
              <a:t>INFRASTR.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32859" y="2539627"/>
            <a:ext cx="5007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Installation of power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equipment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, connections and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commissioning</a:t>
            </a:r>
            <a:endParaRPr lang="fr-FR" sz="1400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Construction of 3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slabs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 for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cryogenic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 tanks and transformer</a:t>
            </a:r>
          </a:p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False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floor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 of Faraday cage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91929" y="3445759"/>
            <a:ext cx="6210690" cy="12179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1101894" y="3688353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5A5A5A"/>
                </a:solidFill>
                <a:latin typeface="Calibri" panose="020F0502020204030204" pitchFamily="34" charset="0"/>
              </a:rPr>
              <a:t>BE/RF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45053" y="3445444"/>
            <a:ext cx="55770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Installation of RF power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equipment</a:t>
            </a:r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, connections and </a:t>
            </a:r>
            <a:r>
              <a:rPr lang="fr-FR" sz="1400" dirty="0" err="1">
                <a:solidFill>
                  <a:srgbClr val="5A5A5A"/>
                </a:solidFill>
                <a:latin typeface="Calibri" panose="020F0502020204030204" pitchFamily="34" charset="0"/>
              </a:rPr>
              <a:t>commissioning</a:t>
            </a:r>
            <a:endParaRPr lang="fr-FR" sz="14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7556" y="1884194"/>
            <a:ext cx="430887" cy="2779519"/>
          </a:xfrm>
          <a:prstGeom prst="rect">
            <a:avLst/>
          </a:prstGeom>
          <a:solidFill>
            <a:srgbClr val="FFC000"/>
          </a:solidFill>
        </p:spPr>
        <p:txBody>
          <a:bodyPr vert="vert270" wrap="square" rtlCol="0">
            <a:spAutoFit/>
          </a:bodyPr>
          <a:lstStyle/>
          <a:p>
            <a:r>
              <a:rPr lang="fr-FR" sz="1600" dirty="0">
                <a:solidFill>
                  <a:srgbClr val="5A5A5A"/>
                </a:solidFill>
                <a:latin typeface="Calibri" panose="020F0502020204030204" pitchFamily="34" charset="0"/>
              </a:rPr>
              <a:t>BA6      SURFACE BUILDING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925706" y="4063426"/>
            <a:ext cx="1350150" cy="1719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 err="1">
                <a:solidFill>
                  <a:schemeClr val="bg1"/>
                </a:solidFill>
                <a:latin typeface="Calibri" panose="020F0502020204030204" pitchFamily="34" charset="0"/>
              </a:rPr>
              <a:t>Tendering</a:t>
            </a:r>
            <a:endParaRPr lang="fr-FR" sz="135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5856" y="4210249"/>
            <a:ext cx="2214246" cy="1719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chemeClr val="bg1"/>
                </a:solidFill>
                <a:latin typeface="Calibri" panose="020F0502020204030204" pitchFamily="34" charset="0"/>
              </a:rPr>
              <a:t>Production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490102" y="4333257"/>
            <a:ext cx="856484" cy="19027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 err="1">
                <a:solidFill>
                  <a:schemeClr val="bg1"/>
                </a:solidFill>
                <a:latin typeface="Calibri" panose="020F0502020204030204" pitchFamily="34" charset="0"/>
              </a:rPr>
              <a:t>assembly</a:t>
            </a:r>
            <a:endParaRPr lang="fr-FR" sz="135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42420" y="4444673"/>
            <a:ext cx="856484" cy="19027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dirty="0">
                <a:solidFill>
                  <a:schemeClr val="bg1"/>
                </a:solidFill>
                <a:latin typeface="Calibri" panose="020F0502020204030204" pitchFamily="34" charset="0"/>
              </a:rPr>
              <a:t>LLRF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06051" y="4316492"/>
            <a:ext cx="2160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0" dirty="0">
                <a:solidFill>
                  <a:schemeClr val="accent4">
                    <a:lumMod val="75000"/>
                  </a:schemeClr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45052" y="3834605"/>
            <a:ext cx="1745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5A5A5A"/>
                </a:solidFill>
                <a:latin typeface="Calibri" panose="020F0502020204030204" pitchFamily="34" charset="0"/>
              </a:rPr>
              <a:t>Faraday cage for LLRF</a:t>
            </a:r>
          </a:p>
        </p:txBody>
      </p:sp>
    </p:spTree>
    <p:extLst>
      <p:ext uri="{BB962C8B-B14F-4D97-AF65-F5344CB8AC3E}">
        <p14:creationId xmlns:p14="http://schemas.microsoft.com/office/powerpoint/2010/main" val="333097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challenging YETS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85265"/>
            <a:ext cx="7441655" cy="39602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05936" y="255038"/>
            <a:ext cx="94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5A5A5A"/>
                </a:solidFill>
                <a:latin typeface="Calibri" panose="020F0502020204030204" pitchFamily="34" charset="0"/>
              </a:rPr>
              <a:t>9 </a:t>
            </a:r>
            <a:r>
              <a:rPr lang="fr-FR" dirty="0" err="1">
                <a:solidFill>
                  <a:srgbClr val="5A5A5A"/>
                </a:solidFill>
                <a:latin typeface="Calibri" panose="020F0502020204030204" pitchFamily="34" charset="0"/>
              </a:rPr>
              <a:t>weeks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1371265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23/2</a:t>
            </a:r>
            <a:endParaRPr lang="fr-FR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44208" y="1085427"/>
            <a:ext cx="504056" cy="14996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/>
              <a:t>9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9090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rot="16200000">
            <a:off x="-1554484" y="2070405"/>
            <a:ext cx="4289837" cy="540000"/>
          </a:xfrm>
        </p:spPr>
        <p:txBody>
          <a:bodyPr/>
          <a:lstStyle/>
          <a:p>
            <a:r>
              <a:rPr lang="fr-FR" dirty="0" smtClean="0"/>
              <a:t>YETS </a:t>
            </a:r>
            <a:r>
              <a:rPr lang="fr-FR" dirty="0" err="1" smtClean="0"/>
              <a:t>detailed</a:t>
            </a:r>
            <a:r>
              <a:rPr lang="fr-FR" dirty="0" smtClean="0"/>
              <a:t> planning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Intl Review of the Crab-Cavity Performance for HiLumi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3" y="10105"/>
            <a:ext cx="6815279" cy="490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3354</TotalTime>
  <Words>332</Words>
  <Application>Microsoft Office PowerPoint</Application>
  <PresentationFormat>On-screen Show (16:9)</PresentationFormat>
  <Paragraphs>115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Rounded MT Bold</vt:lpstr>
      <vt:lpstr>Calibri</vt:lpstr>
      <vt:lpstr>Wingdings</vt:lpstr>
      <vt:lpstr>Thème Office</vt:lpstr>
      <vt:lpstr>SPS Test-stand Integration</vt:lpstr>
      <vt:lpstr>Cryogenic refrigeration &amp; distribution</vt:lpstr>
      <vt:lpstr>HL-LHC CrabCavity SPS test stand</vt:lpstr>
      <vt:lpstr>WP4 Planning</vt:lpstr>
      <vt:lpstr>EYETS goals and achievements</vt:lpstr>
      <vt:lpstr>From EYETS to YETS</vt:lpstr>
      <vt:lpstr>A challenging YETS</vt:lpstr>
      <vt:lpstr>YETS detailed planning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80</cp:revision>
  <dcterms:created xsi:type="dcterms:W3CDTF">2016-02-11T10:47:23Z</dcterms:created>
  <dcterms:modified xsi:type="dcterms:W3CDTF">2017-05-08T08:13:17Z</dcterms:modified>
</cp:coreProperties>
</file>