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4"/>
  </p:notesMasterIdLst>
  <p:sldIdLst>
    <p:sldId id="257" r:id="rId2"/>
    <p:sldId id="258" r:id="rId3"/>
    <p:sldId id="281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4" r:id="rId22"/>
    <p:sldId id="290" r:id="rId23"/>
    <p:sldId id="289" r:id="rId24"/>
    <p:sldId id="282" r:id="rId25"/>
    <p:sldId id="285" r:id="rId26"/>
    <p:sldId id="286" r:id="rId27"/>
    <p:sldId id="287" r:id="rId28"/>
    <p:sldId id="288" r:id="rId29"/>
    <p:sldId id="280" r:id="rId30"/>
    <p:sldId id="277" r:id="rId31"/>
    <p:sldId id="291" r:id="rId32"/>
    <p:sldId id="279" r:id="rId3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Orta Stil 2 - Vurgu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24"/>
    <p:restoredTop sz="94712"/>
  </p:normalViewPr>
  <p:slideViewPr>
    <p:cSldViewPr>
      <p:cViewPr>
        <p:scale>
          <a:sx n="80" d="100"/>
          <a:sy n="80" d="100"/>
        </p:scale>
        <p:origin x="-125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D4BBD-B58D-4A0F-BBB1-1AA7AD1F915F}" type="datetimeFigureOut">
              <a:rPr lang="tr-TR" smtClean="0"/>
              <a:t>10.03.2017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19583-530B-44CE-ACC7-6AE989A7976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80800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327972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18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33511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19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33511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20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33511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21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33511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22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33511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23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33511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24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33511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25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33511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26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33511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27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3351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092656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28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33511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29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33511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30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33511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31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3351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09265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04925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92627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34778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94437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944374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11D12-599F-4A5F-97D5-8E69E6A82D1A}" type="slidenum">
              <a:rPr lang="tr-TR" smtClean="0"/>
              <a:pPr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3351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DEA18-7C23-4FEB-A912-A94A88488365}" type="datetime1">
              <a:rPr lang="tr-TR" smtClean="0"/>
              <a:t>10.03.2017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9533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3576C-D59B-4112-8F8D-2E170D7A4B21}" type="datetime1">
              <a:rPr lang="tr-TR" smtClean="0"/>
              <a:t>10.03.2017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63271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F91FB-2EEC-403D-9FC1-2448B71FE398}" type="datetime1">
              <a:rPr lang="tr-TR" smtClean="0"/>
              <a:t>10.03.2017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34314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12676-7345-47EA-890F-4F2511D58919}" type="datetime1">
              <a:rPr lang="tr-TR" smtClean="0"/>
              <a:t>10.03.2017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50409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59994-6C5D-4112-9833-318BAB8FD5F5}" type="datetime1">
              <a:rPr lang="tr-TR" smtClean="0"/>
              <a:t>10.03.2017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0894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2215D-E7AC-44ED-A445-8DABF6C17988}" type="datetime1">
              <a:rPr lang="tr-TR" smtClean="0"/>
              <a:t>10.03.2017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53623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62D5-A93C-4D97-B81B-0989EF5D67D9}" type="datetime1">
              <a:rPr lang="tr-TR" smtClean="0"/>
              <a:t>10.03.2017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08440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57C3C-2B2D-44CC-AD96-50EA23DAB2BD}" type="datetime1">
              <a:rPr lang="tr-TR" smtClean="0"/>
              <a:t>10.03.2017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42449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4B38-5B15-456F-B389-29226C301355}" type="datetime1">
              <a:rPr lang="tr-TR" smtClean="0"/>
              <a:t>10.03.2017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57799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F2C28-D69B-4C22-9705-97163F126D52}" type="datetime1">
              <a:rPr lang="tr-TR" smtClean="0"/>
              <a:t>10.03.2017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52629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2ECF3-9596-4534-8D9E-FE3C7B0D881B}" type="datetime1">
              <a:rPr lang="tr-TR" smtClean="0"/>
              <a:t>10.03.2017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84926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2C115-BD80-4A34-A9A4-94D5D931C05B}" type="datetime1">
              <a:rPr lang="tr-TR" smtClean="0"/>
              <a:t>10.03.2017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2171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0.png"/><Relationship Id="rId5" Type="http://schemas.openxmlformats.org/officeDocument/2006/relationships/image" Target="../media/image170.png"/><Relationship Id="rId10" Type="http://schemas.openxmlformats.org/officeDocument/2006/relationships/image" Target="../media/image23.png"/><Relationship Id="rId4" Type="http://schemas.openxmlformats.org/officeDocument/2006/relationships/image" Target="../media/image2.pn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5" Type="http://schemas.openxmlformats.org/officeDocument/2006/relationships/image" Target="../media/image25.jpeg"/><Relationship Id="rId4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1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0.png"/><Relationship Id="rId5" Type="http://schemas.openxmlformats.org/officeDocument/2006/relationships/image" Target="../media/image330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0.png"/><Relationship Id="rId5" Type="http://schemas.openxmlformats.org/officeDocument/2006/relationships/image" Target="../media/image330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0.png"/><Relationship Id="rId5" Type="http://schemas.openxmlformats.org/officeDocument/2006/relationships/image" Target="../media/image37.jp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57803"/>
            <a:ext cx="9144000" cy="2702954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Pre-Booster </a:t>
            </a:r>
            <a:r>
              <a:rPr lang="tr-TR" sz="4000" b="1" dirty="0" smtClean="0"/>
              <a:t>Damping Ring Design</a:t>
            </a:r>
            <a:br>
              <a:rPr lang="tr-TR" sz="4000" b="1" dirty="0" smtClean="0"/>
            </a:br>
            <a:r>
              <a:rPr lang="en-US" sz="4000" b="1" dirty="0" smtClean="0"/>
              <a:t>for the FCC</a:t>
            </a:r>
            <a:r>
              <a:rPr lang="en-US" sz="4000" b="1" dirty="0"/>
              <a:t> </a:t>
            </a:r>
            <a:r>
              <a:rPr lang="en-US" sz="4000" b="1" dirty="0" err="1" smtClean="0"/>
              <a:t>e</a:t>
            </a:r>
            <a:r>
              <a:rPr lang="en-US" sz="4000" b="1" baseline="30000" dirty="0" err="1" smtClean="0"/>
              <a:t>+</a:t>
            </a:r>
            <a:r>
              <a:rPr lang="en-US" sz="4000" b="1" dirty="0" err="1" smtClean="0"/>
              <a:t>e</a:t>
            </a:r>
            <a:r>
              <a:rPr lang="en-US" sz="4000" b="1" baseline="30000" dirty="0"/>
              <a:t>-</a:t>
            </a:r>
            <a:r>
              <a:rPr lang="en-US" sz="4000" b="1" dirty="0"/>
              <a:t> </a:t>
            </a:r>
            <a:r>
              <a:rPr lang="tr-TR" sz="4000" b="1" dirty="0" err="1" smtClean="0"/>
              <a:t>Injector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843106"/>
            <a:ext cx="9144000" cy="3690338"/>
          </a:xfrm>
        </p:spPr>
        <p:txBody>
          <a:bodyPr>
            <a:noAutofit/>
          </a:bodyPr>
          <a:lstStyle/>
          <a:p>
            <a:pPr algn="l"/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tr-TR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4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Özgür</a:t>
            </a:r>
            <a:r>
              <a:rPr lang="en-US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ETİŞKEN</a:t>
            </a:r>
            <a:endParaRPr lang="en-US" sz="24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Ankara University </a:t>
            </a:r>
          </a:p>
          <a:p>
            <a:r>
              <a:rPr lang="en-US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Physics Department-PhD Student </a:t>
            </a:r>
            <a:endParaRPr lang="tr-TR" sz="24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tr-TR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tr-TR" sz="20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Supervisors</a:t>
            </a: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Dr. </a:t>
            </a:r>
            <a:r>
              <a:rPr lang="en-US" sz="20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Yannis</a:t>
            </a: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Papaphilippou</a:t>
            </a: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(CERN)</a:t>
            </a:r>
            <a:r>
              <a:rPr lang="tr-TR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tr-TR" sz="20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and</a:t>
            </a:r>
            <a:r>
              <a:rPr lang="tr-TR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Prof. Dr. Abbas Kenan ÇİFTÇİ (A.U) </a:t>
            </a:r>
            <a:endParaRPr lang="en-US" sz="20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tr-TR" sz="1400" b="1" dirty="0" smtClean="0"/>
              <a:t>8th </a:t>
            </a:r>
            <a:r>
              <a:rPr lang="tr-TR" sz="1400" b="1" dirty="0" err="1" smtClean="0"/>
              <a:t>FCCee</a:t>
            </a:r>
            <a:r>
              <a:rPr lang="tr-TR" sz="1400" b="1" dirty="0" smtClean="0"/>
              <a:t> </a:t>
            </a:r>
            <a:r>
              <a:rPr lang="tr-TR" sz="1400" b="1" dirty="0" err="1" smtClean="0"/>
              <a:t>Injector</a:t>
            </a:r>
            <a:r>
              <a:rPr lang="tr-TR" sz="1400" b="1" dirty="0" smtClean="0"/>
              <a:t> Meeting,  CERN, </a:t>
            </a:r>
            <a:r>
              <a:rPr lang="tr-TR" sz="1400" b="1" dirty="0" err="1" smtClean="0"/>
              <a:t>March</a:t>
            </a:r>
            <a:r>
              <a:rPr lang="en-US" sz="1400" b="1" dirty="0" smtClean="0"/>
              <a:t> 201</a:t>
            </a:r>
            <a:r>
              <a:rPr lang="tr-TR" sz="1400" b="1" dirty="0" smtClean="0"/>
              <a:t>7</a:t>
            </a:r>
            <a:endParaRPr lang="en-US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1</a:t>
            </a:fld>
            <a:endParaRPr lang="tr-TR"/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9751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428" y="182183"/>
            <a:ext cx="1624706" cy="675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70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10</a:t>
            </a:fld>
            <a:endParaRPr lang="en-US" dirty="0"/>
          </a:p>
        </p:txBody>
      </p:sp>
      <p:pic>
        <p:nvPicPr>
          <p:cNvPr id="5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9751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sp>
        <p:nvSpPr>
          <p:cNvPr id="8" name="TextBox 9"/>
          <p:cNvSpPr txBox="1"/>
          <p:nvPr/>
        </p:nvSpPr>
        <p:spPr>
          <a:xfrm>
            <a:off x="0" y="3290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err="1" smtClean="0"/>
              <a:t>Estimation</a:t>
            </a:r>
            <a:r>
              <a:rPr lang="tr-TR" sz="3200" b="1" dirty="0" smtClean="0"/>
              <a:t> of </a:t>
            </a:r>
            <a:r>
              <a:rPr lang="tr-TR" sz="3200" b="1" dirty="0" err="1" smtClean="0"/>
              <a:t>dipole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length</a:t>
            </a:r>
            <a:r>
              <a:rPr lang="tr-TR" sz="3200" b="1" dirty="0" smtClean="0"/>
              <a:t> </a:t>
            </a:r>
          </a:p>
          <a:p>
            <a:pPr algn="ctr"/>
            <a:r>
              <a:rPr lang="tr-TR" sz="3200" b="1" dirty="0" err="1" smtClean="0"/>
              <a:t>with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basic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formulas</a:t>
            </a:r>
            <a:endParaRPr lang="en-US" sz="3200" b="1" dirty="0" smtClean="0"/>
          </a:p>
          <a:p>
            <a:pPr marL="285750" indent="-285750">
              <a:buFontTx/>
              <a:buChar char="-"/>
            </a:pPr>
            <a:endParaRPr lang="en-US" sz="2400" b="1" dirty="0"/>
          </a:p>
        </p:txBody>
      </p:sp>
      <p:sp>
        <p:nvSpPr>
          <p:cNvPr id="9" name="Rectangle 1"/>
          <p:cNvSpPr/>
          <p:nvPr/>
        </p:nvSpPr>
        <p:spPr>
          <a:xfrm>
            <a:off x="220138" y="152831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i="1" dirty="0"/>
              <a:t>E= 20 GeV</a:t>
            </a:r>
          </a:p>
          <a:p>
            <a:r>
              <a:rPr lang="en-US" sz="2400" i="1" dirty="0" smtClean="0"/>
              <a:t>U=50 </a:t>
            </a:r>
            <a:r>
              <a:rPr lang="tr-TR" sz="2400" i="1" dirty="0"/>
              <a:t>M</a:t>
            </a:r>
            <a:r>
              <a:rPr lang="en-US" sz="2400" i="1" dirty="0" smtClean="0"/>
              <a:t>eV; max </a:t>
            </a:r>
            <a:r>
              <a:rPr lang="en-US" sz="2400" i="1" dirty="0" err="1" smtClean="0"/>
              <a:t>Uo</a:t>
            </a:r>
            <a:r>
              <a:rPr lang="en-US" sz="2400" i="1" dirty="0" smtClean="0"/>
              <a:t> for min. C </a:t>
            </a:r>
            <a:endParaRPr lang="en-US" sz="2400" i="1" dirty="0"/>
          </a:p>
          <a:p>
            <a:endParaRPr lang="en-US" i="1" dirty="0" smtClean="0"/>
          </a:p>
          <a:p>
            <a:endParaRPr lang="en-US" i="1" dirty="0" smtClean="0"/>
          </a:p>
          <a:p>
            <a:endParaRPr lang="en-US" i="1" dirty="0"/>
          </a:p>
          <a:p>
            <a:endParaRPr lang="en-US" sz="2400" i="1" dirty="0"/>
          </a:p>
        </p:txBody>
      </p:sp>
      <p:sp>
        <p:nvSpPr>
          <p:cNvPr id="10" name="Rectangle 2"/>
          <p:cNvSpPr/>
          <p:nvPr/>
        </p:nvSpPr>
        <p:spPr>
          <a:xfrm>
            <a:off x="5463054" y="1494722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tr-TR" sz="2400" i="1" dirty="0" smtClean="0">
              <a:sym typeface="Symbol"/>
            </a:endParaRPr>
          </a:p>
          <a:p>
            <a:r>
              <a:rPr lang="en-US" sz="2400" i="1" dirty="0" smtClean="0">
                <a:sym typeface="Symbol"/>
              </a:rPr>
              <a:t></a:t>
            </a:r>
            <a:r>
              <a:rPr lang="en-US" sz="2400" i="1" baseline="-25000" dirty="0" smtClean="0"/>
              <a:t>s</a:t>
            </a:r>
            <a:r>
              <a:rPr lang="tr-TR" sz="2400" i="1" dirty="0"/>
              <a:t> </a:t>
            </a:r>
            <a:r>
              <a:rPr lang="tr-TR" sz="2400" i="1" dirty="0" smtClean="0"/>
              <a:t>is </a:t>
            </a:r>
            <a:r>
              <a:rPr lang="tr-TR" sz="2400" i="1" dirty="0" err="1" smtClean="0"/>
              <a:t>around</a:t>
            </a:r>
            <a:r>
              <a:rPr lang="en-US" sz="2400" i="1" dirty="0" smtClean="0"/>
              <a:t> </a:t>
            </a:r>
            <a:r>
              <a:rPr lang="tr-TR" sz="2400" i="1" dirty="0" smtClean="0"/>
              <a:t>1nm</a:t>
            </a:r>
            <a:r>
              <a:rPr lang="en-US" sz="2400" i="1" dirty="0" smtClean="0"/>
              <a:t>.rad</a:t>
            </a:r>
            <a:endParaRPr lang="en-US" sz="2400" i="1" dirty="0"/>
          </a:p>
          <a:p>
            <a:endParaRPr lang="en-US" sz="2400" i="1" dirty="0"/>
          </a:p>
          <a:p>
            <a:endParaRPr lang="en-US" sz="2400" i="1" dirty="0" smtClean="0"/>
          </a:p>
          <a:p>
            <a:endParaRPr lang="en-US" sz="2400" i="1" dirty="0"/>
          </a:p>
          <a:p>
            <a:endParaRPr lang="en-US" sz="2400" i="1" baseline="30000" dirty="0"/>
          </a:p>
          <a:p>
            <a:endParaRPr lang="en-US" sz="2400" i="1" dirty="0"/>
          </a:p>
        </p:txBody>
      </p:sp>
      <p:pic>
        <p:nvPicPr>
          <p:cNvPr id="21" name="Picture 8" descr="Ekran Resmi 2016-04-13 04.04.2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669" y="2963812"/>
            <a:ext cx="3034131" cy="434859"/>
          </a:xfrm>
          <a:prstGeom prst="rect">
            <a:avLst/>
          </a:prstGeom>
        </p:spPr>
      </p:pic>
      <p:pic>
        <p:nvPicPr>
          <p:cNvPr id="22" name="Picture 9" descr="Ekran Resmi 2016-04-13 04.05.2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084" y="4483233"/>
            <a:ext cx="1729300" cy="806299"/>
          </a:xfrm>
          <a:prstGeom prst="rect">
            <a:avLst/>
          </a:prstGeom>
        </p:spPr>
      </p:pic>
      <p:sp>
        <p:nvSpPr>
          <p:cNvPr id="26" name="Akış Çizelgesi: Öteki İşlem 25"/>
          <p:cNvSpPr/>
          <p:nvPr/>
        </p:nvSpPr>
        <p:spPr>
          <a:xfrm>
            <a:off x="395785" y="2892063"/>
            <a:ext cx="3450466" cy="578359"/>
          </a:xfrm>
          <a:prstGeom prst="flowChartAlternateProcess">
            <a:avLst/>
          </a:prstGeom>
          <a:noFill/>
          <a:ln>
            <a:solidFill>
              <a:schemeClr val="accent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7" name="Akış Çizelgesi: Öteki İşlem 26"/>
          <p:cNvSpPr/>
          <p:nvPr/>
        </p:nvSpPr>
        <p:spPr>
          <a:xfrm>
            <a:off x="5444501" y="2927496"/>
            <a:ext cx="3450466" cy="578359"/>
          </a:xfrm>
          <a:prstGeom prst="flowChartAlternateProcess">
            <a:avLst/>
          </a:prstGeom>
          <a:noFill/>
          <a:ln>
            <a:solidFill>
              <a:schemeClr val="accent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8" name="Akış Çizelgesi: Öteki İşlem 27"/>
          <p:cNvSpPr/>
          <p:nvPr/>
        </p:nvSpPr>
        <p:spPr>
          <a:xfrm>
            <a:off x="5463054" y="4440226"/>
            <a:ext cx="3450466" cy="892312"/>
          </a:xfrm>
          <a:prstGeom prst="flowChartAlternateProcess">
            <a:avLst/>
          </a:prstGeom>
          <a:noFill/>
          <a:ln>
            <a:solidFill>
              <a:schemeClr val="accent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30" name="Düz Bağlayıcı 29"/>
          <p:cNvCxnSpPr/>
          <p:nvPr/>
        </p:nvCxnSpPr>
        <p:spPr>
          <a:xfrm>
            <a:off x="95250" y="1479452"/>
            <a:ext cx="8799717" cy="488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Düz Bağlayıcı 30"/>
          <p:cNvCxnSpPr/>
          <p:nvPr/>
        </p:nvCxnSpPr>
        <p:spPr>
          <a:xfrm>
            <a:off x="97522" y="2409788"/>
            <a:ext cx="8799717" cy="4886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etin kutusu 2"/>
              <p:cNvSpPr txBox="1"/>
              <p:nvPr/>
            </p:nvSpPr>
            <p:spPr>
              <a:xfrm>
                <a:off x="467544" y="2996575"/>
                <a:ext cx="3290453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tr-TR" b="1" i="1" smtClean="0">
                        <a:latin typeface="Cambria Math"/>
                      </a:rPr>
                      <m:t>𝑼</m:t>
                    </m:r>
                    <m:r>
                      <a:rPr lang="tr-TR" b="1" i="1" smtClean="0">
                        <a:latin typeface="Cambria Math"/>
                      </a:rPr>
                      <m:t>(</m:t>
                    </m:r>
                    <m:r>
                      <a:rPr lang="tr-TR" b="1" i="1" smtClean="0">
                        <a:latin typeface="Cambria Math"/>
                      </a:rPr>
                      <m:t>𝒌𝒆𝑽</m:t>
                    </m:r>
                    <m:r>
                      <a:rPr lang="tr-TR" b="1" i="1" smtClean="0">
                        <a:latin typeface="Cambria Math"/>
                      </a:rPr>
                      <m:t>)=</m:t>
                    </m:r>
                  </m:oMath>
                </a14:m>
                <a:r>
                  <a:rPr lang="tr-TR" b="1" dirty="0" smtClean="0"/>
                  <a:t> 26.5x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tr-TR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tr-TR" b="1" i="1" dirty="0" smtClean="0">
                            <a:latin typeface="Cambria Math"/>
                          </a:rPr>
                          <m:t>𝑬</m:t>
                        </m:r>
                      </m:e>
                      <m:sup>
                        <m:r>
                          <a:rPr lang="tr-TR" b="1" i="1" dirty="0" smtClean="0">
                            <a:latin typeface="Cambria Math"/>
                          </a:rPr>
                          <m:t>𝟑</m:t>
                        </m:r>
                      </m:sup>
                    </m:sSup>
                    <m:d>
                      <m:dPr>
                        <m:ctrlPr>
                          <a:rPr lang="tr-TR" b="1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tr-TR" b="1" i="1" dirty="0" smtClean="0">
                            <a:latin typeface="Cambria Math"/>
                          </a:rPr>
                          <m:t>𝑮𝒆𝑽</m:t>
                        </m:r>
                      </m:e>
                    </m:d>
                    <m:r>
                      <a:rPr lang="tr-TR" b="1" i="1" dirty="0" smtClean="0">
                        <a:latin typeface="Cambria Math"/>
                      </a:rPr>
                      <m:t>𝒙𝑩</m:t>
                    </m:r>
                    <m:r>
                      <a:rPr lang="tr-TR" b="1" i="1" dirty="0" smtClean="0">
                        <a:latin typeface="Cambria Math"/>
                      </a:rPr>
                      <m:t>(</m:t>
                    </m:r>
                    <m:r>
                      <a:rPr lang="tr-TR" b="1" i="1" dirty="0" smtClean="0">
                        <a:latin typeface="Cambria Math"/>
                      </a:rPr>
                      <m:t>𝑻</m:t>
                    </m:r>
                    <m:r>
                      <a:rPr lang="tr-TR" b="1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3" name="Metin kutus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996575"/>
                <a:ext cx="3290453" cy="375552"/>
              </a:xfrm>
              <a:prstGeom prst="rect">
                <a:avLst/>
              </a:prstGeom>
              <a:blipFill rotWithShape="1">
                <a:blip r:embed="rId6"/>
                <a:stretch>
                  <a:fillRect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Düz Ok Bağlayıcısı 11"/>
          <p:cNvCxnSpPr/>
          <p:nvPr/>
        </p:nvCxnSpPr>
        <p:spPr>
          <a:xfrm>
            <a:off x="3275856" y="3372127"/>
            <a:ext cx="0" cy="9929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Metin kutusu 12"/>
              <p:cNvSpPr txBox="1"/>
              <p:nvPr/>
            </p:nvSpPr>
            <p:spPr>
              <a:xfrm>
                <a:off x="2699792" y="4437112"/>
                <a:ext cx="14527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b="0" i="1" smtClean="0">
                          <a:latin typeface="Cambria Math"/>
                        </a:rPr>
                        <m:t>𝐵</m:t>
                      </m:r>
                      <m:r>
                        <a:rPr lang="tr-TR" b="0" i="1" smtClean="0">
                          <a:latin typeface="Cambria Math"/>
                        </a:rPr>
                        <m:t>=0.239 </m:t>
                      </m:r>
                      <m:r>
                        <a:rPr lang="tr-TR" b="0" i="1" smtClean="0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Metin kutusu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4437112"/>
                <a:ext cx="1452705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Metin kutusu 14"/>
              <p:cNvSpPr txBox="1"/>
              <p:nvPr/>
            </p:nvSpPr>
            <p:spPr>
              <a:xfrm>
                <a:off x="7692602" y="3916093"/>
                <a:ext cx="13438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𝜃</m:t>
                      </m:r>
                      <m:r>
                        <a:rPr lang="tr-TR" b="0" i="1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tr-TR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tr-TR" b="0" i="1" smtClean="0">
                              <a:latin typeface="Cambria Math"/>
                              <a:ea typeface="Cambria Math"/>
                            </a:rPr>
                            <m:t>0.514</m:t>
                          </m:r>
                        </m:e>
                        <m:sup>
                          <m:r>
                            <a:rPr lang="tr-TR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Metin kutusu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2602" y="3916093"/>
                <a:ext cx="1343894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Düz Ok Bağlayıcısı 17"/>
          <p:cNvCxnSpPr/>
          <p:nvPr/>
        </p:nvCxnSpPr>
        <p:spPr>
          <a:xfrm>
            <a:off x="8028384" y="3372127"/>
            <a:ext cx="0" cy="496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Düz Ok Bağlayıcısı 24"/>
          <p:cNvCxnSpPr>
            <a:stCxn id="15" idx="1"/>
          </p:cNvCxnSpPr>
          <p:nvPr/>
        </p:nvCxnSpPr>
        <p:spPr>
          <a:xfrm flipH="1">
            <a:off x="6575779" y="4100759"/>
            <a:ext cx="11168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Metin kutusu 28"/>
              <p:cNvSpPr txBox="1"/>
              <p:nvPr/>
            </p:nvSpPr>
            <p:spPr>
              <a:xfrm>
                <a:off x="5414990" y="3918293"/>
                <a:ext cx="10976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b="0" i="1" smtClean="0">
                          <a:latin typeface="Cambria Math"/>
                        </a:rPr>
                        <m:t>𝑁</m:t>
                      </m:r>
                      <m:r>
                        <a:rPr lang="tr-TR" b="0" i="1" smtClean="0">
                          <a:latin typeface="Cambria Math"/>
                        </a:rPr>
                        <m:t>=700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Metin kutusu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4990" y="3918293"/>
                <a:ext cx="1097608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Düz Ok Bağlayıcısı 33"/>
          <p:cNvCxnSpPr/>
          <p:nvPr/>
        </p:nvCxnSpPr>
        <p:spPr>
          <a:xfrm>
            <a:off x="6732240" y="5090283"/>
            <a:ext cx="0" cy="496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Metin kutusu 34"/>
              <p:cNvSpPr txBox="1"/>
              <p:nvPr/>
            </p:nvSpPr>
            <p:spPr>
              <a:xfrm>
                <a:off x="5812247" y="5733256"/>
                <a:ext cx="11721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b="0" i="1" smtClean="0">
                          <a:latin typeface="Cambria Math"/>
                        </a:rPr>
                        <m:t>𝑙</m:t>
                      </m:r>
                      <m:r>
                        <a:rPr lang="tr-TR" b="0" i="1" smtClean="0">
                          <a:latin typeface="Cambria Math"/>
                        </a:rPr>
                        <m:t>=2.5 </m:t>
                      </m:r>
                      <m:r>
                        <a:rPr lang="tr-TR" b="0" i="1" smtClean="0"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Metin kutusu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247" y="5733256"/>
                <a:ext cx="1172180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901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9534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Phase Advance, Emittance</a:t>
            </a:r>
            <a:endParaRPr lang="tr-TR" sz="3200" b="1" dirty="0"/>
          </a:p>
          <a:p>
            <a:pPr algn="ctr"/>
            <a:r>
              <a:rPr lang="tr-TR" sz="3200" b="1" dirty="0" err="1"/>
              <a:t>a</a:t>
            </a:r>
            <a:r>
              <a:rPr lang="tr-TR" sz="3200" b="1" dirty="0" err="1" smtClean="0"/>
              <a:t>nd</a:t>
            </a:r>
            <a:r>
              <a:rPr lang="tr-TR" sz="3200" b="1" dirty="0" smtClean="0"/>
              <a:t> </a:t>
            </a:r>
            <a:r>
              <a:rPr lang="en-US" sz="3200" b="1" dirty="0" smtClean="0"/>
              <a:t>Chromaticity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446534" y="1444134"/>
            <a:ext cx="1125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Emittance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23728" y="4543092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Chromaticity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687312" y="5887024"/>
            <a:ext cx="74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586867" y="1628800"/>
            <a:ext cx="62914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316443" y="4285089"/>
            <a:ext cx="422824" cy="2580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116550" y="4957520"/>
            <a:ext cx="622717" cy="2628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916913" y="6104876"/>
            <a:ext cx="71898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11</a:t>
            </a:fld>
            <a:endParaRPr lang="en-US"/>
          </a:p>
        </p:txBody>
      </p:sp>
      <p:pic>
        <p:nvPicPr>
          <p:cNvPr id="14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9751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sp>
        <p:nvSpPr>
          <p:cNvPr id="19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Dikdörtgen 3"/>
              <p:cNvSpPr/>
              <p:nvPr/>
            </p:nvSpPr>
            <p:spPr>
              <a:xfrm>
                <a:off x="275635" y="1383733"/>
                <a:ext cx="2252220" cy="4297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∈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𝑓𝑜𝑑𝑜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𝑓𝑜𝑑𝑜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𝑞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𝛾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𝜃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Dikdörtgen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635" y="1383733"/>
                <a:ext cx="2252220" cy="429733"/>
              </a:xfrm>
              <a:prstGeom prst="rect">
                <a:avLst/>
              </a:prstGeom>
              <a:blipFill rotWithShape="1">
                <a:blip r:embed="rId5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Dikdörtgen 5"/>
              <p:cNvSpPr/>
              <p:nvPr/>
            </p:nvSpPr>
            <p:spPr>
              <a:xfrm>
                <a:off x="275635" y="2204864"/>
                <a:ext cx="3375539" cy="9880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𝑓𝑜𝑑𝑜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1− </m:t>
                          </m:r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𝑠𝑖𝑛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</a:rPr>
                            <m:t>(</m:t>
                          </m:r>
                          <m:f>
                            <m:fPr>
                              <m:type m:val="skw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∅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US" i="1">
                              <a:latin typeface="Cambria Math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𝑠𝑖𝑛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skw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∅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  <m:func>
                            <m:func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i="1">
                                  <a:latin typeface="Cambria Math"/>
                                </a:rPr>
                                <m:t>(</m:t>
                              </m:r>
                              <m:f>
                                <m:fPr>
                                  <m:type m:val="skw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</a:rPr>
                                    <m:t>∅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i="1">
                                  <a:latin typeface="Cambria Math"/>
                                </a:rPr>
                                <m:t>)</m:t>
                              </m:r>
                            </m:e>
                          </m:func>
                        </m:den>
                      </m:f>
                      <m:sSubSup>
                        <m:sSubSupPr>
                          <m:ctrlPr>
                            <a:rPr lang="en-US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/>
                            </a:rPr>
                            <m:t>𝐽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−1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Dikdörtgen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635" y="2204864"/>
                <a:ext cx="3375539" cy="98802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Dikdörtgen 6"/>
              <p:cNvSpPr/>
              <p:nvPr/>
            </p:nvSpPr>
            <p:spPr>
              <a:xfrm>
                <a:off x="95250" y="3838440"/>
                <a:ext cx="2196435" cy="8188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𝜉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  <m:r>
                            <a:rPr lang="en-US" i="1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hr m:val="∮"/>
                          <m:limLoc m:val="undOvr"/>
                          <m:subHide m:val="on"/>
                          <m:supHide m:val="on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tr-TR" b="0" i="1" smtClean="0">
                              <a:latin typeface="Cambria Math"/>
                            </a:rPr>
                            <m:t>𝑑𝑧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Dikdörtgen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50" y="3838440"/>
                <a:ext cx="2196435" cy="81887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Dikdörtgen 16"/>
              <p:cNvSpPr/>
              <p:nvPr/>
            </p:nvSpPr>
            <p:spPr>
              <a:xfrm>
                <a:off x="147678" y="4957520"/>
                <a:ext cx="2010872" cy="8188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𝜉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  <m:r>
                            <a:rPr lang="en-US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4</m:t>
                          </m:r>
                          <m:r>
                            <a:rPr lang="en-US" i="1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hr m:val="∮"/>
                          <m:limLoc m:val="undOvr"/>
                          <m:subHide m:val="on"/>
                          <m:supHide m:val="on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tr-TR" b="0" i="1" smtClean="0">
                              <a:latin typeface="Cambria Math"/>
                            </a:rPr>
                            <m:t>𝑑𝑧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Dikdörtgen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678" y="4957520"/>
                <a:ext cx="2010872" cy="81887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Dikdörtgen 19"/>
              <p:cNvSpPr/>
              <p:nvPr/>
            </p:nvSpPr>
            <p:spPr>
              <a:xfrm>
                <a:off x="-5125" y="5803860"/>
                <a:ext cx="2944076" cy="4524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∅=</m:t>
                      </m:r>
                      <m:r>
                        <a:rPr lang="en-US" i="1" smtClean="0">
                          <a:latin typeface="Cambria Math"/>
                        </a:rPr>
                        <m:t>𝑎𝑟𝑐𝑐𝑜𝑠</m:t>
                      </m:r>
                      <m:r>
                        <a:rPr lang="en-US" i="1">
                          <a:latin typeface="Cambria Math"/>
                        </a:rPr>
                        <m:t>(</m:t>
                      </m:r>
                      <m:f>
                        <m:fPr>
                          <m:type m:val="skw"/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𝑡𝑟𝑎𝑐𝑒</m:t>
                      </m:r>
                      <m:r>
                        <a:rPr lang="en-US" i="1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𝑀</m:t>
                          </m:r>
                        </m:e>
                      </m:d>
                      <m:r>
                        <a:rPr lang="en-US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Dikdörtgen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125" y="5803860"/>
                <a:ext cx="2944076" cy="452496"/>
              </a:xfrm>
              <a:prstGeom prst="rect">
                <a:avLst/>
              </a:prstGeom>
              <a:blipFill rotWithShape="1">
                <a:blip r:embed="rId9"/>
                <a:stretch>
                  <a:fillRect t="-120270" b="-1878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81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7" name="Rectangle 82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ctangle 99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5" name="Rectangle 10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7" name="Picture 10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202657"/>
            <a:ext cx="561975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939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1"/>
          <p:cNvSpPr txBox="1"/>
          <p:nvPr/>
        </p:nvSpPr>
        <p:spPr>
          <a:xfrm>
            <a:off x="0" y="2436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err="1" smtClean="0"/>
              <a:t>Determining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the</a:t>
            </a:r>
            <a:r>
              <a:rPr lang="tr-TR" sz="3200" b="1" dirty="0" smtClean="0"/>
              <a:t> main </a:t>
            </a:r>
            <a:r>
              <a:rPr lang="tr-TR" sz="3200" b="1" dirty="0" err="1" smtClean="0"/>
              <a:t>cell</a:t>
            </a:r>
            <a:endParaRPr lang="en-US" sz="3200" b="1" dirty="0"/>
          </a:p>
        </p:txBody>
      </p:sp>
      <p:pic>
        <p:nvPicPr>
          <p:cNvPr id="7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9751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sp>
        <p:nvSpPr>
          <p:cNvPr id="9" name="Metin Kutusu 10"/>
          <p:cNvSpPr txBox="1">
            <a:spLocks noChangeArrowheads="1"/>
          </p:cNvSpPr>
          <p:nvPr/>
        </p:nvSpPr>
        <p:spPr bwMode="auto">
          <a:xfrm>
            <a:off x="6902825" y="1353536"/>
            <a:ext cx="930894" cy="444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0.15m</a:t>
            </a:r>
            <a:endParaRPr kumimoji="0" lang="tr-TR" alt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Metin Kutusu 8"/>
          <p:cNvSpPr txBox="1">
            <a:spLocks noChangeArrowheads="1"/>
          </p:cNvSpPr>
          <p:nvPr/>
        </p:nvSpPr>
        <p:spPr bwMode="auto">
          <a:xfrm>
            <a:off x="1275707" y="1390196"/>
            <a:ext cx="793750" cy="212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0.15m</a:t>
            </a:r>
            <a:endParaRPr kumimoji="0" lang="tr-TR" alt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Metin Kutusu 13"/>
          <p:cNvSpPr txBox="1">
            <a:spLocks noChangeArrowheads="1"/>
          </p:cNvSpPr>
          <p:nvPr/>
        </p:nvSpPr>
        <p:spPr bwMode="auto">
          <a:xfrm>
            <a:off x="5555205" y="1897876"/>
            <a:ext cx="920750" cy="340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2.5 m</a:t>
            </a:r>
            <a:endParaRPr kumimoji="0" lang="tr-TR" alt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Metin Kutusu 12"/>
          <p:cNvSpPr txBox="1">
            <a:spLocks noChangeArrowheads="1"/>
          </p:cNvSpPr>
          <p:nvPr/>
        </p:nvSpPr>
        <p:spPr bwMode="auto">
          <a:xfrm>
            <a:off x="2738303" y="1897876"/>
            <a:ext cx="756729" cy="335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2.5 m</a:t>
            </a:r>
            <a:endParaRPr kumimoji="0" lang="tr-TR" alt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Metin Kutusu 11"/>
          <p:cNvSpPr txBox="1">
            <a:spLocks noChangeArrowheads="1"/>
          </p:cNvSpPr>
          <p:nvPr/>
        </p:nvSpPr>
        <p:spPr bwMode="auto">
          <a:xfrm>
            <a:off x="4103292" y="3127176"/>
            <a:ext cx="807796" cy="376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0.3 m</a:t>
            </a:r>
            <a:endParaRPr kumimoji="0" lang="tr-TR" alt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Dikdörtgen 15"/>
          <p:cNvSpPr/>
          <p:nvPr/>
        </p:nvSpPr>
        <p:spPr>
          <a:xfrm>
            <a:off x="7158982" y="1776566"/>
            <a:ext cx="228600" cy="6858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tr-TR"/>
          </a:p>
        </p:txBody>
      </p:sp>
      <p:cxnSp>
        <p:nvCxnSpPr>
          <p:cNvPr id="17" name="Düz Bağlayıcı 16"/>
          <p:cNvCxnSpPr/>
          <p:nvPr/>
        </p:nvCxnSpPr>
        <p:spPr>
          <a:xfrm>
            <a:off x="6365232" y="2462366"/>
            <a:ext cx="800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Dikdörtgen 17"/>
          <p:cNvSpPr/>
          <p:nvPr/>
        </p:nvSpPr>
        <p:spPr>
          <a:xfrm>
            <a:off x="5444482" y="2233766"/>
            <a:ext cx="914400" cy="342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tr-TR"/>
          </a:p>
        </p:txBody>
      </p:sp>
      <p:cxnSp>
        <p:nvCxnSpPr>
          <p:cNvPr id="19" name="Düz Bağlayıcı 18"/>
          <p:cNvCxnSpPr/>
          <p:nvPr/>
        </p:nvCxnSpPr>
        <p:spPr>
          <a:xfrm>
            <a:off x="4650732" y="2462366"/>
            <a:ext cx="800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Dikdörtgen 19"/>
          <p:cNvSpPr/>
          <p:nvPr/>
        </p:nvSpPr>
        <p:spPr>
          <a:xfrm>
            <a:off x="4301482" y="2462366"/>
            <a:ext cx="342900" cy="5715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tr-TR"/>
          </a:p>
        </p:txBody>
      </p:sp>
      <p:sp>
        <p:nvSpPr>
          <p:cNvPr id="21" name="Dikdörtgen 20"/>
          <p:cNvSpPr/>
          <p:nvPr/>
        </p:nvSpPr>
        <p:spPr>
          <a:xfrm>
            <a:off x="2586982" y="2233766"/>
            <a:ext cx="914400" cy="342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tr-TR"/>
          </a:p>
        </p:txBody>
      </p:sp>
      <p:cxnSp>
        <p:nvCxnSpPr>
          <p:cNvPr id="22" name="Düz Bağlayıcı 21"/>
          <p:cNvCxnSpPr/>
          <p:nvPr/>
        </p:nvCxnSpPr>
        <p:spPr>
          <a:xfrm>
            <a:off x="1780532" y="2462366"/>
            <a:ext cx="800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Düz Bağlayıcı 22"/>
          <p:cNvCxnSpPr/>
          <p:nvPr/>
        </p:nvCxnSpPr>
        <p:spPr>
          <a:xfrm>
            <a:off x="3495032" y="2462366"/>
            <a:ext cx="800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Dikdörtgen 23"/>
          <p:cNvSpPr/>
          <p:nvPr/>
        </p:nvSpPr>
        <p:spPr>
          <a:xfrm>
            <a:off x="1558282" y="1776566"/>
            <a:ext cx="228600" cy="6858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tr-TR"/>
          </a:p>
        </p:txBody>
      </p:sp>
      <p:sp>
        <p:nvSpPr>
          <p:cNvPr id="25" name="Rectangle 17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26" name="Rectangle 2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alt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5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alt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Metin kutusu 27"/>
          <p:cNvSpPr txBox="1"/>
          <p:nvPr/>
        </p:nvSpPr>
        <p:spPr>
          <a:xfrm>
            <a:off x="1558282" y="2748116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k1</a:t>
            </a:r>
            <a:endParaRPr lang="tr-TR" dirty="0"/>
          </a:p>
        </p:txBody>
      </p:sp>
      <p:sp>
        <p:nvSpPr>
          <p:cNvPr id="29" name="Metin kutusu 28"/>
          <p:cNvSpPr txBox="1"/>
          <p:nvPr/>
        </p:nvSpPr>
        <p:spPr>
          <a:xfrm>
            <a:off x="4301482" y="2122129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k2</a:t>
            </a:r>
            <a:endParaRPr lang="tr-TR" dirty="0"/>
          </a:p>
        </p:txBody>
      </p:sp>
      <p:sp>
        <p:nvSpPr>
          <p:cNvPr id="30" name="Metin kutusu 29"/>
          <p:cNvSpPr txBox="1"/>
          <p:nvPr/>
        </p:nvSpPr>
        <p:spPr>
          <a:xfrm>
            <a:off x="7165332" y="2852788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k2</a:t>
            </a:r>
            <a:endParaRPr lang="tr-TR" dirty="0"/>
          </a:p>
        </p:txBody>
      </p:sp>
      <p:sp>
        <p:nvSpPr>
          <p:cNvPr id="31" name="Metin kutusu 30"/>
          <p:cNvSpPr txBox="1"/>
          <p:nvPr/>
        </p:nvSpPr>
        <p:spPr>
          <a:xfrm>
            <a:off x="2000885" y="2053417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/>
              <a:t>ld</a:t>
            </a:r>
            <a:endParaRPr lang="tr-TR" dirty="0"/>
          </a:p>
        </p:txBody>
      </p:sp>
      <p:sp>
        <p:nvSpPr>
          <p:cNvPr id="32" name="Metin kutusu 31"/>
          <p:cNvSpPr txBox="1"/>
          <p:nvPr/>
        </p:nvSpPr>
        <p:spPr>
          <a:xfrm>
            <a:off x="3715385" y="257764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/>
              <a:t>ld</a:t>
            </a:r>
            <a:endParaRPr lang="tr-TR" dirty="0"/>
          </a:p>
        </p:txBody>
      </p:sp>
      <p:sp>
        <p:nvSpPr>
          <p:cNvPr id="33" name="Metin kutusu 32"/>
          <p:cNvSpPr txBox="1"/>
          <p:nvPr/>
        </p:nvSpPr>
        <p:spPr>
          <a:xfrm>
            <a:off x="4814486" y="2542883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/>
              <a:t>ld</a:t>
            </a:r>
            <a:endParaRPr lang="tr-TR" dirty="0"/>
          </a:p>
        </p:txBody>
      </p:sp>
      <p:sp>
        <p:nvSpPr>
          <p:cNvPr id="34" name="Metin kutusu 33"/>
          <p:cNvSpPr txBox="1"/>
          <p:nvPr/>
        </p:nvSpPr>
        <p:spPr>
          <a:xfrm>
            <a:off x="6630353" y="2009883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/>
              <a:t>ld</a:t>
            </a:r>
            <a:endParaRPr lang="tr-TR" dirty="0"/>
          </a:p>
        </p:txBody>
      </p:sp>
      <p:cxnSp>
        <p:nvCxnSpPr>
          <p:cNvPr id="36" name="Düz Ok Bağlayıcısı 35"/>
          <p:cNvCxnSpPr>
            <a:stCxn id="28" idx="2"/>
          </p:cNvCxnSpPr>
          <p:nvPr/>
        </p:nvCxnSpPr>
        <p:spPr>
          <a:xfrm>
            <a:off x="1761222" y="3117448"/>
            <a:ext cx="1954163" cy="19256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Düz Ok Bağlayıcısı 37"/>
          <p:cNvCxnSpPr/>
          <p:nvPr/>
        </p:nvCxnSpPr>
        <p:spPr>
          <a:xfrm>
            <a:off x="2360279" y="2577646"/>
            <a:ext cx="1534803" cy="2284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Düz Ok Bağlayıcısı 39"/>
          <p:cNvCxnSpPr/>
          <p:nvPr/>
        </p:nvCxnSpPr>
        <p:spPr>
          <a:xfrm>
            <a:off x="3974959" y="3117448"/>
            <a:ext cx="212223" cy="1649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Düz Ok Bağlayıcısı 41"/>
          <p:cNvCxnSpPr/>
          <p:nvPr/>
        </p:nvCxnSpPr>
        <p:spPr>
          <a:xfrm flipH="1">
            <a:off x="4644382" y="3037454"/>
            <a:ext cx="349801" cy="17291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Düz Ok Bağlayıcısı 45"/>
          <p:cNvCxnSpPr/>
          <p:nvPr/>
        </p:nvCxnSpPr>
        <p:spPr>
          <a:xfrm flipH="1">
            <a:off x="4910624" y="2577646"/>
            <a:ext cx="1719729" cy="2284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Düz Ok Bağlayıcısı 47"/>
          <p:cNvCxnSpPr/>
          <p:nvPr/>
        </p:nvCxnSpPr>
        <p:spPr>
          <a:xfrm flipH="1">
            <a:off x="5173880" y="3222120"/>
            <a:ext cx="1895154" cy="18209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Düz Ok Bağlayıcısı 50"/>
          <p:cNvCxnSpPr/>
          <p:nvPr/>
        </p:nvCxnSpPr>
        <p:spPr>
          <a:xfrm>
            <a:off x="4459731" y="3500337"/>
            <a:ext cx="0" cy="12058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Metin kutusu 51"/>
          <p:cNvSpPr txBox="1"/>
          <p:nvPr/>
        </p:nvSpPr>
        <p:spPr>
          <a:xfrm>
            <a:off x="0" y="5266759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   </a:t>
            </a:r>
            <a:r>
              <a:rPr lang="tr-TR" dirty="0" err="1" smtClean="0"/>
              <a:t>All</a:t>
            </a:r>
            <a:r>
              <a:rPr lang="tr-TR" dirty="0" smtClean="0"/>
              <a:t> k1, k2, </a:t>
            </a:r>
            <a:r>
              <a:rPr lang="tr-TR" dirty="0" err="1" smtClean="0"/>
              <a:t>ld</a:t>
            </a:r>
            <a:r>
              <a:rPr lang="tr-TR" dirty="0" smtClean="0"/>
              <a:t> </a:t>
            </a:r>
            <a:r>
              <a:rPr lang="tr-TR" dirty="0" err="1" smtClean="0"/>
              <a:t>values</a:t>
            </a:r>
            <a:r>
              <a:rPr lang="tr-TR" dirty="0" smtClean="0"/>
              <a:t> </a:t>
            </a:r>
            <a:r>
              <a:rPr lang="tr-TR" dirty="0" err="1"/>
              <a:t>a</a:t>
            </a:r>
            <a:r>
              <a:rPr lang="tr-TR" dirty="0" err="1" smtClean="0"/>
              <a:t>re</a:t>
            </a:r>
            <a:r>
              <a:rPr lang="tr-TR" dirty="0" smtClean="0"/>
              <a:t> </a:t>
            </a:r>
            <a:r>
              <a:rPr lang="tr-TR" dirty="0" err="1" smtClean="0"/>
              <a:t>scanned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‘</a:t>
            </a:r>
            <a:r>
              <a:rPr lang="tr-TR" dirty="0" err="1" smtClean="0"/>
              <a:t>emittance</a:t>
            </a:r>
            <a:r>
              <a:rPr lang="tr-TR" dirty="0" smtClean="0"/>
              <a:t> &amp; </a:t>
            </a:r>
            <a:r>
              <a:rPr lang="tr-TR" dirty="0" err="1" smtClean="0"/>
              <a:t>chromaticity</a:t>
            </a:r>
            <a:r>
              <a:rPr lang="tr-TR" dirty="0" smtClean="0"/>
              <a:t>’ </a:t>
            </a:r>
          </a:p>
          <a:p>
            <a:pPr algn="ctr"/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calculated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be </a:t>
            </a:r>
            <a:r>
              <a:rPr lang="tr-TR" dirty="0" err="1" smtClean="0"/>
              <a:t>able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obtain</a:t>
            </a:r>
            <a:r>
              <a:rPr lang="tr-TR" dirty="0" smtClean="0"/>
              <a:t> </a:t>
            </a:r>
            <a:r>
              <a:rPr lang="tr-TR" dirty="0" err="1" smtClean="0"/>
              <a:t>most</a:t>
            </a:r>
            <a:r>
              <a:rPr lang="tr-TR" dirty="0" smtClean="0"/>
              <a:t> optimum </a:t>
            </a:r>
            <a:r>
              <a:rPr lang="tr-TR" dirty="0" err="1" smtClean="0"/>
              <a:t>machine</a:t>
            </a:r>
            <a:endParaRPr lang="tr-TR" dirty="0" smtClean="0"/>
          </a:p>
          <a:p>
            <a:pPr algn="ctr"/>
            <a:endParaRPr lang="tr-TR" dirty="0"/>
          </a:p>
        </p:txBody>
      </p:sp>
      <p:sp>
        <p:nvSpPr>
          <p:cNvPr id="53" name="Yuvarlatılmış Dikdörtgen 52"/>
          <p:cNvSpPr/>
          <p:nvPr/>
        </p:nvSpPr>
        <p:spPr>
          <a:xfrm>
            <a:off x="1403648" y="5234479"/>
            <a:ext cx="6313510" cy="786809"/>
          </a:xfrm>
          <a:prstGeom prst="round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1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71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9751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sp>
        <p:nvSpPr>
          <p:cNvPr id="8" name="TextBox 1"/>
          <p:cNvSpPr txBox="1"/>
          <p:nvPr/>
        </p:nvSpPr>
        <p:spPr>
          <a:xfrm>
            <a:off x="0" y="180090"/>
            <a:ext cx="91350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err="1" smtClean="0"/>
              <a:t>Analytic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Approach</a:t>
            </a:r>
            <a:endParaRPr lang="en-US" sz="3200" b="1" dirty="0"/>
          </a:p>
        </p:txBody>
      </p:sp>
      <p:pic>
        <p:nvPicPr>
          <p:cNvPr id="2" name="Resi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4499017" cy="2712703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943751"/>
            <a:ext cx="4491073" cy="2701273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55" y="3764748"/>
            <a:ext cx="4512143" cy="2723920"/>
          </a:xfrm>
          <a:prstGeom prst="rect">
            <a:avLst/>
          </a:prstGeom>
        </p:spPr>
      </p:pic>
      <p:sp>
        <p:nvSpPr>
          <p:cNvPr id="9" name="Metin kutusu 8"/>
          <p:cNvSpPr txBox="1"/>
          <p:nvPr/>
        </p:nvSpPr>
        <p:spPr>
          <a:xfrm>
            <a:off x="5027413" y="4293096"/>
            <a:ext cx="4113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/>
              <a:t>Analytical</a:t>
            </a:r>
            <a:r>
              <a:rPr lang="tr-TR" dirty="0" smtClean="0"/>
              <a:t> </a:t>
            </a:r>
            <a:r>
              <a:rPr lang="tr-TR" dirty="0" err="1" smtClean="0"/>
              <a:t>calculation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see</a:t>
            </a:r>
            <a:r>
              <a:rPr lang="tr-TR" dirty="0" smtClean="0"/>
              <a:t> </a:t>
            </a:r>
            <a:r>
              <a:rPr lang="tr-TR" dirty="0" err="1" smtClean="0"/>
              <a:t>all</a:t>
            </a:r>
            <a:r>
              <a:rPr lang="tr-TR" dirty="0" smtClean="0"/>
              <a:t> </a:t>
            </a:r>
            <a:r>
              <a:rPr lang="tr-TR" dirty="0" err="1" smtClean="0"/>
              <a:t>possible</a:t>
            </a:r>
            <a:r>
              <a:rPr lang="tr-TR" dirty="0" smtClean="0"/>
              <a:t> </a:t>
            </a:r>
          </a:p>
          <a:p>
            <a:r>
              <a:rPr lang="tr-TR" dirty="0" err="1" smtClean="0"/>
              <a:t>values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chromaticity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emittances</a:t>
            </a:r>
            <a:endParaRPr lang="tr-TR" dirty="0"/>
          </a:p>
        </p:txBody>
      </p:sp>
      <p:sp>
        <p:nvSpPr>
          <p:cNvPr id="11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46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şlık 6"/>
          <p:cNvSpPr>
            <a:spLocks noGrp="1"/>
          </p:cNvSpPr>
          <p:nvPr>
            <p:ph type="title"/>
          </p:nvPr>
        </p:nvSpPr>
        <p:spPr>
          <a:xfrm>
            <a:off x="0" y="270878"/>
            <a:ext cx="9144000" cy="925874"/>
          </a:xfrm>
        </p:spPr>
        <p:txBody>
          <a:bodyPr>
            <a:noAutofit/>
          </a:bodyPr>
          <a:lstStyle/>
          <a:p>
            <a:r>
              <a:rPr lang="tr-TR" sz="3600" dirty="0" smtClean="0"/>
              <a:t>  MADX </a:t>
            </a:r>
            <a:r>
              <a:rPr lang="tr-TR" sz="3600" dirty="0" err="1"/>
              <a:t>s</a:t>
            </a:r>
            <a:r>
              <a:rPr lang="tr-TR" sz="3600" dirty="0" err="1" smtClean="0"/>
              <a:t>imulations</a:t>
            </a:r>
            <a:r>
              <a:rPr lang="tr-TR" sz="3600" dirty="0" smtClean="0"/>
              <a:t> </a:t>
            </a:r>
            <a:r>
              <a:rPr lang="tr-TR" sz="3600" dirty="0" err="1" smtClean="0"/>
              <a:t>for</a:t>
            </a:r>
            <a:r>
              <a:rPr lang="tr-TR" sz="3600" dirty="0" smtClean="0"/>
              <a:t> </a:t>
            </a:r>
            <a:r>
              <a:rPr lang="tr-TR" sz="3600" dirty="0" err="1" smtClean="0"/>
              <a:t>emittance</a:t>
            </a:r>
            <a:r>
              <a:rPr lang="tr-TR" sz="3600" dirty="0" smtClean="0"/>
              <a:t> </a:t>
            </a:r>
            <a:br>
              <a:rPr lang="tr-TR" sz="3600" dirty="0" smtClean="0"/>
            </a:br>
            <a:r>
              <a:rPr lang="tr-TR" sz="3600" dirty="0" err="1" smtClean="0"/>
              <a:t>and</a:t>
            </a:r>
            <a:r>
              <a:rPr lang="tr-TR" sz="3600" dirty="0" smtClean="0"/>
              <a:t> </a:t>
            </a:r>
            <a:r>
              <a:rPr lang="tr-TR" sz="3600" dirty="0" err="1" smtClean="0"/>
              <a:t>chromaticity</a:t>
            </a:r>
            <a:endParaRPr lang="tr-TR" sz="36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9751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sp>
        <p:nvSpPr>
          <p:cNvPr id="12" name="Metin kutusu 11"/>
          <p:cNvSpPr txBox="1"/>
          <p:nvPr/>
        </p:nvSpPr>
        <p:spPr>
          <a:xfrm>
            <a:off x="586854" y="5609230"/>
            <a:ext cx="7707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- </a:t>
            </a:r>
            <a:r>
              <a:rPr lang="tr-TR" dirty="0" err="1" smtClean="0"/>
              <a:t>This</a:t>
            </a:r>
            <a:r>
              <a:rPr lang="tr-TR" dirty="0" smtClean="0"/>
              <a:t> </a:t>
            </a:r>
            <a:r>
              <a:rPr lang="tr-TR" dirty="0" err="1" smtClean="0"/>
              <a:t>plot</a:t>
            </a:r>
            <a:r>
              <a:rPr lang="tr-TR" dirty="0" smtClean="0"/>
              <a:t> </a:t>
            </a:r>
            <a:r>
              <a:rPr lang="tr-TR" dirty="0" err="1" smtClean="0"/>
              <a:t>shows</a:t>
            </a:r>
            <a:r>
              <a:rPr lang="tr-TR" dirty="0" smtClean="0"/>
              <a:t> how </a:t>
            </a:r>
            <a:r>
              <a:rPr lang="tr-TR" dirty="0" err="1" smtClean="0"/>
              <a:t>emittance</a:t>
            </a:r>
            <a:r>
              <a:rPr lang="tr-TR" dirty="0" smtClean="0"/>
              <a:t> </a:t>
            </a:r>
            <a:r>
              <a:rPr lang="tr-TR" dirty="0" err="1" smtClean="0"/>
              <a:t>changes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k </a:t>
            </a:r>
            <a:r>
              <a:rPr lang="tr-TR" dirty="0" err="1" smtClean="0"/>
              <a:t>value</a:t>
            </a:r>
            <a:r>
              <a:rPr lang="tr-TR" dirty="0" smtClean="0"/>
              <a:t> (</a:t>
            </a:r>
            <a:r>
              <a:rPr lang="tr-TR" dirty="0" err="1" smtClean="0"/>
              <a:t>drift</a:t>
            </a:r>
            <a:r>
              <a:rPr lang="tr-TR" dirty="0" smtClean="0"/>
              <a:t> </a:t>
            </a:r>
            <a:r>
              <a:rPr lang="tr-TR" dirty="0" err="1" smtClean="0"/>
              <a:t>length</a:t>
            </a:r>
            <a:r>
              <a:rPr lang="tr-TR" dirty="0" smtClean="0"/>
              <a:t> </a:t>
            </a:r>
            <a:r>
              <a:rPr lang="tr-TR" dirty="0" err="1"/>
              <a:t>a</a:t>
            </a:r>
            <a:r>
              <a:rPr lang="tr-TR" dirty="0" err="1" smtClean="0"/>
              <a:t>lso</a:t>
            </a:r>
            <a:r>
              <a:rPr lang="tr-TR" dirty="0" smtClean="0"/>
              <a:t> </a:t>
            </a:r>
            <a:r>
              <a:rPr lang="tr-TR" dirty="0" err="1" smtClean="0"/>
              <a:t>changes</a:t>
            </a:r>
            <a:r>
              <a:rPr lang="tr-TR" dirty="0" smtClean="0"/>
              <a:t>)</a:t>
            </a:r>
            <a:endParaRPr lang="tr-TR" dirty="0"/>
          </a:p>
        </p:txBody>
      </p:sp>
      <p:sp>
        <p:nvSpPr>
          <p:cNvPr id="9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1355948"/>
            <a:ext cx="8705850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620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şlık 6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25874"/>
          </a:xfrm>
        </p:spPr>
        <p:txBody>
          <a:bodyPr>
            <a:normAutofit fontScale="90000"/>
          </a:bodyPr>
          <a:lstStyle/>
          <a:p>
            <a:r>
              <a:rPr lang="tr-TR" sz="4000" dirty="0" smtClean="0"/>
              <a:t>MADX </a:t>
            </a:r>
            <a:r>
              <a:rPr lang="tr-TR" sz="4000" dirty="0" err="1" smtClean="0"/>
              <a:t>Results</a:t>
            </a:r>
            <a:r>
              <a:rPr lang="tr-TR" sz="4000" dirty="0" smtClean="0"/>
              <a:t> </a:t>
            </a:r>
            <a:r>
              <a:rPr lang="tr-TR" sz="4000" dirty="0" err="1" smtClean="0"/>
              <a:t>for</a:t>
            </a:r>
            <a:r>
              <a:rPr lang="tr-TR" sz="4000" dirty="0" smtClean="0"/>
              <a:t> </a:t>
            </a:r>
            <a:r>
              <a:rPr lang="tr-TR" sz="4000" dirty="0" err="1" smtClean="0"/>
              <a:t>emittance</a:t>
            </a:r>
            <a:r>
              <a:rPr lang="tr-TR" sz="4000" dirty="0" smtClean="0"/>
              <a:t> </a:t>
            </a:r>
            <a:br>
              <a:rPr lang="tr-TR" sz="4000" dirty="0" smtClean="0"/>
            </a:br>
            <a:r>
              <a:rPr lang="tr-TR" sz="4000" dirty="0" err="1" smtClean="0"/>
              <a:t>and</a:t>
            </a:r>
            <a:r>
              <a:rPr lang="tr-TR" sz="4000" dirty="0" smtClean="0"/>
              <a:t> </a:t>
            </a:r>
            <a:r>
              <a:rPr lang="tr-TR" sz="4000" dirty="0" err="1" smtClean="0"/>
              <a:t>chromaticity</a:t>
            </a:r>
            <a:endParaRPr lang="tr-TR" sz="40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9751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sp>
        <p:nvSpPr>
          <p:cNvPr id="12" name="Metin kutusu 11"/>
          <p:cNvSpPr txBox="1"/>
          <p:nvPr/>
        </p:nvSpPr>
        <p:spPr>
          <a:xfrm>
            <a:off x="586854" y="5609230"/>
            <a:ext cx="7878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- </a:t>
            </a:r>
            <a:r>
              <a:rPr lang="tr-TR" dirty="0" err="1" smtClean="0"/>
              <a:t>This</a:t>
            </a:r>
            <a:r>
              <a:rPr lang="tr-TR" dirty="0" smtClean="0"/>
              <a:t> </a:t>
            </a:r>
            <a:r>
              <a:rPr lang="tr-TR" dirty="0" err="1" smtClean="0"/>
              <a:t>plot</a:t>
            </a:r>
            <a:r>
              <a:rPr lang="tr-TR" dirty="0" smtClean="0"/>
              <a:t> </a:t>
            </a:r>
            <a:r>
              <a:rPr lang="tr-TR" dirty="0" err="1" smtClean="0"/>
              <a:t>shows</a:t>
            </a:r>
            <a:r>
              <a:rPr lang="tr-TR" dirty="0" smtClean="0"/>
              <a:t> how </a:t>
            </a:r>
            <a:r>
              <a:rPr lang="tr-TR" dirty="0" err="1" smtClean="0"/>
              <a:t>chromaticity</a:t>
            </a:r>
            <a:r>
              <a:rPr lang="tr-TR" dirty="0" smtClean="0"/>
              <a:t> </a:t>
            </a:r>
            <a:r>
              <a:rPr lang="tr-TR" dirty="0" err="1" smtClean="0"/>
              <a:t>changes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k </a:t>
            </a:r>
            <a:r>
              <a:rPr lang="tr-TR" dirty="0" err="1" smtClean="0"/>
              <a:t>value</a:t>
            </a:r>
            <a:r>
              <a:rPr lang="tr-TR" dirty="0" smtClean="0"/>
              <a:t> (</a:t>
            </a:r>
            <a:r>
              <a:rPr lang="tr-TR" dirty="0" err="1" smtClean="0"/>
              <a:t>drift</a:t>
            </a:r>
            <a:r>
              <a:rPr lang="tr-TR" dirty="0" smtClean="0"/>
              <a:t> </a:t>
            </a:r>
            <a:r>
              <a:rPr lang="tr-TR" dirty="0" err="1" smtClean="0"/>
              <a:t>length</a:t>
            </a:r>
            <a:r>
              <a:rPr lang="tr-TR" dirty="0" smtClean="0"/>
              <a:t> </a:t>
            </a:r>
            <a:r>
              <a:rPr lang="tr-TR" dirty="0" err="1"/>
              <a:t>a</a:t>
            </a:r>
            <a:r>
              <a:rPr lang="tr-TR" dirty="0" err="1" smtClean="0"/>
              <a:t>lso</a:t>
            </a:r>
            <a:r>
              <a:rPr lang="tr-TR" dirty="0" smtClean="0"/>
              <a:t> </a:t>
            </a:r>
            <a:r>
              <a:rPr lang="tr-TR" dirty="0" err="1" smtClean="0"/>
              <a:t>changes</a:t>
            </a:r>
            <a:r>
              <a:rPr lang="tr-TR" dirty="0" smtClean="0"/>
              <a:t>)</a:t>
            </a:r>
            <a:endParaRPr lang="tr-TR" dirty="0"/>
          </a:p>
        </p:txBody>
      </p:sp>
      <p:pic>
        <p:nvPicPr>
          <p:cNvPr id="9" name="Resim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1" y="1340768"/>
            <a:ext cx="8797229" cy="4346456"/>
          </a:xfrm>
          <a:prstGeom prst="rect">
            <a:avLst/>
          </a:prstGeom>
        </p:spPr>
      </p:pic>
      <p:sp>
        <p:nvSpPr>
          <p:cNvPr id="10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96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şlık 6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25874"/>
          </a:xfrm>
        </p:spPr>
        <p:txBody>
          <a:bodyPr>
            <a:normAutofit fontScale="90000"/>
          </a:bodyPr>
          <a:lstStyle/>
          <a:p>
            <a:r>
              <a:rPr lang="tr-TR" sz="4000" dirty="0" smtClean="0"/>
              <a:t>MADX </a:t>
            </a:r>
            <a:r>
              <a:rPr lang="tr-TR" sz="4000" dirty="0" err="1" smtClean="0"/>
              <a:t>Results</a:t>
            </a:r>
            <a:r>
              <a:rPr lang="tr-TR" sz="4000" dirty="0" smtClean="0"/>
              <a:t> </a:t>
            </a:r>
            <a:r>
              <a:rPr lang="tr-TR" sz="4000" dirty="0" err="1" smtClean="0"/>
              <a:t>for</a:t>
            </a:r>
            <a:r>
              <a:rPr lang="tr-TR" sz="4000" dirty="0" smtClean="0"/>
              <a:t> </a:t>
            </a:r>
            <a:r>
              <a:rPr lang="tr-TR" sz="4000" dirty="0" err="1" smtClean="0"/>
              <a:t>emittance</a:t>
            </a:r>
            <a:r>
              <a:rPr lang="tr-TR" sz="4000" dirty="0" smtClean="0"/>
              <a:t> </a:t>
            </a:r>
            <a:br>
              <a:rPr lang="tr-TR" sz="4000" dirty="0" smtClean="0"/>
            </a:br>
            <a:r>
              <a:rPr lang="tr-TR" sz="4000" dirty="0" err="1" smtClean="0"/>
              <a:t>and</a:t>
            </a:r>
            <a:r>
              <a:rPr lang="tr-TR" sz="4000" dirty="0" smtClean="0"/>
              <a:t> </a:t>
            </a:r>
            <a:r>
              <a:rPr lang="tr-TR" sz="4000" dirty="0" err="1" smtClean="0"/>
              <a:t>chromaticity</a:t>
            </a:r>
            <a:endParaRPr lang="tr-TR" sz="40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9751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sp>
        <p:nvSpPr>
          <p:cNvPr id="12" name="Metin kutusu 11"/>
          <p:cNvSpPr txBox="1"/>
          <p:nvPr/>
        </p:nvSpPr>
        <p:spPr>
          <a:xfrm>
            <a:off x="586854" y="5609230"/>
            <a:ext cx="7878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- </a:t>
            </a:r>
            <a:r>
              <a:rPr lang="tr-TR" dirty="0" err="1" smtClean="0"/>
              <a:t>This</a:t>
            </a:r>
            <a:r>
              <a:rPr lang="tr-TR" dirty="0" smtClean="0"/>
              <a:t> </a:t>
            </a:r>
            <a:r>
              <a:rPr lang="tr-TR" dirty="0" err="1" smtClean="0"/>
              <a:t>plot</a:t>
            </a:r>
            <a:r>
              <a:rPr lang="tr-TR" dirty="0" smtClean="0"/>
              <a:t> </a:t>
            </a:r>
            <a:r>
              <a:rPr lang="tr-TR" dirty="0" err="1" smtClean="0"/>
              <a:t>shows</a:t>
            </a:r>
            <a:r>
              <a:rPr lang="tr-TR" dirty="0" smtClean="0"/>
              <a:t> how </a:t>
            </a:r>
            <a:r>
              <a:rPr lang="tr-TR" dirty="0" err="1" smtClean="0"/>
              <a:t>chromaticity</a:t>
            </a:r>
            <a:r>
              <a:rPr lang="tr-TR" dirty="0" smtClean="0"/>
              <a:t> </a:t>
            </a:r>
            <a:r>
              <a:rPr lang="tr-TR" dirty="0" err="1" smtClean="0"/>
              <a:t>changes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k </a:t>
            </a:r>
            <a:r>
              <a:rPr lang="tr-TR" dirty="0" err="1" smtClean="0"/>
              <a:t>value</a:t>
            </a:r>
            <a:r>
              <a:rPr lang="tr-TR" dirty="0" smtClean="0"/>
              <a:t> (</a:t>
            </a:r>
            <a:r>
              <a:rPr lang="tr-TR" dirty="0" err="1" smtClean="0"/>
              <a:t>drift</a:t>
            </a:r>
            <a:r>
              <a:rPr lang="tr-TR" dirty="0" smtClean="0"/>
              <a:t> </a:t>
            </a:r>
            <a:r>
              <a:rPr lang="tr-TR" dirty="0" err="1" smtClean="0"/>
              <a:t>length</a:t>
            </a:r>
            <a:r>
              <a:rPr lang="tr-TR" dirty="0" smtClean="0"/>
              <a:t> </a:t>
            </a:r>
            <a:r>
              <a:rPr lang="tr-TR" dirty="0" err="1"/>
              <a:t>a</a:t>
            </a:r>
            <a:r>
              <a:rPr lang="tr-TR" dirty="0" err="1" smtClean="0"/>
              <a:t>lso</a:t>
            </a:r>
            <a:r>
              <a:rPr lang="tr-TR" dirty="0" smtClean="0"/>
              <a:t> </a:t>
            </a:r>
            <a:r>
              <a:rPr lang="tr-TR" dirty="0" err="1" smtClean="0"/>
              <a:t>changes</a:t>
            </a:r>
            <a:r>
              <a:rPr lang="tr-TR" dirty="0" smtClean="0"/>
              <a:t>)</a:t>
            </a:r>
            <a:endParaRPr lang="tr-TR" dirty="0"/>
          </a:p>
        </p:txBody>
      </p:sp>
      <p:pic>
        <p:nvPicPr>
          <p:cNvPr id="2" name="Resi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4832"/>
            <a:ext cx="9144000" cy="4088335"/>
          </a:xfrm>
          <a:prstGeom prst="rect">
            <a:avLst/>
          </a:prstGeom>
        </p:spPr>
      </p:pic>
      <p:sp>
        <p:nvSpPr>
          <p:cNvPr id="9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05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şlık 6"/>
          <p:cNvSpPr>
            <a:spLocks noGrp="1"/>
          </p:cNvSpPr>
          <p:nvPr>
            <p:ph type="title"/>
          </p:nvPr>
        </p:nvSpPr>
        <p:spPr>
          <a:xfrm>
            <a:off x="0" y="90827"/>
            <a:ext cx="9144000" cy="925874"/>
          </a:xfrm>
        </p:spPr>
        <p:txBody>
          <a:bodyPr>
            <a:normAutofit/>
          </a:bodyPr>
          <a:lstStyle/>
          <a:p>
            <a:r>
              <a:rPr lang="tr-TR" sz="4000" dirty="0" err="1" smtClean="0"/>
              <a:t>Tune</a:t>
            </a:r>
            <a:r>
              <a:rPr lang="tr-TR" sz="4000" dirty="0" smtClean="0"/>
              <a:t> </a:t>
            </a:r>
            <a:r>
              <a:rPr lang="tr-TR" sz="4000" dirty="0" err="1" smtClean="0"/>
              <a:t>optimization</a:t>
            </a:r>
            <a:endParaRPr lang="tr-TR" sz="4000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>
          <a:xfrm>
            <a:off x="6855674" y="6381328"/>
            <a:ext cx="2133600" cy="365125"/>
          </a:xfrm>
        </p:spPr>
        <p:txBody>
          <a:bodyPr/>
          <a:lstStyle/>
          <a:p>
            <a:fld id="{CBA1747C-1382-3B4D-9634-6FD6159DC39D}" type="slidenum">
              <a:rPr lang="en-US" smtClean="0"/>
              <a:t>17</a:t>
            </a:fld>
            <a:endParaRPr lang="en-US" dirty="0"/>
          </a:p>
        </p:txBody>
      </p:sp>
      <p:pic>
        <p:nvPicPr>
          <p:cNvPr id="5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226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sp>
        <p:nvSpPr>
          <p:cNvPr id="11" name="Metin kutusu 10"/>
          <p:cNvSpPr txBox="1"/>
          <p:nvPr/>
        </p:nvSpPr>
        <p:spPr>
          <a:xfrm>
            <a:off x="214723" y="4892767"/>
            <a:ext cx="71446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All</a:t>
            </a:r>
            <a:r>
              <a:rPr lang="tr-TR" dirty="0" smtClean="0"/>
              <a:t> </a:t>
            </a:r>
            <a:r>
              <a:rPr lang="tr-TR" dirty="0" err="1" smtClean="0"/>
              <a:t>these</a:t>
            </a:r>
            <a:r>
              <a:rPr lang="tr-TR" dirty="0" smtClean="0"/>
              <a:t> </a:t>
            </a:r>
            <a:r>
              <a:rPr lang="tr-TR" dirty="0" err="1" smtClean="0"/>
              <a:t>results</a:t>
            </a:r>
            <a:r>
              <a:rPr lang="tr-TR" dirty="0" smtClean="0"/>
              <a:t> </a:t>
            </a:r>
            <a:r>
              <a:rPr lang="tr-TR" dirty="0" err="1"/>
              <a:t>a</a:t>
            </a:r>
            <a:r>
              <a:rPr lang="tr-TR" dirty="0" err="1" smtClean="0"/>
              <a:t>re</a:t>
            </a:r>
            <a:r>
              <a:rPr lang="tr-TR" dirty="0" smtClean="0"/>
              <a:t> </a:t>
            </a:r>
            <a:r>
              <a:rPr lang="tr-TR" dirty="0" err="1" smtClean="0"/>
              <a:t>checked</a:t>
            </a:r>
            <a:r>
              <a:rPr lang="tr-TR" dirty="0" smtClean="0"/>
              <a:t>;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below</a:t>
            </a:r>
            <a:r>
              <a:rPr lang="tr-TR" dirty="0" smtClean="0"/>
              <a:t> </a:t>
            </a:r>
            <a:r>
              <a:rPr lang="tr-TR" dirty="0" err="1" smtClean="0"/>
              <a:t>parameters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determined</a:t>
            </a:r>
            <a:endParaRPr lang="tr-TR" dirty="0" smtClean="0"/>
          </a:p>
          <a:p>
            <a:endParaRPr lang="tr-TR" dirty="0" smtClean="0"/>
          </a:p>
          <a:p>
            <a:r>
              <a:rPr lang="tr-TR" dirty="0"/>
              <a:t>k1= -0.931</a:t>
            </a:r>
            <a:endParaRPr lang="tr-TR" dirty="0" smtClean="0"/>
          </a:p>
          <a:p>
            <a:r>
              <a:rPr lang="tr-TR" dirty="0" smtClean="0"/>
              <a:t>K2= 1.55</a:t>
            </a:r>
          </a:p>
          <a:p>
            <a:r>
              <a:rPr lang="tr-TR" dirty="0" err="1" smtClean="0"/>
              <a:t>Ld</a:t>
            </a:r>
            <a:r>
              <a:rPr lang="tr-TR" dirty="0" smtClean="0"/>
              <a:t>= 0.5 m</a:t>
            </a:r>
            <a:endParaRPr lang="tr-TR" dirty="0"/>
          </a:p>
        </p:txBody>
      </p:sp>
      <p:sp>
        <p:nvSpPr>
          <p:cNvPr id="13" name="Metin kutusu 12"/>
          <p:cNvSpPr txBox="1"/>
          <p:nvPr/>
        </p:nvSpPr>
        <p:spPr>
          <a:xfrm>
            <a:off x="185933" y="4077072"/>
            <a:ext cx="8922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tr-TR" dirty="0" err="1" smtClean="0"/>
              <a:t>This</a:t>
            </a:r>
            <a:r>
              <a:rPr lang="tr-TR" dirty="0" smtClean="0"/>
              <a:t> </a:t>
            </a:r>
            <a:r>
              <a:rPr lang="tr-TR" dirty="0" err="1" smtClean="0"/>
              <a:t>plot</a:t>
            </a:r>
            <a:r>
              <a:rPr lang="tr-TR" dirty="0" smtClean="0"/>
              <a:t> </a:t>
            </a:r>
            <a:r>
              <a:rPr lang="tr-TR" dirty="0" err="1" smtClean="0"/>
              <a:t>shows</a:t>
            </a:r>
            <a:r>
              <a:rPr lang="tr-TR" dirty="0" smtClean="0"/>
              <a:t> how </a:t>
            </a:r>
            <a:r>
              <a:rPr lang="tr-TR" dirty="0" err="1" smtClean="0"/>
              <a:t>chromaticity</a:t>
            </a:r>
            <a:r>
              <a:rPr lang="tr-TR" dirty="0" smtClean="0"/>
              <a:t> </a:t>
            </a:r>
            <a:r>
              <a:rPr lang="tr-TR" dirty="0" err="1" smtClean="0"/>
              <a:t>changes</a:t>
            </a:r>
            <a:r>
              <a:rPr lang="tr-TR" dirty="0" smtClean="0"/>
              <a:t> </a:t>
            </a:r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tune</a:t>
            </a:r>
            <a:r>
              <a:rPr lang="tr-TR" dirty="0" smtClean="0"/>
              <a:t> (y), </a:t>
            </a:r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keep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tune</a:t>
            </a:r>
            <a:r>
              <a:rPr lang="tr-TR" dirty="0" smtClean="0"/>
              <a:t>-x as a </a:t>
            </a:r>
            <a:r>
              <a:rPr lang="tr-TR" dirty="0" err="1" smtClean="0"/>
              <a:t>constant</a:t>
            </a:r>
            <a:r>
              <a:rPr lang="tr-TR" dirty="0" smtClean="0"/>
              <a:t> </a:t>
            </a:r>
          </a:p>
          <a:p>
            <a:r>
              <a:rPr lang="tr-TR" dirty="0" smtClean="0"/>
              <a:t>here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provide</a:t>
            </a:r>
            <a:r>
              <a:rPr lang="tr-TR" dirty="0" smtClean="0"/>
              <a:t> </a:t>
            </a:r>
            <a:r>
              <a:rPr lang="tr-TR" dirty="0" err="1" smtClean="0"/>
              <a:t>same</a:t>
            </a:r>
            <a:r>
              <a:rPr lang="tr-TR" dirty="0" smtClean="0"/>
              <a:t> </a:t>
            </a:r>
            <a:r>
              <a:rPr lang="tr-TR" dirty="0" err="1" smtClean="0"/>
              <a:t>emittance</a:t>
            </a:r>
            <a:r>
              <a:rPr lang="tr-TR" dirty="0" smtClean="0"/>
              <a:t>. </a:t>
            </a:r>
            <a:endParaRPr lang="tr-TR" dirty="0"/>
          </a:p>
        </p:txBody>
      </p:sp>
      <p:sp>
        <p:nvSpPr>
          <p:cNvPr id="14" name="Tek Köşesi Yuvarlatılmış Dikdörtgen 13"/>
          <p:cNvSpPr/>
          <p:nvPr/>
        </p:nvSpPr>
        <p:spPr>
          <a:xfrm>
            <a:off x="214723" y="4892104"/>
            <a:ext cx="7523558" cy="1417216"/>
          </a:xfrm>
          <a:prstGeom prst="round1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5" name="Resim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744"/>
            <a:ext cx="4572000" cy="2767821"/>
          </a:xfrm>
          <a:prstGeom prst="rect">
            <a:avLst/>
          </a:prstGeom>
        </p:spPr>
      </p:pic>
      <p:sp>
        <p:nvSpPr>
          <p:cNvPr id="12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186" y="1124744"/>
            <a:ext cx="4529778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345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Main </a:t>
            </a:r>
            <a:r>
              <a:rPr lang="en-US" sz="4000" b="1" dirty="0"/>
              <a:t>C</a:t>
            </a:r>
            <a:r>
              <a:rPr lang="en-US" sz="4000" b="1" dirty="0" smtClean="0"/>
              <a:t>ell of the Booster</a:t>
            </a:r>
            <a:endParaRPr lang="en-US" sz="40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18</a:t>
            </a:fld>
            <a:endParaRPr lang="en-US"/>
          </a:p>
        </p:txBody>
      </p:sp>
      <p:sp>
        <p:nvSpPr>
          <p:cNvPr id="11" name="Rectangle 98"/>
          <p:cNvSpPr/>
          <p:nvPr/>
        </p:nvSpPr>
        <p:spPr>
          <a:xfrm>
            <a:off x="1619672" y="1367036"/>
            <a:ext cx="228600" cy="6858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tr-TR"/>
          </a:p>
        </p:txBody>
      </p:sp>
      <p:cxnSp>
        <p:nvCxnSpPr>
          <p:cNvPr id="12" name="Straight Connector 96"/>
          <p:cNvCxnSpPr/>
          <p:nvPr/>
        </p:nvCxnSpPr>
        <p:spPr>
          <a:xfrm>
            <a:off x="1835572" y="2052836"/>
            <a:ext cx="800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00"/>
          <p:cNvSpPr/>
          <p:nvPr/>
        </p:nvSpPr>
        <p:spPr>
          <a:xfrm>
            <a:off x="2648372" y="1824236"/>
            <a:ext cx="914400" cy="342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tr-TR"/>
          </a:p>
        </p:txBody>
      </p:sp>
      <p:cxnSp>
        <p:nvCxnSpPr>
          <p:cNvPr id="14" name="Straight Connector 1"/>
          <p:cNvCxnSpPr/>
          <p:nvPr/>
        </p:nvCxnSpPr>
        <p:spPr>
          <a:xfrm>
            <a:off x="3550072" y="2052836"/>
            <a:ext cx="800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99"/>
          <p:cNvSpPr/>
          <p:nvPr/>
        </p:nvSpPr>
        <p:spPr>
          <a:xfrm>
            <a:off x="4362872" y="2052836"/>
            <a:ext cx="342900" cy="5715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tr-TR"/>
          </a:p>
        </p:txBody>
      </p:sp>
      <p:cxnSp>
        <p:nvCxnSpPr>
          <p:cNvPr id="16" name="Straight Connector 2"/>
          <p:cNvCxnSpPr/>
          <p:nvPr/>
        </p:nvCxnSpPr>
        <p:spPr>
          <a:xfrm>
            <a:off x="4705772" y="2052836"/>
            <a:ext cx="800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4"/>
          <p:cNvSpPr/>
          <p:nvPr/>
        </p:nvSpPr>
        <p:spPr>
          <a:xfrm>
            <a:off x="5505872" y="1824236"/>
            <a:ext cx="914400" cy="342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tr-TR"/>
          </a:p>
        </p:txBody>
      </p:sp>
      <p:cxnSp>
        <p:nvCxnSpPr>
          <p:cNvPr id="18" name="Straight Connector 5"/>
          <p:cNvCxnSpPr/>
          <p:nvPr/>
        </p:nvCxnSpPr>
        <p:spPr>
          <a:xfrm>
            <a:off x="6420272" y="2052836"/>
            <a:ext cx="8001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6"/>
          <p:cNvSpPr/>
          <p:nvPr/>
        </p:nvSpPr>
        <p:spPr>
          <a:xfrm>
            <a:off x="7220372" y="1367036"/>
            <a:ext cx="228600" cy="6858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tr-TR"/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333922" y="1075606"/>
            <a:ext cx="901700" cy="2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0.15m</a:t>
            </a:r>
            <a:endParaRPr kumimoji="0" lang="tr-TR" alt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848272" y="1693730"/>
            <a:ext cx="787400" cy="359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0.5 m</a:t>
            </a:r>
            <a:endParaRPr kumimoji="0" lang="tr-TR" alt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2715368" y="2256420"/>
            <a:ext cx="848520" cy="308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2.5 m</a:t>
            </a:r>
            <a:endParaRPr kumimoji="0" lang="tr-TR" altLang="tr-TR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 Box 13"/>
          <p:cNvSpPr txBox="1">
            <a:spLocks noChangeArrowheads="1"/>
          </p:cNvSpPr>
          <p:nvPr/>
        </p:nvSpPr>
        <p:spPr bwMode="auto">
          <a:xfrm>
            <a:off x="5508104" y="2176660"/>
            <a:ext cx="857819" cy="388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2.5 m</a:t>
            </a:r>
            <a:endParaRPr kumimoji="0" lang="tr-TR" alt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3563888" y="1666528"/>
            <a:ext cx="798984" cy="610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0.5 m</a:t>
            </a:r>
            <a:endParaRPr kumimoji="0" lang="tr-TR" alt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6429847" y="1666528"/>
            <a:ext cx="806449" cy="370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0.5 m</a:t>
            </a:r>
            <a:endParaRPr kumimoji="0" lang="tr-TR" altLang="tr-TR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60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28" name="Rectangle 63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alt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71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alt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4248572" y="2624336"/>
            <a:ext cx="5715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0.3 m</a:t>
            </a:r>
            <a:endParaRPr kumimoji="0" lang="tr-TR" altLang="tr-T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4724400" y="1666528"/>
            <a:ext cx="818814" cy="305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0.5 m</a:t>
            </a:r>
            <a:endParaRPr kumimoji="0" lang="tr-TR" alt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 Box 8"/>
          <p:cNvSpPr txBox="1">
            <a:spLocks noChangeArrowheads="1"/>
          </p:cNvSpPr>
          <p:nvPr/>
        </p:nvSpPr>
        <p:spPr bwMode="auto">
          <a:xfrm>
            <a:off x="6948264" y="965643"/>
            <a:ext cx="902202" cy="519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mbria" pitchFamily="18" charset="0"/>
                <a:cs typeface="Times New Roman" pitchFamily="18" charset="0"/>
              </a:rPr>
              <a:t>0.15m</a:t>
            </a:r>
            <a:endParaRPr kumimoji="0" lang="tr-TR" altLang="tr-T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9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226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sp>
        <p:nvSpPr>
          <p:cNvPr id="30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89" y="3140968"/>
            <a:ext cx="5528461" cy="2689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ikdörtgen 4"/>
          <p:cNvSpPr/>
          <p:nvPr/>
        </p:nvSpPr>
        <p:spPr>
          <a:xfrm>
            <a:off x="5580909" y="4075810"/>
            <a:ext cx="350752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dirty="0" smtClean="0"/>
              <a:t>- </a:t>
            </a:r>
            <a:r>
              <a:rPr lang="tr-TR" dirty="0" err="1" smtClean="0"/>
              <a:t>These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main </a:t>
            </a:r>
            <a:r>
              <a:rPr lang="tr-TR" dirty="0" err="1" smtClean="0"/>
              <a:t>fodo</a:t>
            </a:r>
            <a:r>
              <a:rPr lang="tr-TR" dirty="0" smtClean="0"/>
              <a:t> </a:t>
            </a:r>
            <a:r>
              <a:rPr lang="tr-TR" dirty="0" err="1" smtClean="0"/>
              <a:t>cell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betatron </a:t>
            </a:r>
            <a:r>
              <a:rPr lang="tr-TR" dirty="0" err="1" smtClean="0"/>
              <a:t>functions</a:t>
            </a:r>
            <a:r>
              <a:rPr lang="tr-TR" dirty="0" smtClean="0"/>
              <a:t>. </a:t>
            </a:r>
          </a:p>
          <a:p>
            <a:endParaRPr lang="tr-TR" dirty="0" smtClean="0"/>
          </a:p>
          <a:p>
            <a:r>
              <a:rPr lang="tr-TR" dirty="0" smtClean="0"/>
              <a:t>- T</a:t>
            </a:r>
            <a:r>
              <a:rPr lang="en-US" dirty="0" smtClean="0"/>
              <a:t>he</a:t>
            </a:r>
            <a:r>
              <a:rPr lang="tr-TR" dirty="0" smtClean="0"/>
              <a:t> </a:t>
            </a:r>
            <a:r>
              <a:rPr lang="tr-TR" dirty="0" err="1" smtClean="0"/>
              <a:t>whole</a:t>
            </a:r>
            <a:r>
              <a:rPr lang="en-US" dirty="0" smtClean="0"/>
              <a:t> </a:t>
            </a:r>
            <a:r>
              <a:rPr lang="en-US" dirty="0"/>
              <a:t>ring, which is </a:t>
            </a:r>
            <a:r>
              <a:rPr lang="tr-TR" dirty="0" smtClean="0"/>
              <a:t>2736</a:t>
            </a:r>
            <a:r>
              <a:rPr lang="en-US" dirty="0" smtClean="0"/>
              <a:t> </a:t>
            </a:r>
            <a:r>
              <a:rPr lang="en-US" dirty="0"/>
              <a:t>m, comprises from 2 times repeat of </a:t>
            </a:r>
            <a:r>
              <a:rPr lang="en-US" dirty="0" smtClean="0"/>
              <a:t>super-period</a:t>
            </a:r>
            <a:r>
              <a:rPr lang="tr-TR" dirty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includes</a:t>
            </a:r>
            <a:r>
              <a:rPr lang="tr-TR" dirty="0" smtClean="0"/>
              <a:t> 166 main </a:t>
            </a:r>
            <a:r>
              <a:rPr lang="tr-TR" dirty="0" err="1" smtClean="0"/>
              <a:t>cells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2 </a:t>
            </a:r>
            <a:r>
              <a:rPr lang="tr-TR" dirty="0" err="1" smtClean="0"/>
              <a:t>matching</a:t>
            </a:r>
            <a:r>
              <a:rPr lang="tr-TR" dirty="0" smtClean="0"/>
              <a:t> </a:t>
            </a:r>
            <a:r>
              <a:rPr lang="tr-TR" dirty="0" err="1" smtClean="0"/>
              <a:t>sections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6" name="Dikdörtgen 5"/>
          <p:cNvSpPr/>
          <p:nvPr/>
        </p:nvSpPr>
        <p:spPr>
          <a:xfrm>
            <a:off x="5580909" y="4149079"/>
            <a:ext cx="3507526" cy="195805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6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err="1" smtClean="0"/>
              <a:t>Comparing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with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other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codes</a:t>
            </a:r>
            <a:endParaRPr lang="en-US" sz="32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19</a:t>
            </a:fld>
            <a:endParaRPr lang="en-US"/>
          </a:p>
        </p:txBody>
      </p:sp>
      <p:sp>
        <p:nvSpPr>
          <p:cNvPr id="27" name="Rectangle 60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39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226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908720"/>
            <a:ext cx="3600400" cy="2777139"/>
          </a:xfrm>
          <a:prstGeom prst="rect">
            <a:avLst/>
          </a:prstGeom>
        </p:spPr>
      </p:pic>
      <p:pic>
        <p:nvPicPr>
          <p:cNvPr id="38" name="Resim 37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51" y="3873080"/>
            <a:ext cx="4477689" cy="3084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Resim 4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861048"/>
            <a:ext cx="3312368" cy="2760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08720"/>
            <a:ext cx="3600400" cy="2777138"/>
          </a:xfrm>
          <a:prstGeom prst="rect">
            <a:avLst/>
          </a:prstGeom>
        </p:spPr>
      </p:pic>
      <p:sp>
        <p:nvSpPr>
          <p:cNvPr id="11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" name="Düz Bağlayıcı 3"/>
          <p:cNvCxnSpPr/>
          <p:nvPr/>
        </p:nvCxnSpPr>
        <p:spPr>
          <a:xfrm>
            <a:off x="-36512" y="3789041"/>
            <a:ext cx="9201150" cy="7200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Metin kutusu 4"/>
          <p:cNvSpPr txBox="1"/>
          <p:nvPr/>
        </p:nvSpPr>
        <p:spPr>
          <a:xfrm rot="18682531">
            <a:off x="30440" y="207308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/>
              <a:t>Elegant</a:t>
            </a:r>
            <a:endParaRPr lang="en-US" dirty="0"/>
          </a:p>
        </p:txBody>
      </p:sp>
      <p:sp>
        <p:nvSpPr>
          <p:cNvPr id="7" name="Metin kutusu 6"/>
          <p:cNvSpPr txBox="1"/>
          <p:nvPr/>
        </p:nvSpPr>
        <p:spPr>
          <a:xfrm rot="18297317">
            <a:off x="-49078" y="5534424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MAD X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179512" y="1340768"/>
            <a:ext cx="616698" cy="1872208"/>
          </a:xfrm>
          <a:prstGeom prst="ellipse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Oval 11"/>
          <p:cNvSpPr/>
          <p:nvPr/>
        </p:nvSpPr>
        <p:spPr>
          <a:xfrm>
            <a:off x="35496" y="5013176"/>
            <a:ext cx="634615" cy="1541788"/>
          </a:xfrm>
          <a:prstGeom prst="ellipse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05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9751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428" y="182183"/>
            <a:ext cx="1624706" cy="6758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Outline</a:t>
            </a:r>
            <a:endParaRPr lang="en-US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23528" y="1314048"/>
            <a:ext cx="64807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tr-TR" b="1" dirty="0" err="1"/>
              <a:t>Thesis</a:t>
            </a:r>
            <a:r>
              <a:rPr lang="tr-TR" b="1" dirty="0"/>
              <a:t> </a:t>
            </a:r>
            <a:r>
              <a:rPr lang="tr-TR" b="1" dirty="0" err="1" smtClean="0"/>
              <a:t>Description</a:t>
            </a:r>
            <a:endParaRPr lang="tr-TR" b="1" dirty="0" smtClean="0"/>
          </a:p>
          <a:p>
            <a:pPr marL="285750" indent="-285750">
              <a:buFontTx/>
              <a:buChar char="-"/>
            </a:pPr>
            <a:endParaRPr lang="tr-TR" b="1" dirty="0"/>
          </a:p>
          <a:p>
            <a:pPr marL="285750" indent="-285750">
              <a:buFontTx/>
              <a:buChar char="-"/>
            </a:pPr>
            <a:r>
              <a:rPr lang="en-US" b="1" dirty="0" smtClean="0"/>
              <a:t>Why an alternative Design?</a:t>
            </a:r>
            <a:endParaRPr lang="tr-TR" b="1" dirty="0" smtClean="0"/>
          </a:p>
          <a:p>
            <a:pPr marL="285750" indent="-285750">
              <a:buFontTx/>
              <a:buChar char="-"/>
            </a:pPr>
            <a:endParaRPr lang="tr-TR" b="1" dirty="0" smtClean="0"/>
          </a:p>
          <a:p>
            <a:pPr marL="285750" indent="-285750">
              <a:buFontTx/>
              <a:buChar char="-"/>
            </a:pPr>
            <a:r>
              <a:rPr lang="en-US" b="1" dirty="0" smtClean="0"/>
              <a:t>Parameter scaling</a:t>
            </a:r>
          </a:p>
          <a:p>
            <a:endParaRPr lang="en-US" b="1" dirty="0"/>
          </a:p>
          <a:p>
            <a:pPr marL="285750" indent="-285750">
              <a:buFontTx/>
              <a:buChar char="-"/>
            </a:pPr>
            <a:r>
              <a:rPr lang="en-US" b="1" dirty="0" smtClean="0"/>
              <a:t>Some Calculations for general design parameters</a:t>
            </a:r>
          </a:p>
          <a:p>
            <a:pPr marL="285750" indent="-285750">
              <a:buFontTx/>
              <a:buChar char="-"/>
            </a:pPr>
            <a:endParaRPr lang="en-US" b="1" dirty="0"/>
          </a:p>
          <a:p>
            <a:pPr marL="285750" indent="-285750">
              <a:buFontTx/>
              <a:buChar char="-"/>
            </a:pPr>
            <a:r>
              <a:rPr lang="en-US" b="1" dirty="0" smtClean="0"/>
              <a:t>Lattice Design</a:t>
            </a:r>
          </a:p>
          <a:p>
            <a:pPr marL="285750" indent="-285750">
              <a:buFontTx/>
              <a:buChar char="-"/>
            </a:pPr>
            <a:endParaRPr lang="en-US" b="1" dirty="0"/>
          </a:p>
          <a:p>
            <a:pPr marL="285750" indent="-285750">
              <a:buFontTx/>
              <a:buChar char="-"/>
            </a:pPr>
            <a:r>
              <a:rPr lang="en-US" b="1" dirty="0" smtClean="0"/>
              <a:t>Straight Sections</a:t>
            </a:r>
          </a:p>
          <a:p>
            <a:pPr marL="285750" indent="-285750">
              <a:buFontTx/>
              <a:buChar char="-"/>
            </a:pPr>
            <a:endParaRPr lang="en-US" b="1" dirty="0"/>
          </a:p>
          <a:p>
            <a:pPr marL="285750" indent="-285750">
              <a:buFontTx/>
              <a:buChar char="-"/>
            </a:pPr>
            <a:r>
              <a:rPr lang="en-US" b="1" dirty="0" smtClean="0"/>
              <a:t>Phase advance-chromaticity-emittance</a:t>
            </a:r>
            <a:r>
              <a:rPr lang="tr-TR" b="1" dirty="0" smtClean="0"/>
              <a:t> </a:t>
            </a:r>
            <a:r>
              <a:rPr lang="tr-TR" b="1" dirty="0" err="1" smtClean="0"/>
              <a:t>relations</a:t>
            </a:r>
            <a:endParaRPr lang="en-US" b="1" dirty="0" smtClean="0"/>
          </a:p>
          <a:p>
            <a:pPr marL="285750" indent="-285750">
              <a:buFontTx/>
              <a:buChar char="-"/>
            </a:pPr>
            <a:endParaRPr lang="en-US" b="1" dirty="0"/>
          </a:p>
          <a:p>
            <a:pPr marL="285750" indent="-285750">
              <a:buFontTx/>
              <a:buChar char="-"/>
            </a:pPr>
            <a:r>
              <a:rPr lang="tr-TR" b="1" dirty="0" err="1" smtClean="0"/>
              <a:t>Extraction</a:t>
            </a:r>
            <a:r>
              <a:rPr lang="tr-TR" b="1" dirty="0" smtClean="0"/>
              <a:t> </a:t>
            </a:r>
            <a:r>
              <a:rPr lang="tr-TR" b="1" dirty="0" err="1" smtClean="0"/>
              <a:t>emittance</a:t>
            </a:r>
            <a:r>
              <a:rPr lang="tr-TR" b="1" dirty="0" smtClean="0"/>
              <a:t> of </a:t>
            </a:r>
            <a:r>
              <a:rPr lang="tr-TR" b="1" dirty="0" err="1" smtClean="0"/>
              <a:t>pre-booster</a:t>
            </a:r>
            <a:r>
              <a:rPr lang="tr-TR" b="1" dirty="0" smtClean="0"/>
              <a:t> damping ring</a:t>
            </a:r>
          </a:p>
          <a:p>
            <a:pPr marL="285750" indent="-285750">
              <a:buFontTx/>
              <a:buChar char="-"/>
            </a:pPr>
            <a:endParaRPr lang="tr-TR" b="1" dirty="0"/>
          </a:p>
          <a:p>
            <a:pPr marL="285750" indent="-285750">
              <a:buFontTx/>
              <a:buChar char="-"/>
            </a:pPr>
            <a:r>
              <a:rPr lang="tr-TR" b="1" dirty="0" smtClean="0"/>
              <a:t>Preliminary IBS </a:t>
            </a:r>
            <a:r>
              <a:rPr lang="tr-TR" b="1" dirty="0" err="1" smtClean="0"/>
              <a:t>simulations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2</a:t>
            </a:fld>
            <a:endParaRPr lang="en-US"/>
          </a:p>
        </p:txBody>
      </p:sp>
      <p:sp>
        <p:nvSpPr>
          <p:cNvPr id="11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91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462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smtClean="0"/>
              <a:t>Main </a:t>
            </a:r>
            <a:r>
              <a:rPr lang="tr-TR" sz="2400" b="1" dirty="0" err="1" smtClean="0"/>
              <a:t>Parameters</a:t>
            </a:r>
            <a:r>
              <a:rPr lang="tr-TR" sz="2400" b="1" dirty="0" smtClean="0"/>
              <a:t> </a:t>
            </a:r>
          </a:p>
          <a:p>
            <a:pPr algn="ctr"/>
            <a:r>
              <a:rPr lang="tr-TR" sz="2400" b="1" dirty="0" err="1" smtClean="0"/>
              <a:t>by</a:t>
            </a:r>
            <a:r>
              <a:rPr lang="tr-TR" sz="2400" b="1" dirty="0" smtClean="0"/>
              <a:t> OPA, MADX </a:t>
            </a:r>
            <a:r>
              <a:rPr lang="tr-TR" sz="2400" b="1" dirty="0" err="1" smtClean="0"/>
              <a:t>and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Elegant</a:t>
            </a:r>
            <a:endParaRPr lang="en-US" sz="24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20</a:t>
            </a:fld>
            <a:endParaRPr lang="en-US"/>
          </a:p>
        </p:txBody>
      </p:sp>
      <p:sp>
        <p:nvSpPr>
          <p:cNvPr id="27" name="Rectangle 60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39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226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graphicFrame>
        <p:nvGraphicFramePr>
          <p:cNvPr id="3" name="Tablo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489614"/>
              </p:ext>
            </p:extLst>
          </p:nvPr>
        </p:nvGraphicFramePr>
        <p:xfrm>
          <a:off x="375368" y="1124747"/>
          <a:ext cx="8136904" cy="36243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42549"/>
                <a:gridCol w="2006760"/>
                <a:gridCol w="1883609"/>
                <a:gridCol w="1903986"/>
              </a:tblGrid>
              <a:tr h="432045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tr-T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lang="en-GB" sz="1800" dirty="0" smtClean="0">
                          <a:effectLst/>
                        </a:rPr>
                        <a:t>OPA</a:t>
                      </a:r>
                      <a:endParaRPr lang="tr-T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lang="en-GB" sz="1800" dirty="0" smtClean="0">
                          <a:effectLst/>
                        </a:rPr>
                        <a:t>MADX</a:t>
                      </a:r>
                      <a:endParaRPr lang="tr-T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lang="en-GB" sz="1800" dirty="0" smtClean="0">
                          <a:effectLst/>
                        </a:rPr>
                        <a:t>ELEGANT</a:t>
                      </a:r>
                      <a:endParaRPr lang="tr-TR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033"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Energy</a:t>
                      </a:r>
                      <a:endParaRPr lang="tr-TR" sz="1400" dirty="0" smtClean="0">
                        <a:effectLst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20 GeV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20 GeV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20 GeV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033"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Perimeter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2736 m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2736 m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2736 m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937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Emittance </a:t>
                      </a:r>
                      <a:r>
                        <a:rPr lang="en-US" sz="1400" dirty="0" err="1">
                          <a:effectLst/>
                        </a:rPr>
                        <a:t>ɛ</a:t>
                      </a:r>
                      <a:r>
                        <a:rPr lang="en-US" sz="1400" baseline="-25000" dirty="0" err="1">
                          <a:effectLst/>
                        </a:rPr>
                        <a:t>x</a:t>
                      </a:r>
                      <a:r>
                        <a:rPr lang="en-US" sz="1400" baseline="-25000" dirty="0">
                          <a:effectLst/>
                        </a:rPr>
                        <a:t> </a:t>
                      </a:r>
                      <a:r>
                        <a:rPr lang="en-US" sz="1400" dirty="0">
                          <a:effectLst/>
                        </a:rPr>
                        <a:t>(</a:t>
                      </a:r>
                      <a:r>
                        <a:rPr lang="en-US" sz="1400" dirty="0" err="1">
                          <a:effectLst/>
                        </a:rPr>
                        <a:t>nm.rad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tr-T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0.741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0.743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0.741</a:t>
                      </a:r>
                      <a:endParaRPr lang="tr-T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033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Energy Spread (10</a:t>
                      </a:r>
                      <a:r>
                        <a:rPr lang="en-GB" sz="1400" baseline="30000" dirty="0">
                          <a:effectLst/>
                        </a:rPr>
                        <a:t>-3</a:t>
                      </a:r>
                      <a:r>
                        <a:rPr lang="en-GB" sz="1400" dirty="0">
                          <a:effectLst/>
                        </a:rPr>
                        <a:t>)</a:t>
                      </a:r>
                      <a:endParaRPr lang="tr-T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1.027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tr-TR" sz="1400" dirty="0" smtClean="0">
                          <a:effectLst/>
                        </a:rPr>
                        <a:t>1.026</a:t>
                      </a:r>
                      <a:endParaRPr lang="tr-T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1.026</a:t>
                      </a:r>
                      <a:endParaRPr lang="tr-T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4033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Energy Loss per turn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50813.9 keV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50818.627 keV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50818.755 </a:t>
                      </a:r>
                      <a:r>
                        <a:rPr lang="en-GB" sz="1400" dirty="0" err="1">
                          <a:effectLst/>
                        </a:rPr>
                        <a:t>keV</a:t>
                      </a:r>
                      <a:endParaRPr lang="tr-T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937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Natural Chromaticity </a:t>
                      </a:r>
                      <a:r>
                        <a:rPr lang="en-US" sz="1400">
                          <a:effectLst/>
                        </a:rPr>
                        <a:t>ξ</a:t>
                      </a:r>
                      <a:r>
                        <a:rPr lang="en-US" sz="1400" baseline="-25000">
                          <a:effectLst/>
                        </a:rPr>
                        <a:t>x</a:t>
                      </a:r>
                      <a:r>
                        <a:rPr lang="en-US" sz="1400">
                          <a:effectLst/>
                        </a:rPr>
                        <a:t>/ξ</a:t>
                      </a:r>
                      <a:r>
                        <a:rPr lang="en-US" sz="1400" baseline="-25000">
                          <a:effectLst/>
                        </a:rPr>
                        <a:t>y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-169/-106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-169/-106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-169/-106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937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Dx max (m)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0.14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0.14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0.14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937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Betax max (m)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13.85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15.12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15.12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937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Betay max (m)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23.98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24.03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24.04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937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Cell Type</a:t>
                      </a:r>
                      <a:endParaRPr lang="tr-T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FODO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FODO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FODO</a:t>
                      </a:r>
                      <a:endParaRPr lang="tr-T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Tablo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103550"/>
              </p:ext>
            </p:extLst>
          </p:nvPr>
        </p:nvGraphicFramePr>
        <p:xfrm>
          <a:off x="364739" y="5085184"/>
          <a:ext cx="8078436" cy="132806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157609"/>
                <a:gridCol w="990448"/>
                <a:gridCol w="754400"/>
                <a:gridCol w="983102"/>
                <a:gridCol w="1371025"/>
                <a:gridCol w="1152128"/>
                <a:gridCol w="821619"/>
                <a:gridCol w="848105"/>
              </a:tblGrid>
              <a:tr h="166915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Magnets</a:t>
                      </a:r>
                      <a:endParaRPr lang="tr-T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Quantity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Length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Strength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Magnetic field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Bending angle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Bending radius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Sagitta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66915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Bending magnet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700</a:t>
                      </a:r>
                      <a:endParaRPr lang="tr-T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2.5 m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-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0.0</a:t>
                      </a:r>
                      <a:r>
                        <a:rPr lang="tr-TR" sz="1400" dirty="0" smtClean="0">
                          <a:effectLst/>
                        </a:rPr>
                        <a:t>7</a:t>
                      </a:r>
                      <a:r>
                        <a:rPr lang="en-GB" sz="1400" dirty="0" smtClean="0">
                          <a:effectLst/>
                        </a:rPr>
                        <a:t> </a:t>
                      </a:r>
                      <a:r>
                        <a:rPr lang="en-GB" sz="1400" dirty="0">
                          <a:effectLst/>
                        </a:rPr>
                        <a:t>T/0.239 T</a:t>
                      </a:r>
                      <a:endParaRPr lang="tr-T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0.514 degree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278.9 m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0.0044 m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383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Kuadrupol magnets-1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353</a:t>
                      </a:r>
                      <a:endParaRPr lang="tr-T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0.3 m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-0.931 m</a:t>
                      </a:r>
                      <a:r>
                        <a:rPr lang="en-GB" sz="1400" baseline="30000">
                          <a:effectLst/>
                        </a:rPr>
                        <a:t>-2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0.049 T / 0.198 T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-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-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-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3830"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Kuadrupol</a:t>
                      </a:r>
                      <a:r>
                        <a:rPr lang="en-GB" sz="1400" dirty="0">
                          <a:effectLst/>
                        </a:rPr>
                        <a:t> magnets-2</a:t>
                      </a:r>
                      <a:endParaRPr lang="tr-T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353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0.3 m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1.55 m</a:t>
                      </a:r>
                      <a:r>
                        <a:rPr lang="en-GB" sz="1400" baseline="30000">
                          <a:effectLst/>
                        </a:rPr>
                        <a:t>-2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0.082 T / 0.330 T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-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-</a:t>
                      </a:r>
                      <a:endParaRPr lang="tr-T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-</a:t>
                      </a:r>
                      <a:endParaRPr lang="tr-T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33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/>
              <a:t>    </a:t>
            </a:r>
            <a:r>
              <a:rPr lang="tr-TR" sz="4000" b="1" dirty="0" err="1" smtClean="0"/>
              <a:t>Extraction</a:t>
            </a:r>
            <a:r>
              <a:rPr lang="tr-TR" sz="4000" b="1" dirty="0" smtClean="0"/>
              <a:t> </a:t>
            </a:r>
            <a:r>
              <a:rPr lang="tr-TR" sz="4000" b="1" dirty="0" err="1"/>
              <a:t>Emittance</a:t>
            </a:r>
            <a:r>
              <a:rPr lang="tr-TR" sz="4000" b="1" dirty="0"/>
              <a:t> of PBDR</a:t>
            </a:r>
            <a:endParaRPr lang="en-US" sz="4000" b="1" dirty="0"/>
          </a:p>
        </p:txBody>
      </p:sp>
      <p:pic>
        <p:nvPicPr>
          <p:cNvPr id="39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226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sp>
        <p:nvSpPr>
          <p:cNvPr id="10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0" y="177281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err="1" smtClean="0"/>
              <a:t>What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the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extraction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emittance</a:t>
            </a:r>
            <a:r>
              <a:rPr lang="tr-TR" sz="2400" b="1" dirty="0" smtClean="0"/>
              <a:t> of </a:t>
            </a:r>
            <a:r>
              <a:rPr lang="tr-TR" sz="2400" b="1" dirty="0" err="1" smtClean="0"/>
              <a:t>beam</a:t>
            </a:r>
            <a:r>
              <a:rPr lang="tr-TR" sz="2400" b="1" dirty="0" smtClean="0"/>
              <a:t> at PBDR </a:t>
            </a:r>
            <a:r>
              <a:rPr lang="tr-TR" sz="2400" b="1" dirty="0" err="1" smtClean="0"/>
              <a:t>which</a:t>
            </a:r>
            <a:r>
              <a:rPr lang="tr-TR" sz="2400" b="1" dirty="0" smtClean="0"/>
              <a:t> is </a:t>
            </a:r>
            <a:r>
              <a:rPr lang="tr-TR" sz="2400" b="1" dirty="0" err="1" smtClean="0"/>
              <a:t>injection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emittance</a:t>
            </a:r>
            <a:r>
              <a:rPr lang="tr-TR" sz="2400" b="1" dirty="0" smtClean="0"/>
              <a:t> at Main Booster </a:t>
            </a:r>
            <a:r>
              <a:rPr lang="tr-TR" sz="2400" b="1" dirty="0" err="1" smtClean="0"/>
              <a:t>should</a:t>
            </a:r>
            <a:r>
              <a:rPr lang="tr-TR" sz="2400" b="1" dirty="0" smtClean="0"/>
              <a:t> be?</a:t>
            </a:r>
            <a:endParaRPr lang="en-US" sz="2400" b="1" dirty="0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58627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/>
              <a:t>    </a:t>
            </a:r>
            <a:r>
              <a:rPr lang="tr-TR" sz="4000" b="1" dirty="0" err="1" smtClean="0"/>
              <a:t>Extraction</a:t>
            </a:r>
            <a:r>
              <a:rPr lang="tr-TR" sz="4000" b="1" dirty="0" smtClean="0"/>
              <a:t> </a:t>
            </a:r>
            <a:r>
              <a:rPr lang="tr-TR" sz="4000" b="1" dirty="0" err="1"/>
              <a:t>Emittance</a:t>
            </a:r>
            <a:r>
              <a:rPr lang="tr-TR" sz="4000" b="1" dirty="0"/>
              <a:t> of PBDR</a:t>
            </a:r>
            <a:endParaRPr lang="en-US" sz="4000" b="1" dirty="0"/>
          </a:p>
        </p:txBody>
      </p:sp>
      <p:pic>
        <p:nvPicPr>
          <p:cNvPr id="39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226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sp>
        <p:nvSpPr>
          <p:cNvPr id="10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0" y="177281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err="1" smtClean="0"/>
              <a:t>What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the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extraction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emittance</a:t>
            </a:r>
            <a:r>
              <a:rPr lang="tr-TR" sz="2400" b="1" dirty="0" smtClean="0"/>
              <a:t> of </a:t>
            </a:r>
            <a:r>
              <a:rPr lang="tr-TR" sz="2400" b="1" dirty="0" err="1" smtClean="0"/>
              <a:t>beam</a:t>
            </a:r>
            <a:r>
              <a:rPr lang="tr-TR" sz="2400" b="1" dirty="0" smtClean="0"/>
              <a:t> at PBDR </a:t>
            </a:r>
            <a:r>
              <a:rPr lang="tr-TR" sz="2400" b="1" dirty="0" err="1" smtClean="0"/>
              <a:t>which</a:t>
            </a:r>
            <a:r>
              <a:rPr lang="tr-TR" sz="2400" b="1" dirty="0" smtClean="0"/>
              <a:t> is </a:t>
            </a:r>
            <a:r>
              <a:rPr lang="tr-TR" sz="2400" b="1" dirty="0" err="1" smtClean="0"/>
              <a:t>injection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emittance</a:t>
            </a:r>
            <a:r>
              <a:rPr lang="tr-TR" sz="2400" b="1" dirty="0" smtClean="0"/>
              <a:t> at Main Booster </a:t>
            </a:r>
            <a:r>
              <a:rPr lang="tr-TR" sz="2400" b="1" dirty="0" err="1" smtClean="0"/>
              <a:t>should</a:t>
            </a:r>
            <a:r>
              <a:rPr lang="tr-TR" sz="2400" b="1" dirty="0" smtClean="0"/>
              <a:t> be?</a:t>
            </a:r>
            <a:endParaRPr lang="en-US" sz="2400" b="1" dirty="0"/>
          </a:p>
        </p:txBody>
      </p:sp>
      <p:sp>
        <p:nvSpPr>
          <p:cNvPr id="6" name="Metin kutusu 5"/>
          <p:cNvSpPr txBox="1"/>
          <p:nvPr/>
        </p:nvSpPr>
        <p:spPr>
          <a:xfrm>
            <a:off x="0" y="299695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err="1" smtClean="0"/>
              <a:t>Why</a:t>
            </a:r>
            <a:r>
              <a:rPr lang="tr-TR" sz="2400" b="1" dirty="0" smtClean="0"/>
              <a:t> is it </a:t>
            </a:r>
            <a:r>
              <a:rPr lang="tr-TR" sz="2400" b="1" dirty="0" err="1" smtClean="0"/>
              <a:t>important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for</a:t>
            </a:r>
            <a:r>
              <a:rPr lang="tr-TR" sz="2400" b="1" dirty="0" smtClean="0"/>
              <a:t> PBDR?</a:t>
            </a:r>
            <a:endParaRPr lang="en-US" sz="2400" b="1" dirty="0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655466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/>
              <a:t>    </a:t>
            </a:r>
            <a:r>
              <a:rPr lang="tr-TR" sz="4000" b="1" dirty="0" err="1" smtClean="0"/>
              <a:t>Extraction</a:t>
            </a:r>
            <a:r>
              <a:rPr lang="tr-TR" sz="4000" b="1" dirty="0" smtClean="0"/>
              <a:t> </a:t>
            </a:r>
            <a:r>
              <a:rPr lang="tr-TR" sz="4000" b="1" dirty="0" err="1"/>
              <a:t>Emittance</a:t>
            </a:r>
            <a:r>
              <a:rPr lang="tr-TR" sz="4000" b="1" dirty="0"/>
              <a:t> of PBDR</a:t>
            </a:r>
            <a:endParaRPr lang="en-US" sz="4000" b="1" dirty="0"/>
          </a:p>
        </p:txBody>
      </p:sp>
      <p:pic>
        <p:nvPicPr>
          <p:cNvPr id="39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226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sp>
        <p:nvSpPr>
          <p:cNvPr id="10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0" y="1772816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err="1" smtClean="0"/>
              <a:t>What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the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extraction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emittance</a:t>
            </a:r>
            <a:r>
              <a:rPr lang="tr-TR" sz="2400" b="1" dirty="0" smtClean="0"/>
              <a:t> of </a:t>
            </a:r>
            <a:r>
              <a:rPr lang="tr-TR" sz="2400" b="1" dirty="0" err="1" smtClean="0"/>
              <a:t>beam</a:t>
            </a:r>
            <a:r>
              <a:rPr lang="tr-TR" sz="2400" b="1" dirty="0" smtClean="0"/>
              <a:t> at PBDR </a:t>
            </a:r>
            <a:r>
              <a:rPr lang="tr-TR" sz="2400" b="1" dirty="0" err="1" smtClean="0"/>
              <a:t>which</a:t>
            </a:r>
            <a:r>
              <a:rPr lang="tr-TR" sz="2400" b="1" dirty="0" smtClean="0"/>
              <a:t> is </a:t>
            </a:r>
            <a:r>
              <a:rPr lang="tr-TR" sz="2400" b="1" dirty="0" err="1" smtClean="0"/>
              <a:t>injection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emittance</a:t>
            </a:r>
            <a:r>
              <a:rPr lang="tr-TR" sz="2400" b="1" dirty="0" smtClean="0"/>
              <a:t> at Main Booster </a:t>
            </a:r>
            <a:r>
              <a:rPr lang="tr-TR" sz="2400" b="1" dirty="0" err="1" smtClean="0"/>
              <a:t>should</a:t>
            </a:r>
            <a:r>
              <a:rPr lang="tr-TR" sz="2400" b="1" dirty="0" smtClean="0"/>
              <a:t> be?</a:t>
            </a:r>
            <a:endParaRPr lang="en-US" sz="2400" b="1" dirty="0"/>
          </a:p>
        </p:txBody>
      </p:sp>
      <p:sp>
        <p:nvSpPr>
          <p:cNvPr id="6" name="Metin kutusu 5"/>
          <p:cNvSpPr txBox="1"/>
          <p:nvPr/>
        </p:nvSpPr>
        <p:spPr>
          <a:xfrm>
            <a:off x="0" y="299695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 err="1" smtClean="0"/>
              <a:t>Why</a:t>
            </a:r>
            <a:r>
              <a:rPr lang="tr-TR" sz="2400" b="1" dirty="0" smtClean="0"/>
              <a:t> is it </a:t>
            </a:r>
            <a:r>
              <a:rPr lang="tr-TR" sz="2400" b="1" dirty="0" err="1" smtClean="0"/>
              <a:t>important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for</a:t>
            </a:r>
            <a:r>
              <a:rPr lang="tr-TR" sz="2400" b="1" dirty="0" smtClean="0"/>
              <a:t> PBDR?</a:t>
            </a:r>
            <a:endParaRPr lang="en-US" sz="2400" b="1" dirty="0"/>
          </a:p>
        </p:txBody>
      </p:sp>
      <p:sp>
        <p:nvSpPr>
          <p:cNvPr id="7" name="Metin kutusu 6"/>
          <p:cNvSpPr txBox="1"/>
          <p:nvPr/>
        </p:nvSpPr>
        <p:spPr>
          <a:xfrm>
            <a:off x="0" y="3906922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err="1" smtClean="0"/>
              <a:t>Because</a:t>
            </a:r>
            <a:r>
              <a:rPr lang="tr-TR" sz="2400" b="1" dirty="0" smtClean="0"/>
              <a:t> it </a:t>
            </a:r>
            <a:r>
              <a:rPr lang="tr-TR" sz="2400" b="1" dirty="0" err="1" smtClean="0"/>
              <a:t>changes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many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things</a:t>
            </a:r>
            <a:r>
              <a:rPr lang="tr-TR" sz="2400" b="1" dirty="0" smtClean="0"/>
              <a:t>;</a:t>
            </a:r>
          </a:p>
          <a:p>
            <a:pPr marL="285750" indent="-285750">
              <a:buFontTx/>
              <a:buChar char="-"/>
            </a:pPr>
            <a:r>
              <a:rPr lang="tr-TR" sz="2400" b="1" dirty="0" err="1" smtClean="0"/>
              <a:t>It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changes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the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lattice</a:t>
            </a:r>
            <a:r>
              <a:rPr lang="tr-TR" sz="2400" b="1" dirty="0" smtClean="0"/>
              <a:t>,</a:t>
            </a:r>
          </a:p>
          <a:p>
            <a:pPr marL="285750" indent="-285750">
              <a:buFontTx/>
              <a:buChar char="-"/>
            </a:pPr>
            <a:r>
              <a:rPr lang="tr-TR" sz="2400" b="1" dirty="0" err="1" smtClean="0"/>
              <a:t>It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changes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the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circumference</a:t>
            </a:r>
            <a:r>
              <a:rPr lang="tr-TR" sz="2400" b="1" dirty="0" smtClean="0"/>
              <a:t>,</a:t>
            </a:r>
          </a:p>
          <a:p>
            <a:pPr marL="285750" indent="-285750">
              <a:buFontTx/>
              <a:buChar char="-"/>
            </a:pPr>
            <a:r>
              <a:rPr lang="tr-TR" sz="2400" b="1" dirty="0" err="1" smtClean="0"/>
              <a:t>It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changes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the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chromaticity</a:t>
            </a:r>
            <a:r>
              <a:rPr lang="tr-TR" sz="2400" b="1" dirty="0" smtClean="0"/>
              <a:t>,</a:t>
            </a:r>
          </a:p>
          <a:p>
            <a:pPr marL="285750" indent="-285750">
              <a:buFontTx/>
              <a:buChar char="-"/>
            </a:pPr>
            <a:r>
              <a:rPr lang="tr-TR" sz="2400" b="1" dirty="0" err="1" smtClean="0"/>
              <a:t>It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changes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the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dynamic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aperture</a:t>
            </a:r>
            <a:endParaRPr lang="tr-TR" sz="2400" b="1" dirty="0" smtClean="0"/>
          </a:p>
          <a:p>
            <a:r>
              <a:rPr lang="tr-TR" sz="2400" b="1" dirty="0" err="1"/>
              <a:t>e</a:t>
            </a:r>
            <a:r>
              <a:rPr lang="tr-TR" sz="2400" b="1" dirty="0" err="1" smtClean="0"/>
              <a:t>tc</a:t>
            </a:r>
            <a:r>
              <a:rPr lang="tr-TR" sz="2400" b="1" dirty="0" smtClean="0"/>
              <a:t>.</a:t>
            </a:r>
            <a:endParaRPr lang="en-US" sz="2400" b="1" dirty="0"/>
          </a:p>
        </p:txBody>
      </p:sp>
      <p:sp>
        <p:nvSpPr>
          <p:cNvPr id="3" name="Slayt Numarası Yer Tutucus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23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497272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7526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     How </a:t>
            </a:r>
            <a:r>
              <a:rPr lang="tr-TR" sz="3200" b="1" dirty="0" err="1" smtClean="0"/>
              <a:t>emittance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changes</a:t>
            </a:r>
            <a:r>
              <a:rPr lang="tr-TR" sz="3200" b="1" dirty="0" smtClean="0"/>
              <a:t> </a:t>
            </a:r>
          </a:p>
          <a:p>
            <a:pPr algn="ctr"/>
            <a:r>
              <a:rPr lang="tr-TR" sz="3200" b="1" dirty="0" smtClean="0"/>
              <a:t>in a damping ring?</a:t>
            </a:r>
            <a:endParaRPr lang="en-US" sz="32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24</a:t>
            </a:fld>
            <a:endParaRPr lang="en-US"/>
          </a:p>
        </p:txBody>
      </p:sp>
      <p:pic>
        <p:nvPicPr>
          <p:cNvPr id="39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226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Dikdörtgen 2"/>
              <p:cNvSpPr/>
              <p:nvPr/>
            </p:nvSpPr>
            <p:spPr>
              <a:xfrm>
                <a:off x="95250" y="1556792"/>
                <a:ext cx="4842801" cy="6683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sz="2400" i="1">
                          <a:latin typeface="Cambria Math"/>
                        </a:rPr>
                        <m:t>𝜀</m:t>
                      </m:r>
                      <m:d>
                        <m:dPr>
                          <m:ctrlPr>
                            <a:rPr lang="tr-TR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tr-TR" sz="24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tr-TR" sz="2400" i="1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tr-TR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tr-TR" sz="2400" i="1">
                              <a:latin typeface="Cambria Math"/>
                            </a:rPr>
                            <m:t>𝜀</m:t>
                          </m:r>
                        </m:e>
                        <m:sub>
                          <m:r>
                            <a:rPr lang="tr-TR" sz="2400" i="1">
                              <a:latin typeface="Cambria Math"/>
                            </a:rPr>
                            <m:t>𝑖𝑛𝑗</m:t>
                          </m:r>
                        </m:sub>
                      </m:sSub>
                      <m:r>
                        <a:rPr lang="tr-TR" sz="24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tr-TR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24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sz="24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tr-TR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24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sz="2400" i="1">
                                  <a:latin typeface="Cambria Math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GB" sz="2400" i="1">
                                  <a:latin typeface="Cambria Math"/>
                                </a:rPr>
                                <m:t>𝜏</m:t>
                              </m:r>
                            </m:den>
                          </m:f>
                          <m:r>
                            <a:rPr lang="en-GB" sz="2400" i="1">
                              <a:latin typeface="Cambria Math"/>
                            </a:rPr>
                            <m:t> </m:t>
                          </m:r>
                        </m:sup>
                      </m:sSup>
                      <m:r>
                        <a:rPr lang="tr-TR" sz="2400" i="1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tr-TR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tr-TR" sz="2400" i="1">
                              <a:latin typeface="Cambria Math"/>
                            </a:rPr>
                            <m:t>𝜀</m:t>
                          </m:r>
                        </m:e>
                        <m:sub>
                          <m:r>
                            <a:rPr lang="tr-TR" sz="2400" i="1">
                              <a:latin typeface="Cambria Math"/>
                            </a:rPr>
                            <m:t>𝑒𝑞𝑢</m:t>
                          </m:r>
                          <m:r>
                            <a:rPr lang="tr-TR" sz="2400" i="1"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tr-TR" sz="2400" i="1">
                          <a:latin typeface="Cambria Math"/>
                        </a:rPr>
                        <m:t>(1−</m:t>
                      </m:r>
                      <m:sSup>
                        <m:sSupPr>
                          <m:ctrlPr>
                            <a:rPr lang="tr-TR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tr-TR" sz="24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tr-TR" sz="24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tr-TR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tr-TR" sz="24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tr-TR" sz="2400" i="1">
                                  <a:latin typeface="Cambria Math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tr-TR" sz="2400" i="1">
                                  <a:latin typeface="Cambria Math"/>
                                </a:rPr>
                                <m:t>𝜏</m:t>
                              </m:r>
                            </m:den>
                          </m:f>
                        </m:sup>
                      </m:sSup>
                      <m:r>
                        <a:rPr lang="tr-TR" sz="24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tr-TR" sz="2400" dirty="0"/>
              </a:p>
            </p:txBody>
          </p:sp>
        </mc:Choice>
        <mc:Fallback xmlns="">
          <p:sp>
            <p:nvSpPr>
              <p:cNvPr id="3" name="Dikdörtgen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50" y="1556792"/>
                <a:ext cx="4842801" cy="66838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Metin kutusu 5"/>
              <p:cNvSpPr txBox="1"/>
              <p:nvPr/>
            </p:nvSpPr>
            <p:spPr>
              <a:xfrm>
                <a:off x="251520" y="2852936"/>
                <a:ext cx="4248022" cy="2352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tr-TR" i="1">
                            <a:latin typeface="Cambria Math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/>
                          </a:rPr>
                          <m:t>𝜀</m:t>
                        </m:r>
                      </m:e>
                      <m:sub>
                        <m:r>
                          <a:rPr lang="tr-TR" i="1">
                            <a:latin typeface="Cambria Math"/>
                          </a:rPr>
                          <m:t>𝑖𝑛𝑗</m:t>
                        </m:r>
                      </m:sub>
                    </m:sSub>
                  </m:oMath>
                </a14:m>
                <a:r>
                  <a:rPr lang="tr-TR" dirty="0" smtClean="0"/>
                  <a:t> : </a:t>
                </a:r>
                <a:r>
                  <a:rPr lang="tr-TR" dirty="0" err="1" smtClean="0"/>
                  <a:t>Injected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emittance</a:t>
                </a:r>
                <a:endParaRPr lang="tr-TR" dirty="0" smtClean="0"/>
              </a:p>
              <a:p>
                <a14:m>
                  <m:oMath xmlns:m="http://schemas.openxmlformats.org/officeDocument/2006/math">
                    <m:r>
                      <a:rPr lang="tr-TR" i="1">
                        <a:latin typeface="Cambria Math"/>
                      </a:rPr>
                      <m:t>𝜏</m:t>
                    </m:r>
                  </m:oMath>
                </a14:m>
                <a:r>
                  <a:rPr lang="tr-TR" dirty="0" smtClean="0"/>
                  <a:t>: damping time</a:t>
                </a:r>
              </a:p>
              <a:p>
                <a14:m>
                  <m:oMath xmlns:m="http://schemas.openxmlformats.org/officeDocument/2006/math">
                    <m:r>
                      <a:rPr lang="tr-TR" i="1">
                        <a:latin typeface="Cambria Math"/>
                      </a:rPr>
                      <m:t>𝑡</m:t>
                    </m:r>
                  </m:oMath>
                </a14:m>
                <a:r>
                  <a:rPr lang="tr-TR" dirty="0" smtClean="0"/>
                  <a:t>: time </a:t>
                </a:r>
                <a:r>
                  <a:rPr lang="tr-TR" dirty="0" err="1" smtClean="0"/>
                  <a:t>that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beam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stays</a:t>
                </a:r>
                <a:r>
                  <a:rPr lang="tr-TR" dirty="0" smtClean="0"/>
                  <a:t> in </a:t>
                </a:r>
                <a:r>
                  <a:rPr lang="tr-TR" dirty="0" err="1" smtClean="0"/>
                  <a:t>the</a:t>
                </a:r>
                <a:r>
                  <a:rPr lang="tr-TR" dirty="0" smtClean="0"/>
                  <a:t> damping ring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tr-TR" i="1">
                            <a:latin typeface="Cambria Math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/>
                          </a:rPr>
                          <m:t>𝜀</m:t>
                        </m:r>
                      </m:e>
                      <m:sub>
                        <m:r>
                          <a:rPr lang="tr-TR" i="1">
                            <a:latin typeface="Cambria Math"/>
                          </a:rPr>
                          <m:t>𝑒𝑞𝑢</m:t>
                        </m:r>
                      </m:sub>
                    </m:sSub>
                  </m:oMath>
                </a14:m>
                <a:r>
                  <a:rPr lang="tr-TR" dirty="0" smtClean="0"/>
                  <a:t>:  </a:t>
                </a:r>
                <a:r>
                  <a:rPr lang="en-US" dirty="0"/>
                  <a:t>equilibrium </a:t>
                </a:r>
                <a:r>
                  <a:rPr lang="en-US" dirty="0" smtClean="0"/>
                  <a:t>emittance</a:t>
                </a:r>
                <a:endParaRPr lang="tr-TR" dirty="0" smtClean="0"/>
              </a:p>
              <a:p>
                <a14:m>
                  <m:oMath xmlns:m="http://schemas.openxmlformats.org/officeDocument/2006/math">
                    <m:r>
                      <a:rPr lang="tr-TR" i="1">
                        <a:latin typeface="Cambria Math"/>
                      </a:rPr>
                      <m:t>𝜀</m:t>
                    </m:r>
                    <m:d>
                      <m:dPr>
                        <m:ctrlPr>
                          <a:rPr lang="tr-TR" i="1">
                            <a:latin typeface="Cambria Math"/>
                          </a:rPr>
                        </m:ctrlPr>
                      </m:dPr>
                      <m:e>
                        <m:r>
                          <a:rPr lang="tr-TR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tr-TR" dirty="0" smtClean="0"/>
                  <a:t>: </a:t>
                </a:r>
                <a:r>
                  <a:rPr lang="tr-TR" dirty="0" err="1" smtClean="0"/>
                  <a:t>emittance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after</a:t>
                </a:r>
                <a:r>
                  <a:rPr lang="tr-TR" dirty="0" smtClean="0"/>
                  <a:t> t time</a:t>
                </a:r>
              </a:p>
              <a:p>
                <a:endParaRPr lang="tr-TR" dirty="0" smtClean="0"/>
              </a:p>
              <a:p>
                <a:endParaRPr lang="tr-TR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Metin kutusu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2852936"/>
                <a:ext cx="4248022" cy="2352054"/>
              </a:xfrm>
              <a:prstGeom prst="rect">
                <a:avLst/>
              </a:prstGeom>
              <a:blipFill rotWithShape="1">
                <a:blip r:embed="rId6"/>
                <a:stretch>
                  <a:fillRect t="-1036" r="-430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0392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4624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     How </a:t>
            </a:r>
            <a:r>
              <a:rPr lang="tr-TR" sz="3200" b="1" dirty="0" err="1" smtClean="0"/>
              <a:t>emittance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changes</a:t>
            </a:r>
            <a:r>
              <a:rPr lang="tr-TR" sz="3200" b="1" dirty="0" smtClean="0"/>
              <a:t> </a:t>
            </a:r>
          </a:p>
          <a:p>
            <a:pPr algn="ctr"/>
            <a:r>
              <a:rPr lang="tr-TR" sz="3200" b="1" dirty="0" smtClean="0"/>
              <a:t>in a damping ring?</a:t>
            </a:r>
            <a:endParaRPr lang="en-US" sz="32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25</a:t>
            </a:fld>
            <a:endParaRPr lang="en-US"/>
          </a:p>
        </p:txBody>
      </p:sp>
      <p:pic>
        <p:nvPicPr>
          <p:cNvPr id="39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226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Dikdörtgen 2"/>
              <p:cNvSpPr/>
              <p:nvPr/>
            </p:nvSpPr>
            <p:spPr>
              <a:xfrm>
                <a:off x="95250" y="1556792"/>
                <a:ext cx="4842801" cy="6683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tr-TR" sz="2400" i="1">
                          <a:latin typeface="Cambria Math"/>
                        </a:rPr>
                        <m:t>𝜀</m:t>
                      </m:r>
                      <m:d>
                        <m:dPr>
                          <m:ctrlPr>
                            <a:rPr lang="tr-TR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tr-TR" sz="24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tr-TR" sz="2400" i="1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tr-TR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tr-TR" sz="2400" i="1">
                              <a:latin typeface="Cambria Math"/>
                            </a:rPr>
                            <m:t>𝜀</m:t>
                          </m:r>
                        </m:e>
                        <m:sub>
                          <m:r>
                            <a:rPr lang="tr-TR" sz="2400" i="1">
                              <a:latin typeface="Cambria Math"/>
                            </a:rPr>
                            <m:t>𝑖𝑛𝑗</m:t>
                          </m:r>
                        </m:sub>
                      </m:sSub>
                      <m:r>
                        <a:rPr lang="tr-TR" sz="24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tr-TR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sz="24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sz="24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tr-TR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24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sz="2400" i="1">
                                  <a:latin typeface="Cambria Math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en-GB" sz="2400" i="1">
                                  <a:latin typeface="Cambria Math"/>
                                </a:rPr>
                                <m:t>𝜏</m:t>
                              </m:r>
                            </m:den>
                          </m:f>
                          <m:r>
                            <a:rPr lang="en-GB" sz="2400" i="1">
                              <a:latin typeface="Cambria Math"/>
                            </a:rPr>
                            <m:t> </m:t>
                          </m:r>
                        </m:sup>
                      </m:sSup>
                      <m:r>
                        <a:rPr lang="tr-TR" sz="2400" i="1">
                          <a:latin typeface="Cambria Math"/>
                        </a:rPr>
                        <m:t>+ </m:t>
                      </m:r>
                      <m:sSub>
                        <m:sSubPr>
                          <m:ctrlPr>
                            <a:rPr lang="tr-TR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tr-TR" sz="2400" i="1">
                              <a:latin typeface="Cambria Math"/>
                            </a:rPr>
                            <m:t>𝜀</m:t>
                          </m:r>
                        </m:e>
                        <m:sub>
                          <m:r>
                            <a:rPr lang="tr-TR" sz="2400" i="1">
                              <a:latin typeface="Cambria Math"/>
                            </a:rPr>
                            <m:t>𝑒𝑞𝑢</m:t>
                          </m:r>
                          <m:r>
                            <a:rPr lang="tr-TR" sz="2400" i="1">
                              <a:latin typeface="Cambria Math"/>
                            </a:rPr>
                            <m:t>.</m:t>
                          </m:r>
                        </m:sub>
                      </m:sSub>
                      <m:r>
                        <a:rPr lang="tr-TR" sz="2400" i="1">
                          <a:latin typeface="Cambria Math"/>
                        </a:rPr>
                        <m:t>(1−</m:t>
                      </m:r>
                      <m:sSup>
                        <m:sSupPr>
                          <m:ctrlPr>
                            <a:rPr lang="tr-TR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tr-TR" sz="24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tr-TR" sz="24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tr-TR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tr-TR" sz="24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tr-TR" sz="2400" i="1">
                                  <a:latin typeface="Cambria Math"/>
                                </a:rPr>
                                <m:t>𝑡</m:t>
                              </m:r>
                            </m:num>
                            <m:den>
                              <m:r>
                                <a:rPr lang="tr-TR" sz="2400" i="1">
                                  <a:latin typeface="Cambria Math"/>
                                </a:rPr>
                                <m:t>𝜏</m:t>
                              </m:r>
                            </m:den>
                          </m:f>
                        </m:sup>
                      </m:sSup>
                      <m:r>
                        <a:rPr lang="tr-TR" sz="24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tr-TR" sz="2400" dirty="0"/>
              </a:p>
            </p:txBody>
          </p:sp>
        </mc:Choice>
        <mc:Fallback xmlns="">
          <p:sp>
            <p:nvSpPr>
              <p:cNvPr id="3" name="Dikdörtgen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50" y="1556792"/>
                <a:ext cx="4842801" cy="66838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Metin kutusu 5"/>
              <p:cNvSpPr txBox="1"/>
              <p:nvPr/>
            </p:nvSpPr>
            <p:spPr>
              <a:xfrm>
                <a:off x="251520" y="2852936"/>
                <a:ext cx="4248022" cy="2352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tr-TR" i="1">
                            <a:latin typeface="Cambria Math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/>
                          </a:rPr>
                          <m:t>𝜀</m:t>
                        </m:r>
                      </m:e>
                      <m:sub>
                        <m:r>
                          <a:rPr lang="tr-TR" i="1">
                            <a:latin typeface="Cambria Math"/>
                          </a:rPr>
                          <m:t>𝑖𝑛𝑗</m:t>
                        </m:r>
                      </m:sub>
                    </m:sSub>
                  </m:oMath>
                </a14:m>
                <a:r>
                  <a:rPr lang="tr-TR" dirty="0" smtClean="0"/>
                  <a:t> : </a:t>
                </a:r>
                <a:r>
                  <a:rPr lang="tr-TR" dirty="0" err="1" smtClean="0"/>
                  <a:t>Injected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emittance</a:t>
                </a:r>
                <a:endParaRPr lang="tr-TR" dirty="0" smtClean="0"/>
              </a:p>
              <a:p>
                <a14:m>
                  <m:oMath xmlns:m="http://schemas.openxmlformats.org/officeDocument/2006/math">
                    <m:r>
                      <a:rPr lang="tr-TR" i="1">
                        <a:latin typeface="Cambria Math"/>
                      </a:rPr>
                      <m:t>𝜏</m:t>
                    </m:r>
                  </m:oMath>
                </a14:m>
                <a:r>
                  <a:rPr lang="tr-TR" dirty="0" smtClean="0"/>
                  <a:t>: damping time</a:t>
                </a:r>
              </a:p>
              <a:p>
                <a14:m>
                  <m:oMath xmlns:m="http://schemas.openxmlformats.org/officeDocument/2006/math">
                    <m:r>
                      <a:rPr lang="tr-TR" i="1">
                        <a:latin typeface="Cambria Math"/>
                      </a:rPr>
                      <m:t>𝑡</m:t>
                    </m:r>
                  </m:oMath>
                </a14:m>
                <a:r>
                  <a:rPr lang="tr-TR" dirty="0" smtClean="0"/>
                  <a:t>: time </a:t>
                </a:r>
                <a:r>
                  <a:rPr lang="tr-TR" dirty="0" err="1" smtClean="0"/>
                  <a:t>that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beam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stays</a:t>
                </a:r>
                <a:r>
                  <a:rPr lang="tr-TR" dirty="0" smtClean="0"/>
                  <a:t> in </a:t>
                </a:r>
                <a:r>
                  <a:rPr lang="tr-TR" dirty="0" err="1" smtClean="0"/>
                  <a:t>the</a:t>
                </a:r>
                <a:r>
                  <a:rPr lang="tr-TR" dirty="0" smtClean="0"/>
                  <a:t> damping ring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tr-TR" i="1">
                            <a:latin typeface="Cambria Math"/>
                          </a:rPr>
                        </m:ctrlPr>
                      </m:sSubPr>
                      <m:e>
                        <m:r>
                          <a:rPr lang="tr-TR" i="1">
                            <a:latin typeface="Cambria Math"/>
                          </a:rPr>
                          <m:t>𝜀</m:t>
                        </m:r>
                      </m:e>
                      <m:sub>
                        <m:r>
                          <a:rPr lang="tr-TR" i="1">
                            <a:latin typeface="Cambria Math"/>
                          </a:rPr>
                          <m:t>𝑒𝑞𝑢</m:t>
                        </m:r>
                      </m:sub>
                    </m:sSub>
                  </m:oMath>
                </a14:m>
                <a:r>
                  <a:rPr lang="tr-TR" dirty="0" smtClean="0"/>
                  <a:t>:  </a:t>
                </a:r>
                <a:r>
                  <a:rPr lang="en-US" dirty="0"/>
                  <a:t>equilibrium </a:t>
                </a:r>
                <a:r>
                  <a:rPr lang="en-US" dirty="0" smtClean="0"/>
                  <a:t>emittance</a:t>
                </a:r>
                <a:endParaRPr lang="tr-TR" dirty="0" smtClean="0"/>
              </a:p>
              <a:p>
                <a14:m>
                  <m:oMath xmlns:m="http://schemas.openxmlformats.org/officeDocument/2006/math">
                    <m:r>
                      <a:rPr lang="tr-TR" i="1">
                        <a:latin typeface="Cambria Math"/>
                      </a:rPr>
                      <m:t>𝜀</m:t>
                    </m:r>
                    <m:d>
                      <m:dPr>
                        <m:ctrlPr>
                          <a:rPr lang="tr-TR" i="1">
                            <a:latin typeface="Cambria Math"/>
                          </a:rPr>
                        </m:ctrlPr>
                      </m:dPr>
                      <m:e>
                        <m:r>
                          <a:rPr lang="tr-TR" i="1">
                            <a:latin typeface="Cambria Math"/>
                          </a:rPr>
                          <m:t>𝑡</m:t>
                        </m:r>
                      </m:e>
                    </m:d>
                  </m:oMath>
                </a14:m>
                <a:r>
                  <a:rPr lang="tr-TR" dirty="0" smtClean="0"/>
                  <a:t>: </a:t>
                </a:r>
                <a:r>
                  <a:rPr lang="tr-TR" dirty="0" err="1" smtClean="0"/>
                  <a:t>emittance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after</a:t>
                </a:r>
                <a:r>
                  <a:rPr lang="tr-TR" dirty="0" smtClean="0"/>
                  <a:t> t time</a:t>
                </a:r>
              </a:p>
              <a:p>
                <a:endParaRPr lang="tr-TR" dirty="0" smtClean="0"/>
              </a:p>
              <a:p>
                <a:endParaRPr lang="tr-TR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Metin kutusu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2852936"/>
                <a:ext cx="4248022" cy="2352054"/>
              </a:xfrm>
              <a:prstGeom prst="rect">
                <a:avLst/>
              </a:prstGeom>
              <a:blipFill rotWithShape="1">
                <a:blip r:embed="rId6"/>
                <a:stretch>
                  <a:fillRect t="-1036" r="-430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etin kutusu 3"/>
          <p:cNvSpPr txBox="1"/>
          <p:nvPr/>
        </p:nvSpPr>
        <p:spPr>
          <a:xfrm>
            <a:off x="0" y="5013175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Hovewer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, as it is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formula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can be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used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directly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in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case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energy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is not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changing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in time.</a:t>
            </a:r>
          </a:p>
          <a:p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When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energy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changes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like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in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our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PBDR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Main Booster,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damping time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energy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</a:p>
          <a:p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so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emittance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depends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on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time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makes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everything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complicated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 a </a:t>
            </a:r>
            <a:r>
              <a:rPr lang="tr-TR" b="1" dirty="0" err="1" smtClean="0">
                <a:solidFill>
                  <a:schemeClr val="accent1">
                    <a:lumMod val="75000"/>
                  </a:schemeClr>
                </a:solidFill>
              </a:rPr>
              <a:t>little</a:t>
            </a:r>
            <a:r>
              <a:rPr lang="tr-TR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1173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4624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     How </a:t>
            </a:r>
            <a:r>
              <a:rPr lang="tr-TR" sz="3200" b="1" dirty="0" err="1" smtClean="0"/>
              <a:t>emittance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changes</a:t>
            </a:r>
            <a:r>
              <a:rPr lang="tr-TR" sz="3200" b="1" dirty="0" smtClean="0"/>
              <a:t> </a:t>
            </a:r>
          </a:p>
          <a:p>
            <a:pPr algn="ctr"/>
            <a:r>
              <a:rPr lang="tr-TR" sz="3200" b="1" dirty="0" smtClean="0"/>
              <a:t>in a </a:t>
            </a:r>
            <a:r>
              <a:rPr lang="tr-TR" sz="3200" b="1" dirty="0" err="1" smtClean="0"/>
              <a:t>booster</a:t>
            </a:r>
            <a:r>
              <a:rPr lang="tr-TR" sz="3200" b="1" dirty="0" smtClean="0"/>
              <a:t> ring?</a:t>
            </a:r>
            <a:endParaRPr lang="en-US" sz="32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26</a:t>
            </a:fld>
            <a:endParaRPr lang="en-US"/>
          </a:p>
        </p:txBody>
      </p:sp>
      <p:pic>
        <p:nvPicPr>
          <p:cNvPr id="39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226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sp>
        <p:nvSpPr>
          <p:cNvPr id="10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0" y="148478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After</a:t>
            </a:r>
            <a:r>
              <a:rPr lang="tr-TR" dirty="0" smtClean="0"/>
              <a:t> </a:t>
            </a:r>
            <a:r>
              <a:rPr lang="tr-TR" dirty="0" err="1" smtClean="0"/>
              <a:t>some</a:t>
            </a:r>
            <a:r>
              <a:rPr lang="tr-TR" dirty="0" smtClean="0"/>
              <a:t> </a:t>
            </a:r>
            <a:r>
              <a:rPr lang="en-US" dirty="0"/>
              <a:t>differential 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integral </a:t>
            </a:r>
            <a:r>
              <a:rPr lang="tr-TR" dirty="0" err="1" smtClean="0"/>
              <a:t>transition</a:t>
            </a:r>
            <a:r>
              <a:rPr lang="tr-TR" dirty="0" smtClean="0"/>
              <a:t> &amp; </a:t>
            </a:r>
            <a:r>
              <a:rPr lang="tr-TR" dirty="0" err="1" smtClean="0"/>
              <a:t>calculations</a:t>
            </a:r>
            <a:r>
              <a:rPr lang="tr-TR" dirty="0" smtClean="0"/>
              <a:t> it </a:t>
            </a:r>
            <a:r>
              <a:rPr lang="tr-TR" dirty="0" err="1" smtClean="0"/>
              <a:t>becomes</a:t>
            </a:r>
            <a:r>
              <a:rPr lang="tr-TR" dirty="0" smtClean="0"/>
              <a:t>;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Dikdörtgen 2"/>
              <p:cNvSpPr/>
              <p:nvPr/>
            </p:nvSpPr>
            <p:spPr>
              <a:xfrm>
                <a:off x="95250" y="2025134"/>
                <a:ext cx="9048750" cy="46837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𝜀</m:t>
                          </m:r>
                        </m:e>
                        <m:sub>
                          <m:r>
                            <a:rPr lang="tr-TR" sz="2800" i="1">
                              <a:latin typeface="Cambria Math"/>
                            </a:rPr>
                            <m:t>𝑖𝑛𝑗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/>
                            </a:rPr>
                            <m:t>𝜀</m:t>
                          </m:r>
                          <m:r>
                            <a:rPr lang="en-US" sz="2800" i="1">
                              <a:latin typeface="Cambria Math"/>
                            </a:rPr>
                            <m:t>(</m:t>
                          </m:r>
                          <m:r>
                            <a:rPr lang="en-US" sz="2800" i="1">
                              <a:latin typeface="Cambria Math"/>
                            </a:rPr>
                            <m:t>𝑡</m:t>
                          </m:r>
                          <m:r>
                            <a:rPr lang="en-US" sz="2800" i="1">
                              <a:latin typeface="Cambria Math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sz="2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latin typeface="Cambria Math"/>
                                    </a:rPr>
                                    <m:t>−2</m:t>
                                  </m:r>
                                  <m:r>
                                    <a:rPr lang="en-US" sz="2800" i="1">
                                      <a:latin typeface="Cambria Math"/>
                                    </a:rPr>
                                    <m:t>𝑡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𝜏</m:t>
                                      </m:r>
                                    </m:e>
                                    <m:sub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sup>
                          </m:sSup>
                          <m:r>
                            <a:rPr lang="en-US" sz="2800" i="1">
                              <a:latin typeface="Cambria Math"/>
                            </a:rPr>
                            <m:t>  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sz="28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800" i="1">
                                      <a:latin typeface="Cambria Math"/>
                                    </a:rPr>
                                    <m:t>−2</m:t>
                                  </m:r>
                                </m:num>
                                <m:den>
                                  <m:r>
                                    <a:rPr lang="en-US" sz="2800" i="1">
                                      <a:latin typeface="Cambria Math"/>
                                    </a:rPr>
                                    <m:t>𝑐</m:t>
                                  </m:r>
                                </m:den>
                              </m:f>
                              <m:r>
                                <a:rPr lang="en-US" sz="2800" i="1">
                                  <a:latin typeface="Cambria Math"/>
                                </a:rPr>
                                <m:t>{</m:t>
                              </m:r>
                              <m:d>
                                <m:dPr>
                                  <m:ctrlPr>
                                    <a:rPr lang="en-US" sz="2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28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−1</m:t>
                                      </m:r>
                                    </m:num>
                                    <m:den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𝜈</m:t>
                                      </m:r>
                                      <m:r>
                                        <a:rPr lang="en-US" sz="2800" i="1">
                                          <a:latin typeface="Cambria Math"/>
                                        </a:rPr>
                                        <m:t>.</m:t>
                                      </m:r>
                                      <m:sSup>
                                        <m:sSupPr>
                                          <m:ctrlPr>
                                            <a:rPr lang="en-US" sz="2800" i="1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d>
                                            <m:dPr>
                                              <m:ctrlPr>
                                                <a:rPr lang="en-US" sz="2800" i="1">
                                                  <a:latin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2800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800" i="1">
                                                      <a:latin typeface="Cambria Math"/>
                                                    </a:rPr>
                                                    <m:t>𝐸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800" i="1">
                                                      <a:latin typeface="Cambria Math"/>
                                                    </a:rPr>
                                                    <m:t>𝑖𝑛𝑗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sz="2800" i="1">
                                                  <a:latin typeface="Cambria Math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sz="2800" i="1">
                                                  <a:latin typeface="Cambria Math"/>
                                                </a:rPr>
                                                <m:t>𝜈</m:t>
                                              </m:r>
                                              <m:r>
                                                <a:rPr lang="en-US" sz="2800" i="1">
                                                  <a:latin typeface="Cambria Math"/>
                                                </a:rPr>
                                                <m:t>.</m:t>
                                              </m:r>
                                              <m:r>
                                                <a:rPr lang="en-US" sz="2800" i="1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a:rPr lang="en-US" sz="2800" i="1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d>
                              <m:r>
                                <a:rPr lang="en-US" sz="2800" i="1"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8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latin typeface="Cambria Math"/>
                                    </a:rPr>
                                    <m:t>3</m:t>
                                  </m:r>
                                  <m:r>
                                    <a:rPr lang="en-US" sz="2800" i="1">
                                      <a:latin typeface="Cambria Math"/>
                                    </a:rPr>
                                    <m:t>𝜈</m:t>
                                  </m:r>
                                  <m:r>
                                    <a:rPr lang="en-US" sz="2800" i="1">
                                      <a:latin typeface="Cambria Math"/>
                                    </a:rPr>
                                    <m:t>.</m:t>
                                  </m:r>
                                  <m:d>
                                    <m:dPr>
                                      <m:ctrlPr>
                                        <a:rPr lang="en-US" sz="28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2800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US" sz="2800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800" i="1">
                                                  <a:latin typeface="Cambria Math"/>
                                                </a:rPr>
                                                <m:t>𝐸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800" i="1">
                                                  <a:latin typeface="Cambria Math"/>
                                                </a:rPr>
                                                <m:t>𝑖𝑛𝑗</m:t>
                                              </m:r>
                                              <m:r>
                                                <a:rPr lang="en-US" sz="2800" i="1">
                                                  <a:latin typeface="Cambria Math"/>
                                                </a:rPr>
                                                <m:t>+3.</m:t>
                                              </m:r>
                                              <m:r>
                                                <a:rPr lang="en-US" sz="2800" i="1">
                                                  <a:latin typeface="Cambria Math"/>
                                                </a:rPr>
                                                <m:t>𝜈</m:t>
                                              </m:r>
                                              <m:r>
                                                <a:rPr lang="en-US" sz="2800" i="1">
                                                  <a:latin typeface="Cambria Math"/>
                                                </a:rPr>
                                                <m:t>.</m:t>
                                              </m:r>
                                              <m:r>
                                                <a:rPr lang="en-US" sz="2800" i="1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en-US" sz="2800" i="1">
                                              <a:latin typeface="Cambria Math"/>
                                            </a:rPr>
                                            <m:t>6.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sz="2800" i="1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2800" i="1">
                                                  <a:latin typeface="Cambria Math"/>
                                                </a:rPr>
                                                <m:t>𝜈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2800" i="1">
                                                  <a:latin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sSup>
                                            <m:sSupPr>
                                              <m:ctrlPr>
                                                <a:rPr lang="en-US" sz="2800" i="1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d>
                                                <m:dPr>
                                                  <m:ctrlPr>
                                                    <a:rPr lang="en-US" sz="2800" i="1">
                                                      <a:latin typeface="Cambria Math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sSub>
                                                    <m:sSubPr>
                                                      <m:ctrlPr>
                                                        <a:rPr lang="en-US" sz="2800" i="1">
                                                          <a:latin typeface="Cambria Math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US" sz="2800" i="1">
                                                          <a:latin typeface="Cambria Math"/>
                                                        </a:rPr>
                                                        <m:t>𝐸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US" sz="2800" i="1">
                                                          <a:latin typeface="Cambria Math"/>
                                                        </a:rPr>
                                                        <m:t>𝑖𝑛𝑗</m:t>
                                                      </m:r>
                                                    </m:sub>
                                                  </m:sSub>
                                                  <m:r>
                                                    <a:rPr lang="en-US" sz="2800" i="1">
                                                      <a:latin typeface="Cambria Math"/>
                                                    </a:rPr>
                                                    <m:t>+</m:t>
                                                  </m:r>
                                                  <m:r>
                                                    <a:rPr lang="en-US" sz="2800" i="1">
                                                      <a:latin typeface="Cambria Math"/>
                                                    </a:rPr>
                                                    <m:t>𝜈</m:t>
                                                  </m:r>
                                                  <m:r>
                                                    <a:rPr lang="en-US" sz="2800" i="1">
                                                      <a:latin typeface="Cambria Math"/>
                                                    </a:rPr>
                                                    <m:t>.</m:t>
                                                  </m:r>
                                                  <m:r>
                                                    <a:rPr lang="en-US" sz="2800" i="1">
                                                      <a:latin typeface="Cambria Math"/>
                                                    </a:rPr>
                                                    <m:t>𝑡</m:t>
                                                  </m:r>
                                                </m:e>
                                              </m:d>
                                            </m:e>
                                            <m:sup>
                                              <m:r>
                                                <a:rPr lang="en-US" sz="2800" i="1">
                                                  <a:latin typeface="Cambria Math"/>
                                                </a:rPr>
                                                <m:t>3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</m:e>
                                  </m:d>
                                </m:e>
                              </m:d>
                              <m:r>
                                <a:rPr lang="en-US" sz="2800" i="1">
                                  <a:latin typeface="Cambria Math"/>
                                </a:rPr>
                                <m:t>}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800" dirty="0"/>
              </a:p>
              <a:p>
                <a:r>
                  <a:rPr lang="en-US" sz="2800" dirty="0"/>
                  <a:t> </a:t>
                </a:r>
                <a:endParaRPr lang="tr-TR" sz="2800" dirty="0" smtClean="0"/>
              </a:p>
              <a:p>
                <a:endParaRPr lang="tr-TR" sz="2800" i="1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𝜏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</m:t>
                    </m:r>
                    <m:r>
                      <a:rPr lang="en-US" sz="1600" i="1">
                        <a:latin typeface="Cambria Math"/>
                      </a:rPr>
                      <m:t>𝑐</m:t>
                    </m:r>
                    <m:r>
                      <a:rPr lang="en-US" sz="1600" i="1">
                        <a:latin typeface="Cambria Math"/>
                      </a:rPr>
                      <m:t>. </m:t>
                    </m:r>
                    <m:sSup>
                      <m:sSupPr>
                        <m:ctrlPr>
                          <a:rPr lang="en-US" sz="1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/>
                          </a:rPr>
                          <m:t>𝐸</m:t>
                        </m:r>
                      </m:e>
                      <m:sup>
                        <m:r>
                          <a:rPr lang="en-US" sz="1600" i="1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tr-TR" sz="1600" dirty="0" smtClean="0"/>
                  <a:t> ; damping time</a:t>
                </a:r>
              </a:p>
              <a:p>
                <a:endParaRPr lang="tr-TR" sz="16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tr-TR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tr-TR" sz="16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tr-TR" sz="1600" b="0" i="1" smtClean="0">
                            <a:latin typeface="Cambria Math"/>
                          </a:rPr>
                          <m:t>𝑖𝑛𝑗</m:t>
                        </m:r>
                      </m:sub>
                    </m:sSub>
                  </m:oMath>
                </a14:m>
                <a:r>
                  <a:rPr lang="tr-TR" sz="1600" dirty="0" smtClean="0"/>
                  <a:t>= 20 </a:t>
                </a:r>
                <a:r>
                  <a:rPr lang="tr-TR" sz="1600" dirty="0" err="1" smtClean="0"/>
                  <a:t>GeV</a:t>
                </a:r>
                <a:endParaRPr lang="tr-TR" sz="1600" dirty="0"/>
              </a:p>
              <a:p>
                <a:endParaRPr lang="tr-TR" sz="1600" i="1" dirty="0" smtClean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tr-TR" sz="1600" i="1" smtClean="0">
                          <a:latin typeface="Cambria Math"/>
                          <a:ea typeface="Cambria Math"/>
                        </a:rPr>
                        <m:t>𝜀</m:t>
                      </m:r>
                      <m:d>
                        <m:dPr>
                          <m:ctrlPr>
                            <a:rPr lang="tr-TR" sz="16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tr-TR" sz="1600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</m:d>
                      <m:r>
                        <a:rPr lang="tr-TR" sz="1600" b="0" i="1" smtClean="0">
                          <a:latin typeface="Cambria Math"/>
                          <a:ea typeface="Cambria Math"/>
                        </a:rPr>
                        <m:t>=0.09 </m:t>
                      </m:r>
                      <m:r>
                        <a:rPr lang="tr-TR" sz="1600" b="0" i="1" smtClean="0">
                          <a:latin typeface="Cambria Math"/>
                          <a:ea typeface="Cambria Math"/>
                        </a:rPr>
                        <m:t>𝑛𝑚</m:t>
                      </m:r>
                      <m:r>
                        <a:rPr lang="tr-TR" sz="1600" b="0" i="1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tr-TR" sz="1600" b="0" i="1" smtClean="0">
                          <a:latin typeface="Cambria Math"/>
                          <a:ea typeface="Cambria Math"/>
                        </a:rPr>
                        <m:t>𝑟𝑎𝑑</m:t>
                      </m:r>
                    </m:oMath>
                  </m:oMathPara>
                </a14:m>
                <a:endParaRPr lang="tr-TR" sz="1600" dirty="0" smtClean="0"/>
              </a:p>
              <a:p>
                <a:endParaRPr lang="tr-TR" sz="1600" dirty="0"/>
              </a:p>
              <a:p>
                <a14:m>
                  <m:oMath xmlns:m="http://schemas.openxmlformats.org/officeDocument/2006/math">
                    <m:r>
                      <a:rPr lang="tr-TR" sz="1600" i="1" smtClean="0">
                        <a:latin typeface="Cambria Math"/>
                      </a:rPr>
                      <m:t>𝞶</m:t>
                    </m:r>
                  </m:oMath>
                </a14:m>
                <a:r>
                  <a:rPr lang="tr-TR" sz="1600" dirty="0" smtClean="0"/>
                  <a:t>: </a:t>
                </a:r>
                <a:r>
                  <a:rPr lang="tr-TR" sz="1600" dirty="0" err="1" smtClean="0"/>
                  <a:t>ramp</a:t>
                </a:r>
                <a:r>
                  <a:rPr lang="tr-TR" sz="1600" dirty="0" smtClean="0"/>
                  <a:t> rate</a:t>
                </a:r>
                <a:endParaRPr lang="tr-TR" sz="1600" dirty="0"/>
              </a:p>
              <a:p>
                <a:endParaRPr lang="en-US" sz="1600" dirty="0"/>
              </a:p>
              <a:p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𝑐</m:t>
                    </m:r>
                    <m:r>
                      <a:rPr lang="en-US" sz="16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  <m:r>
                          <a:rPr lang="en-US" sz="1600" i="1">
                            <a:latin typeface="Cambria Math"/>
                          </a:rPr>
                          <m:t>. </m:t>
                        </m:r>
                        <m:sSub>
                          <m:sSub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𝛾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𝐹𝐹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600" i="1">
                            <a:latin typeface="Cambria Math"/>
                          </a:rPr>
                          <m:t>.</m:t>
                        </m:r>
                        <m:sSup>
                          <m:sSup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𝐶</m:t>
                            </m:r>
                          </m:e>
                          <m:sup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tr-TR" sz="16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tr-TR" sz="1600" dirty="0" smtClean="0"/>
                  <a:t>; </a:t>
                </a:r>
                <a:r>
                  <a:rPr lang="tr-TR" sz="1600" dirty="0" err="1" smtClean="0"/>
                  <a:t>constant</a:t>
                </a:r>
                <a:endParaRPr lang="en-US" sz="1600" dirty="0"/>
              </a:p>
            </p:txBody>
          </p:sp>
        </mc:Choice>
        <mc:Fallback xmlns="">
          <p:sp>
            <p:nvSpPr>
              <p:cNvPr id="3" name="Dikdörtgen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50" y="2025134"/>
                <a:ext cx="9048750" cy="468371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ikdörtgen 4"/>
          <p:cNvSpPr/>
          <p:nvPr/>
        </p:nvSpPr>
        <p:spPr>
          <a:xfrm>
            <a:off x="395536" y="1988840"/>
            <a:ext cx="8352928" cy="19442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243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     </a:t>
            </a:r>
            <a:r>
              <a:rPr lang="tr-TR" sz="3200" b="1" dirty="0" err="1" smtClean="0"/>
              <a:t>Injection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Emittance</a:t>
            </a:r>
            <a:r>
              <a:rPr lang="tr-TR" sz="3200" b="1" dirty="0" smtClean="0"/>
              <a:t> of Main Booster</a:t>
            </a:r>
            <a:endParaRPr lang="en-US" sz="32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27</a:t>
            </a:fld>
            <a:endParaRPr lang="en-US"/>
          </a:p>
        </p:txBody>
      </p:sp>
      <p:pic>
        <p:nvPicPr>
          <p:cNvPr id="39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226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sp>
        <p:nvSpPr>
          <p:cNvPr id="10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1196752"/>
            <a:ext cx="7443870" cy="45341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o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72219425"/>
                  </p:ext>
                </p:extLst>
              </p:nvPr>
            </p:nvGraphicFramePr>
            <p:xfrm>
              <a:off x="6636568" y="1484784"/>
              <a:ext cx="2399928" cy="4079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99964"/>
                    <a:gridCol w="1199964"/>
                  </a:tblGrid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tr-TR" sz="1800" b="1" i="1" kern="1200" smtClean="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tr-TR" sz="1800" b="1" i="1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tr-TR" sz="1800" b="1" i="1" kern="1200">
                                      <a:solidFill>
                                        <a:schemeClr val="lt1"/>
                                      </a:solidFill>
                                      <a:effectLst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r>
                            <a:rPr lang="tr-TR" dirty="0" smtClean="0"/>
                            <a:t> (s)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tr-TR" dirty="0" err="1" smtClean="0"/>
                            <a:t>Emittance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0.13208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0.19383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0.28445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0.41744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0.61262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0.89904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1.31937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8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1.93622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9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2.84148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4.16997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o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72219425"/>
                  </p:ext>
                </p:extLst>
              </p:nvPr>
            </p:nvGraphicFramePr>
            <p:xfrm>
              <a:off x="6636568" y="1484784"/>
              <a:ext cx="2399928" cy="4079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99964"/>
                    <a:gridCol w="1199964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tr-TR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l="-508" t="-8197" r="-100000" b="-10213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tr-TR" dirty="0" err="1" smtClean="0"/>
                            <a:t>Emittance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1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0.13208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2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0.19383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3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0.28445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4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0.41744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5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0.61262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6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0.89904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7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1.31937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8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1.93622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9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2.84148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tr-TR" dirty="0" smtClean="0"/>
                            <a:t>10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4.16997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Metin kutusu 3"/>
          <p:cNvSpPr txBox="1"/>
          <p:nvPr/>
        </p:nvSpPr>
        <p:spPr>
          <a:xfrm>
            <a:off x="110327" y="5877853"/>
            <a:ext cx="8097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P.S </a:t>
            </a:r>
            <a:r>
              <a:rPr lang="tr-TR" dirty="0" err="1" smtClean="0"/>
              <a:t>Cycle</a:t>
            </a:r>
            <a:r>
              <a:rPr lang="tr-TR" dirty="0" smtClean="0"/>
              <a:t> time at main </a:t>
            </a:r>
            <a:r>
              <a:rPr lang="tr-TR" dirty="0" err="1" smtClean="0"/>
              <a:t>booster</a:t>
            </a:r>
            <a:r>
              <a:rPr lang="tr-TR" dirty="0" smtClean="0"/>
              <a:t> </a:t>
            </a:r>
            <a:r>
              <a:rPr lang="tr-TR" dirty="0" err="1" smtClean="0"/>
              <a:t>specified</a:t>
            </a:r>
            <a:r>
              <a:rPr lang="tr-TR" dirty="0" smtClean="0"/>
              <a:t> as 12s in IPAC </a:t>
            </a:r>
            <a:r>
              <a:rPr lang="tr-TR" dirty="0" err="1" smtClean="0"/>
              <a:t>proceeding</a:t>
            </a:r>
            <a:r>
              <a:rPr lang="tr-TR" dirty="0" smtClean="0"/>
              <a:t> </a:t>
            </a:r>
            <a:r>
              <a:rPr lang="tr-TR" dirty="0" err="1" smtClean="0"/>
              <a:t>published</a:t>
            </a:r>
            <a:r>
              <a:rPr lang="tr-TR" dirty="0" smtClean="0"/>
              <a:t> in 2016 </a:t>
            </a:r>
          </a:p>
          <a:p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name of ‘Design </a:t>
            </a:r>
            <a:r>
              <a:rPr lang="tr-TR" dirty="0" err="1" smtClean="0"/>
              <a:t>guidelines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injector</a:t>
            </a:r>
            <a:r>
              <a:rPr lang="tr-TR" dirty="0" smtClean="0"/>
              <a:t> </a:t>
            </a:r>
            <a:r>
              <a:rPr lang="tr-TR" dirty="0" err="1" smtClean="0"/>
              <a:t>complex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FCCee</a:t>
            </a:r>
            <a:r>
              <a:rPr lang="tr-TR" dirty="0" smtClean="0"/>
              <a:t>’.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3712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smtClean="0"/>
              <a:t>     </a:t>
            </a:r>
            <a:r>
              <a:rPr lang="tr-TR" sz="3200" b="1" dirty="0" err="1" smtClean="0"/>
              <a:t>Injection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Emittance</a:t>
            </a:r>
            <a:r>
              <a:rPr lang="tr-TR" sz="3200" b="1" dirty="0" smtClean="0"/>
              <a:t> of PBDR</a:t>
            </a:r>
            <a:endParaRPr lang="en-US" sz="32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28</a:t>
            </a:fld>
            <a:endParaRPr lang="en-US"/>
          </a:p>
        </p:txBody>
      </p:sp>
      <p:pic>
        <p:nvPicPr>
          <p:cNvPr id="39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226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sp>
        <p:nvSpPr>
          <p:cNvPr id="10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2636912"/>
            <a:ext cx="4680520" cy="3233539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126" y="2652714"/>
            <a:ext cx="4989394" cy="3224558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331640" y="2492896"/>
            <a:ext cx="187220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821719" y="2564904"/>
            <a:ext cx="187220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Metin kutusu 2"/>
          <p:cNvSpPr txBox="1"/>
          <p:nvPr/>
        </p:nvSpPr>
        <p:spPr>
          <a:xfrm>
            <a:off x="0" y="1484784"/>
            <a:ext cx="90254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Two</a:t>
            </a:r>
            <a:r>
              <a:rPr lang="tr-TR" dirty="0" smtClean="0"/>
              <a:t> </a:t>
            </a:r>
            <a:r>
              <a:rPr lang="tr-TR" dirty="0" err="1" smtClean="0"/>
              <a:t>options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calculated</a:t>
            </a:r>
            <a:r>
              <a:rPr lang="tr-TR" dirty="0" smtClean="0"/>
              <a:t> here,</a:t>
            </a:r>
          </a:p>
          <a:p>
            <a:pPr marL="285750" indent="-285750">
              <a:buFontTx/>
              <a:buChar char="-"/>
            </a:pPr>
            <a:r>
              <a:rPr lang="tr-TR" dirty="0" smtClean="0"/>
              <a:t>4.1 </a:t>
            </a:r>
            <a:r>
              <a:rPr lang="tr-TR" dirty="0" err="1" smtClean="0"/>
              <a:t>nm.rad</a:t>
            </a:r>
            <a:r>
              <a:rPr lang="tr-TR" dirty="0" smtClean="0"/>
              <a:t> </a:t>
            </a:r>
            <a:r>
              <a:rPr lang="tr-TR" dirty="0" err="1" smtClean="0"/>
              <a:t>extraction</a:t>
            </a:r>
            <a:r>
              <a:rPr lang="tr-TR" dirty="0" smtClean="0"/>
              <a:t> </a:t>
            </a:r>
            <a:r>
              <a:rPr lang="tr-TR" dirty="0" err="1" smtClean="0"/>
              <a:t>emittance</a:t>
            </a:r>
            <a:r>
              <a:rPr lang="tr-TR" dirty="0" smtClean="0"/>
              <a:t> of PBDR </a:t>
            </a:r>
            <a:r>
              <a:rPr lang="tr-TR" dirty="0" err="1" smtClean="0"/>
              <a:t>which</a:t>
            </a:r>
            <a:r>
              <a:rPr lang="tr-TR" dirty="0" smtClean="0"/>
              <a:t> </a:t>
            </a:r>
            <a:r>
              <a:rPr lang="tr-TR" dirty="0" err="1" smtClean="0"/>
              <a:t>corresponds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10s </a:t>
            </a:r>
            <a:r>
              <a:rPr lang="tr-TR" dirty="0" err="1" smtClean="0"/>
              <a:t>ramp</a:t>
            </a:r>
            <a:r>
              <a:rPr lang="tr-TR" dirty="0" smtClean="0"/>
              <a:t> time in </a:t>
            </a:r>
            <a:r>
              <a:rPr lang="tr-TR" dirty="0"/>
              <a:t>B</a:t>
            </a:r>
            <a:r>
              <a:rPr lang="tr-TR" dirty="0" smtClean="0"/>
              <a:t>R</a:t>
            </a:r>
            <a:r>
              <a:rPr lang="tr-TR" dirty="0" smtClean="0"/>
              <a:t>,</a:t>
            </a:r>
          </a:p>
          <a:p>
            <a:pPr marL="285750" indent="-285750">
              <a:buFontTx/>
              <a:buChar char="-"/>
            </a:pPr>
            <a:r>
              <a:rPr lang="tr-TR" dirty="0" smtClean="0"/>
              <a:t>0.9 </a:t>
            </a:r>
            <a:r>
              <a:rPr lang="tr-TR" dirty="0" err="1" smtClean="0"/>
              <a:t>nm.rad</a:t>
            </a:r>
            <a:r>
              <a:rPr lang="tr-TR" dirty="0" smtClean="0"/>
              <a:t> </a:t>
            </a:r>
            <a:r>
              <a:rPr lang="tr-TR" dirty="0" err="1" smtClean="0"/>
              <a:t>extraction</a:t>
            </a:r>
            <a:r>
              <a:rPr lang="tr-TR" dirty="0" smtClean="0"/>
              <a:t> </a:t>
            </a:r>
            <a:r>
              <a:rPr lang="tr-TR" dirty="0" err="1" smtClean="0"/>
              <a:t>emittance</a:t>
            </a:r>
            <a:r>
              <a:rPr lang="tr-TR" dirty="0" smtClean="0"/>
              <a:t> of </a:t>
            </a:r>
            <a:r>
              <a:rPr lang="tr-TR" dirty="0" err="1" smtClean="0"/>
              <a:t>pre-booster</a:t>
            </a:r>
            <a:r>
              <a:rPr lang="tr-TR" dirty="0" smtClean="0"/>
              <a:t> </a:t>
            </a:r>
            <a:r>
              <a:rPr lang="tr-TR" dirty="0" err="1" smtClean="0"/>
              <a:t>which</a:t>
            </a:r>
            <a:r>
              <a:rPr lang="tr-TR" dirty="0" smtClean="0"/>
              <a:t> </a:t>
            </a:r>
            <a:r>
              <a:rPr lang="tr-TR" dirty="0" err="1" smtClean="0"/>
              <a:t>means</a:t>
            </a:r>
            <a:r>
              <a:rPr lang="tr-TR" dirty="0" smtClean="0"/>
              <a:t> 6s </a:t>
            </a:r>
            <a:r>
              <a:rPr lang="tr-TR" dirty="0" err="1" smtClean="0"/>
              <a:t>ramp</a:t>
            </a:r>
            <a:r>
              <a:rPr lang="tr-TR" dirty="0" smtClean="0"/>
              <a:t> time in </a:t>
            </a:r>
            <a:r>
              <a:rPr lang="tr-TR" dirty="0"/>
              <a:t>B</a:t>
            </a:r>
            <a:r>
              <a:rPr lang="tr-TR" dirty="0" smtClean="0"/>
              <a:t>R</a:t>
            </a:r>
            <a:r>
              <a:rPr lang="tr-TR" dirty="0" smtClean="0"/>
              <a:t>.</a:t>
            </a:r>
            <a:endParaRPr lang="en-US" dirty="0"/>
          </a:p>
        </p:txBody>
      </p:sp>
      <p:sp>
        <p:nvSpPr>
          <p:cNvPr id="7" name="4-Nokta Yıldız 6"/>
          <p:cNvSpPr/>
          <p:nvPr/>
        </p:nvSpPr>
        <p:spPr>
          <a:xfrm>
            <a:off x="2543200" y="4077072"/>
            <a:ext cx="228600" cy="360040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4-Nokta Yıldız 12"/>
          <p:cNvSpPr/>
          <p:nvPr/>
        </p:nvSpPr>
        <p:spPr>
          <a:xfrm>
            <a:off x="7092280" y="4084973"/>
            <a:ext cx="228600" cy="360040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Metin kutusu 14"/>
          <p:cNvSpPr txBox="1"/>
          <p:nvPr/>
        </p:nvSpPr>
        <p:spPr>
          <a:xfrm>
            <a:off x="110327" y="5877853"/>
            <a:ext cx="8097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P.S </a:t>
            </a:r>
            <a:r>
              <a:rPr lang="tr-TR" dirty="0" err="1" smtClean="0"/>
              <a:t>Cycle</a:t>
            </a:r>
            <a:r>
              <a:rPr lang="tr-TR" dirty="0" smtClean="0"/>
              <a:t> time at main </a:t>
            </a:r>
            <a:r>
              <a:rPr lang="tr-TR" dirty="0" err="1" smtClean="0"/>
              <a:t>booster</a:t>
            </a:r>
            <a:r>
              <a:rPr lang="tr-TR" dirty="0" smtClean="0"/>
              <a:t> </a:t>
            </a:r>
            <a:r>
              <a:rPr lang="tr-TR" dirty="0" err="1" smtClean="0"/>
              <a:t>specified</a:t>
            </a:r>
            <a:r>
              <a:rPr lang="tr-TR" dirty="0" smtClean="0"/>
              <a:t> as 12s in IPAC </a:t>
            </a:r>
            <a:r>
              <a:rPr lang="tr-TR" dirty="0" err="1" smtClean="0"/>
              <a:t>proceeding</a:t>
            </a:r>
            <a:r>
              <a:rPr lang="tr-TR" dirty="0" smtClean="0"/>
              <a:t> </a:t>
            </a:r>
            <a:r>
              <a:rPr lang="tr-TR" dirty="0" err="1" smtClean="0"/>
              <a:t>published</a:t>
            </a:r>
            <a:r>
              <a:rPr lang="tr-TR" dirty="0" smtClean="0"/>
              <a:t> in 2016 </a:t>
            </a:r>
          </a:p>
          <a:p>
            <a:r>
              <a:rPr lang="tr-TR" dirty="0" err="1" smtClean="0"/>
              <a:t>with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name of ‘Design </a:t>
            </a:r>
            <a:r>
              <a:rPr lang="tr-TR" dirty="0" err="1" smtClean="0"/>
              <a:t>guidelines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injector</a:t>
            </a:r>
            <a:r>
              <a:rPr lang="tr-TR" dirty="0" smtClean="0"/>
              <a:t> </a:t>
            </a:r>
            <a:r>
              <a:rPr lang="tr-TR" dirty="0" err="1" smtClean="0"/>
              <a:t>complex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FCCee</a:t>
            </a:r>
            <a:r>
              <a:rPr lang="tr-TR" dirty="0" smtClean="0"/>
              <a:t>’.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8739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324675"/>
            <a:ext cx="4424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800" b="1" dirty="0" smtClean="0"/>
              <a:t>IBS </a:t>
            </a:r>
            <a:r>
              <a:rPr lang="tr-TR" sz="2800" b="1" dirty="0" err="1" smtClean="0"/>
              <a:t>effect</a:t>
            </a:r>
            <a:r>
              <a:rPr lang="tr-TR" sz="2800" b="1" dirty="0" smtClean="0"/>
              <a:t>: </a:t>
            </a:r>
            <a:r>
              <a:rPr lang="tr-TR" sz="2800" b="1" dirty="0" err="1" smtClean="0"/>
              <a:t>Emittance</a:t>
            </a:r>
            <a:r>
              <a:rPr lang="tr-TR" sz="2800" b="1" dirty="0" smtClean="0"/>
              <a:t> </a:t>
            </a:r>
            <a:r>
              <a:rPr lang="tr-TR" sz="2800" b="1" dirty="0" err="1" smtClean="0"/>
              <a:t>growth</a:t>
            </a:r>
            <a:endParaRPr lang="en-US" sz="28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29</a:t>
            </a:fld>
            <a:endParaRPr lang="en-US"/>
          </a:p>
        </p:txBody>
      </p:sp>
      <p:pic>
        <p:nvPicPr>
          <p:cNvPr id="39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226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sp>
        <p:nvSpPr>
          <p:cNvPr id="10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Metin kutusu 10"/>
              <p:cNvSpPr txBox="1"/>
              <p:nvPr/>
            </p:nvSpPr>
            <p:spPr>
              <a:xfrm>
                <a:off x="0" y="5693190"/>
                <a:ext cx="7251040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r-TR" sz="1400" dirty="0" err="1" smtClean="0">
                    <a:latin typeface="Cambria Math"/>
                    <a:ea typeface="Cambria Math"/>
                  </a:rPr>
                  <a:t>Energy</a:t>
                </a:r>
                <a:r>
                  <a:rPr lang="tr-TR" sz="1400" dirty="0" smtClean="0">
                    <a:latin typeface="Cambria Math"/>
                    <a:ea typeface="Cambria Math"/>
                  </a:rPr>
                  <a:t>: 6 Gev – 20 </a:t>
                </a:r>
                <a:r>
                  <a:rPr lang="tr-TR" sz="1400" dirty="0" err="1" smtClean="0">
                    <a:latin typeface="Cambria Math"/>
                    <a:ea typeface="Cambria Math"/>
                  </a:rPr>
                  <a:t>GeV</a:t>
                </a:r>
                <a:endParaRPr lang="tr-TR" sz="1400" dirty="0" smtClean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/>
                          <a:ea typeface="Cambria Math"/>
                        </a:rPr>
                        <m:t>𝜀</m:t>
                      </m:r>
                      <m:r>
                        <a:rPr lang="tr-TR" sz="1400" b="0" i="1" smtClean="0">
                          <a:latin typeface="Cambria Math"/>
                          <a:ea typeface="Cambria Math"/>
                        </a:rPr>
                        <m:t>=0.741 </m:t>
                      </m:r>
                      <m:r>
                        <a:rPr lang="tr-TR" sz="1400" b="0" i="1" smtClean="0">
                          <a:latin typeface="Cambria Math"/>
                          <a:ea typeface="Cambria Math"/>
                        </a:rPr>
                        <m:t>𝑛𝑚</m:t>
                      </m:r>
                      <m:r>
                        <a:rPr lang="tr-TR" sz="1400" b="0" i="1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tr-TR" sz="1400" b="0" i="1" smtClean="0">
                          <a:latin typeface="Cambria Math"/>
                          <a:ea typeface="Cambria Math"/>
                        </a:rPr>
                        <m:t>𝑟𝑎𝑑</m:t>
                      </m:r>
                    </m:oMath>
                  </m:oMathPara>
                </a14:m>
                <a:endParaRPr lang="tr-TR" sz="1400" b="0" dirty="0" smtClean="0">
                  <a:ea typeface="Cambria Math"/>
                </a:endParaRPr>
              </a:p>
              <a:p>
                <a:r>
                  <a:rPr lang="tr-TR" sz="1400" dirty="0" err="1"/>
                  <a:t>b</a:t>
                </a:r>
                <a:r>
                  <a:rPr lang="tr-TR" sz="1400" dirty="0" err="1" smtClean="0"/>
                  <a:t>unch</a:t>
                </a:r>
                <a:r>
                  <a:rPr lang="tr-TR" sz="1400" dirty="0" smtClean="0"/>
                  <a:t> </a:t>
                </a:r>
                <a:r>
                  <a:rPr lang="tr-TR" sz="1400" dirty="0" err="1" smtClean="0"/>
                  <a:t>populations</a:t>
                </a:r>
                <a:r>
                  <a:rPr lang="tr-TR" sz="1400" dirty="0" smtClean="0"/>
                  <a:t>: 0.83e10</a:t>
                </a:r>
              </a:p>
              <a:p>
                <a:r>
                  <a:rPr lang="tr-TR" sz="1400" dirty="0" err="1"/>
                  <a:t>c</a:t>
                </a:r>
                <a:r>
                  <a:rPr lang="tr-TR" sz="1400" dirty="0" err="1" smtClean="0"/>
                  <a:t>oupling</a:t>
                </a:r>
                <a:r>
                  <a:rPr lang="tr-TR" sz="1400" dirty="0" smtClean="0"/>
                  <a:t>: 0.01</a:t>
                </a:r>
              </a:p>
              <a:p>
                <a:r>
                  <a:rPr lang="tr-TR" sz="1400" dirty="0" err="1"/>
                  <a:t>t</a:t>
                </a:r>
                <a:r>
                  <a:rPr lang="tr-TR" sz="1400" dirty="0" err="1" smtClean="0"/>
                  <a:t>urns</a:t>
                </a:r>
                <a:r>
                  <a:rPr lang="tr-TR" sz="1400" dirty="0" smtClean="0"/>
                  <a:t>: 5000</a:t>
                </a:r>
                <a:endParaRPr lang="en-US" sz="1400" dirty="0"/>
              </a:p>
            </p:txBody>
          </p:sp>
        </mc:Choice>
        <mc:Fallback xmlns="">
          <p:sp>
            <p:nvSpPr>
              <p:cNvPr id="11" name="Metin kutusu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93190"/>
                <a:ext cx="7251040" cy="1169551"/>
              </a:xfrm>
              <a:prstGeom prst="rect">
                <a:avLst/>
              </a:prstGeom>
              <a:blipFill rotWithShape="1">
                <a:blip r:embed="rId5"/>
                <a:stretch>
                  <a:fillRect l="-168" t="-1042" b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ikdörtgen 2"/>
          <p:cNvSpPr/>
          <p:nvPr/>
        </p:nvSpPr>
        <p:spPr>
          <a:xfrm>
            <a:off x="0" y="1013827"/>
            <a:ext cx="91131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IBS can be defined as the multiple small-angle coulomb scattering in the beam. This cause emittance growth in all three </a:t>
            </a:r>
            <a:r>
              <a:rPr lang="en-GB" sz="1600" dirty="0" smtClean="0"/>
              <a:t>dimensions.</a:t>
            </a:r>
            <a:r>
              <a:rPr lang="tr-TR" sz="1600" dirty="0" smtClean="0"/>
              <a:t> </a:t>
            </a:r>
            <a:r>
              <a:rPr lang="en-GB" sz="1600" dirty="0" smtClean="0"/>
              <a:t>It </a:t>
            </a:r>
            <a:r>
              <a:rPr lang="en-GB" sz="1600" dirty="0"/>
              <a:t>basically depends on optics and beam properties</a:t>
            </a:r>
            <a:r>
              <a:rPr lang="en-GB" sz="1600" dirty="0" smtClean="0"/>
              <a:t>.</a:t>
            </a:r>
            <a:r>
              <a:rPr lang="tr-TR" sz="1600" dirty="0" smtClean="0"/>
              <a:t> Here </a:t>
            </a:r>
            <a:r>
              <a:rPr lang="tr-TR" sz="1600" dirty="0" err="1" smtClean="0"/>
              <a:t>are</a:t>
            </a:r>
            <a:r>
              <a:rPr lang="tr-TR" sz="1600" dirty="0" smtClean="0"/>
              <a:t> </a:t>
            </a:r>
            <a:r>
              <a:rPr lang="tr-TR" sz="1600" dirty="0" err="1" smtClean="0"/>
              <a:t>some</a:t>
            </a:r>
            <a:r>
              <a:rPr lang="tr-TR" sz="1600" dirty="0" smtClean="0"/>
              <a:t> </a:t>
            </a:r>
            <a:r>
              <a:rPr lang="tr-TR" sz="1600" dirty="0" err="1" smtClean="0"/>
              <a:t>preliminary</a:t>
            </a:r>
            <a:r>
              <a:rPr lang="tr-TR" sz="1600" dirty="0" smtClean="0"/>
              <a:t> </a:t>
            </a:r>
            <a:r>
              <a:rPr lang="tr-TR" sz="1600" dirty="0" err="1" smtClean="0"/>
              <a:t>calculations</a:t>
            </a:r>
            <a:r>
              <a:rPr lang="tr-TR" sz="1600" dirty="0" smtClean="0"/>
              <a:t> </a:t>
            </a:r>
            <a:r>
              <a:rPr lang="tr-TR" sz="1600" dirty="0" err="1" smtClean="0"/>
              <a:t>for</a:t>
            </a:r>
            <a:r>
              <a:rPr lang="tr-TR" sz="1600" dirty="0" smtClean="0"/>
              <a:t> IBS </a:t>
            </a:r>
            <a:r>
              <a:rPr lang="tr-TR" sz="1600" dirty="0" err="1" smtClean="0"/>
              <a:t>effect</a:t>
            </a:r>
            <a:r>
              <a:rPr lang="tr-TR" sz="1600" dirty="0" smtClean="0"/>
              <a:t>.</a:t>
            </a:r>
            <a:endParaRPr lang="en-US" sz="1600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98" y="2156263"/>
            <a:ext cx="4450658" cy="3432977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357" y="2121422"/>
            <a:ext cx="4495827" cy="3467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26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9751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428" y="182183"/>
            <a:ext cx="1624706" cy="6758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2008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err="1"/>
              <a:t>Thesis</a:t>
            </a:r>
            <a:r>
              <a:rPr lang="tr-TR" sz="4000" b="1" dirty="0"/>
              <a:t> </a:t>
            </a:r>
            <a:r>
              <a:rPr lang="tr-TR" sz="4000" b="1" dirty="0" err="1"/>
              <a:t>Description</a:t>
            </a:r>
            <a:endParaRPr lang="tr-TR" sz="40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3</a:t>
            </a:fld>
            <a:endParaRPr lang="en-US"/>
          </a:p>
        </p:txBody>
      </p:sp>
      <p:sp>
        <p:nvSpPr>
          <p:cNvPr id="11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218777" y="1484784"/>
            <a:ext cx="885698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The FCC-</a:t>
            </a:r>
            <a:r>
              <a:rPr lang="en-US" sz="1600" dirty="0" err="1"/>
              <a:t>ee</a:t>
            </a:r>
            <a:r>
              <a:rPr lang="en-US" sz="1600" dirty="0"/>
              <a:t> injector complex needs to produce and to transport a high-intensity  e+/e- beam at a fast repetition rate of about 0.1 Hz for topping up the collider  at its collision energy. A basic parameter set exists for all the collider energies, assuming a 10 GeV </a:t>
            </a:r>
            <a:r>
              <a:rPr lang="en-US" sz="1600" dirty="0" err="1"/>
              <a:t>linac</a:t>
            </a:r>
            <a:r>
              <a:rPr lang="en-US" sz="1600" dirty="0"/>
              <a:t> operating with a large number of bunches  being accumulated in the existing SPS, which serves as pre-accelerator and damping ring before the bunches are transferred to the high-energy booster. The purpose of this PhD thesis would be</a:t>
            </a:r>
            <a:r>
              <a:rPr lang="en-US" dirty="0"/>
              <a:t>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the conceptual design of an alternative damping &amp; accelerator ring, replacing the SPS in the present scheme. This ring should have an injection energy of around </a:t>
            </a:r>
            <a:r>
              <a:rPr lang="tr-TR" sz="2400" b="1" dirty="0" smtClean="0">
                <a:solidFill>
                  <a:srgbClr val="FF0000"/>
                </a:solidFill>
              </a:rPr>
              <a:t>6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GeV and extraction energy of around </a:t>
            </a:r>
            <a:r>
              <a:rPr lang="tr-TR" sz="2400" b="1" dirty="0" smtClean="0">
                <a:solidFill>
                  <a:srgbClr val="FF0000"/>
                </a:solidFill>
              </a:rPr>
              <a:t>20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GeV. Apart from establishing the basic parameters of the ring, the thesis work will include the optics design and layout, single particle linear and non-linear dynamics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optimization,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including magnetic and alignment error tolerances.</a:t>
            </a:r>
            <a:r>
              <a:rPr lang="en-US" sz="2400" b="1" dirty="0"/>
              <a:t> </a:t>
            </a:r>
            <a:r>
              <a:rPr lang="en-US" sz="1600" dirty="0"/>
              <a:t>The PhD thesis may also contain some basic estimations of collective effects, including intra-beam scattering, single and multi-bunch instabilities and impedances, two-stream effects (e-cloud and ion instabilities) and address the issue of synchrotron radiation handling.</a:t>
            </a:r>
            <a:endParaRPr lang="tr-TR" sz="1600" dirty="0"/>
          </a:p>
        </p:txBody>
      </p:sp>
      <p:sp>
        <p:nvSpPr>
          <p:cNvPr id="5" name="Dikdörtgen 4"/>
          <p:cNvSpPr/>
          <p:nvPr/>
        </p:nvSpPr>
        <p:spPr>
          <a:xfrm>
            <a:off x="35496" y="1340768"/>
            <a:ext cx="9024572" cy="4752528"/>
          </a:xfrm>
          <a:prstGeom prst="rect">
            <a:avLst/>
          </a:prstGeom>
          <a:noFill/>
          <a:ln w="571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6293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4838" y="199821"/>
            <a:ext cx="29744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4000" b="1" dirty="0" smtClean="0"/>
              <a:t>IBS </a:t>
            </a:r>
            <a:r>
              <a:rPr lang="tr-TR" sz="4000" b="1" dirty="0" err="1" smtClean="0"/>
              <a:t>vs</a:t>
            </a:r>
            <a:r>
              <a:rPr lang="tr-TR" sz="4000" b="1" dirty="0" smtClean="0"/>
              <a:t> </a:t>
            </a:r>
            <a:r>
              <a:rPr lang="tr-TR" sz="4000" b="1" dirty="0" err="1" smtClean="0"/>
              <a:t>Energy</a:t>
            </a:r>
            <a:endParaRPr lang="en-US" sz="40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30</a:t>
            </a:fld>
            <a:endParaRPr lang="en-US"/>
          </a:p>
        </p:txBody>
      </p:sp>
      <p:sp>
        <p:nvSpPr>
          <p:cNvPr id="27" name="Rectangle 60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39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226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8" y="1412777"/>
            <a:ext cx="4481002" cy="3456383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978" y="1414965"/>
            <a:ext cx="4478164" cy="34541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Metin kutusu 4"/>
              <p:cNvSpPr txBox="1"/>
              <p:nvPr/>
            </p:nvSpPr>
            <p:spPr>
              <a:xfrm>
                <a:off x="57264" y="5086399"/>
                <a:ext cx="2808269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𝜀</m:t>
                      </m:r>
                      <m:r>
                        <a:rPr lang="tr-TR" b="0" i="1" smtClean="0">
                          <a:latin typeface="Cambria Math"/>
                          <a:ea typeface="Cambria Math"/>
                        </a:rPr>
                        <m:t>=0.741 </m:t>
                      </m:r>
                      <m:r>
                        <a:rPr lang="tr-TR" b="0" i="1" smtClean="0">
                          <a:latin typeface="Cambria Math"/>
                          <a:ea typeface="Cambria Math"/>
                        </a:rPr>
                        <m:t>𝑛𝑚</m:t>
                      </m:r>
                      <m:r>
                        <a:rPr lang="tr-TR" b="0" i="1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tr-TR" b="0" i="1" smtClean="0">
                          <a:latin typeface="Cambria Math"/>
                          <a:ea typeface="Cambria Math"/>
                        </a:rPr>
                        <m:t>𝑟𝑎𝑑</m:t>
                      </m:r>
                    </m:oMath>
                  </m:oMathPara>
                </a14:m>
                <a:endParaRPr lang="tr-TR" b="0" dirty="0" smtClean="0">
                  <a:ea typeface="Cambria Math"/>
                </a:endParaRPr>
              </a:p>
              <a:p>
                <a:r>
                  <a:rPr lang="tr-TR" dirty="0" err="1"/>
                  <a:t>b</a:t>
                </a:r>
                <a:r>
                  <a:rPr lang="tr-TR" dirty="0" err="1" smtClean="0"/>
                  <a:t>unch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populations</a:t>
                </a:r>
                <a:r>
                  <a:rPr lang="tr-TR" dirty="0" smtClean="0"/>
                  <a:t>: 0.83e10</a:t>
                </a:r>
              </a:p>
              <a:p>
                <a:r>
                  <a:rPr lang="tr-TR" dirty="0" err="1"/>
                  <a:t>c</a:t>
                </a:r>
                <a:r>
                  <a:rPr lang="tr-TR" dirty="0" err="1" smtClean="0"/>
                  <a:t>oupling</a:t>
                </a:r>
                <a:r>
                  <a:rPr lang="tr-TR" dirty="0" smtClean="0"/>
                  <a:t>: 0.01</a:t>
                </a:r>
              </a:p>
              <a:p>
                <a:r>
                  <a:rPr lang="tr-TR" dirty="0" err="1"/>
                  <a:t>t</a:t>
                </a:r>
                <a:r>
                  <a:rPr lang="tr-TR" dirty="0" err="1" smtClean="0"/>
                  <a:t>urns</a:t>
                </a:r>
                <a:r>
                  <a:rPr lang="tr-TR" dirty="0" smtClean="0"/>
                  <a:t>: 5000</a:t>
                </a:r>
                <a:endParaRPr lang="en-US" dirty="0"/>
              </a:p>
            </p:txBody>
          </p:sp>
        </mc:Choice>
        <mc:Fallback xmlns="">
          <p:sp>
            <p:nvSpPr>
              <p:cNvPr id="5" name="Metin kutusu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64" y="5086399"/>
                <a:ext cx="2808269" cy="1200329"/>
              </a:xfrm>
              <a:prstGeom prst="rect">
                <a:avLst/>
              </a:prstGeom>
              <a:blipFill rotWithShape="1">
                <a:blip r:embed="rId7"/>
                <a:stretch>
                  <a:fillRect l="-1735" r="-1085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727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264" y="199821"/>
            <a:ext cx="90728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err="1" smtClean="0"/>
              <a:t>Future</a:t>
            </a:r>
            <a:r>
              <a:rPr lang="tr-TR" sz="4000" b="1" dirty="0" smtClean="0"/>
              <a:t> </a:t>
            </a:r>
            <a:r>
              <a:rPr lang="tr-TR" sz="4000" b="1" dirty="0" err="1" smtClean="0"/>
              <a:t>studies</a:t>
            </a:r>
            <a:endParaRPr lang="en-US" sz="4000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31</a:t>
            </a:fld>
            <a:endParaRPr lang="en-US"/>
          </a:p>
        </p:txBody>
      </p:sp>
      <p:sp>
        <p:nvSpPr>
          <p:cNvPr id="27" name="Rectangle 60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pic>
        <p:nvPicPr>
          <p:cNvPr id="39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226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827584" y="1556792"/>
            <a:ext cx="655936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tr-TR" b="1" dirty="0" err="1" smtClean="0"/>
              <a:t>Deciding</a:t>
            </a:r>
            <a:r>
              <a:rPr lang="tr-TR" b="1" dirty="0" smtClean="0"/>
              <a:t> </a:t>
            </a:r>
            <a:r>
              <a:rPr lang="tr-TR" b="1" dirty="0" err="1" smtClean="0"/>
              <a:t>the</a:t>
            </a:r>
            <a:r>
              <a:rPr lang="tr-TR" b="1" dirty="0" smtClean="0"/>
              <a:t> </a:t>
            </a:r>
            <a:r>
              <a:rPr lang="tr-TR" b="1" dirty="0" err="1" smtClean="0"/>
              <a:t>extraction</a:t>
            </a:r>
            <a:r>
              <a:rPr lang="tr-TR" b="1" dirty="0" smtClean="0"/>
              <a:t> </a:t>
            </a:r>
            <a:r>
              <a:rPr lang="tr-TR" b="1" dirty="0" err="1" smtClean="0"/>
              <a:t>emittance</a:t>
            </a:r>
            <a:r>
              <a:rPr lang="tr-TR" b="1" dirty="0" smtClean="0"/>
              <a:t>,</a:t>
            </a:r>
          </a:p>
          <a:p>
            <a:pPr marL="285750" indent="-285750">
              <a:buFontTx/>
              <a:buChar char="-"/>
            </a:pPr>
            <a:endParaRPr lang="tr-TR" b="1" dirty="0"/>
          </a:p>
          <a:p>
            <a:pPr marL="285750" indent="-285750">
              <a:buFontTx/>
              <a:buChar char="-"/>
            </a:pPr>
            <a:r>
              <a:rPr lang="tr-TR" b="1" dirty="0" err="1" smtClean="0"/>
              <a:t>Revising</a:t>
            </a:r>
            <a:r>
              <a:rPr lang="tr-TR" b="1" dirty="0" smtClean="0"/>
              <a:t> </a:t>
            </a:r>
            <a:r>
              <a:rPr lang="tr-TR" b="1" dirty="0" err="1" smtClean="0"/>
              <a:t>the</a:t>
            </a:r>
            <a:r>
              <a:rPr lang="tr-TR" b="1" dirty="0" smtClean="0"/>
              <a:t> </a:t>
            </a:r>
            <a:r>
              <a:rPr lang="tr-TR" b="1" dirty="0" err="1" smtClean="0"/>
              <a:t>design</a:t>
            </a:r>
            <a:r>
              <a:rPr lang="tr-TR" b="1" dirty="0"/>
              <a:t> </a:t>
            </a:r>
            <a:r>
              <a:rPr lang="tr-TR" b="1" dirty="0" err="1" smtClean="0"/>
              <a:t>according</a:t>
            </a:r>
            <a:r>
              <a:rPr lang="tr-TR" b="1" dirty="0" smtClean="0"/>
              <a:t> </a:t>
            </a:r>
            <a:r>
              <a:rPr lang="tr-TR" b="1" dirty="0" err="1" smtClean="0"/>
              <a:t>to</a:t>
            </a:r>
            <a:r>
              <a:rPr lang="tr-TR" b="1" dirty="0" smtClean="0"/>
              <a:t> </a:t>
            </a:r>
            <a:r>
              <a:rPr lang="tr-TR" b="1" dirty="0" err="1" smtClean="0"/>
              <a:t>new</a:t>
            </a:r>
            <a:r>
              <a:rPr lang="tr-TR" b="1" dirty="0" smtClean="0"/>
              <a:t> </a:t>
            </a:r>
            <a:r>
              <a:rPr lang="tr-TR" b="1" dirty="0" err="1" smtClean="0"/>
              <a:t>emittance</a:t>
            </a:r>
            <a:r>
              <a:rPr lang="tr-TR" b="1" dirty="0" smtClean="0"/>
              <a:t>,</a:t>
            </a:r>
          </a:p>
          <a:p>
            <a:pPr marL="285750" indent="-285750">
              <a:buFontTx/>
              <a:buChar char="-"/>
            </a:pPr>
            <a:endParaRPr lang="tr-TR" b="1" dirty="0"/>
          </a:p>
          <a:p>
            <a:pPr marL="285750" indent="-285750">
              <a:buFontTx/>
              <a:buChar char="-"/>
            </a:pPr>
            <a:r>
              <a:rPr lang="tr-TR" b="1" dirty="0" err="1" smtClean="0"/>
              <a:t>Correcting</a:t>
            </a:r>
            <a:r>
              <a:rPr lang="tr-TR" b="1" dirty="0" smtClean="0"/>
              <a:t> </a:t>
            </a:r>
            <a:r>
              <a:rPr lang="tr-TR" b="1" dirty="0" err="1" smtClean="0"/>
              <a:t>the</a:t>
            </a:r>
            <a:r>
              <a:rPr lang="tr-TR" b="1" dirty="0" smtClean="0"/>
              <a:t> </a:t>
            </a:r>
            <a:r>
              <a:rPr lang="tr-TR" b="1" dirty="0" err="1" smtClean="0"/>
              <a:t>chromaticity</a:t>
            </a:r>
            <a:r>
              <a:rPr lang="tr-TR" b="1" dirty="0" smtClean="0"/>
              <a:t> </a:t>
            </a:r>
            <a:r>
              <a:rPr lang="tr-TR" b="1" dirty="0" err="1" smtClean="0"/>
              <a:t>and</a:t>
            </a:r>
            <a:r>
              <a:rPr lang="tr-TR" b="1" dirty="0" smtClean="0"/>
              <a:t> </a:t>
            </a:r>
            <a:r>
              <a:rPr lang="tr-TR" b="1" dirty="0" err="1" smtClean="0"/>
              <a:t>checking</a:t>
            </a:r>
            <a:r>
              <a:rPr lang="tr-TR" b="1" dirty="0" smtClean="0"/>
              <a:t> </a:t>
            </a:r>
            <a:r>
              <a:rPr lang="tr-TR" b="1" dirty="0" err="1" smtClean="0"/>
              <a:t>the</a:t>
            </a:r>
            <a:r>
              <a:rPr lang="tr-TR" b="1" dirty="0" smtClean="0"/>
              <a:t> </a:t>
            </a:r>
            <a:r>
              <a:rPr lang="tr-TR" b="1" dirty="0" err="1" smtClean="0"/>
              <a:t>dynamic</a:t>
            </a:r>
            <a:r>
              <a:rPr lang="tr-TR" b="1" dirty="0" smtClean="0"/>
              <a:t> </a:t>
            </a:r>
            <a:r>
              <a:rPr lang="tr-TR" b="1" dirty="0" err="1" smtClean="0"/>
              <a:t>aperture</a:t>
            </a:r>
            <a:r>
              <a:rPr lang="tr-TR" b="1" dirty="0" smtClean="0"/>
              <a:t>,</a:t>
            </a:r>
          </a:p>
          <a:p>
            <a:pPr marL="285750" indent="-285750">
              <a:buFontTx/>
              <a:buChar char="-"/>
            </a:pPr>
            <a:endParaRPr lang="tr-TR" b="1" dirty="0"/>
          </a:p>
          <a:p>
            <a:pPr marL="285750" indent="-285750">
              <a:buFontTx/>
              <a:buChar char="-"/>
            </a:pPr>
            <a:r>
              <a:rPr lang="tr-TR" b="1" dirty="0" err="1" smtClean="0"/>
              <a:t>Implementing</a:t>
            </a:r>
            <a:r>
              <a:rPr lang="tr-TR" b="1" dirty="0" smtClean="0"/>
              <a:t> </a:t>
            </a:r>
            <a:r>
              <a:rPr lang="tr-TR" b="1" dirty="0" err="1" smtClean="0"/>
              <a:t>magnet</a:t>
            </a:r>
            <a:r>
              <a:rPr lang="tr-TR" b="1" dirty="0" smtClean="0"/>
              <a:t> </a:t>
            </a:r>
            <a:r>
              <a:rPr lang="tr-TR" b="1" dirty="0" err="1" smtClean="0"/>
              <a:t>errors</a:t>
            </a:r>
            <a:r>
              <a:rPr lang="tr-TR" b="1" dirty="0" smtClean="0"/>
              <a:t>, </a:t>
            </a:r>
            <a:r>
              <a:rPr lang="tr-TR" b="1" dirty="0" err="1" smtClean="0"/>
              <a:t>off</a:t>
            </a:r>
            <a:r>
              <a:rPr lang="tr-TR" b="1" dirty="0" smtClean="0"/>
              <a:t> momentum, </a:t>
            </a:r>
            <a:r>
              <a:rPr lang="tr-TR" b="1" dirty="0" err="1" smtClean="0"/>
              <a:t>alignment</a:t>
            </a:r>
            <a:r>
              <a:rPr lang="tr-TR" b="1" dirty="0" smtClean="0"/>
              <a:t> </a:t>
            </a:r>
            <a:r>
              <a:rPr lang="tr-TR" b="1" dirty="0" err="1" smtClean="0"/>
              <a:t>errors</a:t>
            </a:r>
            <a:endParaRPr lang="tr-TR" b="1" dirty="0" smtClean="0"/>
          </a:p>
          <a:p>
            <a:pPr marL="285750" indent="-285750">
              <a:buFontTx/>
              <a:buChar char="-"/>
            </a:pPr>
            <a:endParaRPr lang="tr-TR" b="1" dirty="0"/>
          </a:p>
          <a:p>
            <a:pPr marL="285750" indent="-285750">
              <a:buFontTx/>
              <a:buChar char="-"/>
            </a:pPr>
            <a:r>
              <a:rPr lang="tr-TR" b="1" dirty="0" err="1" smtClean="0"/>
              <a:t>Collective</a:t>
            </a:r>
            <a:r>
              <a:rPr lang="tr-TR" b="1" dirty="0" smtClean="0"/>
              <a:t> </a:t>
            </a:r>
            <a:r>
              <a:rPr lang="tr-TR" b="1" dirty="0" err="1" smtClean="0"/>
              <a:t>effects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7008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32</a:t>
            </a:fld>
            <a:endParaRPr lang="tr-TR"/>
          </a:p>
        </p:txBody>
      </p:sp>
      <p:sp>
        <p:nvSpPr>
          <p:cNvPr id="5" name="Metin kutusu 4"/>
          <p:cNvSpPr txBox="1"/>
          <p:nvPr/>
        </p:nvSpPr>
        <p:spPr>
          <a:xfrm>
            <a:off x="0" y="2603413"/>
            <a:ext cx="9143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600" b="1" dirty="0" err="1" smtClean="0"/>
              <a:t>Thank</a:t>
            </a:r>
            <a:r>
              <a:rPr lang="tr-TR" sz="3600" b="1" dirty="0" smtClean="0"/>
              <a:t> </a:t>
            </a:r>
            <a:r>
              <a:rPr lang="tr-TR" sz="3600" b="1" dirty="0" err="1" smtClean="0"/>
              <a:t>you</a:t>
            </a:r>
            <a:endParaRPr lang="tr-TR" sz="3600" b="1" dirty="0" smtClean="0"/>
          </a:p>
          <a:p>
            <a:pPr algn="ctr"/>
            <a:endParaRPr lang="tr-TR" sz="3600" b="1" dirty="0"/>
          </a:p>
          <a:p>
            <a:pPr algn="ctr"/>
            <a:r>
              <a:rPr lang="tr-TR" sz="3600" b="1" dirty="0" err="1"/>
              <a:t>f</a:t>
            </a:r>
            <a:r>
              <a:rPr lang="tr-TR" sz="3600" b="1" dirty="0" err="1" smtClean="0"/>
              <a:t>or</a:t>
            </a:r>
            <a:r>
              <a:rPr lang="tr-TR" sz="3600" b="1" dirty="0" smtClean="0"/>
              <a:t> </a:t>
            </a:r>
            <a:r>
              <a:rPr lang="tr-TR" sz="3600" b="1" dirty="0" err="1" smtClean="0"/>
              <a:t>this</a:t>
            </a:r>
            <a:r>
              <a:rPr lang="tr-TR" sz="3600" b="1" dirty="0" smtClean="0"/>
              <a:t> </a:t>
            </a:r>
            <a:r>
              <a:rPr lang="tr-TR" sz="3600" b="1" dirty="0" err="1" smtClean="0"/>
              <a:t>opportunity</a:t>
            </a:r>
            <a:r>
              <a:rPr lang="tr-TR" sz="3600" b="1" dirty="0" smtClean="0"/>
              <a:t>!</a:t>
            </a:r>
            <a:endParaRPr lang="tr-TR" sz="3600" b="1" dirty="0"/>
          </a:p>
        </p:txBody>
      </p:sp>
      <p:sp>
        <p:nvSpPr>
          <p:cNvPr id="2" name="Dikdörtgen 1"/>
          <p:cNvSpPr/>
          <p:nvPr/>
        </p:nvSpPr>
        <p:spPr>
          <a:xfrm>
            <a:off x="1187624" y="1628800"/>
            <a:ext cx="6768752" cy="3744416"/>
          </a:xfrm>
          <a:prstGeom prst="rect">
            <a:avLst/>
          </a:prstGeom>
          <a:noFill/>
          <a:ln w="76200"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6280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9751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428" y="182183"/>
            <a:ext cx="1624706" cy="6758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44134" y="69635"/>
            <a:ext cx="58429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A</a:t>
            </a:r>
            <a:r>
              <a:rPr lang="en-US" sz="4000" b="1" dirty="0" smtClean="0"/>
              <a:t>lternative Damping Ring </a:t>
            </a:r>
            <a:r>
              <a:rPr lang="en-US" sz="4000" b="1" dirty="0"/>
              <a:t>S</a:t>
            </a:r>
            <a:r>
              <a:rPr lang="en-US" sz="4000" b="1" dirty="0" smtClean="0"/>
              <a:t>ynchrotron </a:t>
            </a:r>
            <a:r>
              <a:rPr lang="en-US" sz="4000" b="1" dirty="0"/>
              <a:t>D</a:t>
            </a:r>
            <a:r>
              <a:rPr lang="en-US" sz="4000" b="1" dirty="0" smtClean="0"/>
              <a:t>esign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755" y="4966136"/>
            <a:ext cx="90245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tr-TR" sz="2000" dirty="0" err="1" smtClean="0"/>
              <a:t>Initial</a:t>
            </a:r>
            <a:r>
              <a:rPr lang="tr-TR" sz="2000" dirty="0" smtClean="0"/>
              <a:t> plan </a:t>
            </a:r>
            <a:r>
              <a:rPr lang="tr-TR" sz="2000" dirty="0" err="1" smtClean="0"/>
              <a:t>was</a:t>
            </a:r>
            <a:r>
              <a:rPr lang="tr-TR" sz="2000" dirty="0" smtClean="0"/>
              <a:t> </a:t>
            </a:r>
            <a:r>
              <a:rPr lang="tr-TR" sz="2000" dirty="0" err="1" smtClean="0"/>
              <a:t>considering</a:t>
            </a:r>
            <a:r>
              <a:rPr lang="tr-TR" sz="2000" dirty="0" smtClean="0"/>
              <a:t>  CLIC </a:t>
            </a:r>
            <a:r>
              <a:rPr lang="tr-TR" sz="2000" dirty="0" err="1" smtClean="0"/>
              <a:t>based</a:t>
            </a:r>
            <a:r>
              <a:rPr lang="tr-TR" sz="2000" dirty="0" smtClean="0"/>
              <a:t> </a:t>
            </a:r>
            <a:r>
              <a:rPr lang="tr-TR" sz="2000" dirty="0" err="1" smtClean="0"/>
              <a:t>linac</a:t>
            </a:r>
            <a:r>
              <a:rPr lang="tr-TR" sz="2000" dirty="0" smtClean="0"/>
              <a:t> </a:t>
            </a:r>
            <a:r>
              <a:rPr lang="tr-TR" sz="2000" dirty="0" err="1" smtClean="0"/>
              <a:t>and</a:t>
            </a:r>
            <a:r>
              <a:rPr lang="tr-TR" sz="2000" dirty="0"/>
              <a:t> </a:t>
            </a:r>
            <a:r>
              <a:rPr lang="en-US" sz="2000" dirty="0" smtClean="0"/>
              <a:t>SPS as Pre-Booster Damping Ring (PPDR) but </a:t>
            </a:r>
            <a:r>
              <a:rPr lang="en-US" sz="2000" dirty="0"/>
              <a:t>i</a:t>
            </a:r>
            <a:r>
              <a:rPr lang="en-US" sz="2000" dirty="0" smtClean="0"/>
              <a:t>ssues with:</a:t>
            </a:r>
          </a:p>
          <a:p>
            <a:pPr marL="742950" lvl="1" indent="-285750">
              <a:buFontTx/>
              <a:buChar char="-"/>
            </a:pPr>
            <a:r>
              <a:rPr lang="en-US" sz="2000" dirty="0" smtClean="0"/>
              <a:t>machine availability, synchrotron radiation, new RF system…</a:t>
            </a:r>
            <a:endParaRPr lang="en-US" sz="2000" dirty="0"/>
          </a:p>
          <a:p>
            <a:pPr marL="285750" indent="-285750">
              <a:buFontTx/>
              <a:buChar char="-"/>
            </a:pPr>
            <a:r>
              <a:rPr lang="en-US" sz="2000" dirty="0" smtClean="0"/>
              <a:t>This is why a “green field” alternative design is interesting</a:t>
            </a:r>
            <a:endParaRPr lang="tr-TR" sz="2000" dirty="0" smtClean="0"/>
          </a:p>
          <a:p>
            <a:pPr marL="285750" indent="-285750">
              <a:buFontTx/>
              <a:buChar char="-"/>
            </a:pPr>
            <a:r>
              <a:rPr lang="tr-TR" sz="2000" dirty="0" err="1" smtClean="0"/>
              <a:t>And</a:t>
            </a:r>
            <a:r>
              <a:rPr lang="tr-TR" sz="2000" dirty="0" smtClean="0"/>
              <a:t>, a </a:t>
            </a:r>
            <a:r>
              <a:rPr lang="tr-TR" sz="2000" dirty="0" err="1" smtClean="0"/>
              <a:t>new</a:t>
            </a:r>
            <a:r>
              <a:rPr lang="tr-TR" sz="2000" dirty="0" smtClean="0"/>
              <a:t> </a:t>
            </a:r>
            <a:r>
              <a:rPr lang="tr-TR" sz="2000" dirty="0" err="1" smtClean="0"/>
              <a:t>linac</a:t>
            </a:r>
            <a:r>
              <a:rPr lang="tr-TR" sz="2000" dirty="0" smtClean="0"/>
              <a:t> </a:t>
            </a:r>
            <a:r>
              <a:rPr lang="tr-TR" sz="2000" dirty="0" err="1" smtClean="0"/>
              <a:t>design</a:t>
            </a:r>
            <a:r>
              <a:rPr lang="tr-TR" sz="2000" dirty="0" smtClean="0"/>
              <a:t> </a:t>
            </a:r>
            <a:r>
              <a:rPr lang="tr-TR" sz="2000" dirty="0" err="1" smtClean="0"/>
              <a:t>by</a:t>
            </a:r>
            <a:r>
              <a:rPr lang="tr-TR" sz="2000" dirty="0" smtClean="0"/>
              <a:t> </a:t>
            </a:r>
            <a:r>
              <a:rPr lang="tr-TR" sz="2000" dirty="0" err="1" smtClean="0"/>
              <a:t>S.Ogur</a:t>
            </a:r>
            <a:r>
              <a:rPr lang="tr-TR" sz="2000" dirty="0" smtClean="0"/>
              <a:t> </a:t>
            </a:r>
            <a:r>
              <a:rPr lang="tr-TR" sz="2000" dirty="0" err="1" smtClean="0"/>
              <a:t>and</a:t>
            </a:r>
            <a:r>
              <a:rPr lang="tr-TR" sz="2000" dirty="0" smtClean="0"/>
              <a:t> PBDR </a:t>
            </a:r>
            <a:r>
              <a:rPr lang="tr-TR" sz="2000" dirty="0" err="1" smtClean="0"/>
              <a:t>design</a:t>
            </a:r>
            <a:r>
              <a:rPr lang="tr-TR" sz="2000" dirty="0" smtClean="0"/>
              <a:t> </a:t>
            </a:r>
            <a:r>
              <a:rPr lang="tr-TR" sz="2000" dirty="0" err="1" smtClean="0"/>
              <a:t>study</a:t>
            </a:r>
            <a:r>
              <a:rPr lang="tr-TR" sz="2000" dirty="0" smtClean="0"/>
              <a:t> </a:t>
            </a:r>
            <a:r>
              <a:rPr lang="tr-TR" sz="2000" dirty="0" err="1" smtClean="0"/>
              <a:t>by</a:t>
            </a:r>
            <a:r>
              <a:rPr lang="tr-TR" sz="2000" dirty="0" smtClean="0"/>
              <a:t> </a:t>
            </a:r>
            <a:r>
              <a:rPr lang="tr-TR" sz="2000" dirty="0" err="1" smtClean="0"/>
              <a:t>myself</a:t>
            </a:r>
            <a:r>
              <a:rPr lang="tr-TR" sz="2000" dirty="0" smtClean="0"/>
              <a:t> </a:t>
            </a:r>
            <a:r>
              <a:rPr lang="tr-TR" sz="2000" dirty="0" err="1" smtClean="0"/>
              <a:t>are</a:t>
            </a:r>
            <a:r>
              <a:rPr lang="tr-TR" sz="2000" dirty="0" smtClean="0"/>
              <a:t> </a:t>
            </a:r>
            <a:r>
              <a:rPr lang="tr-TR" sz="2000" dirty="0" err="1" smtClean="0"/>
              <a:t>started</a:t>
            </a:r>
            <a:endParaRPr lang="en-US" sz="2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1788182"/>
            <a:ext cx="6575778" cy="28946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98474" y="2128281"/>
            <a:ext cx="2737556" cy="193899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b="1" dirty="0" err="1" smtClean="0"/>
              <a:t>Linac</a:t>
            </a:r>
            <a:r>
              <a:rPr lang="en-US" sz="2000" b="1" dirty="0" smtClean="0"/>
              <a:t> </a:t>
            </a:r>
            <a:endParaRPr lang="tr-TR" sz="2000" b="1" dirty="0"/>
          </a:p>
          <a:p>
            <a:pPr marL="342900" indent="-342900">
              <a:buFontTx/>
              <a:buChar char="-"/>
            </a:pPr>
            <a:r>
              <a:rPr lang="tr-TR" sz="2000" b="1" dirty="0"/>
              <a:t>P</a:t>
            </a:r>
            <a:r>
              <a:rPr lang="en-US" sz="2000" b="1" dirty="0" smtClean="0"/>
              <a:t>re-booster design,</a:t>
            </a:r>
            <a:endParaRPr lang="en-US" sz="2000" b="1" dirty="0"/>
          </a:p>
          <a:p>
            <a:pPr marL="342900" indent="-342900">
              <a:buFontTx/>
              <a:buChar char="-"/>
            </a:pPr>
            <a:r>
              <a:rPr lang="en-US" sz="2000" b="1" dirty="0" smtClean="0"/>
              <a:t>Booster same </a:t>
            </a:r>
          </a:p>
          <a:p>
            <a:r>
              <a:rPr lang="en-US" sz="2000" b="1" dirty="0" smtClean="0"/>
              <a:t>tunnel with main ring,</a:t>
            </a:r>
            <a:endParaRPr lang="en-US" sz="2000" b="1" dirty="0"/>
          </a:p>
          <a:p>
            <a:pPr marL="342900" indent="-342900">
              <a:buFontTx/>
              <a:buChar char="-"/>
            </a:pPr>
            <a:r>
              <a:rPr lang="en-US" sz="2000" b="1" dirty="0" smtClean="0"/>
              <a:t>Collider ring.</a:t>
            </a:r>
            <a:endParaRPr lang="en-US" sz="2000" b="1" dirty="0"/>
          </a:p>
          <a:p>
            <a:pPr marL="342900" indent="-342900">
              <a:buFontTx/>
              <a:buChar char="-"/>
            </a:pPr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306327" y="4077072"/>
            <a:ext cx="1475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dirty="0" smtClean="0"/>
              <a:t>6 - 20 </a:t>
            </a:r>
            <a:r>
              <a:rPr lang="tr-TR" sz="2400" dirty="0" err="1" smtClean="0"/>
              <a:t>GeV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367328" y="2602865"/>
            <a:ext cx="2957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20 GeV to </a:t>
            </a:r>
            <a:r>
              <a:rPr lang="tr-TR" sz="2400" dirty="0" smtClean="0"/>
              <a:t>final </a:t>
            </a:r>
            <a:r>
              <a:rPr lang="tr-TR" sz="2400" dirty="0" err="1" smtClean="0"/>
              <a:t>energy</a:t>
            </a:r>
            <a:endParaRPr lang="en-US" sz="2400" dirty="0"/>
          </a:p>
        </p:txBody>
      </p:sp>
      <p:sp>
        <p:nvSpPr>
          <p:cNvPr id="11" name="Slayt Numarası Yer Tutucus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4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3670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9751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428" y="182183"/>
            <a:ext cx="1624706" cy="6758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119534"/>
            <a:ext cx="90986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Parameter space</a:t>
            </a:r>
          </a:p>
          <a:p>
            <a:pPr marL="285750" indent="-285750" algn="ctr">
              <a:buFontTx/>
              <a:buChar char="-"/>
            </a:pP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9429" y="1010321"/>
            <a:ext cx="8906040" cy="5632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Scaling of important parameters impacting machine layout;</a:t>
            </a:r>
          </a:p>
          <a:p>
            <a:endParaRPr lang="en-US" sz="2400" dirty="0" smtClean="0"/>
          </a:p>
          <a:p>
            <a:pPr marL="742950" lvl="1" indent="-285750">
              <a:buFontTx/>
              <a:buChar char="-"/>
            </a:pPr>
            <a:endParaRPr lang="en-US" sz="2400" dirty="0" smtClean="0"/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Energy loss per turn</a:t>
            </a:r>
          </a:p>
          <a:p>
            <a:pPr marL="742950" lvl="1" indent="-285750">
              <a:buFontTx/>
              <a:buChar char="-"/>
            </a:pPr>
            <a:endParaRPr lang="en-US" sz="2400" dirty="0"/>
          </a:p>
          <a:p>
            <a:pPr marL="742950" lvl="1" indent="-285750">
              <a:buFontTx/>
              <a:buChar char="-"/>
            </a:pPr>
            <a:endParaRPr lang="en-US" sz="2400" dirty="0" smtClean="0"/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Damping times</a:t>
            </a:r>
          </a:p>
          <a:p>
            <a:pPr marL="742950" lvl="1" indent="-285750">
              <a:buFontTx/>
              <a:buChar char="-"/>
            </a:pPr>
            <a:endParaRPr lang="en-US" sz="2400" dirty="0"/>
          </a:p>
          <a:p>
            <a:pPr marL="742950" lvl="1" indent="-285750">
              <a:buFontTx/>
              <a:buChar char="-"/>
            </a:pPr>
            <a:endParaRPr lang="en-US" sz="2400" dirty="0" smtClean="0"/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Energy spread</a:t>
            </a:r>
          </a:p>
          <a:p>
            <a:pPr marL="742950" lvl="1" indent="-285750">
              <a:buFontTx/>
              <a:buChar char="-"/>
            </a:pPr>
            <a:endParaRPr lang="en-US" sz="2400" dirty="0"/>
          </a:p>
          <a:p>
            <a:pPr marL="742950" lvl="1" indent="-285750">
              <a:buFontTx/>
              <a:buChar char="-"/>
            </a:pPr>
            <a:endParaRPr lang="en-US" sz="2400" dirty="0" smtClean="0"/>
          </a:p>
          <a:p>
            <a:pPr marL="742950" lvl="1" indent="-285750">
              <a:buFontTx/>
              <a:buChar char="-"/>
            </a:pPr>
            <a:r>
              <a:rPr lang="en-US" sz="2400" dirty="0" smtClean="0"/>
              <a:t>Emittance</a:t>
            </a:r>
          </a:p>
          <a:p>
            <a:pPr marL="742950" lvl="1" indent="-285750">
              <a:buFontTx/>
              <a:buChar char="-"/>
            </a:pPr>
            <a:endParaRPr lang="en-US" sz="2400" dirty="0"/>
          </a:p>
        </p:txBody>
      </p:sp>
      <p:pic>
        <p:nvPicPr>
          <p:cNvPr id="3" name="Picture 2" descr="Ekran Resmi 2016-04-13 01.07.3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423" y="3835817"/>
            <a:ext cx="2578101" cy="1113994"/>
          </a:xfrm>
          <a:prstGeom prst="rect">
            <a:avLst/>
          </a:prstGeom>
        </p:spPr>
      </p:pic>
      <p:pic>
        <p:nvPicPr>
          <p:cNvPr id="5" name="Picture 4" descr="Ekran Resmi 2016-04-13 01.07.2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600" y="5466095"/>
            <a:ext cx="4398433" cy="1176536"/>
          </a:xfrm>
          <a:prstGeom prst="rect">
            <a:avLst/>
          </a:prstGeom>
        </p:spPr>
      </p:pic>
      <p:pic>
        <p:nvPicPr>
          <p:cNvPr id="9" name="Picture 8" descr="Ekran Resmi 2016-04-13 01.07.1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944" y="4330961"/>
            <a:ext cx="2942167" cy="1188367"/>
          </a:xfrm>
          <a:prstGeom prst="rect">
            <a:avLst/>
          </a:prstGeom>
        </p:spPr>
      </p:pic>
      <p:pic>
        <p:nvPicPr>
          <p:cNvPr id="11" name="Picture 10" descr="Ekran Resmi 2016-04-13 01.06.57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047" y="1928537"/>
            <a:ext cx="3200398" cy="1115291"/>
          </a:xfrm>
          <a:prstGeom prst="rect">
            <a:avLst/>
          </a:prstGeom>
        </p:spPr>
      </p:pic>
      <p:pic>
        <p:nvPicPr>
          <p:cNvPr id="12" name="Picture 11" descr="Ekran Resmi 2016-04-13 01.06.48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137" y="3184939"/>
            <a:ext cx="2930973" cy="1229434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3548944" y="2596444"/>
            <a:ext cx="938389" cy="1693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892778" y="3810000"/>
            <a:ext cx="107526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9" idx="1"/>
          </p:cNvCxnSpPr>
          <p:nvPr/>
        </p:nvCxnSpPr>
        <p:spPr>
          <a:xfrm>
            <a:off x="2794000" y="4896556"/>
            <a:ext cx="754944" cy="285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286000" y="6039556"/>
            <a:ext cx="863600" cy="1411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096478" y="2596444"/>
            <a:ext cx="1812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Filling Factor</a:t>
            </a:r>
            <a:endParaRPr lang="en-US" sz="2400" b="1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7928615" y="3184939"/>
            <a:ext cx="0" cy="6440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6858001" y="2534945"/>
            <a:ext cx="2240635" cy="262972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1246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0" y="182183"/>
            <a:ext cx="1624706" cy="6758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41" y="166179"/>
            <a:ext cx="91374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/>
              <a:t>   </a:t>
            </a:r>
            <a:r>
              <a:rPr lang="en-US" sz="4000" b="1" dirty="0" smtClean="0"/>
              <a:t>Energy Loss Per Turn (30 GeV)</a:t>
            </a:r>
            <a:endParaRPr lang="en-US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5743257"/>
            <a:ext cx="8906041" cy="99811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Tx/>
              <a:buChar char="-"/>
            </a:pPr>
            <a:r>
              <a:rPr lang="en-US" sz="2200" dirty="0" smtClean="0"/>
              <a:t>Scaling of Energy loss/turn with filling factor and circumference</a:t>
            </a:r>
          </a:p>
          <a:p>
            <a:pPr marL="285750" indent="-285750">
              <a:buFontTx/>
              <a:buChar char="-"/>
            </a:pPr>
            <a:r>
              <a:rPr lang="en-US" sz="2200" dirty="0" smtClean="0"/>
              <a:t>For 30 </a:t>
            </a:r>
            <a:r>
              <a:rPr lang="en-US" sz="2200" dirty="0" err="1" smtClean="0"/>
              <a:t>GeV</a:t>
            </a:r>
            <a:r>
              <a:rPr lang="en-US" sz="2200" dirty="0" smtClean="0"/>
              <a:t>, the area below 50MeV/turn is for very high filling factors and circumferences</a:t>
            </a:r>
          </a:p>
        </p:txBody>
      </p:sp>
      <p:pic>
        <p:nvPicPr>
          <p:cNvPr id="5" name="Picture 4" descr="energy loss per turn_30 GeV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66639"/>
            <a:ext cx="8706556" cy="4939993"/>
          </a:xfrm>
          <a:prstGeom prst="rect">
            <a:avLst/>
          </a:prstGeom>
        </p:spPr>
      </p:pic>
      <p:sp>
        <p:nvSpPr>
          <p:cNvPr id="13" name="Freeform 12"/>
          <p:cNvSpPr/>
          <p:nvPr/>
        </p:nvSpPr>
        <p:spPr>
          <a:xfrm>
            <a:off x="4134556" y="1243818"/>
            <a:ext cx="2935111" cy="1665111"/>
          </a:xfrm>
          <a:custGeom>
            <a:avLst/>
            <a:gdLst>
              <a:gd name="connsiteX0" fmla="*/ 0 w 2935111"/>
              <a:gd name="connsiteY0" fmla="*/ 0 h 1665111"/>
              <a:gd name="connsiteX1" fmla="*/ 1171222 w 2935111"/>
              <a:gd name="connsiteY1" fmla="*/ 917222 h 1665111"/>
              <a:gd name="connsiteX2" fmla="*/ 2935111 w 2935111"/>
              <a:gd name="connsiteY2" fmla="*/ 1665111 h 1665111"/>
              <a:gd name="connsiteX3" fmla="*/ 2935111 w 2935111"/>
              <a:gd name="connsiteY3" fmla="*/ 1665111 h 1665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5111" h="1665111">
                <a:moveTo>
                  <a:pt x="0" y="0"/>
                </a:moveTo>
                <a:cubicBezTo>
                  <a:pt x="341018" y="319852"/>
                  <a:pt x="682037" y="639704"/>
                  <a:pt x="1171222" y="917222"/>
                </a:cubicBezTo>
                <a:cubicBezTo>
                  <a:pt x="1660407" y="1194740"/>
                  <a:pt x="2935111" y="1665111"/>
                  <a:pt x="2935111" y="1665111"/>
                </a:cubicBezTo>
                <a:lnTo>
                  <a:pt x="2935111" y="1665111"/>
                </a:lnTo>
              </a:path>
            </a:pathLst>
          </a:cu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5118304" y="1241797"/>
            <a:ext cx="1890889" cy="1044222"/>
          </a:xfrm>
          <a:custGeom>
            <a:avLst/>
            <a:gdLst>
              <a:gd name="connsiteX0" fmla="*/ 0 w 1890889"/>
              <a:gd name="connsiteY0" fmla="*/ 0 h 1044222"/>
              <a:gd name="connsiteX1" fmla="*/ 1001889 w 1890889"/>
              <a:gd name="connsiteY1" fmla="*/ 649111 h 1044222"/>
              <a:gd name="connsiteX2" fmla="*/ 1890889 w 1890889"/>
              <a:gd name="connsiteY2" fmla="*/ 1044222 h 1044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90889" h="1044222">
                <a:moveTo>
                  <a:pt x="0" y="0"/>
                </a:moveTo>
                <a:cubicBezTo>
                  <a:pt x="343370" y="237537"/>
                  <a:pt x="686741" y="475074"/>
                  <a:pt x="1001889" y="649111"/>
                </a:cubicBezTo>
                <a:cubicBezTo>
                  <a:pt x="1317037" y="823148"/>
                  <a:pt x="1603963" y="933685"/>
                  <a:pt x="1890889" y="1044222"/>
                </a:cubicBezTo>
              </a:path>
            </a:pathLst>
          </a:cu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6045602" y="2346487"/>
            <a:ext cx="2017889" cy="3824111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5" name="Picture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44624"/>
            <a:ext cx="1102995" cy="110299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4755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56" y="182183"/>
            <a:ext cx="1624706" cy="6758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355" y="166179"/>
            <a:ext cx="9091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 smtClean="0"/>
              <a:t>   </a:t>
            </a:r>
            <a:r>
              <a:rPr lang="en-US" sz="4000" b="1" dirty="0" smtClean="0"/>
              <a:t>Energy Loss Per Turn (20 GeV)</a:t>
            </a:r>
            <a:endParaRPr lang="en-US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6721" y="5613047"/>
            <a:ext cx="8823424" cy="1200329"/>
          </a:xfrm>
          <a:prstGeom prst="rect">
            <a:avLst/>
          </a:prstGeom>
          <a:noFill/>
        </p:spPr>
        <p:txBody>
          <a:bodyPr wrap="square" rtlCol="0">
            <a:normAutofit fontScale="92500" lnSpcReduction="20000"/>
          </a:bodyPr>
          <a:lstStyle/>
          <a:p>
            <a:pPr marL="285750" indent="-285750">
              <a:buFontTx/>
              <a:buChar char="-"/>
            </a:pPr>
            <a:r>
              <a:rPr lang="en-US" sz="2400" dirty="0"/>
              <a:t>Scaling of </a:t>
            </a:r>
            <a:r>
              <a:rPr lang="en-US" sz="2400" dirty="0" smtClean="0"/>
              <a:t>energy loss/turn with </a:t>
            </a:r>
            <a:r>
              <a:rPr lang="en-US" sz="2400" dirty="0"/>
              <a:t>filling factor and </a:t>
            </a:r>
            <a:r>
              <a:rPr lang="en-US" sz="2400" dirty="0" smtClean="0"/>
              <a:t>circumference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For 20 </a:t>
            </a:r>
            <a:r>
              <a:rPr lang="en-US" sz="2400" dirty="0" err="1" smtClean="0"/>
              <a:t>GeV</a:t>
            </a:r>
            <a:r>
              <a:rPr lang="en-US" sz="2400" dirty="0" smtClean="0"/>
              <a:t>, the area below 50MeV/turn is wide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The lowest circumference of around 2.5km is for high filling factors</a:t>
            </a:r>
            <a:r>
              <a:rPr lang="tr-TR" sz="2400" dirty="0" smtClean="0"/>
              <a:t> (FF)</a:t>
            </a:r>
            <a:r>
              <a:rPr lang="en-US" sz="2400" dirty="0" smtClean="0"/>
              <a:t> of around 0.7</a:t>
            </a:r>
          </a:p>
        </p:txBody>
      </p:sp>
      <p:pic>
        <p:nvPicPr>
          <p:cNvPr id="3" name="Picture 2" descr="energy loss per turn_20 GeV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0512"/>
            <a:ext cx="9144000" cy="448695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73078" y="1481857"/>
            <a:ext cx="2189976" cy="3475308"/>
          </a:xfrm>
          <a:prstGeom prst="rect">
            <a:avLst/>
          </a:prstGeom>
          <a:noFill/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080246" y="4216236"/>
            <a:ext cx="211676" cy="21169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5239002" y="4533778"/>
            <a:ext cx="85566" cy="1153688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Freeform 24"/>
          <p:cNvSpPr/>
          <p:nvPr/>
        </p:nvSpPr>
        <p:spPr>
          <a:xfrm>
            <a:off x="3298631" y="3881055"/>
            <a:ext cx="2164423" cy="595225"/>
          </a:xfrm>
          <a:custGeom>
            <a:avLst/>
            <a:gdLst>
              <a:gd name="connsiteX0" fmla="*/ 0 w 2246348"/>
              <a:gd name="connsiteY0" fmla="*/ 0 h 595225"/>
              <a:gd name="connsiteX1" fmla="*/ 987826 w 2246348"/>
              <a:gd name="connsiteY1" fmla="*/ 405746 h 595225"/>
              <a:gd name="connsiteX2" fmla="*/ 2169688 w 2246348"/>
              <a:gd name="connsiteY2" fmla="*/ 582158 h 595225"/>
              <a:gd name="connsiteX3" fmla="*/ 2134409 w 2246348"/>
              <a:gd name="connsiteY3" fmla="*/ 582158 h 59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6348" h="595225">
                <a:moveTo>
                  <a:pt x="0" y="0"/>
                </a:moveTo>
                <a:cubicBezTo>
                  <a:pt x="313105" y="154360"/>
                  <a:pt x="626211" y="308720"/>
                  <a:pt x="987826" y="405746"/>
                </a:cubicBezTo>
                <a:cubicBezTo>
                  <a:pt x="1349441" y="502772"/>
                  <a:pt x="1978591" y="552756"/>
                  <a:pt x="2169688" y="582158"/>
                </a:cubicBezTo>
                <a:cubicBezTo>
                  <a:pt x="2360785" y="611560"/>
                  <a:pt x="2134409" y="582158"/>
                  <a:pt x="2134409" y="582158"/>
                </a:cubicBezTo>
              </a:path>
            </a:pathLst>
          </a:cu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3298631" y="3297101"/>
            <a:ext cx="2164423" cy="595225"/>
          </a:xfrm>
          <a:custGeom>
            <a:avLst/>
            <a:gdLst>
              <a:gd name="connsiteX0" fmla="*/ 0 w 2246348"/>
              <a:gd name="connsiteY0" fmla="*/ 0 h 595225"/>
              <a:gd name="connsiteX1" fmla="*/ 987826 w 2246348"/>
              <a:gd name="connsiteY1" fmla="*/ 405746 h 595225"/>
              <a:gd name="connsiteX2" fmla="*/ 2169688 w 2246348"/>
              <a:gd name="connsiteY2" fmla="*/ 582158 h 595225"/>
              <a:gd name="connsiteX3" fmla="*/ 2134409 w 2246348"/>
              <a:gd name="connsiteY3" fmla="*/ 582158 h 59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6348" h="595225">
                <a:moveTo>
                  <a:pt x="0" y="0"/>
                </a:moveTo>
                <a:cubicBezTo>
                  <a:pt x="313105" y="154360"/>
                  <a:pt x="626211" y="308720"/>
                  <a:pt x="987826" y="405746"/>
                </a:cubicBezTo>
                <a:cubicBezTo>
                  <a:pt x="1349441" y="502772"/>
                  <a:pt x="1978591" y="552756"/>
                  <a:pt x="2169688" y="582158"/>
                </a:cubicBezTo>
                <a:cubicBezTo>
                  <a:pt x="2360785" y="611560"/>
                  <a:pt x="2134409" y="582158"/>
                  <a:pt x="2134409" y="582158"/>
                </a:cubicBezTo>
              </a:path>
            </a:pathLst>
          </a:cu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" name="Picture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97517"/>
            <a:ext cx="1102995" cy="110299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4182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56" y="182183"/>
            <a:ext cx="1624706" cy="6758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87406" y="166179"/>
            <a:ext cx="66090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Damping Time (20 </a:t>
            </a:r>
            <a:r>
              <a:rPr lang="en-US" sz="4000" b="1" dirty="0" err="1" smtClean="0"/>
              <a:t>GeV</a:t>
            </a:r>
            <a:r>
              <a:rPr lang="en-US" sz="4000" b="1" dirty="0" smtClean="0"/>
              <a:t>)</a:t>
            </a:r>
            <a:endParaRPr lang="en-US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-42268" y="5633207"/>
            <a:ext cx="9186268" cy="7535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Tx/>
              <a:buChar char="-"/>
            </a:pPr>
            <a:r>
              <a:rPr lang="en-US" sz="2400" dirty="0"/>
              <a:t>Scaling of </a:t>
            </a:r>
            <a:r>
              <a:rPr lang="en-US" sz="2400" dirty="0" smtClean="0"/>
              <a:t>damping time with </a:t>
            </a:r>
            <a:r>
              <a:rPr lang="en-US" sz="2400" dirty="0"/>
              <a:t>filling factor and </a:t>
            </a:r>
            <a:r>
              <a:rPr lang="en-US" sz="2400" dirty="0" smtClean="0"/>
              <a:t>circumference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For the area we remarked before, the values are acceptable and do not vary so much.</a:t>
            </a:r>
          </a:p>
        </p:txBody>
      </p:sp>
      <p:pic>
        <p:nvPicPr>
          <p:cNvPr id="3" name="Picture 2" descr="damping time_20 GeV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789" y="1052736"/>
            <a:ext cx="9144000" cy="468930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273078" y="4020688"/>
            <a:ext cx="2189976" cy="558800"/>
          </a:xfrm>
          <a:prstGeom prst="rect">
            <a:avLst/>
          </a:prstGeom>
          <a:noFill/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Slayt Numarası Yer Tutucus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8</a:t>
            </a:fld>
            <a:endParaRPr lang="tr-TR"/>
          </a:p>
        </p:txBody>
      </p:sp>
      <p:pic>
        <p:nvPicPr>
          <p:cNvPr id="14" name="Picture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474" y="97517"/>
            <a:ext cx="1102995" cy="11029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358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1747C-1382-3B4D-9634-6FD6159DC39D}" type="slidenum">
              <a:rPr lang="en-US" smtClean="0"/>
              <a:t>9</a:t>
            </a:fld>
            <a:endParaRPr lang="en-US" dirty="0"/>
          </a:p>
        </p:txBody>
      </p:sp>
      <p:pic>
        <p:nvPicPr>
          <p:cNvPr id="5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509" y="93757"/>
            <a:ext cx="1102995" cy="1102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172017"/>
            <a:ext cx="1624706" cy="675878"/>
          </a:xfrm>
          <a:prstGeom prst="rect">
            <a:avLst/>
          </a:prstGeom>
        </p:spPr>
      </p:pic>
      <p:sp>
        <p:nvSpPr>
          <p:cNvPr id="7" name="TextBox 9"/>
          <p:cNvSpPr txBox="1"/>
          <p:nvPr/>
        </p:nvSpPr>
        <p:spPr>
          <a:xfrm>
            <a:off x="0" y="2123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 err="1" smtClean="0"/>
              <a:t>Emittance</a:t>
            </a:r>
            <a:r>
              <a:rPr lang="tr-TR" sz="3200" b="1" dirty="0" smtClean="0"/>
              <a:t> (20 </a:t>
            </a:r>
            <a:r>
              <a:rPr lang="tr-TR" sz="3200" b="1" dirty="0" err="1" smtClean="0"/>
              <a:t>GeV</a:t>
            </a:r>
            <a:r>
              <a:rPr lang="tr-TR" sz="3200" b="1" dirty="0" smtClean="0"/>
              <a:t>)</a:t>
            </a:r>
            <a:endParaRPr lang="en-US" sz="3200" b="1" dirty="0"/>
          </a:p>
        </p:txBody>
      </p:sp>
      <p:sp>
        <p:nvSpPr>
          <p:cNvPr id="9" name="Metin kutusu 8"/>
          <p:cNvSpPr txBox="1"/>
          <p:nvPr/>
        </p:nvSpPr>
        <p:spPr>
          <a:xfrm>
            <a:off x="-36512" y="6228020"/>
            <a:ext cx="9238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- </a:t>
            </a:r>
            <a:r>
              <a:rPr lang="tr-TR" dirty="0" err="1" smtClean="0"/>
              <a:t>It</a:t>
            </a:r>
            <a:r>
              <a:rPr lang="tr-TR" dirty="0" smtClean="0"/>
              <a:t> </a:t>
            </a:r>
            <a:r>
              <a:rPr lang="tr-TR" dirty="0" err="1" smtClean="0"/>
              <a:t>seems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ring </a:t>
            </a:r>
            <a:r>
              <a:rPr lang="tr-TR" dirty="0" err="1" smtClean="0"/>
              <a:t>will</a:t>
            </a:r>
            <a:r>
              <a:rPr lang="tr-TR" dirty="0" smtClean="0"/>
              <a:t>  be </a:t>
            </a:r>
            <a:r>
              <a:rPr lang="tr-TR" dirty="0" err="1" smtClean="0"/>
              <a:t>about</a:t>
            </a:r>
            <a:r>
              <a:rPr lang="tr-TR" dirty="0" smtClean="0"/>
              <a:t> 3 km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around</a:t>
            </a:r>
            <a:r>
              <a:rPr lang="tr-TR" dirty="0" smtClean="0"/>
              <a:t> 1 </a:t>
            </a:r>
            <a:r>
              <a:rPr lang="tr-TR" dirty="0" err="1" smtClean="0"/>
              <a:t>nm.rad</a:t>
            </a:r>
            <a:r>
              <a:rPr lang="tr-TR" dirty="0" smtClean="0"/>
              <a:t> </a:t>
            </a:r>
            <a:r>
              <a:rPr lang="tr-TR" dirty="0" err="1" smtClean="0"/>
              <a:t>assuming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FF is </a:t>
            </a:r>
            <a:r>
              <a:rPr lang="tr-TR" dirty="0" err="1" smtClean="0"/>
              <a:t>about</a:t>
            </a:r>
            <a:r>
              <a:rPr lang="tr-TR" dirty="0" smtClean="0"/>
              <a:t> 0.7.</a:t>
            </a:r>
            <a:endParaRPr lang="tr-TR" dirty="0"/>
          </a:p>
        </p:txBody>
      </p:sp>
      <p:sp>
        <p:nvSpPr>
          <p:cNvPr id="11" name="TextBox 7"/>
          <p:cNvSpPr txBox="1"/>
          <p:nvPr/>
        </p:nvSpPr>
        <p:spPr>
          <a:xfrm>
            <a:off x="2868739" y="6554964"/>
            <a:ext cx="3707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8th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FCCee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Injector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 Meeting,  CERN, </a:t>
            </a:r>
            <a:r>
              <a:rPr lang="tr-TR" sz="1400" b="1" dirty="0" err="1">
                <a:solidFill>
                  <a:schemeClr val="bg1">
                    <a:lumMod val="50000"/>
                  </a:schemeClr>
                </a:solidFill>
              </a:rPr>
              <a:t>March</a:t>
            </a:r>
            <a:r>
              <a:rPr lang="en-US" sz="1400" b="1" dirty="0">
                <a:solidFill>
                  <a:schemeClr val="bg1">
                    <a:lumMod val="50000"/>
                  </a:schemeClr>
                </a:solidFill>
              </a:rPr>
              <a:t> 201</a:t>
            </a:r>
            <a:r>
              <a:rPr lang="tr-TR" sz="1400" b="1" dirty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Resi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8136904" cy="509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43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708</TotalTime>
  <Words>1957</Words>
  <Application>Microsoft Office PowerPoint</Application>
  <PresentationFormat>Ekran Gösterisi (4:3)</PresentationFormat>
  <Paragraphs>417</Paragraphs>
  <Slides>32</Slides>
  <Notes>23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32</vt:i4>
      </vt:variant>
    </vt:vector>
  </HeadingPairs>
  <TitlesOfParts>
    <vt:vector size="33" baseType="lpstr">
      <vt:lpstr>Ofis Teması</vt:lpstr>
      <vt:lpstr>Pre-Booster Damping Ring Design for the FCC e+e- Injector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  MADX simulations for emittance  and chromaticity</vt:lpstr>
      <vt:lpstr>MADX Results for emittance  and chromaticity</vt:lpstr>
      <vt:lpstr>MADX Results for emittance  and chromaticity</vt:lpstr>
      <vt:lpstr>Tune optimization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Pre-Booster Damping Ring Design for the FCC e+e- Injector</dc:title>
  <dc:creator>aa</dc:creator>
  <cp:lastModifiedBy>aa</cp:lastModifiedBy>
  <cp:revision>59</cp:revision>
  <dcterms:created xsi:type="dcterms:W3CDTF">2017-03-07T20:02:31Z</dcterms:created>
  <dcterms:modified xsi:type="dcterms:W3CDTF">2017-03-10T09:59:55Z</dcterms:modified>
</cp:coreProperties>
</file>