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468" r:id="rId2"/>
    <p:sldId id="516" r:id="rId3"/>
    <p:sldId id="529" r:id="rId4"/>
    <p:sldId id="522" r:id="rId5"/>
    <p:sldId id="526" r:id="rId6"/>
    <p:sldId id="532" r:id="rId7"/>
    <p:sldId id="518" r:id="rId8"/>
    <p:sldId id="519" r:id="rId9"/>
    <p:sldId id="520" r:id="rId10"/>
    <p:sldId id="533" r:id="rId11"/>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7"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0087"/>
    <a:srgbClr val="168813"/>
    <a:srgbClr val="FD8608"/>
    <a:srgbClr val="D12310"/>
    <a:srgbClr val="274EC0"/>
    <a:srgbClr val="33CC33"/>
    <a:srgbClr val="00FF00"/>
    <a:srgbClr val="0000FF"/>
    <a:srgbClr val="4C66BE"/>
    <a:srgbClr val="F995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85" autoAdjust="0"/>
  </p:normalViewPr>
  <p:slideViewPr>
    <p:cSldViewPr showGuides="1">
      <p:cViewPr varScale="1">
        <p:scale>
          <a:sx n="119" d="100"/>
          <a:sy n="119" d="100"/>
        </p:scale>
        <p:origin x="1152" y="102"/>
      </p:cViewPr>
      <p:guideLst>
        <p:guide orient="horz" pos="527"/>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860" cy="513284"/>
          </a:xfrm>
          <a:prstGeom prst="rect">
            <a:avLst/>
          </a:prstGeom>
        </p:spPr>
        <p:txBody>
          <a:bodyPr vert="horz" lIns="94650" tIns="47325" rIns="94650" bIns="47325"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4020784" y="0"/>
            <a:ext cx="3076860" cy="513284"/>
          </a:xfrm>
          <a:prstGeom prst="rect">
            <a:avLst/>
          </a:prstGeom>
        </p:spPr>
        <p:txBody>
          <a:bodyPr vert="horz" lIns="94650" tIns="47325" rIns="94650" bIns="47325" rtlCol="0"/>
          <a:lstStyle>
            <a:lvl1pPr algn="r">
              <a:defRPr sz="1200"/>
            </a:lvl1pPr>
          </a:lstStyle>
          <a:p>
            <a:fld id="{550F817D-D90E-4CAD-82E0-82E948C4FAE5}" type="datetimeFigureOut">
              <a:rPr kumimoji="1" lang="ja-JP" altLang="en-US" smtClean="0"/>
              <a:t>2017/10/16</a:t>
            </a:fld>
            <a:endParaRPr kumimoji="1" lang="ja-JP" altLang="en-US" dirty="0"/>
          </a:p>
        </p:txBody>
      </p:sp>
      <p:sp>
        <p:nvSpPr>
          <p:cNvPr id="4" name="フッター プレースホルダー 3"/>
          <p:cNvSpPr>
            <a:spLocks noGrp="1"/>
          </p:cNvSpPr>
          <p:nvPr>
            <p:ph type="ftr" sz="quarter" idx="2"/>
          </p:nvPr>
        </p:nvSpPr>
        <p:spPr>
          <a:xfrm>
            <a:off x="0" y="9721330"/>
            <a:ext cx="3076860" cy="513284"/>
          </a:xfrm>
          <a:prstGeom prst="rect">
            <a:avLst/>
          </a:prstGeom>
        </p:spPr>
        <p:txBody>
          <a:bodyPr vert="horz" lIns="94650" tIns="47325" rIns="94650" bIns="47325"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4020784" y="9721330"/>
            <a:ext cx="3076860" cy="513284"/>
          </a:xfrm>
          <a:prstGeom prst="rect">
            <a:avLst/>
          </a:prstGeom>
        </p:spPr>
        <p:txBody>
          <a:bodyPr vert="horz" lIns="94650" tIns="47325" rIns="94650" bIns="47325" rtlCol="0" anchor="b"/>
          <a:lstStyle>
            <a:lvl1pPr algn="r">
              <a:defRPr sz="1200"/>
            </a:lvl1pPr>
          </a:lstStyle>
          <a:p>
            <a:fld id="{876B1C78-A0FA-4E37-BBAE-0CE3F907E7D7}" type="slidenum">
              <a:rPr kumimoji="1" lang="ja-JP" altLang="en-US" smtClean="0"/>
              <a:t>‹#›</a:t>
            </a:fld>
            <a:endParaRPr kumimoji="1" lang="ja-JP" altLang="en-US" dirty="0"/>
          </a:p>
        </p:txBody>
      </p:sp>
    </p:spTree>
    <p:extLst>
      <p:ext uri="{BB962C8B-B14F-4D97-AF65-F5344CB8AC3E}">
        <p14:creationId xmlns:p14="http://schemas.microsoft.com/office/powerpoint/2010/main" val="3497567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363" cy="511731"/>
          </a:xfrm>
          <a:prstGeom prst="rect">
            <a:avLst/>
          </a:prstGeom>
        </p:spPr>
        <p:txBody>
          <a:bodyPr vert="horz" lIns="94650" tIns="47325" rIns="94650" bIns="47325"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4021294" y="0"/>
            <a:ext cx="3076363" cy="511731"/>
          </a:xfrm>
          <a:prstGeom prst="rect">
            <a:avLst/>
          </a:prstGeom>
        </p:spPr>
        <p:txBody>
          <a:bodyPr vert="horz" lIns="94650" tIns="47325" rIns="94650" bIns="47325" rtlCol="0"/>
          <a:lstStyle>
            <a:lvl1pPr algn="r">
              <a:defRPr sz="1200"/>
            </a:lvl1pPr>
          </a:lstStyle>
          <a:p>
            <a:fld id="{71DA7860-99B8-4F2D-A4A5-B8D97D38B6F7}" type="datetimeFigureOut">
              <a:rPr kumimoji="1" lang="ja-JP" altLang="en-US" smtClean="0"/>
              <a:t>2017/10/16</a:t>
            </a:fld>
            <a:endParaRPr kumimoji="1" lang="ja-JP" altLang="en-US" dirty="0"/>
          </a:p>
        </p:txBody>
      </p:sp>
      <p:sp>
        <p:nvSpPr>
          <p:cNvPr id="4" name="スライド イメージ プレースホルダー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4650" tIns="47325" rIns="94650" bIns="47325" rtlCol="0" anchor="ctr"/>
          <a:lstStyle/>
          <a:p>
            <a:endParaRPr lang="ja-JP" altLang="en-US" dirty="0"/>
          </a:p>
        </p:txBody>
      </p:sp>
      <p:sp>
        <p:nvSpPr>
          <p:cNvPr id="5" name="ノート プレースホルダー 4"/>
          <p:cNvSpPr>
            <a:spLocks noGrp="1"/>
          </p:cNvSpPr>
          <p:nvPr>
            <p:ph type="body" sz="quarter" idx="3"/>
          </p:nvPr>
        </p:nvSpPr>
        <p:spPr>
          <a:xfrm>
            <a:off x="709931" y="4861442"/>
            <a:ext cx="5679440" cy="4605576"/>
          </a:xfrm>
          <a:prstGeom prst="rect">
            <a:avLst/>
          </a:prstGeom>
        </p:spPr>
        <p:txBody>
          <a:bodyPr vert="horz" lIns="94650" tIns="47325" rIns="94650" bIns="4732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106"/>
            <a:ext cx="3076363" cy="511731"/>
          </a:xfrm>
          <a:prstGeom prst="rect">
            <a:avLst/>
          </a:prstGeom>
        </p:spPr>
        <p:txBody>
          <a:bodyPr vert="horz" lIns="94650" tIns="47325" rIns="94650" bIns="47325"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4021294" y="9721106"/>
            <a:ext cx="3076363" cy="511731"/>
          </a:xfrm>
          <a:prstGeom prst="rect">
            <a:avLst/>
          </a:prstGeom>
        </p:spPr>
        <p:txBody>
          <a:bodyPr vert="horz" lIns="94650" tIns="47325" rIns="94650" bIns="47325" rtlCol="0" anchor="b"/>
          <a:lstStyle>
            <a:lvl1pPr algn="r">
              <a:defRPr sz="1200"/>
            </a:lvl1pPr>
          </a:lstStyle>
          <a:p>
            <a:fld id="{DF2424D6-C762-49CD-9172-6C3602DF5E0F}" type="slidenum">
              <a:rPr kumimoji="1" lang="ja-JP" altLang="en-US" smtClean="0"/>
              <a:t>‹#›</a:t>
            </a:fld>
            <a:endParaRPr kumimoji="1" lang="ja-JP" altLang="en-US" dirty="0"/>
          </a:p>
        </p:txBody>
      </p:sp>
    </p:spTree>
    <p:extLst>
      <p:ext uri="{BB962C8B-B14F-4D97-AF65-F5344CB8AC3E}">
        <p14:creationId xmlns:p14="http://schemas.microsoft.com/office/powerpoint/2010/main" val="91156789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3775" y="768350"/>
            <a:ext cx="5114925" cy="38369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F2424D6-C762-49CD-9172-6C3602DF5E0F}" type="slidenum">
              <a:rPr kumimoji="1" lang="ja-JP" altLang="en-US" smtClean="0"/>
              <a:t>1</a:t>
            </a:fld>
            <a:endParaRPr kumimoji="1" lang="ja-JP" altLang="en-US" dirty="0"/>
          </a:p>
        </p:txBody>
      </p:sp>
    </p:spTree>
    <p:extLst>
      <p:ext uri="{BB962C8B-B14F-4D97-AF65-F5344CB8AC3E}">
        <p14:creationId xmlns:p14="http://schemas.microsoft.com/office/powerpoint/2010/main" val="2457842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0" y="6492877"/>
            <a:ext cx="2133600" cy="365125"/>
          </a:xfrm>
        </p:spPr>
        <p:txBody>
          <a:bodyPr/>
          <a:lstStyle/>
          <a:p>
            <a:r>
              <a:rPr kumimoji="1" lang="en-US" altLang="ja-JP" smtClean="0"/>
              <a:t>2017-10-16</a:t>
            </a:r>
            <a:endParaRPr kumimoji="1" lang="ja-JP" altLang="en-US" dirty="0"/>
          </a:p>
        </p:txBody>
      </p:sp>
      <p:sp>
        <p:nvSpPr>
          <p:cNvPr id="5" name="フッター プレースホルダー 4"/>
          <p:cNvSpPr>
            <a:spLocks noGrp="1"/>
          </p:cNvSpPr>
          <p:nvPr>
            <p:ph type="ftr" sz="quarter" idx="11"/>
          </p:nvPr>
        </p:nvSpPr>
        <p:spPr>
          <a:xfrm>
            <a:off x="3124200" y="6492877"/>
            <a:ext cx="2895600" cy="365125"/>
          </a:xfrm>
        </p:spPr>
        <p:txBody>
          <a:bodyPr/>
          <a:lstStyle/>
          <a:p>
            <a:r>
              <a:rPr lang="en-US" altLang="ja-JP" smtClean="0"/>
              <a:t>Tomoaki Nakamura, KEK-CRC</a:t>
            </a:r>
            <a:endParaRPr lang="ja-JP" altLang="en-US" dirty="0"/>
          </a:p>
        </p:txBody>
      </p:sp>
      <p:sp>
        <p:nvSpPr>
          <p:cNvPr id="6" name="スライド番号プレースホルダー 5"/>
          <p:cNvSpPr>
            <a:spLocks noGrp="1"/>
          </p:cNvSpPr>
          <p:nvPr>
            <p:ph type="sldNum" sz="quarter" idx="12"/>
          </p:nvPr>
        </p:nvSpPr>
        <p:spPr>
          <a:xfrm>
            <a:off x="7002923" y="6492877"/>
            <a:ext cx="2133600" cy="365125"/>
          </a:xfrm>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619824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2017-10-16</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6" name="スライド番号プレースホルダー 5"/>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1899402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40"/>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2017-10-16</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6" name="スライド番号プレースホルダー 5"/>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28655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2017-10-16</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6" name="スライド番号プレースホルダー 5"/>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1417873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3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2017-10-16</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6" name="スライド番号プレースホルダー 5"/>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198229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2017-10-16</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7" name="スライド番号プレースホルダー 6"/>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4074059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2017-10-16</a:t>
            </a:r>
            <a:endParaRPr kumimoji="1" lang="ja-JP" altLang="en-US" dirty="0"/>
          </a:p>
        </p:txBody>
      </p:sp>
      <p:sp>
        <p:nvSpPr>
          <p:cNvPr id="8" name="フッター プレースホルダー 7"/>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9" name="スライド番号プレースホルダー 8"/>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40006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28922" y="672"/>
            <a:ext cx="7085695" cy="764032"/>
          </a:xfrm>
          <a:gradFill>
            <a:gsLst>
              <a:gs pos="0">
                <a:schemeClr val="bg1"/>
              </a:gs>
              <a:gs pos="80000">
                <a:schemeClr val="accent6">
                  <a:lumMod val="60000"/>
                  <a:lumOff val="40000"/>
                </a:schemeClr>
              </a:gs>
              <a:gs pos="86000">
                <a:schemeClr val="accent6">
                  <a:lumMod val="75000"/>
                </a:schemeClr>
              </a:gs>
              <a:gs pos="100000">
                <a:schemeClr val="accent6">
                  <a:lumMod val="20000"/>
                  <a:lumOff val="80000"/>
                </a:schemeClr>
              </a:gs>
            </a:gsLst>
            <a:lin ang="5400000" scaled="1"/>
          </a:gradFill>
          <a:ln>
            <a:noFill/>
          </a:ln>
        </p:spPr>
        <p:txBody>
          <a:bodyPr>
            <a:normAutofit/>
          </a:bodyPr>
          <a:lstStyle>
            <a:lvl1pPr algn="ctr">
              <a:defRPr sz="2700" b="1" i="1" u="none">
                <a:latin typeface="+mj-lt"/>
                <a:ea typeface="+mj-ea"/>
                <a:cs typeface="Verdana" pitchFamily="34" charset="0"/>
              </a:defRPr>
            </a:lvl1pPr>
          </a:lstStyle>
          <a:p>
            <a:r>
              <a:rPr kumimoji="1" lang="en-US" altLang="ja-JP" dirty="0" smtClean="0"/>
              <a:t>Title</a:t>
            </a:r>
            <a:endParaRPr kumimoji="1" lang="ja-JP" altLang="en-US" dirty="0"/>
          </a:p>
        </p:txBody>
      </p:sp>
      <p:sp>
        <p:nvSpPr>
          <p:cNvPr id="3" name="日付プレースホルダー 2"/>
          <p:cNvSpPr>
            <a:spLocks noGrp="1"/>
          </p:cNvSpPr>
          <p:nvPr>
            <p:ph type="dt" sz="half" idx="10"/>
          </p:nvPr>
        </p:nvSpPr>
        <p:spPr>
          <a:xfrm>
            <a:off x="0" y="6492877"/>
            <a:ext cx="2133600" cy="365125"/>
          </a:xfrm>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a:xfrm>
            <a:off x="3124200" y="6492877"/>
            <a:ext cx="2895600" cy="365125"/>
          </a:xfrm>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a:xfrm>
            <a:off x="7010400" y="6492877"/>
            <a:ext cx="2133600" cy="365125"/>
          </a:xfrm>
        </p:spPr>
        <p:txBody>
          <a:bodyPr/>
          <a:lstStyle/>
          <a:p>
            <a:fld id="{65E661BB-7E57-47A1-9D03-53CDCF621D8D}" type="slidenum">
              <a:rPr kumimoji="1" lang="ja-JP" altLang="en-US" smtClean="0"/>
              <a:t>‹#›</a:t>
            </a:fld>
            <a:endParaRPr kumimoji="1" lang="ja-JP" altLang="en-US" dirty="0"/>
          </a:p>
        </p:txBody>
      </p:sp>
      <p:pic>
        <p:nvPicPr>
          <p:cNvPr id="9" name="図 8" descr="画面の領域"/>
          <p:cNvPicPr>
            <a:picLocks noChangeAspect="1"/>
          </p:cNvPicPr>
          <p:nvPr userDrawn="1"/>
        </p:nvPicPr>
        <p:blipFill rotWithShape="1">
          <a:blip r:embed="rId2" cstate="print">
            <a:extLst>
              <a:ext uri="{28A0092B-C50C-407E-A947-70E740481C1C}">
                <a14:useLocalDpi xmlns:a14="http://schemas.microsoft.com/office/drawing/2010/main" val="0"/>
              </a:ext>
            </a:extLst>
          </a:blip>
          <a:srcRect r="51466" b="22569"/>
          <a:stretch/>
        </p:blipFill>
        <p:spPr>
          <a:xfrm>
            <a:off x="8183893" y="116632"/>
            <a:ext cx="960107" cy="576064"/>
          </a:xfrm>
          <a:prstGeom prst="rect">
            <a:avLst/>
          </a:prstGeom>
        </p:spPr>
      </p:pic>
    </p:spTree>
    <p:extLst>
      <p:ext uri="{BB962C8B-B14F-4D97-AF65-F5344CB8AC3E}">
        <p14:creationId xmlns:p14="http://schemas.microsoft.com/office/powerpoint/2010/main" val="39065140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2017-10-16</a:t>
            </a:r>
            <a:endParaRPr kumimoji="1" lang="ja-JP" altLang="en-US" dirty="0"/>
          </a:p>
        </p:txBody>
      </p:sp>
      <p:sp>
        <p:nvSpPr>
          <p:cNvPr id="3" name="フッター プレースホルダー 2"/>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4" name="スライド番号プレースホルダー 3"/>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2988777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15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2017-10-16</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7" name="スライド番号プレースホルダー 6"/>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2954493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15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2017-10-16</a:t>
            </a:r>
            <a:endParaRPr kumimoji="1" lang="ja-JP" altLang="en-US" dirty="0"/>
          </a:p>
        </p:txBody>
      </p:sp>
      <p:sp>
        <p:nvSpPr>
          <p:cNvPr id="6" name="フッター プレースホルダー 5"/>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7" name="スライド番号プレースホルダー 6"/>
          <p:cNvSpPr>
            <a:spLocks noGrp="1"/>
          </p:cNvSpPr>
          <p:nvPr>
            <p:ph type="sldNum" sz="quarter" idx="12"/>
          </p:nvPr>
        </p:nvSpPr>
        <p:spPr/>
        <p:txBody>
          <a:body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230532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kumimoji="1" lang="en-US" altLang="ja-JP" smtClean="0"/>
              <a:t>2017-10-16</a:t>
            </a:r>
            <a:endParaRPr kumimoji="1" lang="ja-JP" altLang="en-US" dirty="0"/>
          </a:p>
        </p:txBody>
      </p:sp>
      <p:sp>
        <p:nvSpPr>
          <p:cNvPr id="5" name="フッター プレースホルダー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kumimoji="1" lang="en-US" altLang="ja-JP" smtClean="0"/>
              <a:t>Tomoaki Nakamura, KEK-CRC</a:t>
            </a:r>
            <a:endParaRPr kumimoji="1" lang="ja-JP" altLang="en-US" dirty="0"/>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5E661BB-7E57-47A1-9D03-53CDCF621D8D}" type="slidenum">
              <a:rPr kumimoji="1" lang="ja-JP" altLang="en-US" smtClean="0"/>
              <a:t>‹#›</a:t>
            </a:fld>
            <a:endParaRPr kumimoji="1" lang="ja-JP" altLang="en-US" dirty="0"/>
          </a:p>
        </p:txBody>
      </p:sp>
    </p:spTree>
    <p:extLst>
      <p:ext uri="{BB962C8B-B14F-4D97-AF65-F5344CB8AC3E}">
        <p14:creationId xmlns:p14="http://schemas.microsoft.com/office/powerpoint/2010/main" val="1062949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685800" rtl="0" eaLnBrk="1" latinLnBrk="0" hangingPunct="1">
        <a:spcBef>
          <a:spcPct val="0"/>
        </a:spcBef>
        <a:buNone/>
        <a:defRPr kumimoji="1"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kumimoji="1"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kumimoji="1"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kumimoji="1"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hepix-fall-2017.kek.jp/files/Travel-Information.pdf" TargetMode="Externa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94446" y="2073910"/>
            <a:ext cx="6755689" cy="1313369"/>
          </a:xfrm>
        </p:spPr>
        <p:txBody>
          <a:bodyPr>
            <a:normAutofit/>
          </a:bodyPr>
          <a:lstStyle/>
          <a:p>
            <a:r>
              <a:rPr lang="en-US" altLang="ja-JP" sz="3000" b="1" dirty="0" smtClean="0"/>
              <a:t>Logistics Information</a:t>
            </a:r>
            <a:endParaRPr lang="ja-JP" altLang="en-US" sz="3000" b="1" dirty="0"/>
          </a:p>
        </p:txBody>
      </p:sp>
      <p:sp>
        <p:nvSpPr>
          <p:cNvPr id="4" name="正方形/長方形 3"/>
          <p:cNvSpPr/>
          <p:nvPr/>
        </p:nvSpPr>
        <p:spPr>
          <a:xfrm>
            <a:off x="165339" y="1951340"/>
            <a:ext cx="6566901" cy="10572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ja-JP" altLang="en-US" sz="1350" dirty="0"/>
          </a:p>
        </p:txBody>
      </p:sp>
      <p:sp>
        <p:nvSpPr>
          <p:cNvPr id="6" name="日付プレースホルダー 5"/>
          <p:cNvSpPr>
            <a:spLocks noGrp="1"/>
          </p:cNvSpPr>
          <p:nvPr>
            <p:ph type="dt" sz="half" idx="10"/>
          </p:nvPr>
        </p:nvSpPr>
        <p:spPr/>
        <p:txBody>
          <a:bodyPr/>
          <a:lstStyle/>
          <a:p>
            <a:r>
              <a:rPr kumimoji="1" lang="en-US" altLang="ja-JP" smtClean="0"/>
              <a:t>2017-10-16</a:t>
            </a:r>
            <a:endParaRPr kumimoji="1" lang="ja-JP" altLang="en-US" dirty="0"/>
          </a:p>
        </p:txBody>
      </p:sp>
      <p:sp>
        <p:nvSpPr>
          <p:cNvPr id="7" name="フッター プレースホルダー 6"/>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8" name="スライド番号プレースホルダー 7"/>
          <p:cNvSpPr>
            <a:spLocks noGrp="1"/>
          </p:cNvSpPr>
          <p:nvPr>
            <p:ph type="sldNum" sz="quarter" idx="12"/>
          </p:nvPr>
        </p:nvSpPr>
        <p:spPr/>
        <p:txBody>
          <a:bodyPr/>
          <a:lstStyle/>
          <a:p>
            <a:fld id="{65E661BB-7E57-47A1-9D03-53CDCF621D8D}" type="slidenum">
              <a:rPr kumimoji="1" lang="ja-JP" altLang="en-US" smtClean="0"/>
              <a:t>1</a:t>
            </a:fld>
            <a:endParaRPr kumimoji="1" lang="ja-JP" altLang="en-US" dirty="0"/>
          </a:p>
        </p:txBody>
      </p:sp>
      <p:sp>
        <p:nvSpPr>
          <p:cNvPr id="12" name="正方形/長方形 11"/>
          <p:cNvSpPr/>
          <p:nvPr/>
        </p:nvSpPr>
        <p:spPr>
          <a:xfrm>
            <a:off x="2411760" y="3395282"/>
            <a:ext cx="6566901" cy="10572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ja-JP" altLang="en-US" sz="1350" dirty="0"/>
          </a:p>
        </p:txBody>
      </p:sp>
      <p:pic>
        <p:nvPicPr>
          <p:cNvPr id="11" name="図 10" descr="画面の領域"/>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9723" y="5622440"/>
            <a:ext cx="2225487" cy="836969"/>
          </a:xfrm>
          <a:prstGeom prst="rect">
            <a:avLst/>
          </a:prstGeom>
        </p:spPr>
      </p:pic>
      <p:sp>
        <p:nvSpPr>
          <p:cNvPr id="3" name="テキスト ボックス 2"/>
          <p:cNvSpPr txBox="1"/>
          <p:nvPr/>
        </p:nvSpPr>
        <p:spPr>
          <a:xfrm>
            <a:off x="1407003" y="3926666"/>
            <a:ext cx="6350925" cy="1446550"/>
          </a:xfrm>
          <a:prstGeom prst="rect">
            <a:avLst/>
          </a:prstGeom>
          <a:noFill/>
        </p:spPr>
        <p:txBody>
          <a:bodyPr wrap="square" rtlCol="0">
            <a:spAutoFit/>
          </a:bodyPr>
          <a:lstStyle/>
          <a:p>
            <a:pPr algn="ctr"/>
            <a:r>
              <a:rPr lang="en-US" altLang="ja-JP" sz="2400" dirty="0"/>
              <a:t>L</a:t>
            </a:r>
            <a:r>
              <a:rPr lang="en-US" altLang="ja-JP" sz="2400" dirty="0" smtClean="0"/>
              <a:t>ocal organizers </a:t>
            </a:r>
            <a:r>
              <a:rPr lang="en-US" altLang="ja-JP" sz="2400" dirty="0"/>
              <a:t>of HEPiX fall 2017 and </a:t>
            </a:r>
            <a:r>
              <a:rPr lang="en-US" altLang="ja-JP" sz="2400" dirty="0" err="1"/>
              <a:t>HUF2017</a:t>
            </a:r>
            <a:r>
              <a:rPr lang="en-US" altLang="ja-JP" sz="2400" dirty="0"/>
              <a:t> </a:t>
            </a:r>
            <a:endParaRPr lang="en-US" altLang="ja-JP" sz="2400" dirty="0" smtClean="0"/>
          </a:p>
          <a:p>
            <a:pPr algn="ctr"/>
            <a:endParaRPr lang="en-US" altLang="ja-JP" sz="1600" dirty="0" smtClean="0"/>
          </a:p>
          <a:p>
            <a:pPr algn="ctr"/>
            <a:endParaRPr lang="en-US" altLang="ja-JP" sz="1600" dirty="0"/>
          </a:p>
          <a:p>
            <a:pPr algn="ctr"/>
            <a:r>
              <a:rPr lang="en-US" altLang="ja-JP" sz="1600" dirty="0"/>
              <a:t>Computing Research Center</a:t>
            </a:r>
          </a:p>
          <a:p>
            <a:pPr algn="ctr"/>
            <a:r>
              <a:rPr lang="en-US" altLang="ja-JP" sz="1600" dirty="0"/>
              <a:t>HIGH ENERGY ACCELERATOR RESEARCH ORGANIZATION, KEK</a:t>
            </a:r>
            <a:endParaRPr lang="ja-JP" altLang="en-US" sz="1600" dirty="0"/>
          </a:p>
        </p:txBody>
      </p:sp>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9770" y="30572"/>
            <a:ext cx="4893665" cy="1794114"/>
          </a:xfrm>
          <a:prstGeom prst="rect">
            <a:avLst/>
          </a:prstGeom>
        </p:spPr>
      </p:pic>
    </p:spTree>
    <p:extLst>
      <p:ext uri="{BB962C8B-B14F-4D97-AF65-F5344CB8AC3E}">
        <p14:creationId xmlns:p14="http://schemas.microsoft.com/office/powerpoint/2010/main" val="2406782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AOB</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10</a:t>
            </a:fld>
            <a:endParaRPr kumimoji="1" lang="ja-JP" altLang="en-US" dirty="0"/>
          </a:p>
        </p:txBody>
      </p:sp>
      <p:sp>
        <p:nvSpPr>
          <p:cNvPr id="6" name="テキスト ボックス 5"/>
          <p:cNvSpPr txBox="1"/>
          <p:nvPr/>
        </p:nvSpPr>
        <p:spPr>
          <a:xfrm>
            <a:off x="215516" y="861560"/>
            <a:ext cx="8712967" cy="3785652"/>
          </a:xfrm>
          <a:prstGeom prst="rect">
            <a:avLst/>
          </a:prstGeom>
          <a:noFill/>
        </p:spPr>
        <p:txBody>
          <a:bodyPr wrap="square" rtlCol="0">
            <a:spAutoFit/>
          </a:bodyPr>
          <a:lstStyle/>
          <a:p>
            <a:r>
              <a:rPr lang="en-US" altLang="ja-JP" sz="2400" dirty="0" smtClean="0"/>
              <a:t>There is a printer at the corner of lunch venue (Foyer). You can use it by yourself, for example, printing boarding pass or something.</a:t>
            </a:r>
            <a:endParaRPr kumimoji="1" lang="en-US" altLang="ja-JP" sz="2400" dirty="0" smtClean="0"/>
          </a:p>
          <a:p>
            <a:endParaRPr lang="en-US" altLang="ja-JP" sz="2400" dirty="0" smtClean="0"/>
          </a:p>
          <a:p>
            <a:r>
              <a:rPr lang="en-US" altLang="ja-JP" sz="2400" dirty="0" smtClean="0"/>
              <a:t>If you go to Narita airport from Tsukuba center bus terminal for your return trip, you </a:t>
            </a:r>
            <a:r>
              <a:rPr lang="en-US" altLang="ja-JP" sz="2400" dirty="0"/>
              <a:t>need to reserve the airport </a:t>
            </a:r>
            <a:r>
              <a:rPr lang="en-US" altLang="ja-JP" sz="2400" dirty="0" smtClean="0"/>
              <a:t>bus in advance. </a:t>
            </a:r>
            <a:r>
              <a:rPr lang="en-US" altLang="ja-JP" sz="2400" dirty="0"/>
              <a:t>You can buy the ticket at the KEK kiosk located at the nearside of cafeteria</a:t>
            </a:r>
            <a:r>
              <a:rPr lang="en-US" altLang="ja-JP" sz="2400" dirty="0" smtClean="0"/>
              <a:t>.</a:t>
            </a:r>
          </a:p>
          <a:p>
            <a:endParaRPr lang="en-US" altLang="ja-JP" sz="2400" dirty="0"/>
          </a:p>
          <a:p>
            <a:r>
              <a:rPr kumimoji="1" lang="en-US" altLang="ja-JP" sz="2400" dirty="0" smtClean="0"/>
              <a:t>Please refer to the conference web page and travel guide at first.</a:t>
            </a:r>
          </a:p>
          <a:p>
            <a:r>
              <a:rPr lang="en-US" altLang="ja-JP" sz="2400" dirty="0">
                <a:hlinkClick r:id="rId2"/>
              </a:rPr>
              <a:t>http://</a:t>
            </a:r>
            <a:r>
              <a:rPr lang="en-US" altLang="ja-JP" sz="2400" dirty="0" smtClean="0">
                <a:hlinkClick r:id="rId2"/>
              </a:rPr>
              <a:t>hepix-fall-2017.kek.jp/files/Travel-Information.pdf</a:t>
            </a:r>
            <a:endParaRPr lang="en-US" altLang="ja-JP" sz="2400" dirty="0" smtClean="0"/>
          </a:p>
          <a:p>
            <a:r>
              <a:rPr lang="en-US" altLang="ja-JP" sz="2400" dirty="0" smtClean="0"/>
              <a:t>Any other problems, please consult with the reception desk.</a:t>
            </a:r>
          </a:p>
        </p:txBody>
      </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5119" y="5253534"/>
            <a:ext cx="2072673" cy="1391652"/>
          </a:xfrm>
          <a:prstGeom prst="rect">
            <a:avLst/>
          </a:prstGeom>
        </p:spPr>
      </p:pic>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6605" y="5673181"/>
            <a:ext cx="3032552" cy="552358"/>
          </a:xfrm>
          <a:prstGeom prst="rect">
            <a:avLst/>
          </a:prstGeom>
        </p:spPr>
      </p:pic>
      <p:pic>
        <p:nvPicPr>
          <p:cNvPr id="12" name="図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1640" y="5229360"/>
            <a:ext cx="1674667" cy="1440000"/>
          </a:xfrm>
          <a:prstGeom prst="rect">
            <a:avLst/>
          </a:prstGeom>
        </p:spPr>
      </p:pic>
    </p:spTree>
    <p:extLst>
      <p:ext uri="{BB962C8B-B14F-4D97-AF65-F5344CB8AC3E}">
        <p14:creationId xmlns:p14="http://schemas.microsoft.com/office/powerpoint/2010/main" val="1706540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Wi-Fi connection</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2</a:t>
            </a:fld>
            <a:endParaRPr kumimoji="1" lang="ja-JP" altLang="en-US" dirty="0"/>
          </a:p>
        </p:txBody>
      </p:sp>
      <p:sp>
        <p:nvSpPr>
          <p:cNvPr id="6" name="テキスト ボックス 5"/>
          <p:cNvSpPr txBox="1"/>
          <p:nvPr/>
        </p:nvSpPr>
        <p:spPr>
          <a:xfrm>
            <a:off x="251520" y="836712"/>
            <a:ext cx="4223726" cy="5632311"/>
          </a:xfrm>
          <a:prstGeom prst="rect">
            <a:avLst/>
          </a:prstGeom>
          <a:noFill/>
        </p:spPr>
        <p:txBody>
          <a:bodyPr wrap="square" rtlCol="0">
            <a:spAutoFit/>
          </a:bodyPr>
          <a:lstStyle/>
          <a:p>
            <a:r>
              <a:rPr lang="en-US" altLang="ja-JP" sz="2400" dirty="0"/>
              <a:t>Both eduroam and special wireless network for guest (called Guest </a:t>
            </a:r>
            <a:r>
              <a:rPr lang="en-US" altLang="ja-JP" sz="2400" dirty="0" smtClean="0"/>
              <a:t>Net</a:t>
            </a:r>
            <a:r>
              <a:rPr lang="en-US" altLang="ja-JP" sz="2400" dirty="0"/>
              <a:t>) are available. The </a:t>
            </a:r>
            <a:r>
              <a:rPr lang="en-US" altLang="ja-JP" sz="2400" dirty="0" smtClean="0"/>
              <a:t>Guest Net </a:t>
            </a:r>
            <a:r>
              <a:rPr lang="en-US" altLang="ja-JP" sz="2400" dirty="0"/>
              <a:t>requires an easy procedure </a:t>
            </a:r>
            <a:r>
              <a:rPr lang="en-US" altLang="ja-JP" sz="2400" dirty="0" smtClean="0"/>
              <a:t>registering your information, and need to accept </a:t>
            </a:r>
            <a:r>
              <a:rPr lang="en-US" altLang="ja-JP" sz="2400" dirty="0" err="1" smtClean="0"/>
              <a:t>AUP</a:t>
            </a:r>
            <a:r>
              <a:rPr lang="en-US" altLang="ja-JP" sz="2400" dirty="0"/>
              <a:t> </a:t>
            </a:r>
            <a:r>
              <a:rPr lang="en-US" altLang="ja-JP" sz="2400" dirty="0" smtClean="0"/>
              <a:t>to connect. </a:t>
            </a:r>
            <a:r>
              <a:rPr lang="en-US" altLang="ja-JP" sz="2400" dirty="0"/>
              <a:t>If you have some problems on the eduroam, please switch to the Guest </a:t>
            </a:r>
            <a:r>
              <a:rPr lang="en-US" altLang="ja-JP" sz="2400" dirty="0" smtClean="0"/>
              <a:t>Net </a:t>
            </a:r>
            <a:r>
              <a:rPr lang="en-US" altLang="ja-JP" sz="2400" dirty="0"/>
              <a:t>and try it again</a:t>
            </a:r>
            <a:r>
              <a:rPr lang="en-US" altLang="ja-JP" sz="2400" dirty="0" smtClean="0"/>
              <a:t>.</a:t>
            </a:r>
          </a:p>
          <a:p>
            <a:endParaRPr lang="en-US" altLang="ja-JP" sz="2400" dirty="0"/>
          </a:p>
          <a:p>
            <a:r>
              <a:rPr lang="en-US" altLang="ja-JP" sz="2400" dirty="0" smtClean="0"/>
              <a:t>Any other questions, please consult with the conference reception desk located in front of the Kobayashi Hall.</a:t>
            </a:r>
          </a:p>
        </p:txBody>
      </p:sp>
      <p:pic>
        <p:nvPicPr>
          <p:cNvPr id="7" name="図 6"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836613"/>
            <a:ext cx="4076440" cy="57058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09342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Conference </a:t>
            </a:r>
            <a:r>
              <a:rPr lang="en-US" altLang="ja-JP" dirty="0" smtClean="0"/>
              <a:t>rooms</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3</a:t>
            </a:fld>
            <a:endParaRPr kumimoji="1" lang="ja-JP" altLang="en-US" dirty="0"/>
          </a:p>
        </p:txBody>
      </p:sp>
      <p:pic>
        <p:nvPicPr>
          <p:cNvPr id="6" name="図 5"/>
          <p:cNvPicPr>
            <a:picLocks noChangeAspect="1"/>
          </p:cNvPicPr>
          <p:nvPr/>
        </p:nvPicPr>
        <p:blipFill>
          <a:blip r:embed="rId2"/>
          <a:stretch>
            <a:fillRect/>
          </a:stretch>
        </p:blipFill>
        <p:spPr>
          <a:xfrm>
            <a:off x="4860032" y="782216"/>
            <a:ext cx="4112087" cy="5803810"/>
          </a:xfrm>
          <a:prstGeom prst="rect">
            <a:avLst/>
          </a:prstGeom>
          <a:ln>
            <a:noFill/>
          </a:ln>
          <a:effectLst>
            <a:outerShdw blurRad="292100" dist="139700" dir="2700000" algn="tl" rotWithShape="0">
              <a:srgbClr val="333333">
                <a:alpha val="65000"/>
              </a:srgbClr>
            </a:outerShdw>
          </a:effectLst>
        </p:spPr>
      </p:pic>
      <p:sp>
        <p:nvSpPr>
          <p:cNvPr id="7" name="テキスト ボックス 6"/>
          <p:cNvSpPr txBox="1"/>
          <p:nvPr/>
        </p:nvSpPr>
        <p:spPr>
          <a:xfrm>
            <a:off x="107505" y="1052736"/>
            <a:ext cx="4752527" cy="5262979"/>
          </a:xfrm>
          <a:prstGeom prst="rect">
            <a:avLst/>
          </a:prstGeom>
          <a:noFill/>
        </p:spPr>
        <p:txBody>
          <a:bodyPr wrap="square" rtlCol="0">
            <a:spAutoFit/>
          </a:bodyPr>
          <a:lstStyle/>
          <a:p>
            <a:r>
              <a:rPr kumimoji="1" lang="en-US" altLang="ja-JP" sz="2400" b="1" u="sng" dirty="0" smtClean="0"/>
              <a:t>Three conference rooms:</a:t>
            </a:r>
            <a:endParaRPr kumimoji="1" lang="en-US" altLang="ja-JP" sz="2400" dirty="0" smtClean="0"/>
          </a:p>
          <a:p>
            <a:pPr marL="285750" indent="-285750">
              <a:buFont typeface="Arial" panose="020B0604020202020204" pitchFamily="34" charset="0"/>
              <a:buChar char="•"/>
            </a:pPr>
            <a:endParaRPr kumimoji="1" lang="en-US" altLang="ja-JP" sz="2400" dirty="0" smtClean="0"/>
          </a:p>
          <a:p>
            <a:pPr marL="285750" indent="-285750">
              <a:buFont typeface="Arial" panose="020B0604020202020204" pitchFamily="34" charset="0"/>
              <a:buChar char="•"/>
            </a:pPr>
            <a:r>
              <a:rPr kumimoji="1" lang="en-US" altLang="ja-JP" sz="2400" dirty="0" smtClean="0"/>
              <a:t>HEPiX sessions are held at Kobayashi hall entire week.</a:t>
            </a:r>
          </a:p>
          <a:p>
            <a:pPr marL="285750" indent="-285750">
              <a:buFont typeface="Arial" panose="020B0604020202020204" pitchFamily="34" charset="0"/>
              <a:buChar char="•"/>
            </a:pPr>
            <a:endParaRPr lang="en-US" altLang="ja-JP" sz="2400" dirty="0" smtClean="0"/>
          </a:p>
          <a:p>
            <a:pPr marL="285750" indent="-285750">
              <a:buFont typeface="Arial" panose="020B0604020202020204" pitchFamily="34" charset="0"/>
              <a:buChar char="•"/>
            </a:pPr>
            <a:r>
              <a:rPr lang="en-US" altLang="ja-JP" sz="2400" dirty="0" smtClean="0"/>
              <a:t>LHCONE-LHCOPN sessions (not HEPiX networking sessions) are held at </a:t>
            </a:r>
            <a:r>
              <a:rPr lang="en-US" altLang="ja-JP" sz="2400" dirty="0" smtClean="0"/>
              <a:t>the seminar </a:t>
            </a:r>
            <a:r>
              <a:rPr lang="en-US" altLang="ja-JP" sz="2400" dirty="0" smtClean="0"/>
              <a:t>hall located in Bldg. </a:t>
            </a:r>
            <a:r>
              <a:rPr lang="en-US" altLang="ja-JP" sz="2400" dirty="0" err="1" smtClean="0"/>
              <a:t>M02</a:t>
            </a:r>
            <a:r>
              <a:rPr lang="en-US" altLang="ja-JP" sz="2400" dirty="0" smtClean="0"/>
              <a:t> (</a:t>
            </a:r>
            <a:r>
              <a:rPr lang="en-US" altLang="ja-JP" sz="2400" dirty="0" err="1" smtClean="0"/>
              <a:t>1F</a:t>
            </a:r>
            <a:r>
              <a:rPr lang="en-US" altLang="ja-JP" sz="2400" dirty="0" smtClean="0"/>
              <a:t>) only for Monday and Tuesday.</a:t>
            </a:r>
          </a:p>
          <a:p>
            <a:pPr marL="285750" indent="-285750">
              <a:buFont typeface="Arial" panose="020B0604020202020204" pitchFamily="34" charset="0"/>
              <a:buChar char="•"/>
            </a:pPr>
            <a:endParaRPr kumimoji="1" lang="en-US" altLang="ja-JP" sz="2400" dirty="0" smtClean="0"/>
          </a:p>
          <a:p>
            <a:pPr marL="285750" indent="-285750">
              <a:buFont typeface="Arial" panose="020B0604020202020204" pitchFamily="34" charset="0"/>
              <a:buChar char="•"/>
            </a:pPr>
            <a:r>
              <a:rPr kumimoji="1" lang="en-US" altLang="ja-JP" sz="2400" dirty="0" smtClean="0"/>
              <a:t>HUF </a:t>
            </a:r>
            <a:r>
              <a:rPr lang="en-US" altLang="ja-JP" sz="2400" dirty="0" smtClean="0"/>
              <a:t>sessions are held at the </a:t>
            </a:r>
            <a:r>
              <a:rPr kumimoji="1" lang="en-US" altLang="ja-JP" sz="2400" dirty="0" smtClean="0"/>
              <a:t>seminar hall in Bldg. </a:t>
            </a:r>
            <a:r>
              <a:rPr kumimoji="1" lang="en-US" altLang="ja-JP" sz="2400" dirty="0" err="1" smtClean="0"/>
              <a:t>K03</a:t>
            </a:r>
            <a:r>
              <a:rPr kumimoji="1" lang="en-US" altLang="ja-JP" sz="2400" dirty="0" smtClean="0"/>
              <a:t> (</a:t>
            </a:r>
            <a:r>
              <a:rPr kumimoji="1" lang="en-US" altLang="ja-JP" sz="2400" dirty="0" err="1" smtClean="0"/>
              <a:t>1F</a:t>
            </a:r>
            <a:r>
              <a:rPr kumimoji="1" lang="en-US" altLang="ja-JP" sz="2400" dirty="0" smtClean="0"/>
              <a:t>) after this joint session.</a:t>
            </a:r>
          </a:p>
        </p:txBody>
      </p:sp>
    </p:spTree>
    <p:extLst>
      <p:ext uri="{BB962C8B-B14F-4D97-AF65-F5344CB8AC3E}">
        <p14:creationId xmlns:p14="http://schemas.microsoft.com/office/powerpoint/2010/main" val="201401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Video streaming for HEPiX</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4</a:t>
            </a:fld>
            <a:endParaRPr kumimoji="1" lang="ja-JP" altLang="en-US" dirty="0"/>
          </a:p>
        </p:txBody>
      </p:sp>
      <p:sp>
        <p:nvSpPr>
          <p:cNvPr id="6" name="テキスト ボックス 5"/>
          <p:cNvSpPr txBox="1"/>
          <p:nvPr/>
        </p:nvSpPr>
        <p:spPr>
          <a:xfrm>
            <a:off x="479140" y="1211268"/>
            <a:ext cx="8185720" cy="1569660"/>
          </a:xfrm>
          <a:prstGeom prst="rect">
            <a:avLst/>
          </a:prstGeom>
          <a:noFill/>
        </p:spPr>
        <p:txBody>
          <a:bodyPr wrap="square" rtlCol="0">
            <a:spAutoFit/>
          </a:bodyPr>
          <a:lstStyle/>
          <a:p>
            <a:r>
              <a:rPr lang="en-US" altLang="ja-JP" sz="2400" dirty="0"/>
              <a:t>Appearance of the HEPiX conference at Kobayashi hall is broadcasted including this session. You can access </a:t>
            </a:r>
            <a:r>
              <a:rPr lang="en-US" altLang="ja-JP" sz="2400" dirty="0" smtClean="0"/>
              <a:t>via </a:t>
            </a:r>
            <a:r>
              <a:rPr lang="en-US" altLang="ja-JP" sz="2400" dirty="0"/>
              <a:t>the following URL. But please do not access unnecessarily from the Kobayashi hall not to put the pressure </a:t>
            </a:r>
            <a:r>
              <a:rPr lang="en-US" altLang="ja-JP" sz="2400" dirty="0" smtClean="0"/>
              <a:t>for the Wi-Fi </a:t>
            </a:r>
            <a:r>
              <a:rPr lang="en-US" altLang="ja-JP" sz="2400" dirty="0"/>
              <a:t>bandwidth.</a:t>
            </a:r>
            <a:endParaRPr kumimoji="1" lang="ja-JP" altLang="en-US" sz="2400" dirty="0"/>
          </a:p>
        </p:txBody>
      </p:sp>
      <p:graphicFrame>
        <p:nvGraphicFramePr>
          <p:cNvPr id="7" name="表 6"/>
          <p:cNvGraphicFramePr>
            <a:graphicFrameLocks noGrp="1"/>
          </p:cNvGraphicFramePr>
          <p:nvPr>
            <p:extLst>
              <p:ext uri="{D42A27DB-BD31-4B8C-83A1-F6EECF244321}">
                <p14:modId xmlns:p14="http://schemas.microsoft.com/office/powerpoint/2010/main" val="2665715723"/>
              </p:ext>
            </p:extLst>
          </p:nvPr>
        </p:nvGraphicFramePr>
        <p:xfrm>
          <a:off x="457200" y="3120333"/>
          <a:ext cx="8229599" cy="2827750"/>
        </p:xfrm>
        <a:graphic>
          <a:graphicData uri="http://schemas.openxmlformats.org/drawingml/2006/table">
            <a:tbl>
              <a:tblPr/>
              <a:tblGrid>
                <a:gridCol w="608556"/>
                <a:gridCol w="1377704"/>
                <a:gridCol w="3493565"/>
                <a:gridCol w="2749774"/>
              </a:tblGrid>
              <a:tr h="279017">
                <a:tc>
                  <a:txBody>
                    <a:bodyPr/>
                    <a:lstStyle/>
                    <a:p>
                      <a:pPr algn="l" fontAlgn="ctr"/>
                      <a:r>
                        <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YouTube Live</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IBM Cloud Video</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279017">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Mon</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rPr>
                        <a:t>9:00-12:30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https://youtu.be/xnviMGGj0as</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ja-JP" altLang="en-US" sz="1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rPr>
                        <a:t>14:00-17:30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https://youtu.be/kN9ICdxg8yo</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Tue</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9:00-12:30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https://youtu.be/RdMq2QT0V2M</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ja-JP" altLang="en-US" sz="1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14:00-17:30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https://youtu.be/1OkxLNHoPQY</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Wed</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9:00-12:30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https://youtu.be/7sh9N9MIIUA</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ja-JP" altLang="en-US" sz="1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14:00-17:30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https://youtu.be/ywwFuAZs2XU</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Thu</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9:00-12:30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https://youtu.be/mHv0dl-o9ms</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ja-JP" altLang="en-US" sz="1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14:00-17:30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https://youtu.be/JBX2mSSzQsU</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17">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Fri</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rPr>
                        <a:t>9:00-12:30</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a:solidFill>
                            <a:srgbClr val="000000"/>
                          </a:solidFill>
                          <a:effectLst/>
                          <a:latin typeface="ＭＳ Ｐゴシック" panose="020B0600070205080204" pitchFamily="50" charset="-128"/>
                          <a:ea typeface="ＭＳ Ｐゴシック" panose="020B0600070205080204" pitchFamily="50" charset="-128"/>
                        </a:rPr>
                        <a:t>https://youtu.be/AGc4pNoyw0A</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rPr>
                        <a:t>http://ustre.am/1AhJR</a:t>
                      </a:r>
                    </a:p>
                  </a:txBody>
                  <a:tcPr marL="8455" marR="8455" marT="84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6341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Conference venue</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5</a:t>
            </a:fld>
            <a:endParaRPr kumimoji="1" lang="ja-JP" altLang="en-US" dirty="0"/>
          </a:p>
        </p:txBody>
      </p:sp>
      <p:pic>
        <p:nvPicPr>
          <p:cNvPr id="6" name="図 5"/>
          <p:cNvPicPr>
            <a:picLocks noChangeAspect="1"/>
          </p:cNvPicPr>
          <p:nvPr/>
        </p:nvPicPr>
        <p:blipFill>
          <a:blip r:embed="rId2"/>
          <a:stretch>
            <a:fillRect/>
          </a:stretch>
        </p:blipFill>
        <p:spPr>
          <a:xfrm>
            <a:off x="4860032" y="782216"/>
            <a:ext cx="4112087" cy="5803810"/>
          </a:xfrm>
          <a:prstGeom prst="rect">
            <a:avLst/>
          </a:prstGeom>
          <a:ln>
            <a:noFill/>
          </a:ln>
          <a:effectLst>
            <a:outerShdw blurRad="292100" dist="139700" dir="2700000" algn="tl" rotWithShape="0">
              <a:srgbClr val="333333">
                <a:alpha val="65000"/>
              </a:srgbClr>
            </a:outerShdw>
          </a:effectLst>
        </p:spPr>
      </p:pic>
      <p:sp>
        <p:nvSpPr>
          <p:cNvPr id="7" name="テキスト ボックス 6"/>
          <p:cNvSpPr txBox="1"/>
          <p:nvPr/>
        </p:nvSpPr>
        <p:spPr>
          <a:xfrm>
            <a:off x="251290" y="1421555"/>
            <a:ext cx="4320479" cy="4801314"/>
          </a:xfrm>
          <a:prstGeom prst="rect">
            <a:avLst/>
          </a:prstGeom>
          <a:noFill/>
        </p:spPr>
        <p:txBody>
          <a:bodyPr wrap="square" rtlCol="0">
            <a:spAutoFit/>
          </a:bodyPr>
          <a:lstStyle/>
          <a:p>
            <a:r>
              <a:rPr lang="en-US" altLang="ja-JP" sz="2400" b="1" u="sng" dirty="0" smtClean="0"/>
              <a:t>Restroom:</a:t>
            </a:r>
          </a:p>
          <a:p>
            <a:r>
              <a:rPr lang="en-US" altLang="ja-JP" sz="2400" dirty="0"/>
              <a:t>The capacity of the closest restroom from Kobayashi hall is quite limited. So, please use the restroom in </a:t>
            </a:r>
            <a:r>
              <a:rPr lang="en-US" altLang="ja-JP" sz="2400" dirty="0" smtClean="0"/>
              <a:t>the other building, in </a:t>
            </a:r>
            <a:r>
              <a:rPr lang="en-US" altLang="ja-JP" sz="2400" dirty="0"/>
              <a:t>case </a:t>
            </a:r>
            <a:r>
              <a:rPr lang="en-US" altLang="ja-JP" sz="2400" dirty="0" smtClean="0"/>
              <a:t>there is a long </a:t>
            </a:r>
            <a:r>
              <a:rPr lang="en-US" altLang="ja-JP" sz="2400" dirty="0"/>
              <a:t>queue.</a:t>
            </a:r>
            <a:endParaRPr lang="en-US" altLang="ja-JP" sz="2400" dirty="0" smtClean="0"/>
          </a:p>
          <a:p>
            <a:endParaRPr kumimoji="1" lang="en-US" altLang="ja-JP" sz="2400" dirty="0"/>
          </a:p>
          <a:p>
            <a:r>
              <a:rPr lang="en-US" altLang="ja-JP" sz="2400" b="1" u="sng" dirty="0" smtClean="0"/>
              <a:t>Smoking:</a:t>
            </a:r>
          </a:p>
          <a:p>
            <a:r>
              <a:rPr lang="en-US" altLang="ja-JP" sz="2400" dirty="0"/>
              <a:t>Smoking is prohibited in the campus </a:t>
            </a:r>
            <a:r>
              <a:rPr lang="en-US" altLang="ja-JP" sz="2400" dirty="0" smtClean="0"/>
              <a:t>even in the outside except </a:t>
            </a:r>
            <a:r>
              <a:rPr lang="en-US" altLang="ja-JP" sz="2400" dirty="0"/>
              <a:t>for the designated smoking area.</a:t>
            </a:r>
            <a:endParaRPr kumimoji="1" lang="en-US" altLang="ja-JP" sz="2400" dirty="0" smtClean="0"/>
          </a:p>
          <a:p>
            <a:endParaRPr kumimoji="1" lang="en-US" altLang="ja-JP" dirty="0" smtClean="0"/>
          </a:p>
        </p:txBody>
      </p:sp>
    </p:spTree>
    <p:extLst>
      <p:ext uri="{BB962C8B-B14F-4D97-AF65-F5344CB8AC3E}">
        <p14:creationId xmlns:p14="http://schemas.microsoft.com/office/powerpoint/2010/main" val="2888331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Coffee/Tea/Water and Lunch</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6</a:t>
            </a:fld>
            <a:endParaRPr kumimoji="1" lang="ja-JP" altLang="en-US" dirty="0"/>
          </a:p>
        </p:txBody>
      </p:sp>
      <p:pic>
        <p:nvPicPr>
          <p:cNvPr id="6" name="図 5"/>
          <p:cNvPicPr>
            <a:picLocks noChangeAspect="1"/>
          </p:cNvPicPr>
          <p:nvPr/>
        </p:nvPicPr>
        <p:blipFill>
          <a:blip r:embed="rId2"/>
          <a:stretch>
            <a:fillRect/>
          </a:stretch>
        </p:blipFill>
        <p:spPr>
          <a:xfrm>
            <a:off x="4860032" y="782216"/>
            <a:ext cx="4112087" cy="5803810"/>
          </a:xfrm>
          <a:prstGeom prst="rect">
            <a:avLst/>
          </a:prstGeom>
          <a:ln>
            <a:noFill/>
          </a:ln>
          <a:effectLst>
            <a:outerShdw blurRad="292100" dist="139700" dir="2700000" algn="tl" rotWithShape="0">
              <a:srgbClr val="333333">
                <a:alpha val="65000"/>
              </a:srgbClr>
            </a:outerShdw>
          </a:effectLst>
        </p:spPr>
      </p:pic>
      <p:sp>
        <p:nvSpPr>
          <p:cNvPr id="7" name="テキスト ボックス 6"/>
          <p:cNvSpPr txBox="1"/>
          <p:nvPr/>
        </p:nvSpPr>
        <p:spPr>
          <a:xfrm>
            <a:off x="-36512" y="764704"/>
            <a:ext cx="4896543" cy="6001643"/>
          </a:xfrm>
          <a:prstGeom prst="rect">
            <a:avLst/>
          </a:prstGeom>
          <a:noFill/>
        </p:spPr>
        <p:txBody>
          <a:bodyPr wrap="square" rtlCol="0">
            <a:spAutoFit/>
          </a:bodyPr>
          <a:lstStyle/>
          <a:p>
            <a:r>
              <a:rPr lang="en-US" altLang="ja-JP" sz="2400" dirty="0" smtClean="0"/>
              <a:t>Coffee </a:t>
            </a:r>
            <a:r>
              <a:rPr lang="en-US" altLang="ja-JP" sz="2400" dirty="0"/>
              <a:t>and Lunch </a:t>
            </a:r>
            <a:r>
              <a:rPr lang="en-US" altLang="ja-JP" sz="2400" dirty="0" smtClean="0"/>
              <a:t>boxes </a:t>
            </a:r>
            <a:r>
              <a:rPr lang="en-US" altLang="ja-JP" sz="2400" dirty="0"/>
              <a:t>will be served at the counter in front of the Kobayashi </a:t>
            </a:r>
            <a:r>
              <a:rPr lang="en-US" altLang="ja-JP" sz="2400" dirty="0" smtClean="0"/>
              <a:t>hall (Foyer). Please </a:t>
            </a:r>
            <a:r>
              <a:rPr lang="en-US" altLang="ja-JP" sz="2400" dirty="0"/>
              <a:t>do not take the lunch box for </a:t>
            </a:r>
            <a:r>
              <a:rPr lang="en-US" altLang="ja-JP" sz="2400" dirty="0" smtClean="0"/>
              <a:t>vegetarian, </a:t>
            </a:r>
            <a:r>
              <a:rPr lang="en-US" altLang="ja-JP" sz="2400" dirty="0"/>
              <a:t>if you did not request at the </a:t>
            </a:r>
            <a:r>
              <a:rPr lang="en-US" altLang="ja-JP" sz="2400" dirty="0" smtClean="0"/>
              <a:t>registration.</a:t>
            </a:r>
          </a:p>
          <a:p>
            <a:endParaRPr lang="en-US" altLang="ja-JP" sz="2400" dirty="0"/>
          </a:p>
          <a:p>
            <a:r>
              <a:rPr lang="en-US" altLang="ja-JP" sz="2400" dirty="0" smtClean="0"/>
              <a:t>If you cannot take a seat at Foyer, the other room is available in the Bldg. </a:t>
            </a:r>
            <a:r>
              <a:rPr lang="en-US" altLang="ja-JP" sz="2400" dirty="0" err="1" smtClean="0"/>
              <a:t>K03</a:t>
            </a:r>
            <a:r>
              <a:rPr lang="en-US" altLang="ja-JP" sz="2400" dirty="0" smtClean="0"/>
              <a:t> </a:t>
            </a:r>
            <a:r>
              <a:rPr lang="en-US" altLang="ja-JP" sz="2400" dirty="0"/>
              <a:t>(</a:t>
            </a:r>
            <a:r>
              <a:rPr lang="en-US" altLang="ja-JP" sz="2400" dirty="0" smtClean="0"/>
              <a:t>near by HUF conference room). </a:t>
            </a:r>
            <a:r>
              <a:rPr lang="en-US" altLang="ja-JP" sz="2400" dirty="0" smtClean="0">
                <a:solidFill>
                  <a:srgbClr val="FF0000"/>
                </a:solidFill>
              </a:rPr>
              <a:t>Do not eat any food inside the Kobayashi hall.</a:t>
            </a:r>
            <a:endParaRPr lang="en-US" altLang="ja-JP" sz="2400" dirty="0">
              <a:solidFill>
                <a:srgbClr val="FF0000"/>
              </a:solidFill>
            </a:endParaRPr>
          </a:p>
          <a:p>
            <a:endParaRPr lang="en-US" altLang="ja-JP" sz="2400" dirty="0" smtClean="0"/>
          </a:p>
          <a:p>
            <a:r>
              <a:rPr lang="en-US" altLang="ja-JP" sz="2400" dirty="0" smtClean="0"/>
              <a:t>Please, bring back the lunch box to the counter where you got it after the lunch. Do </a:t>
            </a:r>
            <a:r>
              <a:rPr lang="en-US" altLang="ja-JP" sz="2400" dirty="0"/>
              <a:t>not dispose in a rubbish </a:t>
            </a:r>
            <a:r>
              <a:rPr lang="en-US" altLang="ja-JP" sz="2400" dirty="0" smtClean="0"/>
              <a:t>bins.</a:t>
            </a:r>
          </a:p>
        </p:txBody>
      </p:sp>
    </p:spTree>
    <p:extLst>
      <p:ext uri="{BB962C8B-B14F-4D97-AF65-F5344CB8AC3E}">
        <p14:creationId xmlns:p14="http://schemas.microsoft.com/office/powerpoint/2010/main" val="254706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Conference busses (departure time)</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7</a:t>
            </a:fld>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2144497870"/>
              </p:ext>
            </p:extLst>
          </p:nvPr>
        </p:nvGraphicFramePr>
        <p:xfrm>
          <a:off x="742200" y="2246013"/>
          <a:ext cx="7659600" cy="4351339"/>
        </p:xfrm>
        <a:graphic>
          <a:graphicData uri="http://schemas.openxmlformats.org/drawingml/2006/table">
            <a:tbl>
              <a:tblPr/>
              <a:tblGrid>
                <a:gridCol w="1089411"/>
                <a:gridCol w="1037535"/>
                <a:gridCol w="3353831"/>
                <a:gridCol w="2178823"/>
              </a:tblGrid>
              <a:tr h="420344">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Date</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From Hotels</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A9D08E"/>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From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4B084"/>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From Banquet Hall (Sansuitei)</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497B0"/>
                    </a:solidFill>
                  </a:tcPr>
                </a:tc>
              </a:tr>
              <a:tr h="786199">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Oct. 16 (Mon)</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8:00 (to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18:00 (to Reception)</a:t>
                      </a:r>
                      <a:br>
                        <a:rPr lang="en-US" sz="1300" b="1" i="0" u="none" strike="noStrike" dirty="0">
                          <a:solidFill>
                            <a:srgbClr val="000000"/>
                          </a:solidFill>
                          <a:effectLst/>
                          <a:latin typeface="Calibri" panose="020F0502020204030204" pitchFamily="34" charset="0"/>
                          <a:ea typeface="ＭＳ Ｐゴシック" panose="020B0600070205080204" pitchFamily="50" charset="-128"/>
                        </a:rPr>
                      </a:b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Okura Frontier Hotel Tsukuba Main Bldg.  </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ja-JP" altLang="en-US" sz="1300" b="1" i="0" u="none" strike="noStrike" dirty="0">
                          <a:solidFill>
                            <a:srgbClr val="000000"/>
                          </a:solidFill>
                          <a:effectLst/>
                          <a:latin typeface="Calibri" panose="020F0502020204030204" pitchFamily="34" charset="0"/>
                          <a:ea typeface="ＭＳ Ｐゴシック" panose="020B0600070205080204" pitchFamily="50" charset="-128"/>
                        </a:rPr>
                        <a:t>　</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9050" cap="flat" cmpd="sng" algn="ctr">
                      <a:solidFill>
                        <a:srgbClr val="000000"/>
                      </a:solidFill>
                      <a:prstDash val="solid"/>
                      <a:round/>
                      <a:headEnd type="none" w="med" len="med"/>
                      <a:tailEnd type="none" w="med" len="med"/>
                    </a:lnTlToBr>
                    <a:lnBlToTr w="19050" cap="flat" cmpd="sng" algn="ctr">
                      <a:solidFill>
                        <a:srgbClr val="000000"/>
                      </a:solidFill>
                      <a:prstDash val="solid"/>
                      <a:round/>
                      <a:headEnd type="none" w="med" len="med"/>
                      <a:tailEnd type="none" w="med" len="med"/>
                    </a:lnBlToTr>
                  </a:tcPr>
                </a:tc>
              </a:tr>
              <a:tr h="786199">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Oct. 17 (Tue)</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8:00 (to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18:00 (to Hotels)</a:t>
                      </a:r>
                      <a:br>
                        <a:rPr lang="en-US" sz="1300" b="1" i="0" u="none" strike="noStrike" dirty="0">
                          <a:solidFill>
                            <a:srgbClr val="000000"/>
                          </a:solidFill>
                          <a:effectLst/>
                          <a:latin typeface="Calibri" panose="020F0502020204030204" pitchFamily="34" charset="0"/>
                          <a:ea typeface="ＭＳ Ｐゴシック" panose="020B0600070205080204" pitchFamily="50" charset="-128"/>
                        </a:rPr>
                      </a:b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19:30 (to Hotels, HEPiX Board Member)</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ja-JP" altLang="en-US" sz="1300" b="1" i="0" u="none" strike="noStrike" dirty="0">
                          <a:solidFill>
                            <a:srgbClr val="000000"/>
                          </a:solidFill>
                          <a:effectLst/>
                          <a:latin typeface="Calibri" panose="020F0502020204030204" pitchFamily="34" charset="0"/>
                          <a:ea typeface="ＭＳ Ｐゴシック" panose="020B0600070205080204" pitchFamily="50" charset="-128"/>
                        </a:rPr>
                        <a:t>　</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9050" cap="flat" cmpd="sng" algn="ctr">
                      <a:solidFill>
                        <a:srgbClr val="000000"/>
                      </a:solidFill>
                      <a:prstDash val="solid"/>
                      <a:round/>
                      <a:headEnd type="none" w="med" len="med"/>
                      <a:tailEnd type="none" w="med" len="med"/>
                    </a:lnTlToBr>
                    <a:lnBlToTr w="19050" cap="flat" cmpd="sng" algn="ctr">
                      <a:solidFill>
                        <a:srgbClr val="000000"/>
                      </a:solidFill>
                      <a:prstDash val="solid"/>
                      <a:round/>
                      <a:headEnd type="none" w="med" len="med"/>
                      <a:tailEnd type="none" w="med" len="med"/>
                    </a:lnBlToTr>
                  </a:tcPr>
                </a:tc>
              </a:tr>
              <a:tr h="786199">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Oct. 18 (Wed)</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8:00 (to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18:00 (to HEPiX Banquet)</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22:30 (to Hotels)</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86199">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Oct. 19 (Thu)</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8:00 (to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18:00 (to Hotels)</a:t>
                      </a:r>
                      <a:br>
                        <a:rPr lang="en-US" sz="1300" b="1" i="0" u="none" strike="noStrike" dirty="0">
                          <a:solidFill>
                            <a:srgbClr val="000000"/>
                          </a:solidFill>
                          <a:effectLst/>
                          <a:latin typeface="Calibri" panose="020F0502020204030204" pitchFamily="34" charset="0"/>
                          <a:ea typeface="ＭＳ Ｐゴシック" panose="020B0600070205080204" pitchFamily="50" charset="-128"/>
                        </a:rPr>
                      </a:b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18:00 (to HUF Banquet)</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22:30 (to Hotels)</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86199">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Oct. 20 (Fri)</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8:00 (to KEK)</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12:10 (to Hotels, Before Lunch, Max 45 people)</a:t>
                      </a:r>
                      <a:br>
                        <a:rPr lang="en-US" sz="1300" b="1" i="0" u="none" strike="noStrike" dirty="0">
                          <a:solidFill>
                            <a:srgbClr val="000000"/>
                          </a:solidFill>
                          <a:effectLst/>
                          <a:latin typeface="Calibri" panose="020F0502020204030204" pitchFamily="34" charset="0"/>
                          <a:ea typeface="ＭＳ Ｐゴシック" panose="020B0600070205080204" pitchFamily="50" charset="-128"/>
                        </a:rPr>
                      </a:b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13:30 (to Hotels, After Lunch, Max 45 people)</a:t>
                      </a:r>
                      <a:br>
                        <a:rPr lang="en-US" sz="1300" b="1" i="0" u="none" strike="noStrike" dirty="0">
                          <a:solidFill>
                            <a:srgbClr val="000000"/>
                          </a:solidFill>
                          <a:effectLst/>
                          <a:latin typeface="Calibri" panose="020F0502020204030204" pitchFamily="34" charset="0"/>
                          <a:ea typeface="ＭＳ Ｐゴシック" panose="020B0600070205080204" pitchFamily="50" charset="-128"/>
                        </a:rPr>
                      </a:br>
                      <a:r>
                        <a:rPr lang="en-US" sz="1300" b="1" i="0" u="none" strike="noStrike" dirty="0">
                          <a:solidFill>
                            <a:srgbClr val="000000"/>
                          </a:solidFill>
                          <a:effectLst/>
                          <a:latin typeface="Calibri" panose="020F0502020204030204" pitchFamily="34" charset="0"/>
                          <a:ea typeface="ＭＳ Ｐゴシック" panose="020B0600070205080204" pitchFamily="50" charset="-128"/>
                        </a:rPr>
                        <a:t> 15:00 (to Hotels, After KEK Facility Tour)</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ctr"/>
                      <a:r>
                        <a:rPr lang="ja-JP" altLang="en-US" sz="1300" b="1" i="0" u="none" strike="noStrike" dirty="0">
                          <a:solidFill>
                            <a:srgbClr val="000000"/>
                          </a:solidFill>
                          <a:effectLst/>
                          <a:latin typeface="Calibri" panose="020F0502020204030204" pitchFamily="34" charset="0"/>
                          <a:ea typeface="ＭＳ Ｐゴシック" panose="020B0600070205080204" pitchFamily="50" charset="-128"/>
                        </a:rPr>
                        <a:t>　</a:t>
                      </a:r>
                    </a:p>
                  </a:txBody>
                  <a:tcPr marL="7784" marR="7784" marT="778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9050" cap="flat" cmpd="sng" algn="ctr">
                      <a:solidFill>
                        <a:srgbClr val="000000"/>
                      </a:solidFill>
                      <a:prstDash val="solid"/>
                      <a:round/>
                      <a:headEnd type="none" w="med" len="med"/>
                      <a:tailEnd type="none" w="med" len="med"/>
                    </a:lnTlToBr>
                    <a:lnBlToTr w="19050" cap="flat" cmpd="sng" algn="ctr">
                      <a:solidFill>
                        <a:srgbClr val="000000"/>
                      </a:solidFill>
                      <a:prstDash val="solid"/>
                      <a:round/>
                      <a:headEnd type="none" w="med" len="med"/>
                      <a:tailEnd type="none" w="med" len="med"/>
                    </a:lnBlToTr>
                  </a:tcPr>
                </a:tc>
              </a:tr>
            </a:tbl>
          </a:graphicData>
        </a:graphic>
      </p:graphicFrame>
      <p:sp>
        <p:nvSpPr>
          <p:cNvPr id="7" name="テキスト ボックス 6"/>
          <p:cNvSpPr txBox="1"/>
          <p:nvPr/>
        </p:nvSpPr>
        <p:spPr>
          <a:xfrm>
            <a:off x="741969" y="676353"/>
            <a:ext cx="7659600" cy="1569660"/>
          </a:xfrm>
          <a:prstGeom prst="rect">
            <a:avLst/>
          </a:prstGeom>
          <a:noFill/>
        </p:spPr>
        <p:txBody>
          <a:bodyPr wrap="square" rtlCol="0">
            <a:spAutoFit/>
          </a:bodyPr>
          <a:lstStyle/>
          <a:p>
            <a:r>
              <a:rPr lang="en-US" altLang="ja-JP" sz="2400" dirty="0" smtClean="0"/>
              <a:t>You can take the return bus on Friday first come first served basis. The first bus will leave just after the end of the session. In case you could not get it, please take the next one after the lunch, otherwise please take the public bus. </a:t>
            </a:r>
            <a:endParaRPr lang="en-US" altLang="ja-JP" sz="2400" dirty="0"/>
          </a:p>
        </p:txBody>
      </p:sp>
    </p:spTree>
    <p:extLst>
      <p:ext uri="{BB962C8B-B14F-4D97-AF65-F5344CB8AC3E}">
        <p14:creationId xmlns:p14="http://schemas.microsoft.com/office/powerpoint/2010/main" val="1721739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Reception and Banquet</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8</a:t>
            </a:fld>
            <a:endParaRPr kumimoji="1" lang="ja-JP" altLang="en-US" dirty="0"/>
          </a:p>
        </p:txBody>
      </p:sp>
      <p:sp>
        <p:nvSpPr>
          <p:cNvPr id="7" name="テキスト ボックス 6"/>
          <p:cNvSpPr txBox="1"/>
          <p:nvPr/>
        </p:nvSpPr>
        <p:spPr>
          <a:xfrm>
            <a:off x="107504" y="836712"/>
            <a:ext cx="8928992" cy="2677656"/>
          </a:xfrm>
          <a:prstGeom prst="rect">
            <a:avLst/>
          </a:prstGeom>
          <a:noFill/>
        </p:spPr>
        <p:txBody>
          <a:bodyPr wrap="square" rtlCol="0">
            <a:spAutoFit/>
          </a:bodyPr>
          <a:lstStyle/>
          <a:p>
            <a:r>
              <a:rPr lang="en-US" altLang="ja-JP" sz="2400" dirty="0" smtClean="0"/>
              <a:t>Reception is Today </a:t>
            </a:r>
            <a:r>
              <a:rPr lang="en-US" altLang="ja-JP" sz="2400" dirty="0" smtClean="0"/>
              <a:t>(19:00) at </a:t>
            </a:r>
            <a:r>
              <a:rPr lang="en-US" altLang="ja-JP" sz="2400" dirty="0" smtClean="0"/>
              <a:t>Okura Frontier Hotel (Main. Bldg.)</a:t>
            </a:r>
          </a:p>
          <a:p>
            <a:endParaRPr lang="en-US" altLang="ja-JP" sz="2400" dirty="0"/>
          </a:p>
          <a:p>
            <a:pPr marL="342900" indent="-342900">
              <a:buFont typeface="Arial" panose="020B0604020202020204" pitchFamily="34" charset="0"/>
              <a:buChar char="•"/>
            </a:pPr>
            <a:r>
              <a:rPr lang="en-US" altLang="ja-JP" sz="2400" dirty="0" smtClean="0"/>
              <a:t>HEPiX banquet is on Wednesday </a:t>
            </a:r>
            <a:r>
              <a:rPr lang="en-US" altLang="ja-JP" sz="2400" dirty="0" smtClean="0"/>
              <a:t>(19:00) at </a:t>
            </a:r>
            <a:r>
              <a:rPr lang="en-US" altLang="ja-JP" sz="2400" dirty="0" err="1" smtClean="0"/>
              <a:t>Sansuitei</a:t>
            </a:r>
            <a:r>
              <a:rPr lang="en-US" altLang="ja-JP" sz="2400" dirty="0" smtClean="0"/>
              <a:t>.</a:t>
            </a:r>
          </a:p>
          <a:p>
            <a:pPr marL="342900" indent="-342900">
              <a:buFont typeface="Arial" panose="020B0604020202020204" pitchFamily="34" charset="0"/>
              <a:buChar char="•"/>
            </a:pPr>
            <a:r>
              <a:rPr lang="en-US" altLang="ja-JP" sz="2400" dirty="0" smtClean="0"/>
              <a:t>HUF banquet is Thursday </a:t>
            </a:r>
            <a:r>
              <a:rPr lang="en-US" altLang="ja-JP" sz="2400" dirty="0" smtClean="0"/>
              <a:t>(19:00) at </a:t>
            </a:r>
            <a:r>
              <a:rPr lang="en-US" altLang="ja-JP" sz="2400" dirty="0" err="1" smtClean="0"/>
              <a:t>Sansuitei</a:t>
            </a:r>
            <a:r>
              <a:rPr lang="en-US" altLang="ja-JP" sz="2400" dirty="0" smtClean="0"/>
              <a:t>.</a:t>
            </a:r>
          </a:p>
          <a:p>
            <a:endParaRPr lang="en-US" altLang="ja-JP" sz="2400" dirty="0" smtClean="0"/>
          </a:p>
          <a:p>
            <a:r>
              <a:rPr lang="en-US" altLang="ja-JP" sz="2400" dirty="0" smtClean="0"/>
              <a:t>Please do not take any food before the </a:t>
            </a:r>
            <a:r>
              <a:rPr lang="en-US" altLang="ja-JP" sz="2400" dirty="0" err="1" smtClean="0"/>
              <a:t>Kanpai</a:t>
            </a:r>
            <a:r>
              <a:rPr lang="en-US" altLang="ja-JP" sz="2400" dirty="0" smtClean="0"/>
              <a:t> (</a:t>
            </a:r>
            <a:r>
              <a:rPr lang="ja-JP" altLang="en-US" sz="2400" dirty="0" smtClean="0"/>
              <a:t>乾杯</a:t>
            </a:r>
            <a:r>
              <a:rPr lang="en-US" altLang="ja-JP" sz="2400" dirty="0" smtClean="0"/>
              <a:t>)</a:t>
            </a:r>
            <a:r>
              <a:rPr lang="ja-JP" altLang="en-US" sz="2400" dirty="0"/>
              <a:t> </a:t>
            </a:r>
            <a:r>
              <a:rPr lang="en-US" altLang="ja-JP" sz="2400" dirty="0" smtClean="0"/>
              <a:t>ceremony. It is impolite action according to the Japanese </a:t>
            </a:r>
            <a:r>
              <a:rPr lang="en-US" altLang="ja-JP" sz="2400" dirty="0" smtClean="0"/>
              <a:t>traditional custom</a:t>
            </a:r>
            <a:r>
              <a:rPr lang="en-US" altLang="ja-JP" sz="2400" dirty="0" smtClean="0"/>
              <a:t>.</a:t>
            </a:r>
            <a:endParaRPr lang="en-US" altLang="ja-JP" sz="2400" dirty="0"/>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72" y="4005064"/>
            <a:ext cx="5184576" cy="1722791"/>
          </a:xfrm>
          <a:prstGeom prst="rect">
            <a:avLst/>
          </a:prstGeom>
          <a:ln>
            <a:noFill/>
          </a:ln>
          <a:effectLst>
            <a:outerShdw blurRad="292100" dist="139700" dir="2700000" algn="tl" rotWithShape="0">
              <a:srgbClr val="333333">
                <a:alpha val="65000"/>
              </a:srgbClr>
            </a:outerShdw>
          </a:effectLst>
        </p:spPr>
      </p:pic>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5171356"/>
            <a:ext cx="4032448" cy="1344150"/>
          </a:xfrm>
          <a:prstGeom prst="rect">
            <a:avLst/>
          </a:prstGeom>
          <a:ln>
            <a:noFill/>
          </a:ln>
          <a:effectLst>
            <a:outerShdw blurRad="292100" dist="139700" dir="2700000" algn="tl" rotWithShape="0">
              <a:srgbClr val="333333">
                <a:alpha val="65000"/>
              </a:srgbClr>
            </a:outerShdw>
          </a:effectLst>
        </p:spPr>
      </p:pic>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3845" y="3514556"/>
            <a:ext cx="3779939" cy="1259979"/>
          </a:xfrm>
          <a:prstGeom prst="rect">
            <a:avLst/>
          </a:prstGeom>
          <a:ln>
            <a:noFill/>
          </a:ln>
          <a:effectLst>
            <a:outerShdw blurRad="292100" dist="139700" dir="2700000" algn="tl" rotWithShape="0">
              <a:srgbClr val="333333">
                <a:alpha val="65000"/>
              </a:srgbClr>
            </a:outerShdw>
          </a:effectLst>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3779" y="1490792"/>
            <a:ext cx="1938019" cy="1192627"/>
          </a:xfrm>
          <a:prstGeom prst="rect">
            <a:avLst/>
          </a:prstGeom>
        </p:spPr>
      </p:pic>
    </p:spTree>
    <p:extLst>
      <p:ext uri="{BB962C8B-B14F-4D97-AF65-F5344CB8AC3E}">
        <p14:creationId xmlns:p14="http://schemas.microsoft.com/office/powerpoint/2010/main" val="2503217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65" y="2037041"/>
            <a:ext cx="4419128" cy="2945785"/>
          </a:xfrm>
          <a:prstGeom prst="rect">
            <a:avLst/>
          </a:prstGeom>
          <a:ln>
            <a:noFill/>
          </a:ln>
          <a:effectLst>
            <a:outerShdw blurRad="292100" dist="139700" dir="2700000" algn="tl" rotWithShape="0">
              <a:srgbClr val="333333">
                <a:alpha val="65000"/>
              </a:srgbClr>
            </a:outerShdw>
          </a:effectLst>
        </p:spPr>
      </p:pic>
      <p:sp>
        <p:nvSpPr>
          <p:cNvPr id="2" name="タイトル 1"/>
          <p:cNvSpPr>
            <a:spLocks noGrp="1"/>
          </p:cNvSpPr>
          <p:nvPr>
            <p:ph type="title"/>
          </p:nvPr>
        </p:nvSpPr>
        <p:spPr/>
        <p:txBody>
          <a:bodyPr/>
          <a:lstStyle/>
          <a:p>
            <a:r>
              <a:rPr kumimoji="1" lang="en-US" altLang="ja-JP" dirty="0" smtClean="0"/>
              <a:t>KEK facility tour on Friday</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2017-10-16</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ja-JP" smtClean="0"/>
              <a:t>Tomoaki Nakamura, KEK-CRC</a:t>
            </a:r>
            <a:endParaRPr kumimoji="1" lang="ja-JP" altLang="en-US" dirty="0"/>
          </a:p>
        </p:txBody>
      </p:sp>
      <p:sp>
        <p:nvSpPr>
          <p:cNvPr id="5" name="スライド番号プレースホルダー 4"/>
          <p:cNvSpPr>
            <a:spLocks noGrp="1"/>
          </p:cNvSpPr>
          <p:nvPr>
            <p:ph type="sldNum" sz="quarter" idx="12"/>
          </p:nvPr>
        </p:nvSpPr>
        <p:spPr/>
        <p:txBody>
          <a:bodyPr/>
          <a:lstStyle/>
          <a:p>
            <a:fld id="{65E661BB-7E57-47A1-9D03-53CDCF621D8D}" type="slidenum">
              <a:rPr kumimoji="1" lang="ja-JP" altLang="en-US" smtClean="0"/>
              <a:t>9</a:t>
            </a:fld>
            <a:endParaRPr kumimoji="1" lang="ja-JP" altLang="en-US" dirty="0"/>
          </a:p>
        </p:txBody>
      </p:sp>
      <p:pic>
        <p:nvPicPr>
          <p:cNvPr id="6" name="図 5" descr="画面の領域"/>
          <p:cNvPicPr>
            <a:picLocks noChangeAspect="1"/>
          </p:cNvPicPr>
          <p:nvPr/>
        </p:nvPicPr>
        <p:blipFill rotWithShape="1">
          <a:blip r:embed="rId3">
            <a:extLst>
              <a:ext uri="{28A0092B-C50C-407E-A947-70E740481C1C}">
                <a14:useLocalDpi xmlns:a14="http://schemas.microsoft.com/office/drawing/2010/main" val="0"/>
              </a:ext>
            </a:extLst>
          </a:blip>
          <a:srcRect t="6596" r="34708"/>
          <a:stretch/>
        </p:blipFill>
        <p:spPr>
          <a:xfrm>
            <a:off x="4499993" y="2636912"/>
            <a:ext cx="4581696" cy="3258211"/>
          </a:xfrm>
          <a:prstGeom prst="rect">
            <a:avLst/>
          </a:prstGeom>
          <a:ln>
            <a:noFill/>
          </a:ln>
          <a:effectLst>
            <a:outerShdw blurRad="292100" dist="139700" dir="2700000" algn="tl" rotWithShape="0">
              <a:srgbClr val="333333">
                <a:alpha val="65000"/>
              </a:srgbClr>
            </a:outerShdw>
          </a:effectLst>
        </p:spPr>
      </p:pic>
      <p:sp>
        <p:nvSpPr>
          <p:cNvPr id="9" name="テキスト ボックス 8"/>
          <p:cNvSpPr txBox="1"/>
          <p:nvPr/>
        </p:nvSpPr>
        <p:spPr>
          <a:xfrm>
            <a:off x="1027747" y="836712"/>
            <a:ext cx="7114127" cy="1200329"/>
          </a:xfrm>
          <a:prstGeom prst="rect">
            <a:avLst/>
          </a:prstGeom>
          <a:noFill/>
        </p:spPr>
        <p:txBody>
          <a:bodyPr wrap="none" rtlCol="0">
            <a:spAutoFit/>
          </a:bodyPr>
          <a:lstStyle/>
          <a:p>
            <a:r>
              <a:rPr kumimoji="1" lang="en-US" altLang="ja-JP" sz="2400" dirty="0" smtClean="0"/>
              <a:t>Start at 12:50</a:t>
            </a:r>
          </a:p>
          <a:p>
            <a:r>
              <a:rPr lang="en-US" altLang="ja-JP" sz="2400" dirty="0" smtClean="0"/>
              <a:t>Group A: Belle II (SuperKEKB) → </a:t>
            </a:r>
            <a:r>
              <a:rPr lang="en-US" altLang="ja-JP" sz="2400" dirty="0" err="1" smtClean="0"/>
              <a:t>KEKCC</a:t>
            </a:r>
            <a:r>
              <a:rPr lang="en-US" altLang="ja-JP" sz="2400" dirty="0" smtClean="0"/>
              <a:t>, Max. 65 people</a:t>
            </a:r>
          </a:p>
          <a:p>
            <a:r>
              <a:rPr lang="en-US" altLang="ja-JP" sz="2400" dirty="0"/>
              <a:t>Group </a:t>
            </a:r>
            <a:r>
              <a:rPr lang="en-US" altLang="ja-JP" sz="2400" dirty="0" smtClean="0"/>
              <a:t>B: </a:t>
            </a:r>
            <a:r>
              <a:rPr lang="en-US" altLang="ja-JP" sz="2400" dirty="0" err="1" smtClean="0"/>
              <a:t>KEKCC</a:t>
            </a:r>
            <a:r>
              <a:rPr lang="en-US" altLang="ja-JP" sz="2400" dirty="0" smtClean="0"/>
              <a:t> </a:t>
            </a:r>
            <a:r>
              <a:rPr lang="en-US" altLang="ja-JP" sz="2400" dirty="0"/>
              <a:t>→ </a:t>
            </a:r>
            <a:r>
              <a:rPr lang="en-US" altLang="ja-JP" sz="2400" dirty="0" smtClean="0"/>
              <a:t>Belle II (SuperKEKB), Max. 45 people</a:t>
            </a:r>
            <a:endParaRPr lang="ja-JP" altLang="en-US" sz="2400" dirty="0"/>
          </a:p>
        </p:txBody>
      </p:sp>
      <p:sp>
        <p:nvSpPr>
          <p:cNvPr id="10" name="テキスト ボックス 9"/>
          <p:cNvSpPr txBox="1"/>
          <p:nvPr/>
        </p:nvSpPr>
        <p:spPr>
          <a:xfrm>
            <a:off x="539551" y="4989776"/>
            <a:ext cx="3960441" cy="1569660"/>
          </a:xfrm>
          <a:prstGeom prst="rect">
            <a:avLst/>
          </a:prstGeom>
          <a:noFill/>
        </p:spPr>
        <p:txBody>
          <a:bodyPr wrap="square" rtlCol="0">
            <a:spAutoFit/>
          </a:bodyPr>
          <a:lstStyle/>
          <a:p>
            <a:r>
              <a:rPr lang="en-US" altLang="ja-JP" sz="2400" dirty="0" smtClean="0"/>
              <a:t>So </a:t>
            </a:r>
            <a:r>
              <a:rPr lang="en-US" altLang="ja-JP" sz="2400" dirty="0"/>
              <a:t>many people </a:t>
            </a:r>
            <a:r>
              <a:rPr lang="en-US" altLang="ja-JP" sz="2400" dirty="0" smtClean="0"/>
              <a:t>registered. We </a:t>
            </a:r>
            <a:r>
              <a:rPr lang="en-US" altLang="ja-JP" sz="2400" dirty="0"/>
              <a:t>have to divide into two groups</a:t>
            </a:r>
            <a:r>
              <a:rPr lang="en-US" altLang="ja-JP" sz="2400" dirty="0" smtClean="0"/>
              <a:t>. It will be organized after the lunch on Friday.</a:t>
            </a:r>
            <a:endParaRPr kumimoji="1" lang="ja-JP" altLang="en-US" sz="2400" dirty="0"/>
          </a:p>
        </p:txBody>
      </p:sp>
    </p:spTree>
    <p:extLst>
      <p:ext uri="{BB962C8B-B14F-4D97-AF65-F5344CB8AC3E}">
        <p14:creationId xmlns:p14="http://schemas.microsoft.com/office/powerpoint/2010/main" val="101837901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14099</TotalTime>
  <Words>908</Words>
  <Application>Microsoft Office PowerPoint</Application>
  <PresentationFormat>画面に合わせる (4:3)</PresentationFormat>
  <Paragraphs>149</Paragraphs>
  <Slides>10</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ＭＳ Ｐゴシック</vt:lpstr>
      <vt:lpstr>Arial</vt:lpstr>
      <vt:lpstr>Calibri</vt:lpstr>
      <vt:lpstr>Verdana</vt:lpstr>
      <vt:lpstr>Office ​​テーマ</vt:lpstr>
      <vt:lpstr>Logistics Information</vt:lpstr>
      <vt:lpstr>Wi-Fi connection</vt:lpstr>
      <vt:lpstr>Conference rooms</vt:lpstr>
      <vt:lpstr>Video streaming for HEPiX</vt:lpstr>
      <vt:lpstr>Conference venue</vt:lpstr>
      <vt:lpstr>Coffee/Tea/Water and Lunch</vt:lpstr>
      <vt:lpstr>Conference busses (departure time)</vt:lpstr>
      <vt:lpstr>Reception and Banquet</vt:lpstr>
      <vt:lpstr>KEK facility tour on Friday</vt:lpstr>
      <vt:lpstr>AOB</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tomoaki</dc:creator>
  <cp:lastModifiedBy>Tomoaki Nakamura</cp:lastModifiedBy>
  <cp:revision>1453</cp:revision>
  <cp:lastPrinted>2016-10-10T18:19:39Z</cp:lastPrinted>
  <dcterms:created xsi:type="dcterms:W3CDTF">2011-03-10T03:35:14Z</dcterms:created>
  <dcterms:modified xsi:type="dcterms:W3CDTF">2017-10-15T18:07:48Z</dcterms:modified>
</cp:coreProperties>
</file>