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59" r:id="rId6"/>
    <p:sldId id="262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53D608-38DC-4522-B8EA-563FACCE292A}" type="datetimeFigureOut">
              <a:rPr lang="en-GB" smtClean="0"/>
              <a:t>15/10/2017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863CAA-872C-4203-A886-E1926F855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135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944" y="2169000"/>
            <a:ext cx="3408000" cy="253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8073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16-Oct-2017</a:t>
            </a:r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HEPiX Introduction - Helge.Meinhard at CERN.ch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294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16-Oct-2017</a:t>
            </a:r>
            <a:endParaRPr lang="en-GB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HEPiX Introduction - Helge.Meinhard at CERN.ch</a:t>
            </a:r>
            <a:endParaRPr lang="en-GB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265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16-Oct-2017</a:t>
            </a:r>
            <a:endParaRPr lang="en-GB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HEPiX Introduction - Helge.Meinhard at CERN.ch</a:t>
            </a:r>
            <a:endParaRPr lang="en-GB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478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16-Oct-2017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HEPiX Introduction - Helge.Meinhard at CERN.ch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473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16-Oct-2017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HEPiX Introduction - Helge.Meinhard at CERN.ch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480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GB" smtClean="0"/>
              <a:t>16-Oct-2017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Introduction - Helge.Meinhard at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988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16-Oct-2017</a:t>
            </a:r>
            <a:endParaRPr lang="en-GB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HEPiX Introduction - Helge.Meinhard at CERN.ch</a:t>
            </a:r>
            <a:endParaRPr lang="en-GB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090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6201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7788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43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16-Oct-2017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HEPiX Introduction - Helge.Meinhard at CERN.ch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892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16-Oct-2017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HEPiX Introduction - Helge.Meinhard at CERN.ch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031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7624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16-Oct-2017</a:t>
            </a:r>
            <a:endParaRPr lang="en-GB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HEPiX Introduction - Helge.Meinhard at CERN.ch</a:t>
            </a:r>
            <a:endParaRPr lang="en-GB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323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16-Oct-2017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HEPiX Introduction - Helge.Meinhard at CERN.ch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979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16-Oct-2017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HEPiX Introduction - Helge.Meinhard at CERN.ch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070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bande-02.eps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" y="6124202"/>
            <a:ext cx="12192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1329267" y="6280200"/>
            <a:ext cx="3350749" cy="552450"/>
          </a:xfrm>
          <a:prstGeom prst="rect">
            <a:avLst/>
          </a:prstGeom>
        </p:spPr>
        <p:txBody>
          <a:bodyPr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dirty="0" smtClean="0"/>
          </a:p>
          <a:p>
            <a:endParaRPr lang="fr-FR" sz="1200" dirty="0" smtClean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16-Oct-2017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HEPiX Introduction - Helge.Meinhard at CERN.ch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085" y="6203001"/>
            <a:ext cx="648643" cy="561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068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Lucida Grande"/>
        <a:buChar char="-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epix.org/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hepix-users@hepix.org" TargetMode="External"/><Relationship Id="rId2" Type="http://schemas.openxmlformats.org/officeDocument/2006/relationships/hyperlink" Target="https://www.hepix.org/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COTTRELL@SLACVM.SLAC.STANFORD.EDU" TargetMode="External"/><Relationship Id="rId2" Type="http://schemas.openxmlformats.org/officeDocument/2006/relationships/hyperlink" Target="mailto:HEPIX_L@HEPNET.FNAL.GOV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mailto:ALAN@VXCERN.CERN.CH" TargetMode="External"/><Relationship Id="rId5" Type="http://schemas.openxmlformats.org/officeDocument/2006/relationships/hyperlink" Target="mailto:HRRCR@CERNVM.CERN.CH" TargetMode="External"/><Relationship Id="rId4" Type="http://schemas.openxmlformats.org/officeDocument/2006/relationships/hyperlink" Target="mailto:NICHOLLS@FNAL.G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smtClean="0"/>
              <a:t>Introduction to </a:t>
            </a:r>
            <a:r>
              <a:rPr lang="en-GB" dirty="0" err="1" smtClean="0"/>
              <a:t>HEPiX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Helge Meinhard, CERN-IT</a:t>
            </a:r>
          </a:p>
          <a:p>
            <a:r>
              <a:rPr lang="en-GB" dirty="0" err="1" smtClean="0"/>
              <a:t>HEPiX</a:t>
            </a:r>
            <a:r>
              <a:rPr lang="en-GB" dirty="0" smtClean="0"/>
              <a:t> / LHCOPN-LHCONE / HUF</a:t>
            </a:r>
          </a:p>
          <a:p>
            <a:r>
              <a:rPr lang="en-GB" dirty="0" smtClean="0"/>
              <a:t>KEK (Tsukuba/Japan)*, 16 October 2017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215" y="285747"/>
            <a:ext cx="2230586" cy="19312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26015" y="5805577"/>
            <a:ext cx="614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(*) </a:t>
            </a:r>
            <a:r>
              <a:rPr lang="en-GB" dirty="0"/>
              <a:t>The first </a:t>
            </a:r>
            <a:r>
              <a:rPr lang="en-GB" dirty="0" err="1"/>
              <a:t>HEPiX</a:t>
            </a:r>
            <a:r>
              <a:rPr lang="en-GB" dirty="0"/>
              <a:t> meeting in Japan – BUT… (see end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935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HEPiX</a:t>
            </a:r>
            <a:r>
              <a:rPr lang="en-GB" dirty="0" smtClean="0"/>
              <a:t> Mission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From our Web site </a:t>
            </a:r>
            <a:r>
              <a:rPr lang="en-GB" dirty="0" smtClean="0">
                <a:hlinkClick r:id="rId2"/>
              </a:rPr>
              <a:t>https://www.hepix.org</a:t>
            </a:r>
            <a:r>
              <a:rPr lang="en-GB" dirty="0" smtClean="0"/>
              <a:t>:</a:t>
            </a:r>
            <a:br>
              <a:rPr lang="en-GB" dirty="0" smtClean="0"/>
            </a:b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“The </a:t>
            </a:r>
            <a:r>
              <a:rPr lang="en-GB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HEPiX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forum brings together worldwide Information Technology staff, including system administrators, system engineers, and managers from the High Energy Physics and Nuclear Physics laboratories and institutes, to </a:t>
            </a:r>
            <a:r>
              <a:rPr lang="en-GB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foster a learning and sharing experience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between sites facing scientific computing and data challenges.”</a:t>
            </a:r>
          </a:p>
          <a:p>
            <a:endParaRPr lang="en-GB" dirty="0" smtClean="0"/>
          </a:p>
          <a:p>
            <a:r>
              <a:rPr lang="en-GB" dirty="0" smtClean="0"/>
              <a:t>Emphasis </a:t>
            </a:r>
            <a:r>
              <a:rPr lang="en-GB" dirty="0"/>
              <a:t>is </a:t>
            </a:r>
            <a:r>
              <a:rPr lang="en-GB" dirty="0" smtClean="0"/>
              <a:t>on site services </a:t>
            </a:r>
            <a:r>
              <a:rPr lang="en-GB" dirty="0"/>
              <a:t>as opposed to experiment software and middleware</a:t>
            </a:r>
          </a:p>
          <a:p>
            <a:endParaRPr lang="en-GB" dirty="0"/>
          </a:p>
          <a:p>
            <a:r>
              <a:rPr lang="en-GB" dirty="0" smtClean="0"/>
              <a:t>Originating </a:t>
            </a:r>
            <a:r>
              <a:rPr lang="en-GB" dirty="0"/>
              <a:t>in HEP (particle physics), but </a:t>
            </a:r>
            <a:r>
              <a:rPr lang="en-GB" dirty="0" smtClean="0"/>
              <a:t>open </a:t>
            </a:r>
            <a:r>
              <a:rPr lang="en-GB" dirty="0"/>
              <a:t>to other </a:t>
            </a:r>
            <a:r>
              <a:rPr lang="en-GB" dirty="0" smtClean="0"/>
              <a:t>sciences</a:t>
            </a:r>
          </a:p>
          <a:p>
            <a:pPr lvl="1"/>
            <a:r>
              <a:rPr lang="en-GB" dirty="0" smtClean="0"/>
              <a:t>Recent </a:t>
            </a:r>
            <a:r>
              <a:rPr lang="en-GB" dirty="0"/>
              <a:t>participation from life sciences, photon/material sciences, </a:t>
            </a:r>
            <a:r>
              <a:rPr lang="en-GB" dirty="0" smtClean="0"/>
              <a:t>...</a:t>
            </a:r>
          </a:p>
          <a:p>
            <a:pPr lvl="1"/>
            <a:r>
              <a:rPr lang="en-GB" dirty="0" smtClean="0"/>
              <a:t>Just </a:t>
            </a:r>
            <a:r>
              <a:rPr lang="en-GB" dirty="0"/>
              <a:t>attend our workshops (see below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16-Oct-2017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HEPiX Introduction - Helge.Meinhard at CERN.ch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157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HEPiX</a:t>
            </a:r>
            <a:r>
              <a:rPr lang="en-GB" dirty="0" smtClean="0"/>
              <a:t> Activities: Workshops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Twice per </a:t>
            </a:r>
            <a:r>
              <a:rPr lang="en-GB" dirty="0"/>
              <a:t>year, one week each, in Europe, North America and </a:t>
            </a:r>
            <a:r>
              <a:rPr lang="en-GB" dirty="0" smtClean="0"/>
              <a:t>Asia</a:t>
            </a:r>
          </a:p>
          <a:p>
            <a:pPr lvl="1"/>
            <a:r>
              <a:rPr lang="en-GB" dirty="0"/>
              <a:t>T</a:t>
            </a:r>
            <a:r>
              <a:rPr lang="en-GB" dirty="0" smtClean="0"/>
              <a:t>ypically </a:t>
            </a:r>
            <a:r>
              <a:rPr lang="en-GB" dirty="0"/>
              <a:t>100...140 </a:t>
            </a:r>
            <a:r>
              <a:rPr lang="en-GB" dirty="0" smtClean="0"/>
              <a:t>participants</a:t>
            </a:r>
          </a:p>
          <a:p>
            <a:pPr lvl="1"/>
            <a:r>
              <a:rPr lang="en-GB" dirty="0" smtClean="0"/>
              <a:t>This one is </a:t>
            </a:r>
            <a:r>
              <a:rPr lang="en-GB" dirty="0"/>
              <a:t>the 56th </a:t>
            </a:r>
            <a:r>
              <a:rPr lang="en-GB" dirty="0" smtClean="0"/>
              <a:t>workshop since 1991 - third </a:t>
            </a:r>
            <a:r>
              <a:rPr lang="en-GB" dirty="0"/>
              <a:t>Asian </a:t>
            </a:r>
            <a:r>
              <a:rPr lang="en-GB" dirty="0" smtClean="0"/>
              <a:t>workshop </a:t>
            </a:r>
            <a:r>
              <a:rPr lang="en-GB" dirty="0"/>
              <a:t>after ASGC (Taipei) </a:t>
            </a:r>
            <a:r>
              <a:rPr lang="en-GB" dirty="0" smtClean="0"/>
              <a:t>2008 and </a:t>
            </a:r>
            <a:r>
              <a:rPr lang="en-GB" dirty="0"/>
              <a:t>IHEP (Beijing</a:t>
            </a:r>
            <a:r>
              <a:rPr lang="en-GB" dirty="0" smtClean="0"/>
              <a:t>) 2012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Workshop style</a:t>
            </a:r>
            <a:endParaRPr lang="en-GB" dirty="0"/>
          </a:p>
          <a:p>
            <a:pPr lvl="1"/>
            <a:r>
              <a:rPr lang="en-GB" dirty="0" smtClean="0"/>
              <a:t>All </a:t>
            </a:r>
            <a:r>
              <a:rPr lang="en-GB" dirty="0"/>
              <a:t>plenary, no parallel sessions</a:t>
            </a:r>
          </a:p>
          <a:p>
            <a:pPr lvl="1"/>
            <a:r>
              <a:rPr lang="en-GB" dirty="0" smtClean="0"/>
              <a:t>Abstracts </a:t>
            </a:r>
            <a:r>
              <a:rPr lang="en-GB" dirty="0"/>
              <a:t>are usually accepted - no formal Programme Committee reviewing</a:t>
            </a:r>
          </a:p>
          <a:p>
            <a:pPr lvl="1"/>
            <a:r>
              <a:rPr lang="en-GB" dirty="0" smtClean="0"/>
              <a:t>No </a:t>
            </a:r>
            <a:r>
              <a:rPr lang="en-GB" dirty="0"/>
              <a:t>proceedings</a:t>
            </a:r>
          </a:p>
          <a:p>
            <a:pPr lvl="1"/>
            <a:r>
              <a:rPr lang="en-GB" dirty="0" smtClean="0"/>
              <a:t>70</a:t>
            </a:r>
            <a:r>
              <a:rPr lang="en-GB" dirty="0"/>
              <a:t>...75 contributions per </a:t>
            </a:r>
            <a:r>
              <a:rPr lang="en-GB" dirty="0" smtClean="0"/>
              <a:t>workshop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Honest exchanges about experience, status and plans</a:t>
            </a:r>
          </a:p>
          <a:p>
            <a:pPr lvl="1"/>
            <a:r>
              <a:rPr lang="en-GB" dirty="0" smtClean="0"/>
              <a:t>People report successes as well as failures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16-Oct-2017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HEPiX Introduction - Helge.Meinhard at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772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HEPiX</a:t>
            </a:r>
            <a:r>
              <a:rPr lang="en-GB" dirty="0" smtClean="0"/>
              <a:t> Activities: Workshops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Topics </a:t>
            </a:r>
            <a:r>
              <a:rPr lang="en-GB" dirty="0"/>
              <a:t>organised according to </a:t>
            </a:r>
            <a:r>
              <a:rPr lang="en-GB" dirty="0" smtClean="0"/>
              <a:t>tracks</a:t>
            </a:r>
            <a:endParaRPr lang="en-GB" dirty="0"/>
          </a:p>
          <a:p>
            <a:pPr lvl="1"/>
            <a:r>
              <a:rPr lang="en-GB" dirty="0" smtClean="0"/>
              <a:t>Networking </a:t>
            </a:r>
            <a:r>
              <a:rPr lang="en-GB" dirty="0"/>
              <a:t>and security</a:t>
            </a:r>
          </a:p>
          <a:p>
            <a:pPr lvl="1"/>
            <a:r>
              <a:rPr lang="en-GB" dirty="0" smtClean="0"/>
              <a:t>Storage</a:t>
            </a:r>
            <a:endParaRPr lang="en-GB" dirty="0"/>
          </a:p>
          <a:p>
            <a:pPr lvl="1"/>
            <a:r>
              <a:rPr lang="en-GB" dirty="0" smtClean="0"/>
              <a:t>Computing </a:t>
            </a:r>
            <a:r>
              <a:rPr lang="en-GB" dirty="0"/>
              <a:t>and batch systems</a:t>
            </a:r>
          </a:p>
          <a:p>
            <a:pPr lvl="1"/>
            <a:r>
              <a:rPr lang="en-GB" dirty="0" smtClean="0"/>
              <a:t>Clouds</a:t>
            </a:r>
            <a:r>
              <a:rPr lang="en-GB" dirty="0"/>
              <a:t>, virtualisation, grids</a:t>
            </a:r>
          </a:p>
          <a:p>
            <a:pPr lvl="1"/>
            <a:r>
              <a:rPr lang="en-GB" dirty="0" smtClean="0"/>
              <a:t>Basic </a:t>
            </a:r>
            <a:r>
              <a:rPr lang="en-GB" dirty="0"/>
              <a:t>IT services</a:t>
            </a:r>
          </a:p>
          <a:p>
            <a:pPr lvl="1"/>
            <a:r>
              <a:rPr lang="en-GB" dirty="0" smtClean="0"/>
              <a:t>End-user </a:t>
            </a:r>
            <a:r>
              <a:rPr lang="en-GB" dirty="0"/>
              <a:t>IT services and operating systems</a:t>
            </a:r>
          </a:p>
          <a:p>
            <a:pPr lvl="1"/>
            <a:r>
              <a:rPr lang="en-GB" dirty="0" smtClean="0"/>
              <a:t>IT </a:t>
            </a:r>
            <a:r>
              <a:rPr lang="en-GB" dirty="0"/>
              <a:t>facilities</a:t>
            </a:r>
          </a:p>
          <a:p>
            <a:endParaRPr lang="en-GB" dirty="0"/>
          </a:p>
          <a:p>
            <a:pPr lvl="1"/>
            <a:r>
              <a:rPr lang="en-GB" dirty="0" smtClean="0"/>
              <a:t>Site </a:t>
            </a:r>
            <a:r>
              <a:rPr lang="en-GB" dirty="0"/>
              <a:t>reports: short summaries of what happened at a given site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16-Oct-2017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HEPiX Introduction - Helge.Meinhard at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138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HEPiX</a:t>
            </a:r>
            <a:r>
              <a:rPr lang="en-GB" dirty="0" smtClean="0"/>
              <a:t> Activities: Working Groups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Active</a:t>
            </a:r>
            <a:endParaRPr lang="en-GB" dirty="0"/>
          </a:p>
          <a:p>
            <a:pPr lvl="1"/>
            <a:r>
              <a:rPr lang="en-GB" dirty="0" smtClean="0"/>
              <a:t>Migration to IPv6</a:t>
            </a:r>
          </a:p>
          <a:p>
            <a:pPr lvl="1"/>
            <a:r>
              <a:rPr lang="en-GB" dirty="0" smtClean="0"/>
              <a:t>CPU </a:t>
            </a:r>
            <a:r>
              <a:rPr lang="en-GB" dirty="0"/>
              <a:t>benchmarking</a:t>
            </a:r>
          </a:p>
          <a:p>
            <a:pPr lvl="1"/>
            <a:r>
              <a:rPr lang="en-GB" dirty="0" smtClean="0"/>
              <a:t>Batch </a:t>
            </a:r>
            <a:r>
              <a:rPr lang="en-GB" dirty="0"/>
              <a:t>system </a:t>
            </a:r>
            <a:r>
              <a:rPr lang="en-GB" dirty="0" smtClean="0"/>
              <a:t>monitoring</a:t>
            </a:r>
          </a:p>
          <a:p>
            <a:pPr lvl="1"/>
            <a:r>
              <a:rPr lang="en-GB" dirty="0" smtClean="0"/>
              <a:t>Data </a:t>
            </a:r>
            <a:r>
              <a:rPr lang="en-GB" dirty="0"/>
              <a:t>preservation</a:t>
            </a:r>
          </a:p>
          <a:p>
            <a:pPr lvl="1"/>
            <a:r>
              <a:rPr lang="en-GB" dirty="0" smtClean="0"/>
              <a:t>Configuration </a:t>
            </a:r>
            <a:r>
              <a:rPr lang="en-GB" dirty="0"/>
              <a:t>management</a:t>
            </a:r>
          </a:p>
          <a:p>
            <a:endParaRPr lang="en-GB" dirty="0" smtClean="0"/>
          </a:p>
          <a:p>
            <a:r>
              <a:rPr lang="en-GB" dirty="0" smtClean="0"/>
              <a:t>Completed (selection)</a:t>
            </a:r>
            <a:endParaRPr lang="en-GB" dirty="0"/>
          </a:p>
          <a:p>
            <a:pPr lvl="1"/>
            <a:r>
              <a:rPr lang="en-GB" dirty="0" smtClean="0"/>
              <a:t>Storage</a:t>
            </a:r>
            <a:endParaRPr lang="en-GB" dirty="0"/>
          </a:p>
          <a:p>
            <a:pPr lvl="1"/>
            <a:r>
              <a:rPr lang="en-GB" dirty="0" smtClean="0"/>
              <a:t>Virtualisation</a:t>
            </a:r>
            <a:endParaRPr lang="en-GB" dirty="0"/>
          </a:p>
          <a:p>
            <a:pPr lvl="1"/>
            <a:r>
              <a:rPr lang="en-GB" dirty="0" smtClean="0"/>
              <a:t>Unix </a:t>
            </a:r>
            <a:r>
              <a:rPr lang="en-GB" dirty="0"/>
              <a:t>environment scripts</a:t>
            </a:r>
          </a:p>
          <a:p>
            <a:pPr lvl="1"/>
            <a:r>
              <a:rPr lang="en-GB" dirty="0" smtClean="0"/>
              <a:t>AFS</a:t>
            </a:r>
            <a:endParaRPr lang="en-GB" dirty="0"/>
          </a:p>
          <a:p>
            <a:pPr lvl="1"/>
            <a:r>
              <a:rPr lang="en-GB" dirty="0" smtClean="0"/>
              <a:t>Security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16-Oct-2017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HEPiX Introduction - Helge.Meinhard at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219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HEPiX</a:t>
            </a:r>
            <a:r>
              <a:rPr lang="en-GB" dirty="0"/>
              <a:t> </a:t>
            </a:r>
            <a:r>
              <a:rPr lang="en-GB" dirty="0" smtClean="0"/>
              <a:t>Governance </a:t>
            </a:r>
            <a:r>
              <a:rPr lang="en-GB" i="1" dirty="0" smtClean="0"/>
              <a:t>(too strong a word)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HEPiX</a:t>
            </a:r>
            <a:r>
              <a:rPr lang="en-GB" dirty="0"/>
              <a:t> board: </a:t>
            </a:r>
            <a:r>
              <a:rPr lang="en-GB" dirty="0" smtClean="0"/>
              <a:t>Representatives </a:t>
            </a:r>
            <a:r>
              <a:rPr lang="en-GB" dirty="0"/>
              <a:t>of major labs as well as organisers of past </a:t>
            </a:r>
            <a:r>
              <a:rPr lang="en-GB" dirty="0" smtClean="0"/>
              <a:t>successful workshops</a:t>
            </a:r>
          </a:p>
          <a:p>
            <a:pPr lvl="1"/>
            <a:r>
              <a:rPr lang="en-GB" dirty="0" smtClean="0"/>
              <a:t>Currently </a:t>
            </a:r>
            <a:r>
              <a:rPr lang="en-GB" dirty="0"/>
              <a:t>26 sites represented</a:t>
            </a:r>
          </a:p>
          <a:p>
            <a:r>
              <a:rPr lang="en-GB" dirty="0" smtClean="0"/>
              <a:t>Two co-chairs</a:t>
            </a:r>
            <a:r>
              <a:rPr lang="en-GB" dirty="0"/>
              <a:t>: Helge Meinhard (CERN), Tony Wong (Brookhaven National Laboratory)</a:t>
            </a:r>
          </a:p>
          <a:p>
            <a:endParaRPr lang="en-GB" dirty="0" smtClean="0"/>
          </a:p>
          <a:p>
            <a:r>
              <a:rPr lang="en-GB" dirty="0" smtClean="0"/>
              <a:t>Face-to-face </a:t>
            </a:r>
            <a:r>
              <a:rPr lang="en-GB" dirty="0"/>
              <a:t>meetings at workshops, teleconferencing meetings in between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16-Oct-2017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HEPiX Introduction - Helge.Meinhard at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579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Coming Next, Getting in Touch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Next workshops:</a:t>
            </a:r>
          </a:p>
          <a:p>
            <a:pPr lvl="1"/>
            <a:r>
              <a:rPr lang="en-GB" dirty="0" smtClean="0"/>
              <a:t>14-18 </a:t>
            </a:r>
            <a:r>
              <a:rPr lang="en-GB" dirty="0"/>
              <a:t>May 2018: University of Wisconsin in Madison (WI), USA</a:t>
            </a:r>
          </a:p>
          <a:p>
            <a:pPr lvl="1"/>
            <a:r>
              <a:rPr lang="en-GB" dirty="0" smtClean="0"/>
              <a:t>08-12 </a:t>
            </a:r>
            <a:r>
              <a:rPr lang="en-GB" dirty="0"/>
              <a:t>October 2018: PIC, Barcelona, </a:t>
            </a:r>
            <a:r>
              <a:rPr lang="en-GB" dirty="0" smtClean="0"/>
              <a:t>Spain</a:t>
            </a:r>
          </a:p>
          <a:p>
            <a:pPr lvl="1"/>
            <a:endParaRPr lang="en-GB" dirty="0"/>
          </a:p>
          <a:p>
            <a:r>
              <a:rPr lang="en-GB" dirty="0" smtClean="0"/>
              <a:t>Web site: </a:t>
            </a:r>
            <a:r>
              <a:rPr lang="en-GB" dirty="0" smtClean="0">
                <a:hlinkClick r:id="rId2"/>
              </a:rPr>
              <a:t>https://www.hepix.org</a:t>
            </a:r>
            <a:endParaRPr lang="en-GB" dirty="0" smtClean="0"/>
          </a:p>
          <a:p>
            <a:r>
              <a:rPr lang="en-GB" dirty="0" smtClean="0"/>
              <a:t>Mailing list: </a:t>
            </a:r>
            <a:r>
              <a:rPr lang="en-GB" dirty="0" smtClean="0">
                <a:hlinkClick r:id="rId3"/>
              </a:rPr>
              <a:t>hepix-users@hepix.org</a:t>
            </a:r>
            <a:r>
              <a:rPr lang="en-GB" dirty="0" smtClean="0"/>
              <a:t> (moderated)</a:t>
            </a:r>
          </a:p>
          <a:p>
            <a:pPr lvl="1"/>
            <a:r>
              <a:rPr lang="en-GB" dirty="0"/>
              <a:t>To subscribe, send an e-mail to listserv@listserv.hepix.org with an empty subject and the following line in the e-mail </a:t>
            </a:r>
            <a:r>
              <a:rPr lang="en-GB" dirty="0" smtClean="0"/>
              <a:t>body:</a:t>
            </a:r>
            <a:br>
              <a:rPr lang="en-GB" dirty="0" smtClean="0"/>
            </a:br>
            <a:r>
              <a:rPr lang="en-GB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subscribe </a:t>
            </a:r>
            <a:r>
              <a:rPr lang="en-GB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hepix</a:t>
            </a: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-users &lt;your first name&gt; &lt;your family name&gt;</a:t>
            </a:r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 smtClean="0"/>
              <a:t>Co-chairs: </a:t>
            </a:r>
            <a:r>
              <a:rPr lang="en-GB" dirty="0" err="1" smtClean="0"/>
              <a:t>Helge.Meinhard</a:t>
            </a:r>
            <a:r>
              <a:rPr lang="en-GB" dirty="0" smtClean="0"/>
              <a:t> at CERN.ch, tony at BNL.gov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16-Oct-2017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HEPiX Introduction - Helge.Meinhard at CERN.ch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104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 to the Roots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CHEP (Computing in High-Energy Physics) conference at KEK, Tsukuba (Japan), March 1991: Presentation </a:t>
            </a:r>
            <a:r>
              <a:rPr lang="en-GB" smtClean="0"/>
              <a:t>by Les </a:t>
            </a:r>
            <a:r>
              <a:rPr lang="en-GB" dirty="0" smtClean="0"/>
              <a:t>Cottrell (SLAC)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63902" y="2794968"/>
            <a:ext cx="5952226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Independent </a:t>
            </a:r>
            <a:r>
              <a:rPr lang="en-GB" sz="1200" dirty="0"/>
              <a:t>activities are in progress at many HEP sites to understand </a:t>
            </a:r>
            <a:r>
              <a:rPr lang="en-GB" sz="1200" dirty="0" smtClean="0"/>
              <a:t>and </a:t>
            </a:r>
            <a:r>
              <a:rPr lang="en-GB" sz="1200" dirty="0"/>
              <a:t>define how to support Unix.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 At </a:t>
            </a:r>
            <a:r>
              <a:rPr lang="en-GB" sz="1200" dirty="0"/>
              <a:t>this meeting, people are talking in corridors, sessions etc., </a:t>
            </a:r>
            <a:r>
              <a:rPr lang="en-GB" sz="1200" dirty="0" smtClean="0"/>
              <a:t>and </a:t>
            </a:r>
            <a:r>
              <a:rPr lang="en-GB" sz="1200" dirty="0"/>
              <a:t>recognizing common challenges &amp; solutions in supporting </a:t>
            </a:r>
            <a:r>
              <a:rPr lang="en-GB" sz="1200" dirty="0" smtClean="0"/>
              <a:t>Unix </a:t>
            </a:r>
            <a:r>
              <a:rPr lang="en-GB" sz="1200" dirty="0"/>
              <a:t>in the HEP community.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We </a:t>
            </a:r>
            <a:r>
              <a:rPr lang="en-GB" sz="1200" dirty="0"/>
              <a:t>are learning much from one another &amp; feel there is much to gain </a:t>
            </a:r>
            <a:r>
              <a:rPr lang="en-GB" sz="1200" dirty="0" smtClean="0"/>
              <a:t>from </a:t>
            </a:r>
            <a:r>
              <a:rPr lang="en-GB" sz="1200" dirty="0"/>
              <a:t>further sharing of experiences and from coordinating or </a:t>
            </a:r>
            <a:r>
              <a:rPr lang="en-GB" sz="1200" dirty="0" smtClean="0"/>
              <a:t>aligning </a:t>
            </a:r>
            <a:r>
              <a:rPr lang="en-GB" sz="1200" dirty="0"/>
              <a:t>our Unix activities.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Most </a:t>
            </a:r>
            <a:r>
              <a:rPr lang="en-GB" sz="1200" dirty="0"/>
              <a:t>of those of us who have discussed this at this meeting feel that HEP </a:t>
            </a:r>
            <a:r>
              <a:rPr lang="en-GB" sz="1200" dirty="0" smtClean="0"/>
              <a:t>is </a:t>
            </a:r>
            <a:r>
              <a:rPr lang="en-GB" sz="1200" dirty="0"/>
              <a:t>at an appropriate place in the Unix learning curve that </a:t>
            </a:r>
            <a:r>
              <a:rPr lang="en-GB" sz="1200" dirty="0" smtClean="0"/>
              <a:t>it would </a:t>
            </a:r>
            <a:r>
              <a:rPr lang="en-GB" sz="1200" dirty="0"/>
              <a:t>be extremely valuable </a:t>
            </a:r>
            <a:r>
              <a:rPr lang="en-GB" sz="1200" dirty="0" smtClean="0"/>
              <a:t>to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SHARE </a:t>
            </a:r>
            <a:r>
              <a:rPr lang="en-GB" sz="1200" dirty="0"/>
              <a:t>UNIX EXPERIENCE between HEP sites active in </a:t>
            </a:r>
            <a:r>
              <a:rPr lang="en-GB" sz="1200" dirty="0" smtClean="0"/>
              <a:t>Unix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ENCOURAGE </a:t>
            </a:r>
            <a:r>
              <a:rPr lang="en-GB" sz="1200" dirty="0"/>
              <a:t>ALIGNMENT in the Unix user environment in the HEP </a:t>
            </a:r>
            <a:r>
              <a:rPr lang="en-GB" sz="1200" dirty="0" smtClean="0"/>
              <a:t>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There </a:t>
            </a:r>
            <a:r>
              <a:rPr lang="en-GB" sz="1200" dirty="0"/>
              <a:t>is a critical need for mechanisms to be set up to provide </a:t>
            </a:r>
            <a:r>
              <a:rPr lang="en-GB" sz="1200" dirty="0" smtClean="0"/>
              <a:t>information exchange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Within </a:t>
            </a:r>
            <a:r>
              <a:rPr lang="en-GB" sz="1200" dirty="0"/>
              <a:t>HEP via REAL FACE-TO-FACE MEETINGS, Email, </a:t>
            </a:r>
            <a:r>
              <a:rPr lang="en-GB" sz="1200" dirty="0" err="1"/>
              <a:t>netnews</a:t>
            </a:r>
            <a:r>
              <a:rPr lang="en-GB" sz="1200" dirty="0"/>
              <a:t>, info-servers</a:t>
            </a:r>
            <a:r>
              <a:rPr lang="en-GB" sz="1200" dirty="0" smtClean="0"/>
              <a:t>,     </a:t>
            </a:r>
            <a:r>
              <a:rPr lang="en-GB" sz="1200" dirty="0"/>
              <a:t>remote conferencing documentation, newsletters </a:t>
            </a:r>
            <a:r>
              <a:rPr lang="en-GB" sz="1200" dirty="0" smtClean="0"/>
              <a:t>etc.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With </a:t>
            </a:r>
            <a:r>
              <a:rPr lang="en-GB" sz="1200" dirty="0"/>
              <a:t>vendors - make sure they know about HEP </a:t>
            </a:r>
            <a:r>
              <a:rPr lang="en-GB" sz="1200" dirty="0" smtClean="0"/>
              <a:t>needs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With </a:t>
            </a:r>
            <a:r>
              <a:rPr lang="en-GB" sz="1200" dirty="0"/>
              <a:t>standards bodies - encourage HEP representation on critical </a:t>
            </a:r>
            <a:r>
              <a:rPr lang="en-GB" sz="1200" dirty="0" smtClean="0"/>
              <a:t>bodies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…</a:t>
            </a:r>
            <a:endParaRPr lang="en-GB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6199489" y="2800721"/>
            <a:ext cx="5911998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PROPOSAL: Set </a:t>
            </a:r>
            <a:r>
              <a:rPr lang="en-GB" sz="1200" b="1" dirty="0"/>
              <a:t>up a HEP Unix Coordination Group: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Brief: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Provide </a:t>
            </a:r>
            <a:r>
              <a:rPr lang="en-GB" sz="1200" b="1" dirty="0"/>
              <a:t>information </a:t>
            </a:r>
            <a:r>
              <a:rPr lang="en-GB" sz="1200" b="1" dirty="0" smtClean="0"/>
              <a:t>exchange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Promote </a:t>
            </a:r>
            <a:r>
              <a:rPr lang="en-GB" sz="1200" b="1" dirty="0"/>
              <a:t>alignment of the Unix environment in the HEP </a:t>
            </a:r>
            <a:r>
              <a:rPr lang="en-GB" sz="1200" b="1" dirty="0" smtClean="0"/>
              <a:t>community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Recommend </a:t>
            </a:r>
            <a:r>
              <a:rPr lang="en-GB" sz="1200" b="1" dirty="0"/>
              <a:t>Regular </a:t>
            </a:r>
            <a:r>
              <a:rPr lang="en-GB" sz="1200" b="1" dirty="0" smtClean="0"/>
              <a:t>Meetings: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Half Yearly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Aligned </a:t>
            </a:r>
            <a:r>
              <a:rPr lang="en-GB" sz="1200" b="1" dirty="0"/>
              <a:t>with CHEP &amp; other meetings of </a:t>
            </a:r>
            <a:r>
              <a:rPr lang="en-GB" sz="1200" b="1" dirty="0" smtClean="0"/>
              <a:t>relevance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1-2 </a:t>
            </a:r>
            <a:r>
              <a:rPr lang="en-GB" sz="1200" b="1" dirty="0"/>
              <a:t>people from HEP sites working on providing a Unix </a:t>
            </a:r>
            <a:r>
              <a:rPr lang="en-GB" sz="1200" b="1" dirty="0" smtClean="0"/>
              <a:t>environment </a:t>
            </a:r>
            <a:r>
              <a:rPr lang="en-GB" sz="1200" b="1" dirty="0"/>
              <a:t>to </a:t>
            </a:r>
            <a:r>
              <a:rPr lang="en-GB" sz="1200" b="1" dirty="0" smtClean="0"/>
              <a:t>users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Name </a:t>
            </a:r>
            <a:r>
              <a:rPr lang="en-GB" sz="1200" b="1" dirty="0"/>
              <a:t>of Group:  </a:t>
            </a:r>
            <a:r>
              <a:rPr lang="en-GB" sz="1200" b="1" dirty="0" smtClean="0"/>
              <a:t>HEPIX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First </a:t>
            </a:r>
            <a:r>
              <a:rPr lang="en-GB" sz="1200" dirty="0"/>
              <a:t>Meeting:  FNAL - 1st week October </a:t>
            </a:r>
            <a:r>
              <a:rPr lang="en-GB" sz="1200" dirty="0" smtClean="0"/>
              <a:t>1991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Email: HEPNET</a:t>
            </a:r>
            <a:r>
              <a:rPr lang="en-GB" sz="1200" dirty="0"/>
              <a:t>::HEPIX_L  (after April</a:t>
            </a:r>
            <a:r>
              <a:rPr lang="en-GB" sz="1200" dirty="0" smtClean="0"/>
              <a:t>); </a:t>
            </a:r>
            <a:r>
              <a:rPr lang="en-GB" sz="1200" dirty="0" smtClean="0">
                <a:hlinkClick r:id="rId2"/>
              </a:rPr>
              <a:t>HEPIX_L@HEPNET.FNAL.GOV</a:t>
            </a: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More Information:</a:t>
            </a:r>
          </a:p>
          <a:p>
            <a:pPr defTabSz="987425">
              <a:tabLst>
                <a:tab pos="630238" algn="l"/>
                <a:tab pos="1974850" algn="l"/>
              </a:tabLst>
            </a:pPr>
            <a:r>
              <a:rPr lang="en-GB" sz="1200" dirty="0" smtClean="0"/>
              <a:t>	Les Cottrell	</a:t>
            </a:r>
            <a:r>
              <a:rPr lang="en-GB" sz="1200" dirty="0" smtClean="0">
                <a:hlinkClick r:id="rId3"/>
              </a:rPr>
              <a:t>COTTRELL@SLACVM.SLAC.STANFORD.EDU</a:t>
            </a:r>
            <a:endParaRPr lang="en-GB" sz="1200" dirty="0" smtClean="0"/>
          </a:p>
          <a:p>
            <a:pPr defTabSz="987425">
              <a:tabLst>
                <a:tab pos="630238" algn="l"/>
                <a:tab pos="1974850" algn="l"/>
              </a:tabLst>
            </a:pPr>
            <a:r>
              <a:rPr lang="en-GB" sz="1200" dirty="0" smtClean="0"/>
              <a:t>	Judith Nicholls	</a:t>
            </a:r>
            <a:r>
              <a:rPr lang="en-GB" sz="1200" dirty="0" smtClean="0">
                <a:hlinkClick r:id="rId4"/>
              </a:rPr>
              <a:t>NICHOLLS@FNAL.GOV</a:t>
            </a:r>
            <a:endParaRPr lang="en-GB" sz="1200" dirty="0" smtClean="0"/>
          </a:p>
          <a:p>
            <a:pPr defTabSz="987425">
              <a:tabLst>
                <a:tab pos="630238" algn="l"/>
                <a:tab pos="1974850" algn="l"/>
              </a:tabLst>
            </a:pPr>
            <a:r>
              <a:rPr lang="en-GB" sz="1200" dirty="0" smtClean="0"/>
              <a:t>	Harry </a:t>
            </a:r>
            <a:r>
              <a:rPr lang="en-GB" sz="1200" dirty="0" err="1" smtClean="0"/>
              <a:t>Renshall</a:t>
            </a:r>
            <a:r>
              <a:rPr lang="en-GB" sz="1200" dirty="0" smtClean="0"/>
              <a:t>	</a:t>
            </a:r>
            <a:r>
              <a:rPr lang="en-GB" sz="1200" dirty="0" smtClean="0">
                <a:hlinkClick r:id="rId5"/>
              </a:rPr>
              <a:t>HRRCR@CERNVM.CERN.CH</a:t>
            </a:r>
            <a:endParaRPr lang="en-GB" sz="1200" dirty="0" smtClean="0"/>
          </a:p>
          <a:p>
            <a:pPr defTabSz="987425">
              <a:tabLst>
                <a:tab pos="630238" algn="l"/>
                <a:tab pos="1974850" algn="l"/>
              </a:tabLst>
            </a:pPr>
            <a:r>
              <a:rPr lang="en-GB" sz="1200" dirty="0" smtClean="0"/>
              <a:t>	Alan Silverman	</a:t>
            </a:r>
            <a:r>
              <a:rPr lang="en-GB" sz="1200" dirty="0" smtClean="0">
                <a:hlinkClick r:id="rId6"/>
              </a:rPr>
              <a:t>ALAN@VXCERN.CERN.CH</a:t>
            </a:r>
            <a:endParaRPr lang="en-GB" sz="12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16-Oct-2017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HEPiX Introduction - Helge.Meinhard at CERN.ch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26739"/>
      </p:ext>
    </p:extLst>
  </p:cSld>
  <p:clrMapOvr>
    <a:masterClrMapping/>
  </p:clrMapOvr>
</p:sld>
</file>

<file path=ppt/theme/theme1.xml><?xml version="1.0" encoding="utf-8"?>
<a:theme xmlns:a="http://schemas.openxmlformats.org/drawingml/2006/main" name="2013-02-18-ITUM-SLC6migration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2016-12-14-GDB-HEPiXReport</Template>
  <TotalTime>776</TotalTime>
  <Words>674</Words>
  <Application>Microsoft Office PowerPoint</Application>
  <PresentationFormat>Widescreen</PresentationFormat>
  <Paragraphs>117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Courier New</vt:lpstr>
      <vt:lpstr>Lucida Grande</vt:lpstr>
      <vt:lpstr>Times New Roman</vt:lpstr>
      <vt:lpstr>2013-02-18-ITUM-SLC6migration</vt:lpstr>
      <vt:lpstr>Introduction to HEPiX</vt:lpstr>
      <vt:lpstr>HEPiX Mission</vt:lpstr>
      <vt:lpstr>HEPiX Activities: Workshops (1)</vt:lpstr>
      <vt:lpstr>HEPiX Activities: Workshops (2)</vt:lpstr>
      <vt:lpstr>HEPiX Activities: Working Groups</vt:lpstr>
      <vt:lpstr>HEPiX Governance (too strong a word)</vt:lpstr>
      <vt:lpstr>Coming Next, Getting in Touch</vt:lpstr>
      <vt:lpstr>Back to the Roots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HEPiX</dc:title>
  <dc:creator>Helge Meinhard</dc:creator>
  <cp:lastModifiedBy>Helge Meinhard</cp:lastModifiedBy>
  <cp:revision>14</cp:revision>
  <dcterms:created xsi:type="dcterms:W3CDTF">2017-10-15T01:40:16Z</dcterms:created>
  <dcterms:modified xsi:type="dcterms:W3CDTF">2017-10-15T14:37:05Z</dcterms:modified>
</cp:coreProperties>
</file>