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68" r:id="rId2"/>
    <p:sldId id="501" r:id="rId3"/>
    <p:sldId id="513" r:id="rId4"/>
    <p:sldId id="520" r:id="rId5"/>
    <p:sldId id="521" r:id="rId6"/>
    <p:sldId id="522" r:id="rId7"/>
    <p:sldId id="519" r:id="rId8"/>
    <p:sldId id="523" r:id="rId9"/>
    <p:sldId id="524" r:id="rId10"/>
    <p:sldId id="525" r:id="rId11"/>
    <p:sldId id="497" r:id="rId12"/>
    <p:sldId id="526" r:id="rId13"/>
    <p:sldId id="527" r:id="rId14"/>
    <p:sldId id="531" r:id="rId15"/>
    <p:sldId id="532" r:id="rId16"/>
    <p:sldId id="533" r:id="rId17"/>
    <p:sldId id="528" r:id="rId18"/>
    <p:sldId id="529" r:id="rId19"/>
    <p:sldId id="530" r:id="rId20"/>
    <p:sldId id="472" r:id="rId21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2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CC33"/>
    <a:srgbClr val="00FF00"/>
    <a:srgbClr val="4C66BE"/>
    <a:srgbClr val="F99562"/>
    <a:srgbClr val="FF66CC"/>
    <a:srgbClr val="8064A2"/>
    <a:srgbClr val="848484"/>
    <a:srgbClr val="FF00FF"/>
    <a:srgbClr val="FF92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 showGuides="1">
      <p:cViewPr>
        <p:scale>
          <a:sx n="125" d="100"/>
          <a:sy n="125" d="100"/>
        </p:scale>
        <p:origin x="-720" y="258"/>
      </p:cViewPr>
      <p:guideLst>
        <p:guide orient="horz" pos="52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yuasa\Documents\work\HEPiX\2017Spring\block-URL-IP-20171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URL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Sheet2!$B$2:$G$2</c:f>
              <c:numCache>
                <c:formatCode>General</c:formatCode>
                <c:ptCount val="6"/>
                <c:pt idx="0">
                  <c:v>152</c:v>
                </c:pt>
                <c:pt idx="1">
                  <c:v>45</c:v>
                </c:pt>
                <c:pt idx="2">
                  <c:v>219</c:v>
                </c:pt>
                <c:pt idx="3">
                  <c:v>30</c:v>
                </c:pt>
                <c:pt idx="4">
                  <c:v>52</c:v>
                </c:pt>
                <c:pt idx="5">
                  <c:v>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IP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Sheet2!$B$3:$G$3</c:f>
              <c:numCache>
                <c:formatCode>General</c:formatCode>
                <c:ptCount val="6"/>
                <c:pt idx="0">
                  <c:v>31</c:v>
                </c:pt>
                <c:pt idx="1">
                  <c:v>401</c:v>
                </c:pt>
                <c:pt idx="2">
                  <c:v>25</c:v>
                </c:pt>
                <c:pt idx="3">
                  <c:v>11</c:v>
                </c:pt>
                <c:pt idx="4">
                  <c:v>25</c:v>
                </c:pt>
                <c:pt idx="5">
                  <c:v>38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2263808"/>
        <c:axId val="122265600"/>
      </c:lineChart>
      <c:catAx>
        <c:axId val="12226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2265600"/>
        <c:crosses val="autoZero"/>
        <c:auto val="1"/>
        <c:lblAlgn val="ctr"/>
        <c:lblOffset val="100"/>
        <c:noMultiLvlLbl val="0"/>
      </c:catAx>
      <c:valAx>
        <c:axId val="12226560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226380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84" y="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550F817D-D90E-4CAD-82E0-82E948C4FAE5}" type="datetimeFigureOut">
              <a:rPr kumimoji="1" lang="ja-JP" altLang="en-US" smtClean="0"/>
              <a:t>2017/10/14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33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84" y="9721330"/>
            <a:ext cx="3076860" cy="513284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876B1C78-A0FA-4E37-BBAE-0CE3F907E7D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7567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71DA7860-99B8-4F2D-A4A5-B8D97D38B6F7}" type="datetimeFigureOut">
              <a:rPr kumimoji="1" lang="ja-JP" altLang="en-US" smtClean="0"/>
              <a:t>2017/10/14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650" tIns="47325" rIns="94650" bIns="4732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DF2424D6-C762-49CD-9172-6C3602DF5E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5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7842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3617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61905">
              <a:spcBef>
                <a:spcPts val="637"/>
              </a:spcBef>
              <a:defRPr/>
            </a:pPr>
            <a:endParaRPr kumimoji="0" lang="ja-JP" altLang="en-US" sz="1700" dirty="0">
              <a:solidFill>
                <a:srgbClr val="000000"/>
              </a:solidFill>
              <a:latin typeface="ＭＳ Ｐゴシック" charset="0"/>
              <a:sym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9898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424D6-C762-49CD-9172-6C3602DF5E0F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467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</p:spPr>
        <p:txBody>
          <a:bodyPr/>
          <a:lstStyle/>
          <a:p>
            <a:r>
              <a:rPr lang="en-US" altLang="ja-JP" smtClean="0"/>
              <a:t>HEPiX Fall 2017     A. MANABE , KEK-CRC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2923" y="6492877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982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940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552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787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29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05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062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028922" y="672"/>
            <a:ext cx="7085695" cy="764032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>
            <a:normAutofit/>
          </a:bodyPr>
          <a:lstStyle>
            <a:lvl1pPr algn="ctr">
              <a:defRPr sz="2700" b="1" i="1" u="none">
                <a:latin typeface="+mj-lt"/>
                <a:ea typeface="+mj-ea"/>
                <a:cs typeface="Verdana" pitchFamily="34" charset="0"/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</p:spPr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10400" y="6492877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9" name="図 8" descr="画面の領域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66" b="22569"/>
          <a:stretch/>
        </p:blipFill>
        <p:spPr>
          <a:xfrm>
            <a:off x="8183893" y="116632"/>
            <a:ext cx="960107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1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87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449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3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294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kek.jp/en/NewsRoom/Release/20170411171500/" TargetMode="External"/><Relationship Id="rId4" Type="http://schemas.openxmlformats.org/officeDocument/2006/relationships/image" Target="../media/image5.tm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4446" y="2255426"/>
            <a:ext cx="6755689" cy="1313369"/>
          </a:xfrm>
        </p:spPr>
        <p:txBody>
          <a:bodyPr>
            <a:normAutofit/>
          </a:bodyPr>
          <a:lstStyle/>
          <a:p>
            <a:r>
              <a:rPr lang="en-US" altLang="ja-JP" sz="3000" b="1" dirty="0" smtClean="0"/>
              <a:t> KEK </a:t>
            </a:r>
            <a:r>
              <a:rPr lang="en-US" altLang="ja-JP" sz="3000" b="1" dirty="0"/>
              <a:t>Site </a:t>
            </a:r>
            <a:r>
              <a:rPr lang="en-US" altLang="ja-JP" sz="3000" b="1" dirty="0" smtClean="0"/>
              <a:t>Report  </a:t>
            </a:r>
            <a:endParaRPr lang="ja-JP" altLang="en-US" sz="3000" dirty="0"/>
          </a:p>
        </p:txBody>
      </p:sp>
      <p:sp>
        <p:nvSpPr>
          <p:cNvPr id="4" name="正方形/長方形 3"/>
          <p:cNvSpPr/>
          <p:nvPr/>
        </p:nvSpPr>
        <p:spPr>
          <a:xfrm>
            <a:off x="165339" y="2132856"/>
            <a:ext cx="6566901" cy="1057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2411760" y="3576798"/>
            <a:ext cx="6566901" cy="1057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pic>
        <p:nvPicPr>
          <p:cNvPr id="11" name="図 10" descr="画面の領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723" y="5622440"/>
            <a:ext cx="2225487" cy="83696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45090" y="3986915"/>
            <a:ext cx="4443717" cy="1331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u="sng" dirty="0" smtClean="0"/>
              <a:t>Atsushi </a:t>
            </a:r>
            <a:r>
              <a:rPr lang="en-US" altLang="ja-JP" sz="2000" b="1" u="sng" dirty="0" err="1" smtClean="0"/>
              <a:t>Manabe</a:t>
            </a:r>
            <a:r>
              <a:rPr lang="en-US" altLang="ja-JP" sz="2000" b="1" u="sng" dirty="0" smtClean="0"/>
              <a:t> and Takashi Sasaki</a:t>
            </a:r>
          </a:p>
          <a:p>
            <a:pPr algn="ctr"/>
            <a:r>
              <a:rPr lang="en-US" altLang="ja-JP" sz="2000" b="1" u="sng" dirty="0"/>
              <a:t>on behalf of </a:t>
            </a:r>
            <a:r>
              <a:rPr lang="en-US" altLang="ja-JP" sz="2000" b="1" u="sng" dirty="0" smtClean="0"/>
              <a:t>KEK</a:t>
            </a:r>
            <a:r>
              <a:rPr lang="ja-JP" altLang="en-US" sz="2000" b="1" u="sng" dirty="0" smtClean="0"/>
              <a:t> </a:t>
            </a:r>
            <a:r>
              <a:rPr lang="en-US" altLang="ja-JP" sz="2000" b="1" u="sng" dirty="0" smtClean="0"/>
              <a:t>CRC</a:t>
            </a:r>
            <a:endParaRPr lang="en-US" altLang="ja-JP" sz="1350" dirty="0"/>
          </a:p>
          <a:p>
            <a:pPr algn="ctr"/>
            <a:r>
              <a:rPr lang="en-US" altLang="ja-JP" sz="1350" dirty="0"/>
              <a:t>Computing Research </a:t>
            </a:r>
            <a:r>
              <a:rPr lang="en-US" altLang="ja-JP" sz="1350" dirty="0" smtClean="0"/>
              <a:t>Center</a:t>
            </a:r>
            <a:br>
              <a:rPr lang="en-US" altLang="ja-JP" sz="1350" dirty="0" smtClean="0"/>
            </a:br>
            <a:r>
              <a:rPr lang="en-US" altLang="ja-JP" sz="1350" dirty="0" smtClean="0"/>
              <a:t>Applied Research Lab.</a:t>
            </a:r>
            <a:endParaRPr lang="en-US" altLang="ja-JP" sz="1350" dirty="0"/>
          </a:p>
          <a:p>
            <a:pPr algn="ctr"/>
            <a:r>
              <a:rPr lang="en-US" altLang="ja-JP" sz="1350" dirty="0"/>
              <a:t>HIGH ENERGY ACCELERATOR RESEARCH ORGANIZATION, KEK</a:t>
            </a:r>
            <a:endParaRPr lang="ja-JP" altLang="en-US" sz="135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75815"/>
            <a:ext cx="5040560" cy="200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4929"/>
            <a:ext cx="2462445" cy="194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67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computing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33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 KEK Central Computer System (</a:t>
            </a:r>
            <a:r>
              <a:rPr kumimoji="1" lang="en-US" altLang="ja-JP" dirty="0" err="1" smtClean="0"/>
              <a:t>KEKCC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0" y="908720"/>
            <a:ext cx="9148178" cy="5476435"/>
            <a:chOff x="0" y="908720"/>
            <a:chExt cx="9148178" cy="5476435"/>
          </a:xfrm>
        </p:grpSpPr>
        <p:pic>
          <p:nvPicPr>
            <p:cNvPr id="6" name="図 5" descr="画面の領域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22068"/>
              <a:ext cx="9148178" cy="4547588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6660232" y="6077378"/>
              <a:ext cx="2086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0000FF"/>
                  </a:solidFill>
                </a:rPr>
                <a:t>K. </a:t>
              </a:r>
              <a:r>
                <a:rPr lang="en-US" altLang="ja-JP" sz="1400" b="1" dirty="0" smtClean="0">
                  <a:solidFill>
                    <a:srgbClr val="0000FF"/>
                  </a:solidFill>
                </a:rPr>
                <a:t>Murakami </a:t>
              </a:r>
              <a:r>
                <a:rPr lang="en-US" altLang="ja-JP" sz="1400" b="1" dirty="0">
                  <a:solidFill>
                    <a:srgbClr val="0000FF"/>
                  </a:solidFill>
                </a:rPr>
                <a:t>(</a:t>
              </a:r>
              <a:r>
                <a:rPr lang="en-US" altLang="ja-JP" sz="1400" b="1" dirty="0" err="1">
                  <a:solidFill>
                    <a:srgbClr val="0000FF"/>
                  </a:solidFill>
                </a:rPr>
                <a:t>CHEP2016</a:t>
              </a:r>
              <a:r>
                <a:rPr lang="en-US" altLang="ja-JP" sz="1400" b="1" dirty="0" smtClean="0">
                  <a:solidFill>
                    <a:srgbClr val="0000FF"/>
                  </a:solidFill>
                </a:rPr>
                <a:t>)</a:t>
              </a:r>
              <a:endParaRPr lang="en-US" altLang="ja-JP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195306" y="908720"/>
              <a:ext cx="6753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System has already been in production </a:t>
              </a:r>
              <a:r>
                <a:rPr lang="en-US" altLang="ja-JP" dirty="0" smtClean="0"/>
                <a:t>mode since the last September.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7108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Status of new </a:t>
            </a:r>
            <a:r>
              <a:rPr lang="en-US" altLang="ja-JP" dirty="0" err="1" smtClean="0"/>
              <a:t>KEKCC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96" y="3068960"/>
            <a:ext cx="9164191" cy="37890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504" y="836613"/>
            <a:ext cx="463338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u="sng" dirty="0"/>
              <a:t>Compute node</a:t>
            </a:r>
          </a:p>
          <a:p>
            <a:pPr defTabSz="216000"/>
            <a:r>
              <a:rPr lang="pt-BR" altLang="ja-JP" sz="1600" dirty="0" smtClean="0"/>
              <a:t>CPU:			Intel </a:t>
            </a:r>
            <a:r>
              <a:rPr lang="pt-BR" altLang="ja-JP" sz="1600" dirty="0"/>
              <a:t>Xeon E5-2697v3 (2.6GHz, 14cores) x </a:t>
            </a:r>
            <a:r>
              <a:rPr lang="pt-BR" altLang="ja-JP" sz="1600" dirty="0" smtClean="0"/>
              <a:t>2</a:t>
            </a:r>
          </a:p>
          <a:p>
            <a:pPr defTabSz="216000"/>
            <a:r>
              <a:rPr lang="en-US" altLang="ja-JP" sz="1600" dirty="0"/>
              <a:t>	</a:t>
            </a:r>
            <a:r>
              <a:rPr lang="en-US" altLang="ja-JP" sz="1600" dirty="0" smtClean="0"/>
              <a:t>			358 </a:t>
            </a:r>
            <a:r>
              <a:rPr lang="en-US" altLang="ja-JP" sz="1600" dirty="0"/>
              <a:t>nodes, 10,024 cores, </a:t>
            </a:r>
            <a:r>
              <a:rPr lang="en-US" altLang="ja-JP" sz="1600" dirty="0" err="1"/>
              <a:t>236kHS06</a:t>
            </a:r>
            <a:r>
              <a:rPr lang="en-US" altLang="ja-JP" sz="1600" dirty="0"/>
              <a:t>/site</a:t>
            </a:r>
          </a:p>
          <a:p>
            <a:pPr defTabSz="216000"/>
            <a:r>
              <a:rPr lang="en-US" altLang="ja-JP" sz="1600" dirty="0" smtClean="0"/>
              <a:t>Memory:	</a:t>
            </a:r>
            <a:r>
              <a:rPr lang="en-US" altLang="ja-JP" sz="1600" dirty="0" err="1" smtClean="0"/>
              <a:t>4GB</a:t>
            </a:r>
            <a:r>
              <a:rPr lang="en-US" altLang="ja-JP" sz="1600" dirty="0" smtClean="0"/>
              <a:t>/core </a:t>
            </a:r>
            <a:r>
              <a:rPr lang="en-US" altLang="ja-JP" sz="1600" dirty="0"/>
              <a:t>(8,000 </a:t>
            </a:r>
            <a:r>
              <a:rPr lang="en-US" altLang="ja-JP" sz="1600" dirty="0" smtClean="0"/>
              <a:t>cores)</a:t>
            </a:r>
          </a:p>
          <a:p>
            <a:pPr defTabSz="216000"/>
            <a:r>
              <a:rPr lang="en-US" altLang="ja-JP" sz="1600" dirty="0"/>
              <a:t>	</a:t>
            </a:r>
            <a:r>
              <a:rPr lang="en-US" altLang="ja-JP" sz="1600" dirty="0" smtClean="0"/>
              <a:t>			</a:t>
            </a:r>
            <a:r>
              <a:rPr lang="en-US" altLang="ja-JP" sz="1600" dirty="0" err="1" smtClean="0"/>
              <a:t>8GB</a:t>
            </a:r>
            <a:r>
              <a:rPr lang="en-US" altLang="ja-JP" sz="1600" dirty="0" smtClean="0"/>
              <a:t>/core </a:t>
            </a:r>
            <a:r>
              <a:rPr lang="en-US" altLang="ja-JP" sz="1600" dirty="0"/>
              <a:t>(2,000 cores</a:t>
            </a:r>
            <a:r>
              <a:rPr lang="en-US" altLang="ja-JP" sz="1600" dirty="0" smtClean="0"/>
              <a:t>)</a:t>
            </a:r>
            <a:endParaRPr lang="en-US" altLang="ja-JP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04048" y="836613"/>
            <a:ext cx="39919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u="sng" dirty="0"/>
              <a:t>Storage</a:t>
            </a:r>
          </a:p>
          <a:p>
            <a:pPr defTabSz="216000"/>
            <a:r>
              <a:rPr lang="en-US" altLang="ja-JP" sz="1600" dirty="0" smtClean="0"/>
              <a:t>Disk:					</a:t>
            </a:r>
            <a:r>
              <a:rPr lang="en-US" altLang="ja-JP" sz="1600" dirty="0" err="1" smtClean="0"/>
              <a:t>10PB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(</a:t>
            </a:r>
            <a:r>
              <a:rPr lang="en-US" altLang="ja-JP" sz="1600" dirty="0" smtClean="0"/>
              <a:t>GPFS, IBM </a:t>
            </a:r>
            <a:r>
              <a:rPr lang="en-US" altLang="ja-JP" sz="1600" dirty="0" err="1" smtClean="0"/>
              <a:t>ESS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x8</a:t>
            </a:r>
            <a:r>
              <a:rPr lang="en-US" altLang="ja-JP" sz="1600" dirty="0" smtClean="0"/>
              <a:t> racks)</a:t>
            </a:r>
          </a:p>
          <a:p>
            <a:pPr defTabSz="216000"/>
            <a:r>
              <a:rPr lang="en-US" altLang="ja-JP" sz="1600" dirty="0" smtClean="0"/>
              <a:t>						</a:t>
            </a:r>
            <a:r>
              <a:rPr lang="en-US" altLang="ja-JP" sz="1600" dirty="0" err="1" smtClean="0"/>
              <a:t>3PB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(HSM cache)</a:t>
            </a:r>
          </a:p>
          <a:p>
            <a:pPr defTabSz="216000"/>
            <a:r>
              <a:rPr lang="en-US" altLang="ja-JP" sz="1600" dirty="0" smtClean="0"/>
              <a:t>Interconnect:	InfiniBand </a:t>
            </a:r>
            <a:r>
              <a:rPr lang="en-US" altLang="ja-JP" sz="1600" dirty="0" err="1" smtClean="0"/>
              <a:t>4xFDR</a:t>
            </a:r>
            <a:r>
              <a:rPr lang="en-US" altLang="ja-JP" sz="1600" dirty="0" smtClean="0"/>
              <a:t> (56 </a:t>
            </a:r>
            <a:r>
              <a:rPr lang="en-US" altLang="ja-JP" sz="1600" dirty="0" err="1" smtClean="0"/>
              <a:t>Gbps</a:t>
            </a:r>
            <a:r>
              <a:rPr lang="en-US" altLang="ja-JP" sz="1600" dirty="0" smtClean="0"/>
              <a:t>)</a:t>
            </a:r>
            <a:endParaRPr lang="en-US" altLang="ja-JP" sz="1600" dirty="0"/>
          </a:p>
          <a:p>
            <a:pPr defTabSz="216000"/>
            <a:r>
              <a:rPr lang="en-US" altLang="ja-JP" sz="1600" dirty="0" smtClean="0"/>
              <a:t>Tape:				70 </a:t>
            </a:r>
            <a:r>
              <a:rPr lang="en-US" altLang="ja-JP" sz="1600" dirty="0" err="1"/>
              <a:t>PB</a:t>
            </a:r>
            <a:r>
              <a:rPr lang="en-US" altLang="ja-JP" sz="1600" dirty="0"/>
              <a:t> (max cap</a:t>
            </a:r>
            <a:r>
              <a:rPr lang="en-US" altLang="ja-JP" sz="1600" dirty="0" smtClean="0"/>
              <a:t>.)</a:t>
            </a:r>
          </a:p>
          <a:p>
            <a:endParaRPr lang="en-US" altLang="ja-JP" sz="1600" dirty="0" smtClean="0"/>
          </a:p>
          <a:p>
            <a:r>
              <a:rPr lang="en-US" altLang="ja-JP" sz="1600" b="1" u="sng" dirty="0" smtClean="0"/>
              <a:t>Throughput</a:t>
            </a:r>
          </a:p>
          <a:p>
            <a:r>
              <a:rPr lang="en-US" altLang="ja-JP" sz="1600" dirty="0" smtClean="0"/>
              <a:t>100 </a:t>
            </a:r>
            <a:r>
              <a:rPr lang="en-US" altLang="ja-JP" sz="1600" dirty="0"/>
              <a:t>GB/s (Disk, GPFS</a:t>
            </a:r>
            <a:r>
              <a:rPr lang="en-US" altLang="ja-JP" sz="1600" dirty="0" smtClean="0"/>
              <a:t>), 50 </a:t>
            </a:r>
            <a:r>
              <a:rPr lang="en-US" altLang="ja-JP" sz="1600" dirty="0"/>
              <a:t>GB/s (HSM, GHI</a:t>
            </a:r>
            <a:r>
              <a:rPr lang="en-US" altLang="ja-JP" sz="1600" dirty="0" smtClean="0"/>
              <a:t>)</a:t>
            </a:r>
            <a:endParaRPr lang="en-US" altLang="ja-JP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4100" y="2204864"/>
            <a:ext cx="444551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CPU usage: breakdown by groups,</a:t>
            </a:r>
          </a:p>
          <a:p>
            <a:r>
              <a:rPr kumimoji="1" lang="en-US" altLang="ja-JP" sz="1400" dirty="0" smtClean="0"/>
              <a:t>normalized by the total CPU usage</a:t>
            </a:r>
            <a:r>
              <a:rPr lang="ja-JP" altLang="en-US" sz="1400" dirty="0"/>
              <a:t> </a:t>
            </a:r>
            <a:r>
              <a:rPr lang="en-US" altLang="ja-JP" sz="1400" dirty="0" smtClean="0"/>
              <a:t>per month</a:t>
            </a:r>
            <a:r>
              <a:rPr kumimoji="1" lang="en-US" altLang="ja-JP" sz="1400" dirty="0" smtClean="0"/>
              <a:t> </a:t>
            </a:r>
          </a:p>
          <a:p>
            <a:r>
              <a:rPr lang="en-US" altLang="ja-JP" sz="1400" dirty="0" smtClean="0"/>
              <a:t>CPU usage has been reached </a:t>
            </a:r>
            <a:r>
              <a:rPr lang="en-US" altLang="ja-JP" dirty="0" smtClean="0">
                <a:solidFill>
                  <a:srgbClr val="FF0000"/>
                </a:solidFill>
              </a:rPr>
              <a:t>80 - 90 % </a:t>
            </a:r>
            <a:r>
              <a:rPr lang="en-US" altLang="ja-JP" sz="1400" dirty="0" smtClean="0"/>
              <a:t>of total resource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75996" y="3096378"/>
            <a:ext cx="321851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 smtClean="0"/>
              <a:t>ocal usage                                     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51150" y="3096378"/>
            <a:ext cx="1997614" cy="369332"/>
          </a:xfrm>
          <a:prstGeom prst="rect">
            <a:avLst/>
          </a:prstGeom>
          <a:noFill/>
          <a:ln w="25400">
            <a:solidFill>
              <a:srgbClr val="168813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ja-JP" dirty="0" smtClean="0"/>
              <a:t>Almost</a:t>
            </a:r>
            <a:r>
              <a:rPr kumimoji="1" lang="en-US" altLang="ja-JP" dirty="0" smtClean="0"/>
              <a:t> Belle II</a:t>
            </a:r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4860032" y="3573016"/>
            <a:ext cx="0" cy="2855772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966103" y="5541946"/>
            <a:ext cx="1804333" cy="64633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System renewal</a:t>
            </a:r>
          </a:p>
          <a:p>
            <a:pPr algn="ctr"/>
            <a:r>
              <a:rPr lang="en-US" altLang="ja-JP" dirty="0"/>
              <a:t>Sep. 2016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51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CPU Consumption by Grid jobs</a:t>
            </a:r>
            <a:endParaRPr kumimoji="1" lang="ja-JP" altLang="en-US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-231" y="1078781"/>
            <a:ext cx="9144231" cy="5446563"/>
            <a:chOff x="-231" y="1163016"/>
            <a:chExt cx="9144231" cy="544656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76872"/>
              <a:ext cx="9144000" cy="3779520"/>
            </a:xfrm>
            <a:prstGeom prst="rect">
              <a:avLst/>
            </a:prstGeom>
          </p:spPr>
        </p:pic>
        <p:pic>
          <p:nvPicPr>
            <p:cNvPr id="4" name="図 3" descr="画面の領域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1" y="5661248"/>
              <a:ext cx="9144000" cy="948331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1283730" y="2062027"/>
              <a:ext cx="229998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u="sng" dirty="0" err="1" smtClean="0"/>
                <a:t>KEKCC</a:t>
              </a:r>
              <a:r>
                <a:rPr lang="en-US" altLang="ja-JP" sz="1600" b="1" u="sng" dirty="0" smtClean="0"/>
                <a:t> (2012 - 2016)</a:t>
              </a:r>
            </a:p>
            <a:p>
              <a:r>
                <a:rPr lang="en-US" altLang="ja-JP" sz="1600" dirty="0" smtClean="0"/>
                <a:t>~</a:t>
              </a:r>
              <a:r>
                <a:rPr lang="en-US" altLang="ja-JP" sz="1600" dirty="0" err="1" smtClean="0"/>
                <a:t>40M</a:t>
              </a:r>
              <a:r>
                <a:rPr lang="en-US" altLang="ja-JP" sz="1600" dirty="0" smtClean="0"/>
                <a:t> </a:t>
              </a:r>
              <a:r>
                <a:rPr lang="en-US" altLang="ja-JP" sz="1600" dirty="0" err="1" smtClean="0"/>
                <a:t>HS06</a:t>
              </a:r>
              <a:r>
                <a:rPr lang="en-US" altLang="ja-JP" sz="1600" dirty="0" smtClean="0"/>
                <a:t> hours/month</a:t>
              </a:r>
            </a:p>
            <a:p>
              <a:r>
                <a:rPr lang="en-US" altLang="ja-JP" sz="1600" dirty="0" smtClean="0"/>
                <a:t>(14.7 </a:t>
              </a:r>
              <a:r>
                <a:rPr lang="en-US" altLang="ja-JP" sz="1600" dirty="0" err="1" smtClean="0"/>
                <a:t>HS06</a:t>
              </a:r>
              <a:r>
                <a:rPr lang="en-US" altLang="ja-JP" sz="1600" dirty="0" smtClean="0"/>
                <a:t>/core)</a:t>
              </a:r>
            </a:p>
            <a:p>
              <a:endParaRPr lang="en-US" altLang="ja-JP" sz="1600" dirty="0" smtClean="0"/>
            </a:p>
            <a:p>
              <a:r>
                <a:rPr lang="en-US" altLang="ja-JP" sz="1600" dirty="0" smtClean="0">
                  <a:solidFill>
                    <a:srgbClr val="FF0000"/>
                  </a:solidFill>
                </a:rPr>
                <a:t>50%</a:t>
              </a:r>
              <a:r>
                <a:rPr lang="en-US" altLang="ja-JP" sz="1600" dirty="0" smtClean="0"/>
                <a:t> of the total CPU</a:t>
              </a: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5652120" y="1163016"/>
              <a:ext cx="237404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u="sng" dirty="0" smtClean="0"/>
                <a:t>New </a:t>
              </a:r>
              <a:r>
                <a:rPr lang="en-US" altLang="ja-JP" sz="1600" b="1" u="sng" dirty="0" err="1" smtClean="0"/>
                <a:t>KEKCC</a:t>
              </a:r>
              <a:r>
                <a:rPr lang="en-US" altLang="ja-JP" sz="1600" b="1" u="sng" dirty="0" smtClean="0"/>
                <a:t> (2016 - )</a:t>
              </a:r>
            </a:p>
            <a:p>
              <a:r>
                <a:rPr lang="en-US" altLang="ja-JP" sz="1600" dirty="0" smtClean="0"/>
                <a:t>~</a:t>
              </a:r>
              <a:r>
                <a:rPr lang="en-US" altLang="ja-JP" sz="1600" dirty="0" err="1" smtClean="0"/>
                <a:t>168M</a:t>
              </a:r>
              <a:r>
                <a:rPr lang="en-US" altLang="ja-JP" sz="1600" dirty="0" smtClean="0"/>
                <a:t> </a:t>
              </a:r>
              <a:r>
                <a:rPr lang="en-US" altLang="ja-JP" sz="1600" dirty="0" err="1" smtClean="0"/>
                <a:t>HS06</a:t>
              </a:r>
              <a:r>
                <a:rPr lang="en-US" altLang="ja-JP" sz="1600" dirty="0"/>
                <a:t> </a:t>
              </a:r>
              <a:r>
                <a:rPr lang="en-US" altLang="ja-JP" sz="1600" dirty="0" smtClean="0"/>
                <a:t>hour /month</a:t>
              </a:r>
            </a:p>
            <a:p>
              <a:r>
                <a:rPr lang="en-US" altLang="ja-JP" sz="1600" dirty="0" smtClean="0"/>
                <a:t>(23.5 </a:t>
              </a:r>
              <a:r>
                <a:rPr lang="en-US" altLang="ja-JP" sz="1600" dirty="0" err="1" smtClean="0"/>
                <a:t>HS06</a:t>
              </a:r>
              <a:r>
                <a:rPr lang="en-US" altLang="ja-JP" sz="1600" dirty="0" smtClean="0"/>
                <a:t>/core)</a:t>
              </a:r>
            </a:p>
            <a:p>
              <a:endParaRPr lang="en-US" altLang="ja-JP" sz="1600" dirty="0"/>
            </a:p>
            <a:p>
              <a:r>
                <a:rPr lang="en-US" altLang="ja-JP" sz="1600" dirty="0" smtClean="0">
                  <a:solidFill>
                    <a:srgbClr val="FF0000"/>
                  </a:solidFill>
                </a:rPr>
                <a:t>18%</a:t>
              </a:r>
              <a:r>
                <a:rPr lang="en-US" altLang="ja-JP" sz="1600" dirty="0" smtClean="0"/>
                <a:t> of the total CPU</a:t>
              </a: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646746" y="3340808"/>
              <a:ext cx="3805786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4452532" y="2276872"/>
              <a:ext cx="0" cy="2855772"/>
            </a:xfrm>
            <a:prstGeom prst="line">
              <a:avLst/>
            </a:prstGeom>
            <a:ln w="25400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3623170" y="1628800"/>
              <a:ext cx="16587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FF"/>
                  </a:solidFill>
                </a:rPr>
                <a:t>S</a:t>
              </a:r>
              <a:r>
                <a:rPr kumimoji="1" lang="en-US" altLang="ja-JP" dirty="0" smtClean="0">
                  <a:solidFill>
                    <a:srgbClr val="FF00FF"/>
                  </a:solidFill>
                </a:rPr>
                <a:t>ystem renewal</a:t>
              </a:r>
            </a:p>
            <a:p>
              <a:pPr algn="ctr"/>
              <a:r>
                <a:rPr lang="en-US" altLang="ja-JP" dirty="0" smtClean="0">
                  <a:solidFill>
                    <a:srgbClr val="FF00FF"/>
                  </a:solidFill>
                </a:rPr>
                <a:t>Sep. 2016</a:t>
              </a:r>
              <a:endParaRPr kumimoji="1" lang="ja-JP" altLang="en-US" dirty="0">
                <a:solidFill>
                  <a:srgbClr val="FF00FF"/>
                </a:solidFill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4452532" y="2439299"/>
              <a:ext cx="378737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69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247998"/>
            <a:ext cx="7687766" cy="679431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z="2700" b="1" i="1" dirty="0">
                <a:cs typeface="Verdana" pitchFamily="34" charset="0"/>
              </a:rPr>
              <a:t>Cloud Deployment at KEK</a:t>
            </a:r>
            <a:endParaRPr lang="ja-JP" altLang="en-US" sz="2700" b="1" i="1" dirty="0">
              <a:cs typeface="Verdana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04405"/>
            <a:ext cx="7886700" cy="1986521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Integration with batch, GPFS, and LDAP for various kinds of data analyses and elastic resource allocation among the </a:t>
            </a:r>
            <a:r>
              <a:rPr lang="en-US" altLang="ja-JP" dirty="0" smtClean="0"/>
              <a:t>diverse </a:t>
            </a:r>
            <a:r>
              <a:rPr kumimoji="1" lang="en-US" altLang="ja-JP" dirty="0" smtClean="0"/>
              <a:t>projects at KEK.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11" y="2371276"/>
            <a:ext cx="7042797" cy="447871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056068" y="5911403"/>
            <a:ext cx="4301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Create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requested data analysis environment on demand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16216" y="44624"/>
            <a:ext cx="240373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Thu 11:25  by  </a:t>
            </a:r>
            <a:r>
              <a:rPr kumimoji="1" lang="en-US" altLang="ja-JP" dirty="0" err="1" smtClean="0"/>
              <a:t>W.Takase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72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3707241"/>
            <a:ext cx="5743977" cy="31507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"/>
          <a:stretch/>
        </p:blipFill>
        <p:spPr>
          <a:xfrm>
            <a:off x="4546242" y="894240"/>
            <a:ext cx="4598821" cy="2532246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5772" y="1271833"/>
            <a:ext cx="6441851" cy="4351338"/>
          </a:xfrm>
        </p:spPr>
        <p:txBody>
          <a:bodyPr/>
          <a:lstStyle/>
          <a:p>
            <a:r>
              <a:rPr kumimoji="1" lang="en-US" altLang="ja-JP" dirty="0" smtClean="0"/>
              <a:t>Group based management</a:t>
            </a:r>
          </a:p>
          <a:p>
            <a:pPr lvl="1"/>
            <a:r>
              <a:rPr lang="en-US" altLang="ja-JP" dirty="0" smtClean="0"/>
              <a:t>Access control of instances</a:t>
            </a:r>
          </a:p>
          <a:p>
            <a:pPr lvl="1"/>
            <a:r>
              <a:rPr kumimoji="1" lang="en-US" altLang="ja-JP" dirty="0" smtClean="0"/>
              <a:t>Hardware resource allocation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kumimoji="1" lang="en-US" altLang="ja-JP" dirty="0" smtClean="0"/>
              <a:t>Plan for public clouds integration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683568" y="247998"/>
            <a:ext cx="7687766" cy="679431"/>
          </a:xfrm>
          <a:prstGeom prst="rect">
            <a:avLst/>
          </a:prstGeo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700" b="1" i="1" smtClean="0">
                <a:cs typeface="Verdana" pitchFamily="34" charset="0"/>
              </a:rPr>
              <a:t>Cloud Deployment at KEK</a:t>
            </a:r>
            <a:endParaRPr lang="ja-JP" altLang="en-US" sz="2700" b="1" i="1" dirty="0"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706090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z="2700" b="1" i="1" dirty="0">
                <a:cs typeface="Verdana" pitchFamily="34" charset="0"/>
              </a:rPr>
              <a:t>Belle2 Data distribution</a:t>
            </a:r>
            <a:endParaRPr lang="ja-JP" altLang="en-US" sz="2700" b="1" i="1" dirty="0">
              <a:cs typeface="Verdana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Since last summer, we connected KEKCC and High Level Trigger farm of the Belle II DAQ system and tested the performance</a:t>
            </a:r>
          </a:p>
          <a:p>
            <a:r>
              <a:rPr kumimoji="1" lang="en-US" altLang="ja-JP" dirty="0" smtClean="0"/>
              <a:t>KEKCC is ready to import data processed by High Level Trigger</a:t>
            </a:r>
          </a:p>
          <a:p>
            <a:r>
              <a:rPr lang="en-US" altLang="ja-JP" dirty="0" smtClean="0"/>
              <a:t>KEKCC has additional Grid FTP server for MC data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4165599"/>
            <a:ext cx="8801100" cy="2146300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56176" y="188640"/>
            <a:ext cx="219425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Tue 14:00 by </a:t>
            </a:r>
            <a:r>
              <a:rPr kumimoji="1" lang="en-US" altLang="ja-JP" dirty="0" err="1" smtClean="0"/>
              <a:t>S.Suzuki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979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Information Security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64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32656"/>
            <a:ext cx="7886700" cy="604439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z="2700" b="1" i="1" dirty="0">
                <a:cs typeface="Verdana" pitchFamily="34" charset="0"/>
              </a:rPr>
              <a:t>Growing targeted-mail attack in Japan</a:t>
            </a:r>
            <a:endParaRPr lang="ja-JP" altLang="en-US" sz="2700" b="1" i="1" dirty="0">
              <a:cs typeface="Verdana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4563" y="1048185"/>
            <a:ext cx="3873010" cy="37777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Academia is a target</a:t>
            </a:r>
          </a:p>
          <a:p>
            <a:pPr lvl="1"/>
            <a:r>
              <a:rPr lang="en-US" altLang="ja-JP" dirty="0" smtClean="0"/>
              <a:t>Jan 2017: Notice mail about carried over grant funding from JSPS with malicious zip file</a:t>
            </a:r>
            <a:endParaRPr kumimoji="1" lang="en-US" altLang="ja-JP" dirty="0" smtClean="0"/>
          </a:p>
          <a:p>
            <a:r>
              <a:rPr lang="en-US" altLang="ja-JP" dirty="0" smtClean="0"/>
              <a:t>KEK users are targeted</a:t>
            </a:r>
          </a:p>
          <a:p>
            <a:pPr lvl="1"/>
            <a:r>
              <a:rPr lang="en-US" altLang="ja-JP" dirty="0"/>
              <a:t>Password reset </a:t>
            </a:r>
            <a:r>
              <a:rPr lang="en-US" altLang="ja-JP" dirty="0" smtClean="0"/>
              <a:t>scam from KEK Webmail administrator</a:t>
            </a:r>
          </a:p>
          <a:p>
            <a:pPr lvl="2"/>
            <a:r>
              <a:rPr lang="en-US" altLang="ja-JP" dirty="0" smtClean="0"/>
              <a:t>Notification about mailbox</a:t>
            </a:r>
          </a:p>
          <a:p>
            <a:pPr lvl="1"/>
            <a:r>
              <a:rPr kumimoji="1" lang="en-US" altLang="ja-JP" dirty="0" smtClean="0"/>
              <a:t>Suspicious mails from famous company  as Apple, Amazon,  NTT-X (Japanese online shop), credit-card company, ...</a:t>
            </a:r>
            <a:endParaRPr kumimoji="1"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4572000" y="1048185"/>
            <a:ext cx="4487594" cy="3623748"/>
            <a:chOff x="4438357" y="1220470"/>
            <a:chExt cx="4487594" cy="3623748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8357" y="1543636"/>
              <a:ext cx="4187873" cy="2614169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4572000" y="4197887"/>
              <a:ext cx="43539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mtClean="0"/>
                <a:t>https://www.antiphishing.jp/report/monthly/201709.html</a:t>
              </a:r>
              <a:endParaRPr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4508697" y="1220470"/>
              <a:ext cx="36787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Number of reports on phishing mails  </a:t>
              </a:r>
            </a:p>
            <a:p>
              <a:r>
                <a:rPr lang="en-US" altLang="ja-JP" dirty="0" smtClean="0"/>
                <a:t>to Council of Anti-Phishing Japan </a:t>
              </a:r>
              <a:endParaRPr kumimoji="1" lang="ja-JP" altLang="en-US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1115716" y="4875327"/>
            <a:ext cx="73996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It is difficult to protect against such attacks by a mail security appliance and endpoint anti-virus software.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40152" y="44624"/>
            <a:ext cx="217258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Thu 9:50  by  F. Yuasa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556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06020"/>
            <a:ext cx="3670738" cy="585596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z="2700" b="1" i="1" dirty="0">
                <a:cs typeface="Verdana" pitchFamily="34" charset="0"/>
              </a:rPr>
              <a:t>Protection</a:t>
            </a:r>
            <a:endParaRPr lang="ja-JP" altLang="en-US" sz="2700" b="1" i="1" dirty="0">
              <a:cs typeface="Verdana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801859"/>
            <a:ext cx="4248443" cy="5563082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FW blocking </a:t>
            </a:r>
            <a:r>
              <a:rPr lang="en-US" altLang="ja-JP" dirty="0"/>
              <a:t>of malicious URLs and IP addresses by CSIRT</a:t>
            </a:r>
          </a:p>
          <a:p>
            <a:pPr lvl="1"/>
            <a:r>
              <a:rPr lang="en-US" altLang="ja-JP" dirty="0" smtClean="0"/>
              <a:t>information from </a:t>
            </a:r>
            <a:r>
              <a:rPr lang="en-US" altLang="ja-JP" dirty="0"/>
              <a:t>JPCERT/CC, IPA, Police, NII-SOCS, MEXT and so on</a:t>
            </a:r>
            <a:r>
              <a:rPr lang="en-US" altLang="ja-JP" dirty="0" smtClean="0"/>
              <a:t>.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Awareness of mail </a:t>
            </a:r>
            <a:r>
              <a:rPr kumimoji="1" lang="en-US" altLang="ja-JP" dirty="0" smtClean="0"/>
              <a:t>attacks</a:t>
            </a:r>
          </a:p>
          <a:p>
            <a:pPr lvl="1"/>
            <a:r>
              <a:rPr lang="en-US" altLang="ja-JP" dirty="0"/>
              <a:t>a </a:t>
            </a:r>
            <a:r>
              <a:rPr lang="en-US" altLang="ja-JP" dirty="0" smtClean="0"/>
              <a:t>Web notification system</a:t>
            </a:r>
            <a:r>
              <a:rPr lang="en-US" altLang="ja-JP" dirty="0"/>
              <a:t> </a:t>
            </a:r>
            <a:r>
              <a:rPr lang="en-US" altLang="ja-JP" dirty="0" smtClean="0"/>
              <a:t>in an administrative division has been  working. About 1 notification per 2 days.</a:t>
            </a:r>
          </a:p>
          <a:p>
            <a:pPr lvl="1"/>
            <a:r>
              <a:rPr lang="en-US" altLang="ja-JP" dirty="0" smtClean="0"/>
              <a:t>A notification mail from network administrator to each mail receiver in J-PARC (Tokai campus only).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Consultation to CSIRT and education through regular security </a:t>
            </a:r>
            <a:r>
              <a:rPr lang="en-US" altLang="ja-JP" dirty="0"/>
              <a:t>course</a:t>
            </a:r>
            <a:r>
              <a:rPr lang="en-US" altLang="ja-JP" dirty="0" smtClean="0"/>
              <a:t> (offline) </a:t>
            </a:r>
            <a:r>
              <a:rPr lang="en-US" altLang="ja-JP" smtClean="0"/>
              <a:t>by CSIRT member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0090401"/>
              </p:ext>
            </p:extLst>
          </p:nvPr>
        </p:nvGraphicFramePr>
        <p:xfrm>
          <a:off x="4365381" y="640496"/>
          <a:ext cx="4775981" cy="315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087" y="3900620"/>
            <a:ext cx="4758527" cy="186903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01662" y="32685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2017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65381" y="216264"/>
            <a:ext cx="4427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Number of </a:t>
            </a:r>
            <a:r>
              <a:rPr kumimoji="1" lang="en-US" altLang="ja-JP" smtClean="0"/>
              <a:t>manual blockings since 2017 April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19168" y="5823445"/>
            <a:ext cx="4419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Extract from security leaflet “KEK computer </a:t>
            </a:r>
          </a:p>
          <a:p>
            <a:r>
              <a:rPr lang="en-US" altLang="ja-JP" dirty="0" smtClean="0"/>
              <a:t>security 11 Best Practices” issued in 2017 for </a:t>
            </a:r>
          </a:p>
          <a:p>
            <a:r>
              <a:rPr lang="en-US" altLang="ja-JP" dirty="0" smtClean="0"/>
              <a:t>foreign researcher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 rot="5400000">
            <a:off x="6881094" y="608915"/>
            <a:ext cx="712694" cy="1283321"/>
          </a:xfrm>
          <a:prstGeom prst="wedgeRoundRectCallout">
            <a:avLst>
              <a:gd name="adj1" fmla="val -30267"/>
              <a:gd name="adj2" fmla="val 93055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96634" y="904751"/>
            <a:ext cx="1299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WannaCry</a:t>
            </a:r>
            <a:endParaRPr kumimoji="1" lang="en-US" altLang="ja-JP" dirty="0" smtClean="0"/>
          </a:p>
          <a:p>
            <a:r>
              <a:rPr lang="en-US" altLang="ja-JP" dirty="0" smtClean="0"/>
              <a:t>effect</a:t>
            </a:r>
            <a:endParaRPr kumimoji="1" lang="ja-JP" altLang="en-US" dirty="0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95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454" y="2708920"/>
            <a:ext cx="5065546" cy="337668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Recent topics from KEK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16th Oct, 2017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HEPiX Fall 2017     A. MANABE , KEK-CRC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2" y="882364"/>
            <a:ext cx="4968552" cy="4681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テキスト ボックス 7"/>
          <p:cNvSpPr txBox="1"/>
          <p:nvPr/>
        </p:nvSpPr>
        <p:spPr>
          <a:xfrm>
            <a:off x="251520" y="5970803"/>
            <a:ext cx="45647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Apr. 11, 2017</a:t>
            </a:r>
          </a:p>
          <a:p>
            <a:r>
              <a:rPr lang="en-US" altLang="ja-JP" sz="1350" dirty="0">
                <a:hlinkClick r:id="rId5"/>
              </a:rPr>
              <a:t>http://www.kek.jp/en/NewsRoom/Release/20170411171500</a:t>
            </a:r>
            <a:r>
              <a:rPr lang="en-US" altLang="ja-JP" sz="1350" dirty="0" smtClean="0">
                <a:hlinkClick r:id="rId5"/>
              </a:rPr>
              <a:t>/</a:t>
            </a:r>
            <a:r>
              <a:rPr lang="en-US" altLang="ja-JP" sz="1350" dirty="0" smtClean="0"/>
              <a:t> </a:t>
            </a:r>
            <a:endParaRPr lang="ja-JP" altLang="en-US" sz="135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00653" y="1181242"/>
            <a:ext cx="4217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Mar. 2016: Test operation of SuperKEKB</a:t>
            </a:r>
          </a:p>
          <a:p>
            <a:pPr algn="r"/>
            <a:r>
              <a:rPr lang="en-US" altLang="ja-JP" dirty="0" smtClean="0"/>
              <a:t>Successful storage of 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beam</a:t>
            </a:r>
            <a:endParaRPr kumimoji="1" lang="en-US" altLang="ja-JP" dirty="0" smtClean="0"/>
          </a:p>
          <a:p>
            <a:r>
              <a:rPr lang="en-US" altLang="ja-JP" dirty="0" smtClean="0"/>
              <a:t>Apr. 2017: Belle II detector was rolled-in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</a:p>
          <a:p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Jan. 2018</a:t>
            </a:r>
            <a:r>
              <a:rPr lang="ja-JP" altLang="en-US" dirty="0" smtClean="0">
                <a:solidFill>
                  <a:srgbClr val="FF0000"/>
                </a:solidFill>
              </a:rPr>
              <a:t>： </a:t>
            </a:r>
            <a:r>
              <a:rPr lang="en-US" altLang="ja-JP" dirty="0" smtClean="0">
                <a:solidFill>
                  <a:srgbClr val="FF0000"/>
                </a:solidFill>
              </a:rPr>
              <a:t>Phase II (w/o VXD) will start.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085695" cy="764032"/>
          </a:xfrm>
        </p:spPr>
        <p:txBody>
          <a:bodyPr/>
          <a:lstStyle/>
          <a:p>
            <a:r>
              <a:rPr kumimoji="1" lang="en-US" altLang="ja-JP" dirty="0" smtClean="0"/>
              <a:t>Brief Summary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1628800"/>
            <a:ext cx="8325913" cy="3970318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b="1" dirty="0" smtClean="0"/>
              <a:t>Networking:</a:t>
            </a:r>
            <a:br>
              <a:rPr lang="en-US" altLang="ja-JP" b="1" dirty="0" smtClean="0"/>
            </a:br>
            <a:r>
              <a:rPr lang="en-US" altLang="ja-JP" b="1" dirty="0" smtClean="0"/>
              <a:t>  JAPAN SINET5 boosted KEK-WLCG data transfer and  trying to get budget</a:t>
            </a:r>
            <a:r>
              <a:rPr lang="en-US" altLang="ja-JP" b="1" dirty="0"/>
              <a:t> </a:t>
            </a:r>
            <a:r>
              <a:rPr lang="en-US" altLang="ja-JP" b="1" dirty="0" smtClean="0"/>
              <a:t>for increasing network bandwidth from JAPAN to ASIA, Europe and US east coast.</a:t>
            </a:r>
            <a:endParaRPr lang="en-US" altLang="ja-JP" b="1" dirty="0"/>
          </a:p>
          <a:p>
            <a:endParaRPr lang="en-US" altLang="ja-JP" b="1" dirty="0" smtClean="0"/>
          </a:p>
          <a:p>
            <a:r>
              <a:rPr lang="en-US" altLang="ja-JP" b="1" dirty="0" smtClean="0"/>
              <a:t>Computing:</a:t>
            </a:r>
            <a:br>
              <a:rPr lang="en-US" altLang="ja-JP" b="1" dirty="0" smtClean="0"/>
            </a:br>
            <a:r>
              <a:rPr lang="en-US" altLang="ja-JP" b="1" dirty="0" smtClean="0"/>
              <a:t>  KEK Central computing system are preparing for the future private cloud infrastructure which manages a mixture of VM/non-VM and on/off premise resources.</a:t>
            </a:r>
          </a:p>
          <a:p>
            <a:r>
              <a:rPr lang="en-US" altLang="ja-JP" b="1" dirty="0"/>
              <a:t/>
            </a:r>
            <a:br>
              <a:rPr lang="en-US" altLang="ja-JP" b="1" dirty="0"/>
            </a:br>
            <a:r>
              <a:rPr lang="en-US" altLang="ja-JP" b="1" dirty="0" smtClean="0"/>
              <a:t>Security:</a:t>
            </a:r>
          </a:p>
          <a:p>
            <a:r>
              <a:rPr lang="en-US" altLang="ja-JP" b="1" dirty="0" smtClean="0"/>
              <a:t> KEK is receiving a lot of targeted-mail attack and try to protect them in a variety of  ways.</a:t>
            </a:r>
            <a:br>
              <a:rPr lang="en-US" altLang="ja-JP" b="1" dirty="0" smtClean="0"/>
            </a:br>
            <a:r>
              <a:rPr lang="en-US" altLang="ja-JP" b="1" dirty="0" smtClean="0"/>
              <a:t/>
            </a:r>
            <a:br>
              <a:rPr lang="en-US" altLang="ja-JP" b="1" dirty="0" smtClean="0"/>
            </a:br>
            <a:endParaRPr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183790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46" y="775148"/>
            <a:ext cx="8820241" cy="31532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Belle II </a:t>
            </a:r>
            <a:r>
              <a:rPr lang="en-US" altLang="ja-JP" dirty="0" smtClean="0"/>
              <a:t>schedule and distributed </a:t>
            </a:r>
            <a:r>
              <a:rPr kumimoji="1" lang="en-US" altLang="ja-JP" dirty="0" smtClean="0"/>
              <a:t>computing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136" y="3896691"/>
            <a:ext cx="6797256" cy="269277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テキスト ボックス 7"/>
          <p:cNvSpPr txBox="1"/>
          <p:nvPr/>
        </p:nvSpPr>
        <p:spPr>
          <a:xfrm>
            <a:off x="1985368" y="4437112"/>
            <a:ext cx="930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00FF"/>
                </a:solidFill>
              </a:rPr>
              <a:t>H. Miyake</a:t>
            </a:r>
            <a:endParaRPr lang="en-US" altLang="ja-JP" sz="14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36296" y="3101044"/>
            <a:ext cx="1625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00FF"/>
                </a:solidFill>
              </a:rPr>
              <a:t>K. Akai (</a:t>
            </a:r>
            <a:r>
              <a:rPr kumimoji="1" lang="en-US" altLang="ja-JP" sz="1400" b="1" dirty="0" err="1" smtClean="0">
                <a:solidFill>
                  <a:srgbClr val="0000FF"/>
                </a:solidFill>
              </a:rPr>
              <a:t>B2GM</a:t>
            </a:r>
            <a:r>
              <a:rPr kumimoji="1" lang="en-US" altLang="ja-JP" sz="14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kumimoji="1" lang="en-US" altLang="ja-JP" sz="1400" b="1" dirty="0" smtClean="0">
                <a:solidFill>
                  <a:srgbClr val="0000FF"/>
                </a:solidFill>
              </a:rPr>
              <a:t>R. Ito (JPS meeting)</a:t>
            </a:r>
            <a:endParaRPr kumimoji="1" lang="ja-JP" alt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/>
          </p:cNvSpPr>
          <p:nvPr/>
        </p:nvSpPr>
        <p:spPr bwMode="auto">
          <a:xfrm>
            <a:off x="6554391" y="6414866"/>
            <a:ext cx="2143125" cy="25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452" bIns="0" anchor="ctr"/>
          <a:lstStyle/>
          <a:p>
            <a:pPr marL="40059" algn="r" defTabSz="641887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2</a:t>
            </a:r>
          </a:p>
        </p:txBody>
      </p:sp>
      <p:pic>
        <p:nvPicPr>
          <p:cNvPr id="9421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929"/>
            <a:ext cx="9610576" cy="721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7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4143" y="415303"/>
            <a:ext cx="2115221" cy="17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8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929" y="1870835"/>
            <a:ext cx="89408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9" name="Picture 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266" y="2302743"/>
            <a:ext cx="6215063" cy="308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0" name="Picture 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855" y="2683375"/>
            <a:ext cx="5323210" cy="41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1" name="Picture 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6362" y="4866746"/>
            <a:ext cx="4081983" cy="1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2" name="Picture 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05" y="80369"/>
            <a:ext cx="3036094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3" name="Picture 9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189" y="2085083"/>
            <a:ext cx="2027039" cy="65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4" name="Picture 10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563" y="181953"/>
            <a:ext cx="3255987" cy="1023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5" name="Picture 11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343" y="1298154"/>
            <a:ext cx="3146598" cy="154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6" name="Picture 1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7" y="5051973"/>
            <a:ext cx="4030638" cy="155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37" name="Rectangle 13"/>
          <p:cNvSpPr>
            <a:spLocks/>
          </p:cNvSpPr>
          <p:nvPr/>
        </p:nvSpPr>
        <p:spPr bwMode="auto">
          <a:xfrm>
            <a:off x="116089" y="2102942"/>
            <a:ext cx="5112245" cy="476622"/>
          </a:xfrm>
          <a:prstGeom prst="rect">
            <a:avLst/>
          </a:prstGeom>
          <a:solidFill>
            <a:srgbClr val="C0504D">
              <a:alpha val="33725"/>
            </a:srgbClr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38100" dist="25399" dir="5400000" algn="ctr" rotWithShape="0">
              <a:schemeClr val="bg2">
                <a:alpha val="37999"/>
              </a:schemeClr>
            </a:outerShdw>
          </a:effectLst>
        </p:spPr>
        <p:txBody>
          <a:bodyPr wrap="none" lIns="0" tIns="0" rIns="40457" bIns="0">
            <a:spAutoFit/>
          </a:bodyPr>
          <a:lstStyle/>
          <a:p>
            <a:pPr marL="40059" defTabSz="64188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3100" b="1" dirty="0">
                <a:solidFill>
                  <a:srgbClr val="FFFFFF"/>
                </a:solidFill>
                <a:latin typeface="Arial"/>
                <a:ea typeface="Osaka"/>
                <a:cs typeface="Arial"/>
                <a:sym typeface="Chalkduster" charset="0"/>
              </a:rPr>
              <a:t>Neutrino Beam to </a:t>
            </a:r>
            <a:r>
              <a:rPr kumimoji="0" lang="en-US" altLang="ja-JP" sz="3100" b="1" dirty="0" err="1">
                <a:solidFill>
                  <a:srgbClr val="FFFFFF"/>
                </a:solidFill>
                <a:latin typeface="Arial"/>
                <a:ea typeface="Osaka"/>
                <a:cs typeface="Arial"/>
                <a:sym typeface="Chalkduster" charset="0"/>
              </a:rPr>
              <a:t>Kamioka</a:t>
            </a:r>
            <a:endParaRPr kumimoji="0" lang="en-US" altLang="ja-JP" sz="3100" b="1" dirty="0">
              <a:solidFill>
                <a:srgbClr val="FFFFFF"/>
              </a:solidFill>
              <a:latin typeface="Arial"/>
              <a:ea typeface="Osaka"/>
              <a:cs typeface="Arial"/>
              <a:sym typeface="Chalkduster" charset="0"/>
            </a:endParaRPr>
          </a:p>
        </p:txBody>
      </p:sp>
      <p:sp>
        <p:nvSpPr>
          <p:cNvPr id="103438" name="Rectangle 14"/>
          <p:cNvSpPr>
            <a:spLocks/>
          </p:cNvSpPr>
          <p:nvPr/>
        </p:nvSpPr>
        <p:spPr bwMode="auto">
          <a:xfrm>
            <a:off x="5946057" y="6235155"/>
            <a:ext cx="1984062" cy="415498"/>
          </a:xfrm>
          <a:prstGeom prst="rect">
            <a:avLst/>
          </a:prstGeom>
          <a:solidFill>
            <a:srgbClr val="C0504D">
              <a:alpha val="33725"/>
            </a:srgbClr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38100" dist="25399" dir="5400000" algn="ctr" rotWithShape="0">
              <a:schemeClr val="bg2">
                <a:alpha val="37999"/>
              </a:schemeClr>
            </a:outerShdw>
          </a:effectLst>
        </p:spPr>
        <p:txBody>
          <a:bodyPr wrap="none" lIns="0" tIns="0" rIns="40457" bIns="0">
            <a:spAutoFit/>
          </a:bodyPr>
          <a:lstStyle/>
          <a:p>
            <a:pPr marL="40059" defTabSz="64188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7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Chalkduster" charset="0"/>
              </a:rPr>
              <a:t>Hadron Hall</a:t>
            </a:r>
          </a:p>
        </p:txBody>
      </p:sp>
      <p:sp>
        <p:nvSpPr>
          <p:cNvPr id="103439" name="Rectangle 15"/>
          <p:cNvSpPr>
            <a:spLocks/>
          </p:cNvSpPr>
          <p:nvPr/>
        </p:nvSpPr>
        <p:spPr bwMode="auto">
          <a:xfrm>
            <a:off x="2268148" y="3950271"/>
            <a:ext cx="6263059" cy="476622"/>
          </a:xfrm>
          <a:prstGeom prst="rect">
            <a:avLst/>
          </a:prstGeom>
          <a:solidFill>
            <a:srgbClr val="C0504D">
              <a:alpha val="33725"/>
            </a:srgbClr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38100" dist="25399" dir="5400000" algn="ctr" rotWithShape="0">
              <a:schemeClr val="bg2">
                <a:alpha val="37999"/>
              </a:schemeClr>
            </a:outerShdw>
          </a:effectLst>
        </p:spPr>
        <p:txBody>
          <a:bodyPr wrap="none" lIns="0" tIns="0" rIns="40457" bIns="0">
            <a:spAutoFit/>
          </a:bodyPr>
          <a:lstStyle/>
          <a:p>
            <a:pPr marL="40059" defTabSz="64188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31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Chalkduster" charset="0"/>
              </a:rPr>
              <a:t>Material and Life Science Facility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C3F98-19D2-9749-91DE-CF68E90C43A2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6819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1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7" grpId="0" animBg="1" autoUpdateAnimBg="0"/>
      <p:bldP spid="103438" grpId="0" animBg="1" autoUpdateAnimBg="0"/>
      <p:bldP spid="10343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2"/>
          <p:cNvSpPr txBox="1">
            <a:spLocks/>
          </p:cNvSpPr>
          <p:nvPr/>
        </p:nvSpPr>
        <p:spPr>
          <a:xfrm>
            <a:off x="256918" y="116634"/>
            <a:ext cx="8477764" cy="80211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1285" tIns="45642" rIns="91285" bIns="45642" anchor="ctr" anchorCtr="0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6394"/>
            <a:r>
              <a:rPr lang="en-US" altLang="ja-JP" sz="4000" dirty="0">
                <a:solidFill>
                  <a:srgbClr val="FFFFFF"/>
                </a:solidFill>
                <a:ea typeface="HGS創英角ﾎﾟｯﾌﾟ体" charset="0"/>
              </a:rPr>
              <a:t>Beam Power</a:t>
            </a:r>
            <a:endParaRPr lang="ja-JP" altLang="en-US" sz="4000" dirty="0">
              <a:solidFill>
                <a:srgbClr val="FFFFFF"/>
              </a:solidFill>
              <a:ea typeface="HGS創英角ﾎﾟｯﾌﾟ体" charset="0"/>
            </a:endParaRPr>
          </a:p>
        </p:txBody>
      </p:sp>
      <p:sp>
        <p:nvSpPr>
          <p:cNvPr id="20" name="テキスト ボックス 19"/>
          <p:cNvSpPr txBox="1">
            <a:spLocks noChangeArrowheads="1"/>
          </p:cNvSpPr>
          <p:nvPr/>
        </p:nvSpPr>
        <p:spPr bwMode="auto">
          <a:xfrm>
            <a:off x="451149" y="1026192"/>
            <a:ext cx="439248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91285" tIns="45642" rIns="91285" bIns="45642">
            <a:spAutoFit/>
          </a:bodyPr>
          <a:lstStyle/>
          <a:p>
            <a:pPr defTabSz="456394">
              <a:defRPr/>
            </a:pPr>
            <a:r>
              <a:rPr lang="en-US" altLang="ja-JP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 RCS</a:t>
            </a:r>
            <a:r>
              <a:rPr lang="ja-JP" altLang="en-US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::1 MW achieved in Jan, 2015</a:t>
            </a:r>
            <a:endParaRPr lang="ja-JP" altLang="en-US" sz="2000" dirty="0">
              <a:solidFill>
                <a:prstClr val="white"/>
              </a:solidFill>
              <a:latin typeface="Arial"/>
              <a:ea typeface="ＭＳ Ｐゴシック"/>
              <a:cs typeface="Arial"/>
            </a:endParaRPr>
          </a:p>
        </p:txBody>
      </p:sp>
      <p:pic>
        <p:nvPicPr>
          <p:cNvPr id="30" name="図 3" descr="スクリーンショット 2012-11-02 6.19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67" y="1929258"/>
            <a:ext cx="7848600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正方形/長方形 33"/>
          <p:cNvSpPr>
            <a:spLocks noChangeArrowheads="1"/>
          </p:cNvSpPr>
          <p:nvPr/>
        </p:nvSpPr>
        <p:spPr bwMode="auto">
          <a:xfrm>
            <a:off x="4695512" y="2240406"/>
            <a:ext cx="393700" cy="3836988"/>
          </a:xfrm>
          <a:prstGeom prst="rect">
            <a:avLst/>
          </a:prstGeom>
          <a:solidFill>
            <a:srgbClr val="610816">
              <a:alpha val="23921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91050" tIns="45530" rIns="91050" bIns="45530" anchor="ctr"/>
          <a:lstStyle/>
          <a:p>
            <a:pPr algn="ctr">
              <a:defRPr/>
            </a:pPr>
            <a:r>
              <a:rPr lang="en-US" altLang="ja-JP" sz="2000" dirty="0">
                <a:solidFill>
                  <a:schemeClr val="lt1"/>
                </a:solidFill>
                <a:latin typeface="+mn-ea"/>
              </a:rPr>
              <a:t>LINAC Upgrade</a:t>
            </a:r>
            <a:endParaRPr lang="ja-JP" altLang="en-US" sz="2000" dirty="0">
              <a:solidFill>
                <a:schemeClr val="lt1"/>
              </a:solidFill>
              <a:latin typeface="+mn-ea"/>
            </a:endParaRPr>
          </a:p>
        </p:txBody>
      </p:sp>
      <p:sp>
        <p:nvSpPr>
          <p:cNvPr id="35" name="左右矢印 34"/>
          <p:cNvSpPr>
            <a:spLocks noChangeArrowheads="1"/>
          </p:cNvSpPr>
          <p:nvPr/>
        </p:nvSpPr>
        <p:spPr bwMode="auto">
          <a:xfrm>
            <a:off x="6098626" y="2434907"/>
            <a:ext cx="1802664" cy="546100"/>
          </a:xfrm>
          <a:prstGeom prst="leftRightArrow">
            <a:avLst>
              <a:gd name="adj1" fmla="val 50000"/>
              <a:gd name="adj2" fmla="val 5003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lIns="91050" tIns="45530" rIns="91050" bIns="45530" anchor="ctr"/>
          <a:lstStyle/>
          <a:p>
            <a:pPr algn="ctr">
              <a:defRPr/>
            </a:pPr>
            <a:r>
              <a:rPr lang="en-US" altLang="ja-JP" sz="1700" dirty="0">
                <a:solidFill>
                  <a:schemeClr val="lt1"/>
                </a:solidFill>
              </a:rPr>
              <a:t> Renew MR</a:t>
            </a:r>
            <a:r>
              <a:rPr lang="en-US" altLang="en-US" sz="1700" dirty="0">
                <a:solidFill>
                  <a:schemeClr val="lt1"/>
                </a:solidFill>
              </a:rPr>
              <a:t> PS</a:t>
            </a:r>
            <a:endParaRPr lang="ja-JP" altLang="en-US" sz="1700" dirty="0">
              <a:solidFill>
                <a:schemeClr val="lt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4346511" y="3852644"/>
            <a:ext cx="202523" cy="2025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角丸四角形 36"/>
          <p:cNvSpPr/>
          <p:nvPr/>
        </p:nvSpPr>
        <p:spPr>
          <a:xfrm>
            <a:off x="5561646" y="2131205"/>
            <a:ext cx="202523" cy="2025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角丸四角形 37"/>
          <p:cNvSpPr/>
          <p:nvPr/>
        </p:nvSpPr>
        <p:spPr>
          <a:xfrm>
            <a:off x="6344151" y="4465724"/>
            <a:ext cx="202523" cy="20252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558779" y="4364383"/>
            <a:ext cx="1422708" cy="34607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64035" tIns="32009" rIns="64035" bIns="32009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MLF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one shot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円/楕円 39"/>
          <p:cNvSpPr>
            <a:spLocks noChangeAspect="1"/>
          </p:cNvSpPr>
          <p:nvPr/>
        </p:nvSpPr>
        <p:spPr>
          <a:xfrm>
            <a:off x="6344151" y="4820137"/>
            <a:ext cx="202523" cy="2025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>
            <a:spLocks noChangeAspect="1"/>
          </p:cNvSpPr>
          <p:nvPr/>
        </p:nvSpPr>
        <p:spPr>
          <a:xfrm>
            <a:off x="5662906" y="4055171"/>
            <a:ext cx="202523" cy="2025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>
            <a:spLocks noChangeAspect="1"/>
          </p:cNvSpPr>
          <p:nvPr/>
        </p:nvSpPr>
        <p:spPr>
          <a:xfrm>
            <a:off x="5612279" y="4409582"/>
            <a:ext cx="202523" cy="2025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>
            <a:spLocks noChangeAspect="1"/>
          </p:cNvSpPr>
          <p:nvPr/>
        </p:nvSpPr>
        <p:spPr>
          <a:xfrm>
            <a:off x="5156601" y="4763995"/>
            <a:ext cx="202523" cy="20252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37109" y="4718845"/>
            <a:ext cx="1918869" cy="649524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lIns="64035" tIns="32009" rIns="64035" bIns="32009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MLF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achieved</a:t>
            </a:r>
            <a:endParaRPr lang="en-US" altLang="ja-JP" sz="28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</a:rPr>
              <a:t>（</a:t>
            </a:r>
            <a:r>
              <a:rPr lang="en-US" altLang="en-US" sz="2000" dirty="0">
                <a:solidFill>
                  <a:schemeClr val="accent2">
                    <a:lumMod val="75000"/>
                  </a:schemeClr>
                </a:solidFill>
              </a:rPr>
              <a:t>user operation</a:t>
            </a:r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</a:rPr>
              <a:t>）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503146" y="5326446"/>
            <a:ext cx="1918869" cy="680301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none" lIns="64035" tIns="32009" rIns="64035" bIns="32009" rtlCol="0">
            <a:spAutoFit/>
          </a:bodyPr>
          <a:lstStyle/>
          <a:p>
            <a:r>
              <a:rPr lang="en-US" altLang="en-US" sz="2000" dirty="0">
                <a:solidFill>
                  <a:schemeClr val="accent2">
                    <a:lumMod val="75000"/>
                  </a:schemeClr>
                </a:solidFill>
              </a:rPr>
              <a:t>FX achieved</a:t>
            </a:r>
            <a:endParaRPr kumimoji="1" lang="en-US" altLang="ja-JP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</a:rPr>
              <a:t>（</a:t>
            </a:r>
            <a:r>
              <a:rPr lang="en-US" altLang="en-US" sz="2000" dirty="0">
                <a:solidFill>
                  <a:schemeClr val="accent2">
                    <a:lumMod val="75000"/>
                  </a:schemeClr>
                </a:solidFill>
              </a:rPr>
              <a:t>user operation</a:t>
            </a:r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</a:rPr>
              <a:t>）</a:t>
            </a:r>
          </a:p>
        </p:txBody>
      </p:sp>
      <p:sp>
        <p:nvSpPr>
          <p:cNvPr id="46" name="円/楕円 45"/>
          <p:cNvSpPr>
            <a:spLocks noChangeAspect="1"/>
          </p:cNvSpPr>
          <p:nvPr/>
        </p:nvSpPr>
        <p:spPr>
          <a:xfrm>
            <a:off x="5207234" y="4966520"/>
            <a:ext cx="202523" cy="20252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>
            <a:spLocks noChangeAspect="1"/>
          </p:cNvSpPr>
          <p:nvPr/>
        </p:nvSpPr>
        <p:spPr>
          <a:xfrm>
            <a:off x="5764172" y="4561475"/>
            <a:ext cx="202523" cy="20252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688053" y="2991845"/>
            <a:ext cx="863969" cy="346074"/>
          </a:xfrm>
          <a:prstGeom prst="rect">
            <a:avLst/>
          </a:prstGeom>
          <a:noFill/>
        </p:spPr>
        <p:txBody>
          <a:bodyPr wrap="none" lIns="64035" tIns="32009" rIns="64035" bIns="32009" rtlCol="0">
            <a:spAutoFit/>
          </a:bodyPr>
          <a:lstStyle/>
          <a:p>
            <a:pPr algn="l"/>
            <a:r>
              <a:rPr kumimoji="1" lang="en-US" altLang="ja-JP" b="1" dirty="0" smtClean="0">
                <a:solidFill>
                  <a:srgbClr val="0000FF"/>
                </a:solidFill>
              </a:rPr>
              <a:t>750 kW</a:t>
            </a:r>
          </a:p>
        </p:txBody>
      </p:sp>
      <p:sp>
        <p:nvSpPr>
          <p:cNvPr id="50" name="円/楕円 49"/>
          <p:cNvSpPr>
            <a:spLocks noChangeAspect="1"/>
          </p:cNvSpPr>
          <p:nvPr/>
        </p:nvSpPr>
        <p:spPr>
          <a:xfrm>
            <a:off x="6344151" y="5427707"/>
            <a:ext cx="202523" cy="20252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4035" tIns="32009" rIns="64035" bIns="32009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519881" y="1529188"/>
            <a:ext cx="7318323" cy="4001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 lIns="91285" tIns="45642" rIns="91285" bIns="45642">
            <a:spAutoFit/>
          </a:bodyPr>
          <a:lstStyle/>
          <a:p>
            <a:pPr defTabSz="456394">
              <a:defRPr/>
            </a:pPr>
            <a:r>
              <a:rPr lang="en-US" altLang="ja-JP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MR</a:t>
            </a:r>
            <a:r>
              <a:rPr lang="ja-JP" altLang="en-US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::so far 0.36 MW for FX ; </a:t>
            </a:r>
            <a:r>
              <a:rPr lang="ja-JP" altLang="en-US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０</a:t>
            </a:r>
            <a:r>
              <a:rPr lang="en-US" altLang="ja-JP" sz="2000" dirty="0">
                <a:solidFill>
                  <a:prstClr val="white"/>
                </a:solidFill>
                <a:latin typeface="Arial"/>
                <a:ea typeface="ＭＳ Ｐゴシック"/>
                <a:cs typeface="Arial"/>
              </a:rPr>
              <a:t>.89 MW reachable with new PS</a:t>
            </a:r>
            <a:endParaRPr lang="ja-JP" altLang="en-US" sz="2000" dirty="0">
              <a:solidFill>
                <a:prstClr val="white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83E2-66D0-0A49-B473-FE1439F3C5A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97329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Networking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6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8923" y="144688"/>
            <a:ext cx="6279382" cy="764032"/>
          </a:xfrm>
        </p:spPr>
        <p:txBody>
          <a:bodyPr/>
          <a:lstStyle/>
          <a:p>
            <a:r>
              <a:rPr kumimoji="1" lang="en-US" altLang="ja-JP" dirty="0" smtClean="0"/>
              <a:t> SINET International Connections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1560"/>
            <a:ext cx="8782135" cy="499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96953"/>
            <a:ext cx="360040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332" y="2888941"/>
            <a:ext cx="360040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64" y="1700808"/>
            <a:ext cx="360040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611559" y="5999446"/>
            <a:ext cx="8432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SINET5 : Science Information </a:t>
            </a:r>
            <a:r>
              <a:rPr kumimoji="1" lang="en-US" altLang="ja-JP" dirty="0" err="1" smtClean="0"/>
              <a:t>NETwork</a:t>
            </a:r>
            <a:r>
              <a:rPr kumimoji="1" lang="en-US" altLang="ja-JP" dirty="0" smtClean="0"/>
              <a:t> of Japan ( SINET5 started Apr.2016 with 100G BB)</a:t>
            </a:r>
            <a:br>
              <a:rPr kumimoji="1" lang="en-US" altLang="ja-JP" dirty="0" smtClean="0"/>
            </a:br>
            <a:r>
              <a:rPr kumimoji="1" lang="en-US" altLang="ja-JP" dirty="0" smtClean="0"/>
              <a:t>KEK and major </a:t>
            </a:r>
            <a:r>
              <a:rPr kumimoji="1" lang="en-US" altLang="ja-JP" dirty="0" err="1" smtClean="0"/>
              <a:t>Univ.s</a:t>
            </a:r>
            <a:r>
              <a:rPr kumimoji="1" lang="en-US" altLang="ja-JP" dirty="0" smtClean="0"/>
              <a:t> are connected to SINET5 with 100G line.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42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73306"/>
            <a:ext cx="8229600" cy="823446"/>
          </a:xfrm>
          <a:gradFill>
            <a:gsLst>
              <a:gs pos="0">
                <a:schemeClr val="bg1"/>
              </a:gs>
              <a:gs pos="80000">
                <a:schemeClr val="accent6">
                  <a:lumMod val="60000"/>
                  <a:lumOff val="40000"/>
                </a:schemeClr>
              </a:gs>
              <a:gs pos="86000">
                <a:schemeClr val="accent6">
                  <a:lumMod val="7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z="2700" b="1" i="1" dirty="0">
                <a:cs typeface="Verdana" pitchFamily="34" charset="0"/>
              </a:rPr>
              <a:t>LHCONE extension</a:t>
            </a:r>
            <a:endParaRPr lang="ja-JP" altLang="en-US" sz="2700" b="1" i="1" dirty="0">
              <a:cs typeface="Verdana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n-US" altLang="ja-JP" dirty="0" smtClean="0"/>
              <a:t>SINET is providing a LHCONE instance via links to US and EU</a:t>
            </a:r>
          </a:p>
          <a:p>
            <a:pPr lvl="1"/>
            <a:r>
              <a:rPr lang="en-US" altLang="ja-JP" dirty="0" smtClean="0"/>
              <a:t>JP-EU link boosted the throughput between KEK and WLCG sites in EU</a:t>
            </a:r>
          </a:p>
          <a:p>
            <a:r>
              <a:rPr lang="en-US" altLang="ja-JP" dirty="0" smtClean="0"/>
              <a:t>JGN begins to provide another LHCONE instance at Hong-Kong</a:t>
            </a:r>
          </a:p>
          <a:p>
            <a:pPr lvl="1"/>
            <a:r>
              <a:rPr lang="en-US" altLang="ja-JP" dirty="0" smtClean="0"/>
              <a:t>ASGC and KISTI are reachable from KEK via LHCONE 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933056"/>
            <a:ext cx="9144000" cy="24852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156176" y="188640"/>
            <a:ext cx="219425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Tue 14:00 by </a:t>
            </a:r>
            <a:r>
              <a:rPr kumimoji="1" lang="en-US" altLang="ja-JP" dirty="0" err="1" smtClean="0"/>
              <a:t>S.Suzuki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722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Belle2 Data distribution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Since last summer, we connected KEKCC and High Level Trigger farm of the Belle II DAQ system and tested the performance</a:t>
            </a:r>
          </a:p>
          <a:p>
            <a:r>
              <a:rPr kumimoji="1" lang="en-US" altLang="ja-JP" dirty="0" smtClean="0"/>
              <a:t>KEKCC is ready to import data processed by HLT</a:t>
            </a:r>
          </a:p>
          <a:p>
            <a:r>
              <a:rPr lang="en-US" altLang="ja-JP" dirty="0" smtClean="0"/>
              <a:t>KEKCC has additional Grid FTP server for MC data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4165599"/>
            <a:ext cx="8801100" cy="2146300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16th Oct, 2017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HEPiX Fall 2017     A. MANABE , KEK-CRC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491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13965</TotalTime>
  <Words>987</Words>
  <Application>Microsoft Office PowerPoint</Application>
  <PresentationFormat>画面に合わせる (4:3)</PresentationFormat>
  <Paragraphs>198</Paragraphs>
  <Slides>20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​​テーマ</vt:lpstr>
      <vt:lpstr> KEK Site Report  </vt:lpstr>
      <vt:lpstr>Recent topics from KEK</vt:lpstr>
      <vt:lpstr>Belle II schedule and distributed computing</vt:lpstr>
      <vt:lpstr>PowerPoint プレゼンテーション</vt:lpstr>
      <vt:lpstr>PowerPoint プレゼンテーション</vt:lpstr>
      <vt:lpstr>Networking</vt:lpstr>
      <vt:lpstr> SINET International Connections</vt:lpstr>
      <vt:lpstr>LHCONE extension</vt:lpstr>
      <vt:lpstr>Belle2 Data distribution</vt:lpstr>
      <vt:lpstr>computing</vt:lpstr>
      <vt:lpstr>New KEK Central Computer System (KEKCC)</vt:lpstr>
      <vt:lpstr>Status of new KEKCC</vt:lpstr>
      <vt:lpstr>CPU Consumption by Grid jobs</vt:lpstr>
      <vt:lpstr>Cloud Deployment at KEK</vt:lpstr>
      <vt:lpstr>PowerPoint プレゼンテーション</vt:lpstr>
      <vt:lpstr>Belle2 Data distribution</vt:lpstr>
      <vt:lpstr>Information Security</vt:lpstr>
      <vt:lpstr>Growing targeted-mail attack in Japan</vt:lpstr>
      <vt:lpstr>Protection</vt:lpstr>
      <vt:lpstr>Brief Summary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</dc:creator>
  <cp:lastModifiedBy> </cp:lastModifiedBy>
  <cp:revision>1402</cp:revision>
  <cp:lastPrinted>2016-10-10T18:19:39Z</cp:lastPrinted>
  <dcterms:created xsi:type="dcterms:W3CDTF">2011-03-10T03:35:14Z</dcterms:created>
  <dcterms:modified xsi:type="dcterms:W3CDTF">2017-10-14T06:40:14Z</dcterms:modified>
</cp:coreProperties>
</file>