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5" r:id="rId3"/>
    <p:sldId id="264" r:id="rId4"/>
    <p:sldId id="266" r:id="rId5"/>
    <p:sldId id="258" r:id="rId6"/>
    <p:sldId id="268" r:id="rId7"/>
    <p:sldId id="259" r:id="rId8"/>
    <p:sldId id="263" r:id="rId9"/>
    <p:sldId id="261" r:id="rId10"/>
    <p:sldId id="262" r:id="rId11"/>
    <p:sldId id="267" r:id="rId1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77607" autoAdjust="0"/>
  </p:normalViewPr>
  <p:slideViewPr>
    <p:cSldViewPr snapToGrid="0">
      <p:cViewPr varScale="1">
        <p:scale>
          <a:sx n="89" d="100"/>
          <a:sy n="89" d="100"/>
        </p:scale>
        <p:origin x="210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5558" tIns="47779" rIns="95558" bIns="4777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5558" tIns="47779" rIns="95558" bIns="47779" rtlCol="0"/>
          <a:lstStyle>
            <a:lvl1pPr algn="r">
              <a:defRPr sz="1300"/>
            </a:lvl1pPr>
          </a:lstStyle>
          <a:p>
            <a:fld id="{1B6DC783-7A2D-4F0C-B99E-5210E7B31045}" type="datetimeFigureOut">
              <a:rPr lang="en-GB" smtClean="0"/>
              <a:t>19/10/2017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5637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8" tIns="47779" rIns="95558" bIns="4777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5558" tIns="47779" rIns="95558" bIns="4777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5558" tIns="47779" rIns="95558" bIns="4777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lIns="95558" tIns="47779" rIns="95558" bIns="47779" rtlCol="0" anchor="b"/>
          <a:lstStyle>
            <a:lvl1pPr algn="r">
              <a:defRPr sz="1300"/>
            </a:lvl1pPr>
          </a:lstStyle>
          <a:p>
            <a:fld id="{AA15E0BC-4732-4CFA-8D94-6EE3934996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231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5637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I’m going to talk about a simple method of shutting down servers automatically, if the data centre</a:t>
            </a:r>
            <a:r>
              <a:rPr lang="en-GB" baseline="0" dirty="0" smtClean="0"/>
              <a:t> A/C fails.</a:t>
            </a:r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930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As IT guys we usually</a:t>
            </a:r>
            <a:r>
              <a:rPr lang="en-GB" baseline="0" dirty="0" smtClean="0"/>
              <a:t> are not able or allowed to fix the A/C so have to wait for building services or contractors to arrive, which could be hours, at weekends etc.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455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system </a:t>
            </a:r>
            <a:r>
              <a:rPr lang="en-GB" dirty="0" smtClean="0"/>
              <a:t>(</a:t>
            </a:r>
            <a:r>
              <a:rPr lang="en-GB" dirty="0" err="1" smtClean="0"/>
              <a:t>Jacarta</a:t>
            </a:r>
            <a:r>
              <a:rPr lang="en-GB" dirty="0" smtClean="0"/>
              <a:t>) can </a:t>
            </a:r>
            <a:r>
              <a:rPr lang="en-GB" dirty="0" smtClean="0"/>
              <a:t>email,</a:t>
            </a:r>
            <a:r>
              <a:rPr lang="en-GB" baseline="0" dirty="0" smtClean="0"/>
              <a:t> phone and send SMS text messages to us.</a:t>
            </a:r>
          </a:p>
          <a:p>
            <a:r>
              <a:rPr lang="en-GB" baseline="0" dirty="0" smtClean="0"/>
              <a:t>We then had to manually shutdown servers &amp; ring building services to get the A/C fixed.</a:t>
            </a:r>
          </a:p>
          <a:p>
            <a:r>
              <a:rPr lang="en-GB" baseline="0" dirty="0" smtClean="0"/>
              <a:t>Also had to contact the many different groups and ask them to shutdown their servers.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18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Could get the servers to query their own temperature and shut themselves down. </a:t>
            </a:r>
          </a:p>
          <a:p>
            <a:r>
              <a:rPr lang="en-GB" dirty="0" smtClean="0"/>
              <a:t>Problem is that the name of various</a:t>
            </a:r>
            <a:r>
              <a:rPr lang="en-GB" baseline="0" dirty="0" smtClean="0"/>
              <a:t> temperatures and values change for each batch of systems.</a:t>
            </a:r>
          </a:p>
          <a:p>
            <a:r>
              <a:rPr lang="en-GB" baseline="0" dirty="0" smtClean="0"/>
              <a:t>In fact even some of the same batches give a range of values so setting a threshold value is difficult.</a:t>
            </a:r>
          </a:p>
          <a:p>
            <a:endParaRPr lang="en-GB" baseline="0" dirty="0" smtClean="0"/>
          </a:p>
          <a:p>
            <a:r>
              <a:rPr lang="en-GB" baseline="0" dirty="0" smtClean="0"/>
              <a:t>Better to have one value for the whole room.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603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5637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These are the 1-wire temperature sensors we already had.  </a:t>
            </a:r>
          </a:p>
          <a:p>
            <a:endParaRPr lang="en-GB" dirty="0" smtClean="0"/>
          </a:p>
          <a:p>
            <a:r>
              <a:rPr lang="en-GB" dirty="0" smtClean="0"/>
              <a:t>If you look at the right hand side of the slide, you can see what the sensors looks like.</a:t>
            </a:r>
          </a:p>
          <a:p>
            <a:endParaRPr lang="en-GB" dirty="0" smtClean="0"/>
          </a:p>
          <a:p>
            <a:r>
              <a:rPr lang="en-GB" dirty="0" smtClean="0"/>
              <a:t>They can be daisy chained with RJ25 cables. </a:t>
            </a:r>
          </a:p>
          <a:p>
            <a:endParaRPr lang="en-GB" dirty="0" smtClean="0"/>
          </a:p>
          <a:p>
            <a:r>
              <a:rPr lang="en-GB" dirty="0" smtClean="0"/>
              <a:t>The spec say you</a:t>
            </a:r>
            <a:r>
              <a:rPr lang="en-GB" baseline="0" dirty="0" smtClean="0"/>
              <a:t> can have up to 1000 feet of cable.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We used the 1-Wire USB connector to connect sensors to the server.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617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5637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To read the values</a:t>
            </a:r>
            <a:r>
              <a:rPr lang="en-GB" baseline="0" dirty="0" smtClean="0"/>
              <a:t> from the 1 Wire temperature sensors, w</a:t>
            </a:r>
            <a:r>
              <a:rPr lang="en-GB" dirty="0" smtClean="0"/>
              <a:t>e used Open Source </a:t>
            </a:r>
            <a:r>
              <a:rPr lang="en-GB" dirty="0" err="1" smtClean="0"/>
              <a:t>DigiTemp</a:t>
            </a:r>
            <a:r>
              <a:rPr lang="en-GB" dirty="0" smtClean="0"/>
              <a:t> software written by Brain Lane.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Before you can read the sensors you need to initialize the list of serial numbers (each 1-wire sensor has a unique 64 bit serial number used to address it on the bus). 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When you add sensors to your LAN you need to rerun the initialization process -- be aware that the order that they are detected in depends on their number, so when you add new sensors it may change the order of your sensors.</a:t>
            </a:r>
            <a:endParaRPr lang="en-GB" b="1" dirty="0" smtClean="0">
              <a:solidFill>
                <a:srgbClr val="FF0000"/>
              </a:solidFill>
              <a:effectLst/>
            </a:endParaRPr>
          </a:p>
          <a:p>
            <a:endParaRPr lang="en-GB" b="1" dirty="0" smtClean="0">
              <a:solidFill>
                <a:srgbClr val="FF0000"/>
              </a:solidFill>
              <a:effectLst/>
            </a:endParaRPr>
          </a:p>
          <a:p>
            <a:r>
              <a:rPr lang="en-GB" b="1" dirty="0" smtClean="0">
                <a:solidFill>
                  <a:srgbClr val="FF0000"/>
                </a:solidFill>
                <a:effectLst/>
              </a:rPr>
              <a:t># create the configuration file – detects all attached sensors</a:t>
            </a:r>
          </a:p>
          <a:p>
            <a:r>
              <a:rPr lang="en-GB" b="1" dirty="0" smtClean="0">
                <a:solidFill>
                  <a:srgbClr val="FF0000"/>
                </a:solidFill>
                <a:effectLst/>
              </a:rPr>
              <a:t>digitemp_DS9097U -</a:t>
            </a:r>
            <a:r>
              <a:rPr lang="en-GB" b="1" dirty="0" err="1" smtClean="0">
                <a:solidFill>
                  <a:srgbClr val="FF0000"/>
                </a:solidFill>
                <a:effectLst/>
              </a:rPr>
              <a:t>i</a:t>
            </a:r>
            <a:r>
              <a:rPr lang="en-GB" b="1" dirty="0" smtClean="0">
                <a:solidFill>
                  <a:srgbClr val="FF0000"/>
                </a:solidFill>
                <a:effectLst/>
              </a:rPr>
              <a:t> -s /dev/ttyUSB0 -c /</a:t>
            </a:r>
            <a:r>
              <a:rPr lang="en-GB" b="1" dirty="0" err="1" smtClean="0">
                <a:solidFill>
                  <a:srgbClr val="FF0000"/>
                </a:solidFill>
                <a:effectLst/>
              </a:rPr>
              <a:t>etc</a:t>
            </a:r>
            <a:r>
              <a:rPr lang="en-GB" b="1" dirty="0" smtClean="0">
                <a:solidFill>
                  <a:srgbClr val="FF0000"/>
                </a:solidFill>
                <a:effectLst/>
              </a:rPr>
              <a:t>/</a:t>
            </a:r>
            <a:r>
              <a:rPr lang="en-GB" b="1" dirty="0" err="1" smtClean="0">
                <a:solidFill>
                  <a:srgbClr val="FF0000"/>
                </a:solidFill>
                <a:effectLst/>
              </a:rPr>
              <a:t>digitemp.conf</a:t>
            </a:r>
            <a:endParaRPr lang="en-GB" b="1" dirty="0" smtClean="0">
              <a:solidFill>
                <a:srgbClr val="FF0000"/>
              </a:solidFill>
              <a:effectLst/>
            </a:endParaRPr>
          </a:p>
          <a:p>
            <a:endParaRPr lang="en-GB" b="1" dirty="0" smtClean="0">
              <a:solidFill>
                <a:srgbClr val="FF0000"/>
              </a:solidFill>
              <a:effectLst/>
            </a:endParaRPr>
          </a:p>
          <a:p>
            <a:r>
              <a:rPr lang="en-GB" b="1" dirty="0" smtClean="0">
                <a:solidFill>
                  <a:srgbClr val="FF0000"/>
                </a:solidFill>
                <a:effectLst/>
              </a:rPr>
              <a:t>-I </a:t>
            </a:r>
            <a:r>
              <a:rPr lang="en-GB" dirty="0" smtClean="0">
                <a:solidFill>
                  <a:srgbClr val="FF0000"/>
                </a:solidFill>
              </a:rPr>
              <a:t>Initialize </a:t>
            </a:r>
            <a:r>
              <a:rPr lang="en-GB" dirty="0" err="1" smtClean="0">
                <a:solidFill>
                  <a:srgbClr val="FF0000"/>
                </a:solidFill>
              </a:rPr>
              <a:t>digitemp.conf</a:t>
            </a:r>
            <a:r>
              <a:rPr lang="en-GB" dirty="0" smtClean="0">
                <a:solidFill>
                  <a:srgbClr val="FF0000"/>
                </a:solidFill>
              </a:rPr>
              <a:t> file, search the bus for all supported devices.</a:t>
            </a:r>
            <a:endParaRPr lang="en-GB" b="1" dirty="0" smtClean="0">
              <a:solidFill>
                <a:srgbClr val="FF0000"/>
              </a:solidFill>
              <a:effectLst/>
            </a:endParaRPr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957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5637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Background: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 weekend of 13</a:t>
            </a:r>
            <a:r>
              <a:rPr lang="en-GB" baseline="30000" dirty="0" smtClean="0"/>
              <a:t>th</a:t>
            </a:r>
            <a:r>
              <a:rPr lang="en-GB" baseline="0" dirty="0" smtClean="0"/>
              <a:t>/14</a:t>
            </a:r>
            <a:r>
              <a:rPr lang="en-GB" baseline="30000" dirty="0" smtClean="0"/>
              <a:t>th</a:t>
            </a:r>
            <a:r>
              <a:rPr lang="en-GB" baseline="0" dirty="0" smtClean="0"/>
              <a:t> August the air conditioning system in the </a:t>
            </a:r>
            <a:r>
              <a:rPr lang="en-GB" baseline="0" dirty="0" err="1" smtClean="0"/>
              <a:t>Begbroke</a:t>
            </a:r>
            <a:r>
              <a:rPr lang="en-GB" baseline="0" dirty="0" smtClean="0"/>
              <a:t> data centre failed and the servers had to be brought down manually.  </a:t>
            </a:r>
          </a:p>
          <a:p>
            <a:endParaRPr lang="en-GB" baseline="0" dirty="0" smtClean="0"/>
          </a:p>
          <a:p>
            <a:r>
              <a:rPr lang="en-GB" dirty="0" smtClean="0"/>
              <a:t>AND On 16</a:t>
            </a:r>
            <a:r>
              <a:rPr lang="en-GB" baseline="30000" dirty="0" smtClean="0"/>
              <a:t>th</a:t>
            </a:r>
            <a:r>
              <a:rPr lang="en-GB" dirty="0" smtClean="0"/>
              <a:t> September, the air conditioning unit failed again. Luckily this time it happened during office hours.</a:t>
            </a:r>
          </a:p>
          <a:p>
            <a:endParaRPr lang="en-GB" dirty="0" smtClean="0"/>
          </a:p>
          <a:p>
            <a:r>
              <a:rPr lang="en-GB" dirty="0" smtClean="0"/>
              <a:t>So we brought down the worker nodes gradually.</a:t>
            </a:r>
          </a:p>
          <a:p>
            <a:endParaRPr lang="en-GB" dirty="0" smtClean="0"/>
          </a:p>
          <a:p>
            <a:r>
              <a:rPr lang="en-GB" dirty="0" smtClean="0"/>
              <a:t>If this had happened</a:t>
            </a:r>
            <a:r>
              <a:rPr lang="en-GB" baseline="0" dirty="0" smtClean="0"/>
              <a:t> during out of hours, it would have taken longer to bring the worker nodes down.</a:t>
            </a:r>
          </a:p>
          <a:p>
            <a:endParaRPr lang="en-GB" baseline="0" dirty="0" smtClean="0"/>
          </a:p>
          <a:p>
            <a:r>
              <a:rPr lang="en-GB" baseline="0" dirty="0" smtClean="0"/>
              <a:t>You can see from the graphs, the temperature was going up at around midday on the 16</a:t>
            </a:r>
            <a:r>
              <a:rPr lang="en-GB" baseline="30000" dirty="0" smtClean="0"/>
              <a:t>th</a:t>
            </a:r>
            <a:r>
              <a:rPr lang="en-GB" baseline="0" dirty="0" smtClean="0"/>
              <a:t> September. It peaked at about 34 centigrade.</a:t>
            </a:r>
          </a:p>
          <a:p>
            <a:endParaRPr lang="en-GB" baseline="0" dirty="0" smtClean="0"/>
          </a:p>
          <a:p>
            <a:pPr defTabSz="955580">
              <a:defRPr/>
            </a:pPr>
            <a:r>
              <a:rPr lang="en-GB" baseline="0" dirty="0" err="1" smtClean="0"/>
              <a:t>Vip</a:t>
            </a:r>
            <a:r>
              <a:rPr lang="en-GB" baseline="0" dirty="0" smtClean="0"/>
              <a:t> joined the Oxford team on 15</a:t>
            </a:r>
            <a:r>
              <a:rPr lang="en-GB" baseline="30000" dirty="0" smtClean="0"/>
              <a:t>th</a:t>
            </a:r>
            <a:r>
              <a:rPr lang="en-GB" baseline="0" dirty="0" smtClean="0"/>
              <a:t> August and one of his first tasks was to come up with a method of shutting down the system automatically.</a:t>
            </a:r>
          </a:p>
          <a:p>
            <a:endParaRPr lang="en-GB" baseline="0" dirty="0" smtClean="0"/>
          </a:p>
          <a:p>
            <a:pPr defTabSz="955580">
              <a:defRPr/>
            </a:pPr>
            <a:r>
              <a:rPr lang="en-GB" baseline="0" dirty="0" smtClean="0"/>
              <a:t>Luckily </a:t>
            </a:r>
            <a:r>
              <a:rPr lang="en-GB" sz="1300" dirty="0"/>
              <a:t>Ewan </a:t>
            </a:r>
            <a:r>
              <a:rPr lang="en-GB" sz="1300" dirty="0" err="1"/>
              <a:t>Macmahon</a:t>
            </a:r>
            <a:r>
              <a:rPr lang="en-GB" baseline="0" dirty="0" smtClean="0"/>
              <a:t> already had few temperature sensors connected to a test system.</a:t>
            </a:r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742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5637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Vip</a:t>
            </a:r>
            <a:r>
              <a:rPr lang="en-GB" dirty="0" smtClean="0"/>
              <a:t> wrote</a:t>
            </a:r>
            <a:r>
              <a:rPr lang="en-GB" baseline="0" dirty="0" smtClean="0"/>
              <a:t> a simple </a:t>
            </a:r>
            <a:r>
              <a:rPr lang="en-GB" dirty="0" smtClean="0"/>
              <a:t>Server Temperature script in python. It is about 550 lines of code.</a:t>
            </a:r>
          </a:p>
          <a:p>
            <a:endParaRPr lang="en-GB" dirty="0" smtClean="0"/>
          </a:p>
          <a:p>
            <a:r>
              <a:rPr lang="en-GB" dirty="0" smtClean="0"/>
              <a:t>The script calls the above command to collect the average temperature data </a:t>
            </a:r>
            <a:r>
              <a:rPr lang="en-GB" baseline="0" dirty="0" smtClean="0"/>
              <a:t>for 5, 10 and 15 minutes.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 four sensors values are averaged out to give 5 minute temperature value.</a:t>
            </a:r>
          </a:p>
          <a:p>
            <a:endParaRPr lang="en-GB" baseline="0" dirty="0" smtClean="0"/>
          </a:p>
          <a:p>
            <a:pPr defTabSz="955580">
              <a:defRPr/>
            </a:pPr>
            <a:r>
              <a:rPr lang="en-GB" dirty="0" smtClean="0"/>
              <a:t>It generates the webpage on the right of screen automatically</a:t>
            </a:r>
            <a:r>
              <a:rPr lang="en-GB" baseline="0" dirty="0" smtClean="0"/>
              <a:t> every 5 minutes.</a:t>
            </a:r>
            <a:endParaRPr lang="en-GB" dirty="0" smtClean="0"/>
          </a:p>
          <a:p>
            <a:endParaRPr lang="en-GB" baseline="0" dirty="0" smtClean="0"/>
          </a:p>
          <a:p>
            <a:r>
              <a:rPr lang="en-GB" baseline="0" dirty="0" smtClean="0"/>
              <a:t>The script also plots the temperature data for the day</a:t>
            </a:r>
            <a:endParaRPr lang="en-GB" dirty="0" smtClean="0"/>
          </a:p>
          <a:p>
            <a:endParaRPr lang="en-GB" dirty="0" smtClean="0"/>
          </a:p>
          <a:p>
            <a:r>
              <a:rPr lang="en-GB" b="1" u="sng" dirty="0" smtClean="0"/>
              <a:t>For plotting</a:t>
            </a:r>
            <a:r>
              <a:rPr lang="en-GB" b="1" dirty="0" smtClean="0"/>
              <a:t>: </a:t>
            </a:r>
          </a:p>
          <a:p>
            <a:pPr defTabSz="955580">
              <a:defRPr/>
            </a:pPr>
            <a:r>
              <a:rPr lang="en-GB" dirty="0" smtClean="0"/>
              <a:t>I used </a:t>
            </a:r>
            <a:r>
              <a:rPr lang="en-GB" dirty="0" err="1" smtClean="0"/>
              <a:t>Matplotlib</a:t>
            </a:r>
            <a:r>
              <a:rPr lang="en-GB" dirty="0" smtClean="0"/>
              <a:t> to plot the graph</a:t>
            </a:r>
          </a:p>
          <a:p>
            <a:r>
              <a:rPr lang="en-GB" dirty="0" smtClean="0"/>
              <a:t>And </a:t>
            </a:r>
            <a:r>
              <a:rPr lang="en-GB" dirty="0" err="1" smtClean="0"/>
              <a:t>Numpy</a:t>
            </a:r>
            <a:r>
              <a:rPr lang="en-GB" dirty="0" smtClean="0"/>
              <a:t> is</a:t>
            </a:r>
            <a:r>
              <a:rPr lang="en-GB" baseline="0" dirty="0" smtClean="0"/>
              <a:t> </a:t>
            </a:r>
            <a:r>
              <a:rPr lang="en-GB" baseline="0" dirty="0" smtClean="0">
                <a:sym typeface="Wingdings" panose="05000000000000000000" pitchFamily="2" charset="2"/>
              </a:rPr>
              <a:t>used to calculate </a:t>
            </a:r>
            <a:r>
              <a:rPr lang="en-GB" dirty="0" smtClean="0">
                <a:sym typeface="Wingdings" panose="05000000000000000000" pitchFamily="2" charset="2"/>
              </a:rPr>
              <a:t>t</a:t>
            </a:r>
            <a:r>
              <a:rPr lang="en-GB" baseline="0" dirty="0" smtClean="0"/>
              <a:t>he trend line. I used least square polynomial fit to calculate the trend line.</a:t>
            </a:r>
            <a:r>
              <a:rPr lang="en-GB" dirty="0" smtClean="0"/>
              <a:t> </a:t>
            </a:r>
          </a:p>
          <a:p>
            <a:endParaRPr lang="en-GB" dirty="0" smtClean="0"/>
          </a:p>
          <a:p>
            <a:r>
              <a:rPr lang="en-GB" b="1" u="sng" dirty="0" smtClean="0">
                <a:solidFill>
                  <a:schemeClr val="tx1"/>
                </a:solidFill>
              </a:rPr>
              <a:t>For Data file recycling</a:t>
            </a:r>
          </a:p>
          <a:p>
            <a:r>
              <a:rPr lang="en-GB" dirty="0" smtClean="0"/>
              <a:t>I use the Logging module</a:t>
            </a:r>
            <a:r>
              <a:rPr lang="en-GB" baseline="0" dirty="0" smtClean="0"/>
              <a:t> to start a new data file at midnight. </a:t>
            </a:r>
          </a:p>
          <a:p>
            <a:r>
              <a:rPr lang="en-GB" baseline="0" dirty="0" smtClean="0"/>
              <a:t>It keeps the last seven days of data. Older data  is deleted automatically.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b="1" dirty="0" smtClean="0">
              <a:effectLst/>
            </a:endParaRPr>
          </a:p>
          <a:p>
            <a:r>
              <a:rPr lang="en-GB" b="1" dirty="0" smtClean="0">
                <a:effectLst/>
              </a:rPr>
              <a:t># average sensors</a:t>
            </a:r>
          </a:p>
          <a:p>
            <a:r>
              <a:rPr lang="en-GB" b="1" dirty="0" smtClean="0">
                <a:effectLst/>
              </a:rPr>
              <a:t>digitemp_DS9097U -q -c </a:t>
            </a:r>
            <a:r>
              <a:rPr lang="en-GB" b="1" dirty="0" err="1" smtClean="0">
                <a:effectLst/>
              </a:rPr>
              <a:t>digitemp.conf</a:t>
            </a:r>
            <a:r>
              <a:rPr lang="en-GB" b="1" dirty="0" smtClean="0">
                <a:effectLst/>
              </a:rPr>
              <a:t> -a -o "%s %C %</a:t>
            </a:r>
            <a:r>
              <a:rPr lang="en-GB" b="1" dirty="0" err="1" smtClean="0">
                <a:effectLst/>
              </a:rPr>
              <a:t>Y%m%d</a:t>
            </a:r>
            <a:r>
              <a:rPr lang="en-GB" b="1" dirty="0" smtClean="0">
                <a:effectLst/>
              </a:rPr>
              <a:t> %H:%M:%S"|</a:t>
            </a:r>
            <a:r>
              <a:rPr lang="en-GB" b="1" dirty="0" err="1" smtClean="0">
                <a:effectLst/>
              </a:rPr>
              <a:t>awk</a:t>
            </a:r>
            <a:r>
              <a:rPr lang="en-GB" b="1" dirty="0" smtClean="0">
                <a:effectLst/>
              </a:rPr>
              <a:t> '{ sum += $2 } END { if (NR &gt; 0) print sum / NR  " " $3 " " $4}'</a:t>
            </a:r>
          </a:p>
          <a:p>
            <a:endParaRPr lang="en-GB" b="1" dirty="0" smtClean="0">
              <a:effectLst/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(each 1-wire sensor has a unique 64 bit serial number used to address it on the bus)</a:t>
            </a:r>
            <a:endParaRPr lang="en-GB" b="1" dirty="0" smtClean="0">
              <a:effectLst/>
            </a:endParaRPr>
          </a:p>
          <a:p>
            <a:endParaRPr lang="en-GB" b="1" dirty="0" smtClean="0">
              <a:effectLst/>
            </a:endParaRPr>
          </a:p>
          <a:p>
            <a:r>
              <a:rPr lang="en-GB" b="1" dirty="0" smtClean="0">
                <a:effectLst/>
              </a:rPr>
              <a:t>-d 60 </a:t>
            </a:r>
            <a:r>
              <a:rPr lang="en-GB" dirty="0" smtClean="0"/>
              <a:t>Delay between samples (in seconds).</a:t>
            </a:r>
          </a:p>
          <a:p>
            <a:r>
              <a:rPr lang="en-GB" b="1" dirty="0" smtClean="0">
                <a:effectLst/>
              </a:rPr>
              <a:t>-n 5   </a:t>
            </a:r>
            <a:r>
              <a:rPr lang="en-GB" dirty="0" smtClean="0"/>
              <a:t>Number of times to repeat the command.</a:t>
            </a:r>
          </a:p>
          <a:p>
            <a:pPr marL="179171" indent="-179171">
              <a:buFontTx/>
              <a:buChar char="-"/>
            </a:pPr>
            <a:r>
              <a:rPr lang="en-GB" b="1" dirty="0" smtClean="0">
                <a:effectLst/>
              </a:rPr>
              <a:t>q    </a:t>
            </a:r>
            <a:r>
              <a:rPr lang="en-GB" dirty="0" smtClean="0"/>
              <a:t>Quiet output, no copyright banner.</a:t>
            </a:r>
          </a:p>
          <a:p>
            <a:pPr marL="179171" indent="-179171">
              <a:buFontTx/>
              <a:buChar char="-"/>
            </a:pPr>
            <a:r>
              <a:rPr lang="en-GB" b="1" dirty="0" smtClean="0"/>
              <a:t>a</a:t>
            </a:r>
            <a:r>
              <a:rPr lang="en-GB" baseline="0" dirty="0" smtClean="0"/>
              <a:t> read all sensors</a:t>
            </a:r>
          </a:p>
          <a:p>
            <a:pPr marL="179171" indent="-179171">
              <a:buFontTx/>
              <a:buChar char="-"/>
            </a:pPr>
            <a:r>
              <a:rPr lang="en-GB" b="1" baseline="0" dirty="0" smtClean="0"/>
              <a:t>o</a:t>
            </a:r>
            <a:r>
              <a:rPr lang="en-GB" baseline="0" dirty="0" smtClean="0"/>
              <a:t> – output format </a:t>
            </a:r>
            <a:r>
              <a:rPr lang="en-GB" b="1" baseline="0" dirty="0" smtClean="0"/>
              <a:t>%s</a:t>
            </a:r>
            <a:r>
              <a:rPr lang="en-GB" baseline="0" dirty="0" smtClean="0"/>
              <a:t> – sensor, </a:t>
            </a:r>
            <a:r>
              <a:rPr lang="en-GB" b="1" baseline="0" dirty="0" smtClean="0"/>
              <a:t>%C</a:t>
            </a:r>
            <a:r>
              <a:rPr lang="en-GB" baseline="0" dirty="0" smtClean="0"/>
              <a:t> output in centigrade, and date format output</a:t>
            </a:r>
          </a:p>
          <a:p>
            <a:pPr marL="179171" indent="-179171">
              <a:buFontTx/>
              <a:buChar char="-"/>
            </a:pPr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070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5637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Vip</a:t>
            </a:r>
            <a:r>
              <a:rPr lang="en-GB" dirty="0" smtClean="0"/>
              <a:t> also wrote a small client script to query the temperature.</a:t>
            </a:r>
            <a:r>
              <a:rPr lang="en-GB" baseline="0" dirty="0" smtClean="0"/>
              <a:t> </a:t>
            </a:r>
          </a:p>
          <a:p>
            <a:endParaRPr lang="en-GB" baseline="0" dirty="0" smtClean="0"/>
          </a:p>
          <a:p>
            <a:r>
              <a:rPr lang="en-GB" baseline="0" dirty="0" smtClean="0"/>
              <a:t>It</a:t>
            </a:r>
            <a:r>
              <a:rPr lang="en-GB" dirty="0" smtClean="0"/>
              <a:t> is also written in python, it is only 150 lines of code – including comments.</a:t>
            </a:r>
          </a:p>
          <a:p>
            <a:endParaRPr lang="en-GB" dirty="0" smtClean="0"/>
          </a:p>
          <a:p>
            <a:r>
              <a:rPr lang="en-GB" dirty="0" smtClean="0"/>
              <a:t>It uses</a:t>
            </a:r>
            <a:r>
              <a:rPr lang="en-GB" baseline="0" dirty="0" smtClean="0"/>
              <a:t> the system’s </a:t>
            </a:r>
            <a:r>
              <a:rPr lang="en-GB" dirty="0" smtClean="0"/>
              <a:t>curl command to connect to the URL </a:t>
            </a:r>
          </a:p>
          <a:p>
            <a:endParaRPr lang="en-GB" dirty="0" smtClean="0"/>
          </a:p>
          <a:p>
            <a:r>
              <a:rPr lang="en-GB" dirty="0" smtClean="0"/>
              <a:t>The script requires 3 arguments:</a:t>
            </a:r>
          </a:p>
          <a:p>
            <a:pPr lvl="1"/>
            <a:r>
              <a:rPr lang="en-GB" dirty="0" smtClean="0"/>
              <a:t>URL</a:t>
            </a:r>
          </a:p>
          <a:p>
            <a:pPr lvl="1"/>
            <a:r>
              <a:rPr lang="en-GB" dirty="0" smtClean="0"/>
              <a:t>Threshold temperature to trigger shutdown</a:t>
            </a:r>
          </a:p>
          <a:p>
            <a:pPr lvl="1"/>
            <a:r>
              <a:rPr lang="en-GB" dirty="0" smtClean="0"/>
              <a:t>Threshold time in seconds (To guard against stale data,</a:t>
            </a:r>
            <a:r>
              <a:rPr lang="en-GB" baseline="0" dirty="0" smtClean="0"/>
              <a:t> if date stamp is older than say 300 seconds)</a:t>
            </a:r>
            <a:endParaRPr lang="en-GB" dirty="0" smtClean="0"/>
          </a:p>
          <a:p>
            <a:pPr lvl="1"/>
            <a:endParaRPr lang="en-GB" dirty="0" smtClean="0"/>
          </a:p>
          <a:p>
            <a:pPr lvl="0"/>
            <a:r>
              <a:rPr lang="en-GB" sz="1300" dirty="0"/>
              <a:t>The script automatically shuts down the </a:t>
            </a:r>
            <a:r>
              <a:rPr lang="en-GB" sz="1300" dirty="0" smtClean="0"/>
              <a:t>server </a:t>
            </a:r>
            <a:r>
              <a:rPr lang="en-GB" sz="1300" dirty="0"/>
              <a:t>if the average 10 minutes temperature has reached the threshold value.</a:t>
            </a:r>
          </a:p>
          <a:p>
            <a:pPr lvl="0"/>
            <a:endParaRPr lang="en-GB" sz="1300" dirty="0"/>
          </a:p>
          <a:p>
            <a:pPr lvl="0"/>
            <a:r>
              <a:rPr lang="en-GB" sz="1300" dirty="0"/>
              <a:t>We have implemented this script on all the grid servers. It is under root </a:t>
            </a:r>
            <a:r>
              <a:rPr lang="en-GB" sz="1300" dirty="0" err="1"/>
              <a:t>cron</a:t>
            </a:r>
            <a:r>
              <a:rPr lang="en-GB" sz="1300" dirty="0"/>
              <a:t> control and runs every five minutes.</a:t>
            </a:r>
          </a:p>
          <a:p>
            <a:pPr lvl="0"/>
            <a:endParaRPr lang="en-GB" sz="1300" dirty="0"/>
          </a:p>
          <a:p>
            <a:pPr lvl="0"/>
            <a:r>
              <a:rPr lang="en-GB" sz="1300" dirty="0"/>
              <a:t>The threshold temperature for worker node is set to 35 and for the File system nodes it is set to 50.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575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548878" y="6434135"/>
            <a:ext cx="1403747" cy="287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dirty="0" smtClean="0"/>
              <a:t>October</a:t>
            </a:r>
            <a:r>
              <a:rPr lang="en-GB" altLang="en-US" baseline="0" dirty="0" smtClean="0"/>
              <a:t> 2017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73750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925E8C9-3A8E-40E1-AEA9-A4DED36C857C}" type="datetimeFigureOut">
              <a:rPr lang="en-GB" smtClean="0"/>
              <a:t>19/10/2017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E03574-2FA7-48E2-874C-3B8B6509A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753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925E8C9-3A8E-40E1-AEA9-A4DED36C857C}" type="datetimeFigureOut">
              <a:rPr lang="en-GB" smtClean="0"/>
              <a:t>19/10/2017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E03574-2FA7-48E2-874C-3B8B6509A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591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975" y="331872"/>
            <a:ext cx="4680284" cy="518361"/>
          </a:xfrm>
        </p:spPr>
        <p:txBody>
          <a:bodyPr>
            <a:normAutofit/>
          </a:bodyPr>
          <a:lstStyle>
            <a:lvl1pPr algn="r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slide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279" y="1315453"/>
            <a:ext cx="8428121" cy="4861510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67475" y="6356351"/>
            <a:ext cx="24765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Fall </a:t>
            </a:r>
            <a:r>
              <a:rPr lang="en-GB" dirty="0" err="1" smtClean="0"/>
              <a:t>HEPiX</a:t>
            </a:r>
            <a:r>
              <a:rPr lang="en-GB" dirty="0" smtClean="0"/>
              <a:t>, KEK Japan</a:t>
            </a:r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548878" y="6434135"/>
            <a:ext cx="1403747" cy="287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dirty="0" smtClean="0"/>
              <a:t>October 2017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47148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Rectangle 8"/>
          <p:cNvSpPr txBox="1">
            <a:spLocks noChangeArrowheads="1"/>
          </p:cNvSpPr>
          <p:nvPr userDrawn="1"/>
        </p:nvSpPr>
        <p:spPr bwMode="auto">
          <a:xfrm>
            <a:off x="623887" y="6311900"/>
            <a:ext cx="1403747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0" latinLnBrk="0" hangingPunct="0">
              <a:spcBef>
                <a:spcPct val="0"/>
              </a:spcBef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dirty="0" smtClean="0"/>
              <a:t>07 November 2016 - </a:t>
            </a:r>
            <a:fld id="{4CCF947A-68F4-4C8F-B407-E3F5220480CB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28440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925E8C9-3A8E-40E1-AEA9-A4DED36C857C}" type="datetimeFigureOut">
              <a:rPr lang="en-GB" smtClean="0"/>
              <a:t>19/10/2017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E03574-2FA7-48E2-874C-3B8B6509A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240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GB" altLang="en-US" dirty="0" smtClean="0"/>
              <a:t>07 November 2016 - </a:t>
            </a:r>
            <a:fld id="{4CCF947A-68F4-4C8F-B407-E3F5220480CB}" type="slidenum">
              <a:rPr lang="en-GB" altLang="en-US" smtClean="0"/>
              <a:pPr/>
              <a:t>‹#›</a:t>
            </a:fld>
            <a:endParaRPr lang="en-GB" altLang="en-US" dirty="0" smtClean="0"/>
          </a:p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E03574-2FA7-48E2-874C-3B8B6509A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414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925E8C9-3A8E-40E1-AEA9-A4DED36C857C}" type="datetimeFigureOut">
              <a:rPr lang="en-GB" smtClean="0"/>
              <a:t>19/10/2017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E03574-2FA7-48E2-874C-3B8B6509A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058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925E8C9-3A8E-40E1-AEA9-A4DED36C857C}" type="datetimeFigureOut">
              <a:rPr lang="en-GB" smtClean="0"/>
              <a:t>19/10/2017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E03574-2FA7-48E2-874C-3B8B6509A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887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925E8C9-3A8E-40E1-AEA9-A4DED36C857C}" type="datetimeFigureOut">
              <a:rPr lang="en-GB" smtClean="0"/>
              <a:t>19/10/2017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E03574-2FA7-48E2-874C-3B8B6509A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994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925E8C9-3A8E-40E1-AEA9-A4DED36C857C}" type="datetimeFigureOut">
              <a:rPr lang="en-GB" smtClean="0"/>
              <a:t>19/10/2017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E03574-2FA7-48E2-874C-3B8B6509A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837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279" y="1414714"/>
            <a:ext cx="842812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7279" y="2919663"/>
            <a:ext cx="8428121" cy="3257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grpSp>
        <p:nvGrpSpPr>
          <p:cNvPr id="7" name="Group 2"/>
          <p:cNvGrpSpPr>
            <a:grpSpLocks/>
          </p:cNvGrpSpPr>
          <p:nvPr userDrawn="1"/>
        </p:nvGrpSpPr>
        <p:grpSpPr bwMode="auto">
          <a:xfrm>
            <a:off x="487279" y="191538"/>
            <a:ext cx="8428121" cy="853915"/>
            <a:chOff x="68" y="73"/>
            <a:chExt cx="5579" cy="499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9" name="Picture 4" descr="GridPP_logo_white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083937" y="6327249"/>
            <a:ext cx="976126" cy="423326"/>
          </a:xfrm>
          <a:prstGeom prst="rect">
            <a:avLst/>
          </a:prstGeom>
        </p:spPr>
      </p:pic>
      <p:sp>
        <p:nvSpPr>
          <p:cNvPr id="11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87279" y="6370637"/>
            <a:ext cx="1403747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altLang="en-US" dirty="0" smtClean="0"/>
              <a:t>07 November 2016 - </a:t>
            </a:r>
            <a:fld id="{4CCF947A-68F4-4C8F-B407-E3F5220480CB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6734175" y="6327249"/>
            <a:ext cx="218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Fall </a:t>
            </a:r>
            <a:r>
              <a:rPr lang="en-GB" dirty="0" err="1" smtClean="0"/>
              <a:t>HEPiX</a:t>
            </a:r>
            <a:r>
              <a:rPr lang="en-GB" dirty="0" smtClean="0"/>
              <a:t>, KEK Japan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517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775" y="1996657"/>
            <a:ext cx="8401050" cy="2387600"/>
          </a:xfrm>
        </p:spPr>
        <p:txBody>
          <a:bodyPr>
            <a:noAutofit/>
          </a:bodyPr>
          <a:lstStyle/>
          <a:p>
            <a:pPr algn="ctr"/>
            <a:r>
              <a:rPr lang="en-GB" sz="3800" b="1" dirty="0" smtClean="0">
                <a:solidFill>
                  <a:schemeClr val="accent1">
                    <a:lumMod val="50000"/>
                  </a:schemeClr>
                </a:solidFill>
              </a:rPr>
              <a:t>A Simple Method to Automatically Shutdown Servers</a:t>
            </a:r>
            <a:br>
              <a:rPr lang="en-GB" sz="3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sz="3800" b="1" dirty="0" smtClean="0">
                <a:solidFill>
                  <a:schemeClr val="accent1">
                    <a:lumMod val="50000"/>
                  </a:schemeClr>
                </a:solidFill>
              </a:rPr>
              <a:t>in the Event of Air Conditioning System Failure</a:t>
            </a:r>
            <a:endParaRPr lang="en-GB" sz="3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28850" y="4464876"/>
            <a:ext cx="4710793" cy="1043297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Pete Gronbech</a:t>
            </a:r>
          </a:p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Vipul Davda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97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Client Temperature </a:t>
            </a:r>
            <a:r>
              <a:rPr lang="en-GB" dirty="0"/>
              <a:t>Q</a:t>
            </a:r>
            <a:r>
              <a:rPr lang="en-GB" dirty="0" smtClean="0"/>
              <a:t>uery </a:t>
            </a:r>
            <a:r>
              <a:rPr lang="en-GB" dirty="0"/>
              <a:t>S</a:t>
            </a:r>
            <a:r>
              <a:rPr lang="en-GB" dirty="0" smtClean="0"/>
              <a:t>cript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279" y="1188714"/>
            <a:ext cx="4257500" cy="5114987"/>
          </a:xfrm>
        </p:spPr>
        <p:txBody>
          <a:bodyPr/>
          <a:lstStyle/>
          <a:p>
            <a:endParaRPr lang="en-GB" dirty="0" smtClean="0"/>
          </a:p>
          <a:p>
            <a:endParaRPr lang="en-GB" sz="1200" dirty="0"/>
          </a:p>
          <a:p>
            <a:r>
              <a:rPr lang="en-GB" dirty="0" smtClean="0">
                <a:solidFill>
                  <a:schemeClr val="tx2"/>
                </a:solidFill>
              </a:rPr>
              <a:t>Client script is written in python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It requires 3 arguments: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URL</a:t>
            </a:r>
          </a:p>
          <a:p>
            <a:pPr lvl="1"/>
            <a:r>
              <a:rPr lang="en-GB" dirty="0">
                <a:solidFill>
                  <a:srgbClr val="C00000"/>
                </a:solidFill>
              </a:rPr>
              <a:t>t</a:t>
            </a:r>
            <a:r>
              <a:rPr lang="en-GB" dirty="0" smtClean="0">
                <a:solidFill>
                  <a:srgbClr val="C00000"/>
                </a:solidFill>
              </a:rPr>
              <a:t>hreshold temperature to trigger shutdown</a:t>
            </a:r>
          </a:p>
          <a:p>
            <a:pPr lvl="1"/>
            <a:r>
              <a:rPr lang="en-GB" dirty="0">
                <a:solidFill>
                  <a:srgbClr val="C00000"/>
                </a:solidFill>
              </a:rPr>
              <a:t>t</a:t>
            </a:r>
            <a:r>
              <a:rPr lang="en-GB" dirty="0" smtClean="0">
                <a:solidFill>
                  <a:srgbClr val="C00000"/>
                </a:solidFill>
              </a:rPr>
              <a:t>hreshold time in seconds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It uses the 10 minute average temperature to trigger shutdown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458" y="1059256"/>
            <a:ext cx="4200558" cy="524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2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Simple temperature monitoring under our control</a:t>
            </a:r>
          </a:p>
          <a:p>
            <a:r>
              <a:rPr lang="en-GB" dirty="0" smtClean="0"/>
              <a:t>Does not need rewriting for each new batch of equipment.</a:t>
            </a:r>
          </a:p>
          <a:p>
            <a:r>
              <a:rPr lang="en-GB" dirty="0" smtClean="0"/>
              <a:t>Web page can be queried by any server</a:t>
            </a:r>
          </a:p>
          <a:p>
            <a:r>
              <a:rPr lang="en-GB" dirty="0" smtClean="0"/>
              <a:t>Our Tier-2 grid cluster can shutdown worker nodes, and secondly storage nodes and if required, finally service nodes.</a:t>
            </a:r>
          </a:p>
          <a:p>
            <a:r>
              <a:rPr lang="en-GB" dirty="0" smtClean="0"/>
              <a:t>System can be used by other users of the computer room.</a:t>
            </a:r>
          </a:p>
          <a:p>
            <a:r>
              <a:rPr lang="en-GB" dirty="0" smtClean="0"/>
              <a:t>Can sleep a little more soundly.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64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problem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When there is a major failure in the chillers the temperature in a 250KW loaded computer room rockets up in a matter of minutes.</a:t>
            </a:r>
            <a:endParaRPr lang="en-GB" dirty="0"/>
          </a:p>
          <a:p>
            <a:r>
              <a:rPr lang="en-GB" dirty="0" smtClean="0"/>
              <a:t>Detailed temperature monitoring around the room is useful during normal working to spot hot spots.</a:t>
            </a:r>
          </a:p>
          <a:p>
            <a:r>
              <a:rPr lang="en-GB" dirty="0" smtClean="0"/>
              <a:t>However when there is a failure it’s a binary operation</a:t>
            </a:r>
            <a:br>
              <a:rPr lang="en-GB" dirty="0" smtClean="0"/>
            </a:br>
            <a:r>
              <a:rPr lang="en-GB" dirty="0" smtClean="0"/>
              <a:t>The A/C is working or</a:t>
            </a:r>
            <a:br>
              <a:rPr lang="en-GB" dirty="0" smtClean="0"/>
            </a:br>
            <a:r>
              <a:rPr lang="en-GB" dirty="0" smtClean="0"/>
              <a:t>The A/C is not working</a:t>
            </a:r>
          </a:p>
          <a:p>
            <a:r>
              <a:rPr lang="en-GB" dirty="0" smtClean="0"/>
              <a:t>If it’s failed the only way to reduce temperature and risk of damage is to remove load, preferable in a clean way. (Particularly out of working hours)</a:t>
            </a:r>
          </a:p>
        </p:txBody>
      </p:sp>
    </p:spTree>
    <p:extLst>
      <p:ext uri="{BB962C8B-B14F-4D97-AF65-F5344CB8AC3E}">
        <p14:creationId xmlns:p14="http://schemas.microsoft.com/office/powerpoint/2010/main" val="246970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Older temperature monitoring </a:t>
            </a:r>
            <a:endParaRPr lang="en-GB" dirty="0"/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3232979" y="1700808"/>
            <a:ext cx="5731510" cy="318673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208916" y="1268762"/>
            <a:ext cx="5731510" cy="382079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5445225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Saturday 16:19</a:t>
            </a:r>
            <a:endParaRPr lang="en-GB" sz="1800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2123728" y="2492896"/>
            <a:ext cx="2160240" cy="2952330"/>
          </a:xfrm>
          <a:prstGeom prst="straightConnector1">
            <a:avLst/>
          </a:prstGeom>
          <a:noFill/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899592" y="574866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Sunday 16:13</a:t>
            </a:r>
            <a:endParaRPr lang="en-GB" sz="18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2411760" y="2644616"/>
            <a:ext cx="2592288" cy="3156718"/>
          </a:xfrm>
          <a:prstGeom prst="straightConnector1">
            <a:avLst/>
          </a:prstGeom>
          <a:noFill/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1403648" y="605264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Monday 17:04</a:t>
            </a:r>
            <a:endParaRPr lang="en-GB" sz="1800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2958136" y="2796336"/>
            <a:ext cx="3096344" cy="3315340"/>
          </a:xfrm>
          <a:prstGeom prst="straightConnector1">
            <a:avLst/>
          </a:prstGeom>
          <a:noFill/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4283968" y="5192486"/>
            <a:ext cx="4772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 from incident in 2015 showing temperatures hitting 50 degrees C in a matter of minutes.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373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Simple under floor average temperature monitoring.</a:t>
            </a:r>
          </a:p>
          <a:p>
            <a:r>
              <a:rPr lang="en-GB" dirty="0" smtClean="0"/>
              <a:t>Publish on a Web page which can automatically be read by the servers.</a:t>
            </a:r>
          </a:p>
          <a:p>
            <a:endParaRPr lang="en-GB" dirty="0" smtClean="0"/>
          </a:p>
          <a:p>
            <a:r>
              <a:rPr lang="en-GB" dirty="0" smtClean="0"/>
              <a:t>The servers query the page then can then decide to shutdown cleanly once a threshold has been passed.</a:t>
            </a:r>
          </a:p>
          <a:p>
            <a:r>
              <a:rPr lang="en-GB" dirty="0" smtClean="0"/>
              <a:t>If the majority of the servers shut themselves down automatically the room temperature can be stabilized until A/C can be restored. </a:t>
            </a:r>
          </a:p>
          <a:p>
            <a:endParaRPr lang="en-GB" dirty="0"/>
          </a:p>
          <a:p>
            <a:r>
              <a:rPr lang="en-GB" dirty="0" smtClean="0"/>
              <a:t>The solution is based on simple one wire temperature sensors.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29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 smtClean="0"/>
              <a:t>Temperature Sensors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281" y="1315453"/>
            <a:ext cx="4804008" cy="4861510"/>
          </a:xfrm>
          <a:solidFill>
            <a:schemeClr val="bg2"/>
          </a:solidFill>
        </p:spPr>
        <p:txBody>
          <a:bodyPr>
            <a:normAutofit fontScale="25000" lnSpcReduction="20000"/>
          </a:bodyPr>
          <a:lstStyle/>
          <a:p>
            <a:r>
              <a:rPr lang="en-GB" sz="11200" dirty="0" smtClean="0">
                <a:solidFill>
                  <a:schemeClr val="tx2"/>
                </a:solidFill>
              </a:rPr>
              <a:t>Temperature Sensor (</a:t>
            </a:r>
            <a:r>
              <a:rPr lang="en-GB" sz="6400" dirty="0">
                <a:solidFill>
                  <a:schemeClr val="tx2"/>
                </a:solidFill>
              </a:rPr>
              <a:t> </a:t>
            </a:r>
            <a:r>
              <a:rPr lang="en-GB" dirty="0"/>
              <a:t> </a:t>
            </a:r>
            <a:r>
              <a:rPr lang="en-GB" sz="11200" dirty="0">
                <a:solidFill>
                  <a:schemeClr val="tx2"/>
                </a:solidFill>
              </a:rPr>
              <a:t>DS18B20</a:t>
            </a:r>
            <a:r>
              <a:rPr lang="en-GB" dirty="0"/>
              <a:t> </a:t>
            </a:r>
            <a:r>
              <a:rPr lang="en-GB" sz="11200" dirty="0" smtClean="0">
                <a:solidFill>
                  <a:schemeClr val="tx2"/>
                </a:solidFill>
              </a:rPr>
              <a:t>)</a:t>
            </a:r>
            <a:br>
              <a:rPr lang="en-GB" sz="11200" dirty="0" smtClean="0">
                <a:solidFill>
                  <a:schemeClr val="tx2"/>
                </a:solidFill>
              </a:rPr>
            </a:br>
            <a:r>
              <a:rPr lang="en-GB" sz="11200" dirty="0" smtClean="0">
                <a:solidFill>
                  <a:schemeClr val="tx2"/>
                </a:solidFill>
              </a:rPr>
              <a:t/>
            </a:r>
            <a:br>
              <a:rPr lang="en-GB" sz="11200" dirty="0" smtClean="0">
                <a:solidFill>
                  <a:schemeClr val="tx2"/>
                </a:solidFill>
              </a:rPr>
            </a:br>
            <a:r>
              <a:rPr lang="en-GB" sz="11200" dirty="0" smtClean="0">
                <a:solidFill>
                  <a:schemeClr val="tx2"/>
                </a:solidFill>
              </a:rPr>
              <a:t>Four sensors along the centre of the cold aisle</a:t>
            </a:r>
          </a:p>
          <a:p>
            <a:endParaRPr lang="en-GB" sz="7000" dirty="0"/>
          </a:p>
          <a:p>
            <a:endParaRPr lang="en-GB" sz="7000" dirty="0" smtClean="0"/>
          </a:p>
          <a:p>
            <a:endParaRPr lang="en-GB" sz="7000" dirty="0"/>
          </a:p>
          <a:p>
            <a:endParaRPr lang="en-GB" sz="7000" dirty="0" smtClean="0"/>
          </a:p>
          <a:p>
            <a:r>
              <a:rPr lang="en-GB" sz="11200" dirty="0" smtClean="0">
                <a:solidFill>
                  <a:schemeClr val="tx2"/>
                </a:solidFill>
              </a:rPr>
              <a:t>1-Wire </a:t>
            </a:r>
            <a:r>
              <a:rPr lang="en-GB" sz="11200" dirty="0">
                <a:solidFill>
                  <a:schemeClr val="tx2"/>
                </a:solidFill>
              </a:rPr>
              <a:t>USB </a:t>
            </a:r>
            <a:r>
              <a:rPr lang="en-GB" sz="11200" dirty="0" smtClean="0">
                <a:solidFill>
                  <a:schemeClr val="tx2"/>
                </a:solidFill>
              </a:rPr>
              <a:t>Interface (</a:t>
            </a:r>
            <a:r>
              <a:rPr lang="en-GB" sz="11200" dirty="0">
                <a:solidFill>
                  <a:schemeClr val="tx2"/>
                </a:solidFill>
              </a:rPr>
              <a:t>DS2401/DS1990A </a:t>
            </a:r>
            <a:r>
              <a:rPr lang="en-GB" sz="11200" dirty="0" smtClean="0">
                <a:solidFill>
                  <a:schemeClr val="tx2"/>
                </a:solidFill>
              </a:rPr>
              <a:t>)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 algn="r">
              <a:buNone/>
            </a:pPr>
            <a:r>
              <a:rPr lang="en-GB" sz="5600" dirty="0" smtClean="0">
                <a:solidFill>
                  <a:schemeClr val="tx2"/>
                </a:solidFill>
              </a:rPr>
              <a:t>    http://www.ibuttonlink.com/</a:t>
            </a:r>
            <a:endParaRPr lang="en-GB" sz="5600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7529" y="1355933"/>
            <a:ext cx="1593056" cy="13049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1288" y="2701341"/>
            <a:ext cx="3429297" cy="8474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9323" y="3629721"/>
            <a:ext cx="1911262" cy="190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59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6" y="18487"/>
            <a:ext cx="543560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975" y="2689688"/>
            <a:ext cx="4904288" cy="367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H="1" flipV="1">
            <a:off x="6698513" y="5582093"/>
            <a:ext cx="21266" cy="9781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6602819" y="5518298"/>
            <a:ext cx="202018" cy="1169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>
            <a:stCxn id="9" idx="4"/>
          </p:cNvCxnSpPr>
          <p:nvPr/>
        </p:nvCxnSpPr>
        <p:spPr>
          <a:xfrm flipH="1" flipV="1">
            <a:off x="6677247" y="5029200"/>
            <a:ext cx="26581" cy="60605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6581553" y="4965405"/>
            <a:ext cx="202018" cy="1169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>
            <a:stCxn id="12" idx="0"/>
          </p:cNvCxnSpPr>
          <p:nvPr/>
        </p:nvCxnSpPr>
        <p:spPr>
          <a:xfrm flipH="1" flipV="1">
            <a:off x="6655981" y="4762555"/>
            <a:ext cx="26581" cy="2028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560287" y="4698760"/>
            <a:ext cx="202018" cy="1169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H="1" flipV="1">
            <a:off x="6642532" y="4495910"/>
            <a:ext cx="7040" cy="2028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6539021" y="4432115"/>
            <a:ext cx="202018" cy="1169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09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DigiTemp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 fontScale="47500" lnSpcReduction="20000"/>
          </a:bodyPr>
          <a:lstStyle/>
          <a:p>
            <a:endParaRPr lang="en-GB" sz="3200" dirty="0" smtClean="0"/>
          </a:p>
          <a:p>
            <a:endParaRPr lang="en-GB" sz="3200" dirty="0"/>
          </a:p>
          <a:p>
            <a:r>
              <a:rPr lang="en-GB" sz="5100" dirty="0" err="1" smtClean="0">
                <a:solidFill>
                  <a:schemeClr val="tx2"/>
                </a:solidFill>
              </a:rPr>
              <a:t>DigiTemp</a:t>
            </a:r>
            <a:r>
              <a:rPr lang="en-GB" sz="5100" dirty="0" smtClean="0">
                <a:solidFill>
                  <a:schemeClr val="tx2"/>
                </a:solidFill>
              </a:rPr>
              <a:t> </a:t>
            </a:r>
            <a:r>
              <a:rPr lang="en-GB" sz="5100" dirty="0">
                <a:solidFill>
                  <a:schemeClr val="tx2"/>
                </a:solidFill>
              </a:rPr>
              <a:t>is </a:t>
            </a:r>
            <a:r>
              <a:rPr lang="en-GB" sz="5100" dirty="0" smtClean="0">
                <a:solidFill>
                  <a:schemeClr val="tx2"/>
                </a:solidFill>
              </a:rPr>
              <a:t>software </a:t>
            </a:r>
            <a:r>
              <a:rPr lang="en-GB" sz="5100" dirty="0">
                <a:solidFill>
                  <a:schemeClr val="tx2"/>
                </a:solidFill>
              </a:rPr>
              <a:t>for reading values from 1-wire devices</a:t>
            </a:r>
            <a:r>
              <a:rPr lang="en-GB" sz="5100" dirty="0" smtClean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endParaRPr lang="en-GB" sz="5100" dirty="0" smtClean="0">
              <a:solidFill>
                <a:schemeClr val="tx2"/>
              </a:solidFill>
            </a:endParaRPr>
          </a:p>
          <a:p>
            <a:r>
              <a:rPr lang="en-GB" sz="5100" dirty="0" err="1" smtClean="0">
                <a:solidFill>
                  <a:schemeClr val="tx2"/>
                </a:solidFill>
              </a:rPr>
              <a:t>DigiTemp</a:t>
            </a:r>
            <a:r>
              <a:rPr lang="en-GB" sz="5100" dirty="0" smtClean="0">
                <a:solidFill>
                  <a:schemeClr val="tx2"/>
                </a:solidFill>
              </a:rPr>
              <a:t> is written by Brain Lane.</a:t>
            </a:r>
          </a:p>
          <a:p>
            <a:pPr marL="0" indent="0">
              <a:buNone/>
            </a:pPr>
            <a:endParaRPr lang="en-GB" sz="5100" dirty="0" smtClean="0">
              <a:solidFill>
                <a:schemeClr val="tx2"/>
              </a:solidFill>
            </a:endParaRPr>
          </a:p>
          <a:p>
            <a:r>
              <a:rPr lang="en-GB" sz="5100" dirty="0" smtClean="0">
                <a:solidFill>
                  <a:schemeClr val="tx2"/>
                </a:solidFill>
              </a:rPr>
              <a:t>It is an open source software available under GNU license</a:t>
            </a:r>
          </a:p>
          <a:p>
            <a:pPr marL="0" indent="0">
              <a:buNone/>
            </a:pPr>
            <a:endParaRPr lang="en-GB" sz="5100" dirty="0" smtClean="0">
              <a:solidFill>
                <a:schemeClr val="tx2"/>
              </a:solidFill>
            </a:endParaRPr>
          </a:p>
          <a:p>
            <a:r>
              <a:rPr lang="en-GB" sz="5100" dirty="0" smtClean="0">
                <a:solidFill>
                  <a:schemeClr val="tx2"/>
                </a:solidFill>
              </a:rPr>
              <a:t>Version 3.6.0-4 installed</a:t>
            </a:r>
          </a:p>
          <a:p>
            <a:pPr marL="0" indent="0" algn="r">
              <a:buNone/>
            </a:pPr>
            <a:endParaRPr lang="en-GB" sz="1400" dirty="0" smtClean="0">
              <a:solidFill>
                <a:schemeClr val="tx2"/>
              </a:solidFill>
            </a:endParaRPr>
          </a:p>
          <a:p>
            <a:pPr marL="0" indent="0" algn="r">
              <a:buNone/>
            </a:pPr>
            <a:endParaRPr lang="en-GB" sz="1400" dirty="0"/>
          </a:p>
          <a:p>
            <a:pPr marL="0" indent="0" algn="r">
              <a:buNone/>
            </a:pPr>
            <a:endParaRPr lang="en-GB" sz="1400" dirty="0" smtClean="0"/>
          </a:p>
          <a:p>
            <a:pPr marL="0" indent="0" algn="r">
              <a:buNone/>
            </a:pPr>
            <a:endParaRPr lang="en-GB" sz="1400" dirty="0"/>
          </a:p>
          <a:p>
            <a:pPr marL="0" indent="0" algn="r">
              <a:buNone/>
            </a:pPr>
            <a:endParaRPr lang="en-GB" sz="1400" dirty="0" smtClean="0"/>
          </a:p>
          <a:p>
            <a:pPr marL="0" indent="0" algn="r">
              <a:buNone/>
            </a:pPr>
            <a:endParaRPr lang="en-GB" sz="2900" dirty="0" smtClean="0"/>
          </a:p>
          <a:p>
            <a:pPr marL="0" indent="0" algn="r">
              <a:buNone/>
            </a:pPr>
            <a:r>
              <a:rPr lang="en-GB" sz="2900" dirty="0" smtClean="0">
                <a:solidFill>
                  <a:schemeClr val="tx2"/>
                </a:solidFill>
              </a:rPr>
              <a:t>https://www.digitemp.com/</a:t>
            </a:r>
            <a:endParaRPr lang="en-GB" sz="2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07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Air Conditioning Failures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279" y="1188714"/>
            <a:ext cx="4257500" cy="5114987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16</a:t>
            </a:r>
            <a:r>
              <a:rPr lang="en-GB" baseline="30000" dirty="0" smtClean="0"/>
              <a:t>th</a:t>
            </a:r>
            <a:r>
              <a:rPr lang="en-GB" dirty="0" smtClean="0"/>
              <a:t> September 2016 incident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0642" y="1053572"/>
            <a:ext cx="4363769" cy="5822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8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Server Temperature Script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280" y="1188746"/>
            <a:ext cx="3986370" cy="5114924"/>
          </a:xfrm>
        </p:spPr>
        <p:txBody>
          <a:bodyPr/>
          <a:lstStyle/>
          <a:p>
            <a:r>
              <a:rPr lang="en-GB" sz="2400" b="1" dirty="0" smtClean="0">
                <a:solidFill>
                  <a:schemeClr val="tx2"/>
                </a:solidFill>
                <a:cs typeface="Courier New" panose="02070309020205020404" pitchFamily="49" charset="0"/>
              </a:rPr>
              <a:t>Server Temperature script is written in python</a:t>
            </a:r>
          </a:p>
          <a:p>
            <a:pPr marL="0" indent="0">
              <a:buNone/>
            </a:pPr>
            <a:endParaRPr lang="en-GB" sz="900" b="1" dirty="0" smtClean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8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GB" sz="18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GB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/bin/digitemp_DS9097U  -d </a:t>
            </a:r>
            <a:r>
              <a:rPr lang="en-GB" sz="18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60 \</a:t>
            </a:r>
          </a:p>
          <a:p>
            <a:pPr marL="0" indent="0">
              <a:buNone/>
            </a:pPr>
            <a:r>
              <a:rPr lang="en-GB" sz="18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–n 5 -q -c </a:t>
            </a:r>
            <a:r>
              <a:rPr lang="en-GB" sz="18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digitemp.conf</a:t>
            </a:r>
            <a:r>
              <a:rPr lang="en-GB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8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</a:p>
          <a:p>
            <a:pPr marL="0" indent="0">
              <a:buNone/>
            </a:pPr>
            <a:r>
              <a:rPr lang="en-GB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8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GB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–o "%s %C %</a:t>
            </a:r>
            <a:r>
              <a:rPr lang="en-GB" sz="18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Y%m%d</a:t>
            </a:r>
            <a:r>
              <a:rPr lang="en-GB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%H:%M:%</a:t>
            </a:r>
            <a:r>
              <a:rPr lang="en-GB" sz="18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S“</a:t>
            </a:r>
          </a:p>
          <a:p>
            <a:pPr marL="0" indent="0">
              <a:buNone/>
            </a:pPr>
            <a:endParaRPr lang="en-GB" sz="900" b="1" dirty="0" smtClean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2400" b="1" dirty="0" smtClean="0">
                <a:solidFill>
                  <a:schemeClr val="tx2"/>
                </a:solidFill>
                <a:cs typeface="Courier New" panose="02070309020205020404" pitchFamily="49" charset="0"/>
              </a:rPr>
              <a:t>Additional Modules used:</a:t>
            </a:r>
          </a:p>
          <a:p>
            <a:pPr marL="0" indent="0">
              <a:buNone/>
            </a:pPr>
            <a:endParaRPr lang="en-GB" sz="1100" b="1" dirty="0" smtClean="0">
              <a:solidFill>
                <a:schemeClr val="tx2"/>
              </a:solidFill>
              <a:cs typeface="Courier New" panose="02070309020205020404" pitchFamily="49" charset="0"/>
            </a:endParaRPr>
          </a:p>
          <a:p>
            <a:pPr lvl="1"/>
            <a:r>
              <a:rPr lang="en-GB" b="1" dirty="0" err="1">
                <a:solidFill>
                  <a:srgbClr val="0070C0"/>
                </a:solidFill>
                <a:cs typeface="Courier New" panose="02070309020205020404" pitchFamily="49" charset="0"/>
              </a:rPr>
              <a:t>m</a:t>
            </a:r>
            <a:r>
              <a:rPr lang="en-GB" b="1" dirty="0" err="1" smtClean="0">
                <a:solidFill>
                  <a:srgbClr val="0070C0"/>
                </a:solidFill>
                <a:cs typeface="Courier New" panose="02070309020205020404" pitchFamily="49" charset="0"/>
              </a:rPr>
              <a:t>atplotlib</a:t>
            </a:r>
            <a:endParaRPr lang="en-GB" b="1" dirty="0" smtClean="0">
              <a:solidFill>
                <a:srgbClr val="0070C0"/>
              </a:solidFill>
              <a:cs typeface="Courier New" panose="02070309020205020404" pitchFamily="49" charset="0"/>
            </a:endParaRPr>
          </a:p>
          <a:p>
            <a:pPr lvl="1"/>
            <a:r>
              <a:rPr lang="en-GB" b="1" dirty="0" err="1">
                <a:solidFill>
                  <a:srgbClr val="0070C0"/>
                </a:solidFill>
                <a:cs typeface="Courier New" panose="02070309020205020404" pitchFamily="49" charset="0"/>
              </a:rPr>
              <a:t>numpy</a:t>
            </a:r>
            <a:endParaRPr lang="en-GB" b="1" dirty="0" smtClean="0">
              <a:solidFill>
                <a:srgbClr val="0070C0"/>
              </a:solidFill>
              <a:cs typeface="Courier New" panose="02070309020205020404" pitchFamily="49" charset="0"/>
            </a:endParaRPr>
          </a:p>
          <a:p>
            <a:pPr lvl="1"/>
            <a:r>
              <a:rPr lang="en-GB" b="1" dirty="0" smtClean="0">
                <a:solidFill>
                  <a:srgbClr val="0070C0"/>
                </a:solidFill>
                <a:cs typeface="Courier New" panose="02070309020205020404" pitchFamily="49" charset="0"/>
              </a:rPr>
              <a:t>logging</a:t>
            </a:r>
            <a:endParaRPr lang="en-GB" b="1" dirty="0">
              <a:solidFill>
                <a:srgbClr val="0070C0"/>
              </a:solidFill>
              <a:cs typeface="Courier New" panose="02070309020205020404" pitchFamily="49" charset="0"/>
            </a:endParaRPr>
          </a:p>
          <a:p>
            <a:endParaRPr lang="en-GB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203" y="1188745"/>
            <a:ext cx="4095056" cy="511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91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3328</TotalTime>
  <Words>1266</Words>
  <Application>Microsoft Office PowerPoint</Application>
  <PresentationFormat>On-screen Show (4:3)</PresentationFormat>
  <Paragraphs>181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Wingdings</vt:lpstr>
      <vt:lpstr>Office Theme</vt:lpstr>
      <vt:lpstr>A Simple Method to Automatically Shutdown Servers in the Event of Air Conditioning System Failure</vt:lpstr>
      <vt:lpstr>The problem</vt:lpstr>
      <vt:lpstr>Older temperature monitoring </vt:lpstr>
      <vt:lpstr>Goal</vt:lpstr>
      <vt:lpstr>Temperature Sensors</vt:lpstr>
      <vt:lpstr>PowerPoint Presentation</vt:lpstr>
      <vt:lpstr>DigiTemp</vt:lpstr>
      <vt:lpstr>Air Conditioning Failures</vt:lpstr>
      <vt:lpstr>Server Temperature Script</vt:lpstr>
      <vt:lpstr>Client Temperature Query Script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Automated Server Shutdown  in case Data Centre Air Conditioning System Fails</dc:title>
  <dc:creator>Vipul Davda</dc:creator>
  <cp:lastModifiedBy>Peter Gronbech</cp:lastModifiedBy>
  <cp:revision>66</cp:revision>
  <cp:lastPrinted>2016-11-03T14:13:21Z</cp:lastPrinted>
  <dcterms:created xsi:type="dcterms:W3CDTF">2016-10-31T13:40:58Z</dcterms:created>
  <dcterms:modified xsi:type="dcterms:W3CDTF">2017-10-18T23:57:06Z</dcterms:modified>
</cp:coreProperties>
</file>