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670" r:id="rId5"/>
    <p:sldMasterId id="2147483676" r:id="rId6"/>
  </p:sldMasterIdLst>
  <p:notesMasterIdLst>
    <p:notesMasterId r:id="rId15"/>
  </p:notesMasterIdLst>
  <p:handoutMasterIdLst>
    <p:handoutMasterId r:id="rId16"/>
  </p:handoutMasterIdLst>
  <p:sldIdLst>
    <p:sldId id="405" r:id="rId7"/>
    <p:sldId id="406" r:id="rId8"/>
    <p:sldId id="407" r:id="rId9"/>
    <p:sldId id="384" r:id="rId10"/>
    <p:sldId id="381" r:id="rId11"/>
    <p:sldId id="412" r:id="rId12"/>
    <p:sldId id="398" r:id="rId13"/>
    <p:sldId id="411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CC"/>
    <a:srgbClr val="FFCCFF"/>
    <a:srgbClr val="FFFF99"/>
    <a:srgbClr val="FFCC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89" autoAdjust="0"/>
  </p:normalViewPr>
  <p:slideViewPr>
    <p:cSldViewPr>
      <p:cViewPr varScale="1">
        <p:scale>
          <a:sx n="47" d="100"/>
          <a:sy n="47" d="100"/>
        </p:scale>
        <p:origin x="1075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73930-333F-4098-8082-0F065E5ED03E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D9E74-558B-4A32-9A75-D192A168CAC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3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05/05/2017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044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533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946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354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484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34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321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2EF53-9050-4DF2-888C-8E65C18F91D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311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To edit footer: Insert -&gt; Header &amp; Footer</a:t>
            </a: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617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To edit footer: Insert -&gt; Header &amp; Footer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‹N°›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fr-FR" sz="3200" dirty="0" smtClean="0">
                <a:solidFill>
                  <a:srgbClr val="0157A4"/>
                </a:solidFill>
                <a:latin typeface="Arial"/>
                <a:cs typeface="Arial"/>
              </a:rPr>
              <a:t>Cliquez et modifiez le titre</a:t>
            </a:r>
            <a:endParaRPr lang="en-GB" sz="3200" dirty="0">
              <a:solidFill>
                <a:srgbClr val="0157A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115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To edit footer: Insert -&gt; Header &amp; Footer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‹N°›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61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To edit footer: Insert -&gt; Header &amp; Footer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‹N°›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5396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To edit footer: Insert -&gt; Header &amp; Footer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‹N°›</a:t>
            </a:fld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67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To edit footer: Insert -&gt; Header &amp; Footer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>
                <a:solidFill>
                  <a:srgbClr val="4F81BD">
                    <a:lumMod val="40000"/>
                    <a:lumOff val="60000"/>
                  </a:srgbClr>
                </a:solidFill>
              </a:rPr>
              <a:pPr/>
              <a:t>‹N°›</a:t>
            </a:fld>
            <a:endParaRPr lang="en-GB" dirty="0">
              <a:solidFill>
                <a:srgbClr val="4F81B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fr-FR" sz="3200" dirty="0" smtClean="0">
                <a:solidFill>
                  <a:srgbClr val="0157A4"/>
                </a:solidFill>
                <a:latin typeface="Arial"/>
                <a:cs typeface="Arial"/>
              </a:rPr>
              <a:t>Cliquez et modifiez le titre</a:t>
            </a:r>
            <a:endParaRPr lang="en-GB" sz="3200" dirty="0">
              <a:solidFill>
                <a:srgbClr val="0157A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110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575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To edit footer: Insert -&gt; Header &amp; Footer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45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pPr defTabSz="457200"/>
            <a:r>
              <a:rPr lang="en-GB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To edit footer: Insert -&gt; Header &amp; Footer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defTabSz="457200"/>
            <a:fld id="{81B4523E-0E60-2F49-A1DB-8E66CE3DE81B}" type="slidenum">
              <a:rPr lang="en-GB" smtClean="0">
                <a:solidFill>
                  <a:prstClr val="white"/>
                </a:solidFill>
              </a:rPr>
              <a:pPr defTabSz="457200"/>
              <a:t>‹N°›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928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665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oy.aleksan@cea.f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 Box 2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172521"/>
            <a:ext cx="8229600" cy="369332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Co- Innovation with Industry</a:t>
            </a:r>
          </a:p>
        </p:txBody>
      </p:sp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609600" y="4267200"/>
            <a:ext cx="24680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2000" b="1" dirty="0" smtClean="0"/>
              <a:t>Objectives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2000" b="1" dirty="0"/>
              <a:t>G</a:t>
            </a:r>
            <a:r>
              <a:rPr lang="en-US" sz="2000" b="1" dirty="0" smtClean="0"/>
              <a:t>etting prepared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US" sz="2000" b="1" dirty="0" smtClean="0"/>
              <a:t>Conclusion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784719" y="1291900"/>
            <a:ext cx="21288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/>
              <a:t>R</a:t>
            </a:r>
            <a:r>
              <a:rPr lang="en-US" b="1" dirty="0"/>
              <a:t>. </a:t>
            </a:r>
            <a:r>
              <a:rPr lang="en-US" b="1" dirty="0" smtClean="0"/>
              <a:t>Aleksan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hlinkClick r:id="rId3"/>
              </a:rPr>
              <a:t>r</a:t>
            </a:r>
            <a:r>
              <a:rPr lang="en-US" b="1" dirty="0" smtClean="0">
                <a:hlinkClick r:id="rId3"/>
              </a:rPr>
              <a:t>oy.aleksan@cea.fr</a:t>
            </a:r>
            <a:r>
              <a:rPr lang="en-US" b="1" dirty="0" smtClean="0"/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/>
              <a:t> ARIES Kickoff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/>
              <a:t>May 4-5 2017</a:t>
            </a:r>
            <a:endParaRPr lang="fr-FR" b="1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14" y="2133600"/>
            <a:ext cx="5653900" cy="397301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81439"/>
            <a:ext cx="3060114" cy="182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1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721475"/>
            <a:ext cx="457200" cy="365125"/>
          </a:xfrm>
        </p:spPr>
        <p:txBody>
          <a:bodyPr/>
          <a:lstStyle/>
          <a:p>
            <a:fld id="{81B4523E-0E60-2F49-A1DB-8E66CE3DE81B}" type="slidenum">
              <a:rPr lang="en-US" smtClean="0">
                <a:solidFill>
                  <a:prstClr val="white"/>
                </a:solidFill>
              </a:rPr>
              <a:pPr/>
              <a:t>2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Box 2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229600" cy="369332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Objectives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64061" y="1143000"/>
            <a:ext cx="8070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Development of future accelerators requires technological breakthroughs with numbers of applications</a:t>
            </a:r>
            <a:endParaRPr lang="en-US" sz="24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464061" y="2143508"/>
            <a:ext cx="80540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Early participation of industry is important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To keep industry informed of technological needs in the short, medium and possibly long term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To enable the technical feasibility at reasonable costs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To develop new industrial products,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a</a:t>
            </a:r>
            <a:r>
              <a:rPr lang="en-US" sz="2400" dirty="0" smtClean="0"/>
              <a:t>ddressing societal challenges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boosting European competitiveness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To help sustainability of accelerator R&amp;D by establishing a larger market </a:t>
            </a:r>
          </a:p>
        </p:txBody>
      </p:sp>
    </p:spTree>
    <p:extLst>
      <p:ext uri="{BB962C8B-B14F-4D97-AF65-F5344CB8AC3E}">
        <p14:creationId xmlns:p14="http://schemas.microsoft.com/office/powerpoint/2010/main" val="16200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US" smtClean="0">
                <a:solidFill>
                  <a:prstClr val="white"/>
                </a:solidFill>
              </a:rPr>
              <a:pPr/>
              <a:t>3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Box 2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229600" cy="369332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Co- Innovation with Industry</a:t>
            </a:r>
            <a:endParaRPr lang="en-US" sz="2400" b="1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674914" y="1440485"/>
            <a:ext cx="80880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Objectives in ARIES and TIARA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Reflect on most effective way to develop co-innovation with industry in Europe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Propose and establish new EC instruments to boost co-innovation</a:t>
            </a:r>
            <a:endParaRPr lang="en-US" sz="2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674914" y="4341772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Establish an Industry Advisory Board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To provide inputs on matter related to co-innovation </a:t>
            </a:r>
          </a:p>
        </p:txBody>
      </p:sp>
    </p:spTree>
    <p:extLst>
      <p:ext uri="{BB962C8B-B14F-4D97-AF65-F5344CB8AC3E}">
        <p14:creationId xmlns:p14="http://schemas.microsoft.com/office/powerpoint/2010/main" val="99640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4607" y="3055203"/>
            <a:ext cx="80014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Medium term (2018-2020):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Enhancing co-innovation with industry</a:t>
            </a:r>
            <a:endParaRPr lang="en-US" altLang="fr-FR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304364" y="3969603"/>
            <a:ext cx="8687236" cy="830997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61000">
                <a:srgbClr val="FFFF00"/>
              </a:gs>
              <a:gs pos="100000">
                <a:srgbClr val="92D050"/>
              </a:gs>
              <a:gs pos="91000">
                <a:srgbClr val="FFFF00"/>
              </a:gs>
            </a:gsLst>
            <a:lin ang="0" scaled="1"/>
            <a:tileRect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Preparing a Co-Innovation Pilot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ction with the EC for WP2018-2020 in H2020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1828800" y="25747"/>
            <a:ext cx="6324818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Future Plans within TIARA and ARIES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4606" y="787747"/>
            <a:ext cx="81483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Short term(2017):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Launch of the activities in WP14 of ARIES</a:t>
            </a:r>
            <a:endParaRPr lang="en-US" altLang="fr-FR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4364" y="1759803"/>
            <a:ext cx="8611036" cy="461665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83000">
                <a:srgbClr val="92D050"/>
              </a:gs>
              <a:gs pos="100000">
                <a:srgbClr val="92D050"/>
              </a:gs>
              <a:gs pos="53000">
                <a:srgbClr val="FFFF00"/>
              </a:gs>
            </a:gsLst>
            <a:lin ang="0" scaled="0"/>
            <a:tileRect/>
          </a:gradFill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fr-FR" sz="2400" b="1" dirty="0" err="1" smtClean="0">
                <a:solidFill>
                  <a:srgbClr val="333333"/>
                </a:solidFill>
                <a:latin typeface="Calibri" panose="020F0502020204030204" pitchFamily="34" charset="0"/>
              </a:rPr>
              <a:t>cf</a:t>
            </a:r>
            <a:r>
              <a:rPr lang="en-US" altLang="fr-FR" sz="2400" b="1" dirty="0" smtClean="0">
                <a:solidFill>
                  <a:srgbClr val="333333"/>
                </a:solidFill>
                <a:latin typeface="Calibri" panose="020F0502020204030204" pitchFamily="34" charset="0"/>
              </a:rPr>
              <a:t> talks by Marcello </a:t>
            </a:r>
            <a:r>
              <a:rPr lang="en-US" altLang="fr-FR" sz="2400" b="1" dirty="0" err="1" smtClean="0">
                <a:solidFill>
                  <a:srgbClr val="333333"/>
                </a:solidFill>
                <a:latin typeface="Calibri" panose="020F0502020204030204" pitchFamily="34" charset="0"/>
              </a:rPr>
              <a:t>Losasso</a:t>
            </a:r>
            <a:endParaRPr lang="en-US" altLang="fr-FR" sz="2400" b="1" dirty="0" smtClean="0">
              <a:solidFill>
                <a:srgbClr val="333333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4607" y="5444065"/>
            <a:ext cx="80014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24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Long term (FP9, &gt;2020): Enhancing further Accelerator R&amp;D  </a:t>
            </a:r>
            <a:endParaRPr lang="en-US" altLang="fr-FR" sz="24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304364" y="6027003"/>
            <a:ext cx="8687236" cy="830997"/>
          </a:xfrm>
          <a:prstGeom prst="rect">
            <a:avLst/>
          </a:prstGeom>
          <a:gradFill>
            <a:gsLst>
              <a:gs pos="0">
                <a:srgbClr val="FFC000"/>
              </a:gs>
              <a:gs pos="54000">
                <a:srgbClr val="FFC000"/>
              </a:gs>
              <a:gs pos="100000">
                <a:srgbClr val="FFFF00"/>
              </a:gs>
              <a:gs pos="87000">
                <a:srgbClr val="FFFF00"/>
              </a:gs>
            </a:gsLst>
            <a:lin ang="0" scaled="1"/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Preparing a large Pilot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ction with the EC for FP9, which could integrate all types of accelerator R&amp;D activities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Étoile à 4 branches 18"/>
          <p:cNvSpPr/>
          <p:nvPr/>
        </p:nvSpPr>
        <p:spPr>
          <a:xfrm>
            <a:off x="152400" y="820985"/>
            <a:ext cx="304800" cy="499535"/>
          </a:xfrm>
          <a:prstGeom prst="star4">
            <a:avLst/>
          </a:prstGeom>
          <a:solidFill>
            <a:srgbClr val="FF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Étoile à 4 branches 19"/>
          <p:cNvSpPr/>
          <p:nvPr/>
        </p:nvSpPr>
        <p:spPr>
          <a:xfrm>
            <a:off x="152400" y="3055203"/>
            <a:ext cx="304800" cy="499535"/>
          </a:xfrm>
          <a:prstGeom prst="star4">
            <a:avLst/>
          </a:prstGeom>
          <a:solidFill>
            <a:srgbClr val="FF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Étoile à 4 branches 20"/>
          <p:cNvSpPr/>
          <p:nvPr/>
        </p:nvSpPr>
        <p:spPr>
          <a:xfrm>
            <a:off x="152400" y="5444065"/>
            <a:ext cx="304800" cy="499535"/>
          </a:xfrm>
          <a:prstGeom prst="star4">
            <a:avLst/>
          </a:prstGeom>
          <a:solidFill>
            <a:srgbClr val="FFCCFF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400BB-C399-46E4-964A-51FFD046CD43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12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701570" y="1315162"/>
            <a:ext cx="7909030" cy="1200329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 targeted approach (under discussion with EC) would include co-innovation projects with industry for medium and high TRL topics (e.g. projects such as in WP14 of ARIES)</a:t>
            </a:r>
            <a:endParaRPr lang="en-US" sz="2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756438" y="3641538"/>
            <a:ext cx="7649988" cy="461665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The operational mode is still under discussion </a:t>
            </a:r>
            <a:endParaRPr lang="en-US" sz="2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1707" y="0"/>
            <a:ext cx="883963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Medium term (2018-2020): Enhancing co-innovation with industry</a:t>
            </a:r>
            <a:endParaRPr lang="en-US" altLang="fr-FR" sz="28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756437" y="5505271"/>
            <a:ext cx="7854161" cy="1200329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Under discussion, a workshop with industry in fall to discuss how to enhance co-innovation, i.e. what structure and tool are needed. </a:t>
            </a:r>
            <a:endParaRPr lang="en-US" sz="2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143000" y="2649585"/>
            <a:ext cx="7467599" cy="830997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Calibri" panose="020F0502020204030204" pitchFamily="34" charset="0"/>
              </a:rPr>
              <a:t>Objective: </a:t>
            </a:r>
            <a:r>
              <a:rPr lang="fr-FR" sz="2400" b="1" dirty="0" err="1" smtClean="0">
                <a:latin typeface="Calibri" panose="020F0502020204030204" pitchFamily="34" charset="0"/>
              </a:rPr>
              <a:t>Amplify</a:t>
            </a:r>
            <a:r>
              <a:rPr lang="fr-FR" sz="2400" b="1" dirty="0" smtClean="0">
                <a:latin typeface="Calibri" panose="020F0502020204030204" pitchFamily="34" charset="0"/>
              </a:rPr>
              <a:t> by an </a:t>
            </a:r>
            <a:r>
              <a:rPr lang="fr-FR" sz="2400" b="1" dirty="0" err="1" smtClean="0">
                <a:latin typeface="Calibri" panose="020F0502020204030204" pitchFamily="34" charset="0"/>
              </a:rPr>
              <a:t>order</a:t>
            </a:r>
            <a:r>
              <a:rPr lang="fr-FR" sz="2400" b="1" dirty="0" smtClean="0">
                <a:latin typeface="Calibri" panose="020F0502020204030204" pitchFamily="34" charset="0"/>
              </a:rPr>
              <a:t> of magnitude </a:t>
            </a:r>
            <a:r>
              <a:rPr lang="fr-FR" sz="2400" b="1" dirty="0" err="1" smtClean="0">
                <a:latin typeface="Calibri" panose="020F0502020204030204" pitchFamily="34" charset="0"/>
              </a:rPr>
              <a:t>what</a:t>
            </a:r>
            <a:r>
              <a:rPr lang="fr-FR" sz="2400" b="1" dirty="0" smtClean="0">
                <a:latin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</a:rPr>
              <a:t>exist</a:t>
            </a:r>
            <a:r>
              <a:rPr lang="fr-FR" sz="2400" b="1" dirty="0" smtClean="0">
                <a:latin typeface="Calibri" panose="020F0502020204030204" pitchFamily="34" charset="0"/>
              </a:rPr>
              <a:t> in ARIES (WP14)</a:t>
            </a:r>
            <a:endParaRPr lang="fr-FR" sz="2400" b="1" dirty="0"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4200941"/>
            <a:ext cx="7467599" cy="1200329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latin typeface="Calibri" panose="020F0502020204030204" pitchFamily="34" charset="0"/>
              </a:rPr>
              <a:t>i.e. would it include only </a:t>
            </a:r>
            <a:r>
              <a:rPr lang="en-US" sz="2400" b="1" dirty="0">
                <a:latin typeface="Calibri" panose="020F0502020204030204" pitchFamily="34" charset="0"/>
              </a:rPr>
              <a:t>well defined projects </a:t>
            </a:r>
            <a:r>
              <a:rPr lang="en-US" sz="2400" dirty="0">
                <a:latin typeface="Calibri" panose="020F0502020204030204" pitchFamily="34" charset="0"/>
              </a:rPr>
              <a:t>or projects would be selected </a:t>
            </a:r>
            <a:r>
              <a:rPr lang="en-US" sz="2400" dirty="0" smtClean="0">
                <a:latin typeface="Calibri" panose="020F0502020204030204" pitchFamily="34" charset="0"/>
              </a:rPr>
              <a:t>within </a:t>
            </a:r>
            <a:r>
              <a:rPr lang="en-US" sz="2400" b="1" dirty="0" smtClean="0">
                <a:latin typeface="Calibri" panose="020F0502020204030204" pitchFamily="34" charset="0"/>
              </a:rPr>
              <a:t>internal </a:t>
            </a:r>
            <a:r>
              <a:rPr lang="en-US" sz="2400" b="1" dirty="0">
                <a:latin typeface="Calibri" panose="020F0502020204030204" pitchFamily="34" charset="0"/>
              </a:rPr>
              <a:t>calls (or both) </a:t>
            </a:r>
            <a:r>
              <a:rPr lang="en-US" sz="2400" b="1" dirty="0" smtClean="0">
                <a:latin typeface="Calibri" panose="020F0502020204030204" pitchFamily="34" charset="0"/>
              </a:rPr>
              <a:t>? </a:t>
            </a:r>
            <a:r>
              <a:rPr lang="en-US" sz="2400" dirty="0" smtClean="0">
                <a:latin typeface="Calibri" panose="020F0502020204030204" pitchFamily="34" charset="0"/>
              </a:rPr>
              <a:t>What </a:t>
            </a:r>
            <a:r>
              <a:rPr lang="en-US" sz="2400" b="1" dirty="0" smtClean="0">
                <a:latin typeface="Calibri" panose="020F0502020204030204" pitchFamily="34" charset="0"/>
              </a:rPr>
              <a:t>level of TRL </a:t>
            </a:r>
            <a:r>
              <a:rPr lang="en-US" sz="2400" dirty="0" smtClean="0">
                <a:latin typeface="Calibri" panose="020F0502020204030204" pitchFamily="34" charset="0"/>
              </a:rPr>
              <a:t>should be addressed ?</a:t>
            </a:r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22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1965" y="493693"/>
            <a:ext cx="807763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28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Medium term: Enhancing co-innovation with industry (cont’d)</a:t>
            </a:r>
            <a:endParaRPr lang="en-US" altLang="fr-FR" sz="2800" b="1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151965" y="1528976"/>
            <a:ext cx="8687235" cy="830997"/>
          </a:xfrm>
          <a:prstGeom prst="rect">
            <a:avLst/>
          </a:prstGeom>
          <a:solidFill>
            <a:srgbClr val="CC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Co-Innovation Workshop (principle supported by TIARA) for getting organized and influence WP2018-2020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2514600"/>
            <a:ext cx="8306964" cy="120032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2400" b="1" dirty="0" smtClean="0">
                <a:solidFill>
                  <a:srgbClr val="333333"/>
                </a:solidFill>
                <a:latin typeface="Calibri" panose="020F0502020204030204" pitchFamily="34" charset="0"/>
              </a:rPr>
              <a:t>Sole Objective of the workshop 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2400" b="1" dirty="0" smtClean="0">
                <a:solidFill>
                  <a:srgbClr val="333333"/>
                </a:solidFill>
                <a:latin typeface="Calibri" panose="020F0502020204030204" pitchFamily="34" charset="0"/>
              </a:rPr>
              <a:t>« </a:t>
            </a:r>
            <a:r>
              <a:rPr lang="en-US" altLang="fr-FR" sz="24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How to enhance co-innovation with industry</a:t>
            </a:r>
            <a:r>
              <a:rPr lang="en-US" altLang="fr-FR" sz="2400" b="1" dirty="0" smtClean="0">
                <a:solidFill>
                  <a:srgbClr val="333333"/>
                </a:solidFill>
                <a:latin typeface="Calibri" panose="020F0502020204030204" pitchFamily="34" charset="0"/>
              </a:rPr>
              <a:t> », </a:t>
            </a:r>
            <a:r>
              <a:rPr lang="en-US" altLang="fr-FR" sz="2400" dirty="0" smtClean="0">
                <a:solidFill>
                  <a:srgbClr val="333333"/>
                </a:solidFill>
                <a:latin typeface="Calibri" panose="020F0502020204030204" pitchFamily="34" charset="0"/>
              </a:rPr>
              <a:t>i.e. what </a:t>
            </a:r>
            <a:r>
              <a:rPr lang="en-US" altLang="fr-FR" sz="2400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tool should EC implement</a:t>
            </a:r>
            <a:r>
              <a:rPr lang="en-US" altLang="fr-FR" sz="2400" b="1" dirty="0" smtClean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US" altLang="fr-FR" sz="2400" dirty="0" smtClean="0">
                <a:solidFill>
                  <a:srgbClr val="333333"/>
                </a:solidFill>
                <a:latin typeface="Calibri" panose="020F0502020204030204" pitchFamily="34" charset="0"/>
              </a:rPr>
              <a:t>to achieve this objective in WP2018-2020</a:t>
            </a: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532236" y="3900693"/>
            <a:ext cx="8306964" cy="830997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We discussed this with the EC and they are </a:t>
            </a:r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very interested, i.e. want to participate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532236" y="4917455"/>
            <a:ext cx="8306964" cy="1200329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If decided, 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hould not come too late to influence WP2018-2020</a:t>
            </a:r>
          </a:p>
          <a:p>
            <a:r>
              <a:rPr lang="en-US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i.e. fall 2017 or early 2018; 1 or 2 days ?</a:t>
            </a:r>
          </a:p>
          <a:p>
            <a:r>
              <a:rPr lang="en-US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Possible venue: Brussels, CERN, Paris ?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1617997" y="34055"/>
            <a:ext cx="6324818" cy="523220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Future Plans within TIARA and ARIES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151965" y="6250639"/>
            <a:ext cx="8687235" cy="461665"/>
          </a:xfrm>
          <a:prstGeom prst="rect">
            <a:avLst/>
          </a:prstGeom>
          <a:solidFill>
            <a:srgbClr val="CC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Comments are appreciated</a:t>
            </a:r>
            <a:endParaRPr lang="en-US" sz="24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79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0"/>
            <a:ext cx="8991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fr-FR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Long term: Develop with the EC an ambitious instrument changing paradigm from “IA” to “Integrated </a:t>
            </a:r>
            <a:r>
              <a:rPr lang="en-US" altLang="fr-FR" sz="2800" b="1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Programme</a:t>
            </a:r>
            <a:r>
              <a:rPr lang="en-US" altLang="fr-FR" sz="28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” </a:t>
            </a:r>
            <a:endParaRPr lang="en-US" altLang="fr-FR" sz="28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1570" y="1924194"/>
            <a:ext cx="7704856" cy="378565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Specific projects that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w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ould be launched include: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Establishment of Roadmaps and joint strategy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Design studies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R&amp;D in accelerator science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Development of state-of-the-art technical component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Thematic Networking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Upgrade or construction of R&amp;D Infrastructures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Preparatory Phase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Education &amp; Training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Innovation actions with strong industrial </a:t>
            </a:r>
            <a:r>
              <a:rPr lang="en-US" sz="2000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involvment</a:t>
            </a:r>
            <a:endParaRPr lang="en-US" sz="2000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Specific actions addressing societal issues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…</a:t>
            </a:r>
            <a:endParaRPr lang="fr-FR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609600" y="990600"/>
            <a:ext cx="7704856" cy="830997"/>
          </a:xfrm>
          <a:prstGeom prst="rect">
            <a:avLst/>
          </a:prstGeom>
          <a:solidFill>
            <a:srgbClr val="CC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The “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Programme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” would cover many activities, allow large flexibility and ensure sustainability of AS&amp;T</a:t>
            </a:r>
            <a:endParaRPr 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971600" y="5859269"/>
            <a:ext cx="7164796" cy="830997"/>
          </a:xfrm>
          <a:prstGeom prst="rect">
            <a:avLst/>
          </a:prstGeom>
          <a:solidFill>
            <a:srgbClr val="CC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During the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Programme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, projects should be launched at any time (“open call” mode) </a:t>
            </a:r>
            <a:endParaRPr lang="en-US" sz="2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400BB-C399-46E4-964A-51FFD046CD43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33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US" smtClean="0">
                <a:solidFill>
                  <a:prstClr val="white"/>
                </a:solidFill>
              </a:rPr>
              <a:pPr/>
              <a:t>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Box 2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229600" cy="369332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Conclusion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26571" y="4398823"/>
            <a:ext cx="792480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ARIES is an appropriate forum for participating to this endeavor as it integrate the vast majority of the European partners involved in Accelerator Science and technology</a:t>
            </a:r>
            <a:endParaRPr lang="en-US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326571" y="1398616"/>
            <a:ext cx="8839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Developing a strategy and establishing means to </a:t>
            </a:r>
            <a:r>
              <a:rPr lang="en-US" sz="2400" b="1" dirty="0"/>
              <a:t>e</a:t>
            </a:r>
            <a:r>
              <a:rPr lang="en-US" sz="2400" b="1" dirty="0" smtClean="0"/>
              <a:t>nable sustainable collaborative R&amp;D in Accelerator Science and Technology in Europe is vital 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/>
              <a:t>for fundamental science </a:t>
            </a:r>
          </a:p>
          <a:p>
            <a:pPr marL="342900" indent="-342900">
              <a:buFontTx/>
              <a:buChar char="-"/>
            </a:pPr>
            <a:r>
              <a:rPr lang="en-US" sz="2400" b="1" dirty="0" smtClean="0"/>
              <a:t>to </a:t>
            </a:r>
            <a:r>
              <a:rPr lang="en-US" sz="2400" b="1" dirty="0"/>
              <a:t>address directly or indirectly societal and technological challenges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57200" y="370694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i.e. for accelerating Knowledge and Innovation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6916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C8D4FF55EBF84292D49BEBD52A9866" ma:contentTypeVersion="0" ma:contentTypeDescription="Create a new document." ma:contentTypeScope="" ma:versionID="aca9b3d5b31084eb874877897abcdd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76e8e88a7ff487aa0f9596b7fbedd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1E8E5F3-A8F2-4E1F-9CF4-E427E43ADBC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4CAB3F-9118-4216-8E8F-18C8FADAFA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F221CCF-AADF-46C2-AE96-E5CC90EE01F7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14188</TotalTime>
  <Words>598</Words>
  <Application>Microsoft Office PowerPoint</Application>
  <PresentationFormat>Affichage à l'écran (4:3)</PresentationFormat>
  <Paragraphs>87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3_Modèle par défaut</vt:lpstr>
      <vt:lpstr>Thème Office</vt:lpstr>
      <vt:lpstr>4_Modèle par défaut</vt:lpstr>
      <vt:lpstr>Co- Innovation with Industry</vt:lpstr>
      <vt:lpstr>Objectives</vt:lpstr>
      <vt:lpstr>Co- Innovation with Industry</vt:lpstr>
      <vt:lpstr>Présentation PowerPoint</vt:lpstr>
      <vt:lpstr>Présentation PowerPoint</vt:lpstr>
      <vt:lpstr>Présentation PowerPoint</vt:lpstr>
      <vt:lpstr>Présentation PowerPoint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ALEKSAN Roy</cp:lastModifiedBy>
  <cp:revision>553</cp:revision>
  <cp:lastPrinted>2015-02-24T14:08:54Z</cp:lastPrinted>
  <dcterms:created xsi:type="dcterms:W3CDTF">2006-08-16T00:00:00Z</dcterms:created>
  <dcterms:modified xsi:type="dcterms:W3CDTF">2017-05-05T05:46:59Z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0x0101005DC8D4FF55EBF84292D49BEBD52A9866</vt:lpwstr>
  </property>
</Properties>
</file>