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374" r:id="rId3"/>
    <p:sldId id="343" r:id="rId4"/>
    <p:sldId id="385" r:id="rId5"/>
    <p:sldId id="386" r:id="rId6"/>
    <p:sldId id="391" r:id="rId7"/>
    <p:sldId id="396" r:id="rId8"/>
    <p:sldId id="403" r:id="rId9"/>
    <p:sldId id="397" r:id="rId10"/>
    <p:sldId id="399" r:id="rId11"/>
    <p:sldId id="401" r:id="rId12"/>
    <p:sldId id="398" r:id="rId13"/>
    <p:sldId id="400" r:id="rId14"/>
    <p:sldId id="402" r:id="rId15"/>
    <p:sldId id="359" r:id="rId16"/>
    <p:sldId id="338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gelio" initials="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6" autoAdjust="0"/>
    <p:restoredTop sz="93178" autoAdjust="0"/>
  </p:normalViewPr>
  <p:slideViewPr>
    <p:cSldViewPr snapToGrid="0">
      <p:cViewPr varScale="1">
        <p:scale>
          <a:sx n="57" d="100"/>
          <a:sy n="57" d="100"/>
        </p:scale>
        <p:origin x="4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5D07E-2BC9-4A24-AE64-9A27E27509AB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C9AFD-B1FF-4A43-AA95-CC2EB89E51F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602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0018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LGAD300um253K Variable </a:t>
            </a:r>
            <a:r>
              <a:rPr lang="es-ES" baseline="0" dirty="0" err="1" smtClean="0"/>
              <a:t>bias</a:t>
            </a: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4677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LGAD50um293K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5819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LGAD50um253K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2325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LGAD50um253K Variable </a:t>
            </a:r>
            <a:r>
              <a:rPr lang="es-ES" baseline="0" dirty="0" err="1" smtClean="0"/>
              <a:t>bias</a:t>
            </a: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6526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72372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4677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628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9627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4930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709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Resultados de Mar, mecanismo de Watkins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4850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Mecanismo de Watkins, mejoras en el dispositivo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55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LGAD300um293K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805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LGAD300um253K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531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592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7527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0" y="1"/>
            <a:ext cx="6096000" cy="333375"/>
          </a:xfrm>
          <a:prstGeom prst="rect">
            <a:avLst/>
          </a:prstGeom>
          <a:solidFill>
            <a:srgbClr val="3164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200" noProof="0" dirty="0" err="1" smtClean="0">
                <a:solidFill>
                  <a:schemeClr val="bg1"/>
                </a:solidFill>
              </a:rPr>
              <a:t>F.R.Palomo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>
            <a:off x="5910470" y="0"/>
            <a:ext cx="6281530" cy="333375"/>
          </a:xfrm>
          <a:prstGeom prst="rect">
            <a:avLst/>
          </a:prstGeom>
          <a:solidFill>
            <a:srgbClr val="93A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s-ES" sz="1200" baseline="0" dirty="0" smtClean="0">
                <a:solidFill>
                  <a:schemeClr val="bg1"/>
                </a:solidFill>
              </a:rPr>
              <a:t>30th RD50 Workshop </a:t>
            </a:r>
            <a:fld id="{A355FF45-698C-4C83-9F76-7B7D7A233417}" type="slidenum">
              <a:rPr lang="es-ES" sz="1200" smtClean="0">
                <a:solidFill>
                  <a:schemeClr val="bg1"/>
                </a:solidFill>
              </a:rPr>
              <a:pPr algn="r">
                <a:defRPr/>
              </a:pPr>
              <a:t>‹Nº›</a:t>
            </a:fld>
            <a:r>
              <a:rPr lang="es-ES" sz="1200" dirty="0" smtClean="0">
                <a:solidFill>
                  <a:schemeClr val="bg1"/>
                </a:solidFill>
              </a:rPr>
              <a:t>/16</a:t>
            </a:r>
          </a:p>
        </p:txBody>
      </p:sp>
      <p:sp>
        <p:nvSpPr>
          <p:cNvPr id="11" name="Rectangle 16"/>
          <p:cNvSpPr>
            <a:spLocks noChangeArrowheads="1"/>
          </p:cNvSpPr>
          <p:nvPr userDrawn="1"/>
        </p:nvSpPr>
        <p:spPr bwMode="auto">
          <a:xfrm>
            <a:off x="0" y="333375"/>
            <a:ext cx="12192000" cy="71438"/>
          </a:xfrm>
          <a:prstGeom prst="rect">
            <a:avLst/>
          </a:prstGeom>
          <a:solidFill>
            <a:srgbClr val="EAAE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  <p:sp>
        <p:nvSpPr>
          <p:cNvPr id="19" name="Rectangle 17"/>
          <p:cNvSpPr>
            <a:spLocks noChangeArrowheads="1"/>
          </p:cNvSpPr>
          <p:nvPr userDrawn="1"/>
        </p:nvSpPr>
        <p:spPr bwMode="auto">
          <a:xfrm>
            <a:off x="0" y="6453188"/>
            <a:ext cx="6096000" cy="404812"/>
          </a:xfrm>
          <a:prstGeom prst="rect">
            <a:avLst/>
          </a:prstGeom>
          <a:solidFill>
            <a:srgbClr val="93A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20" name="Rectangle 18"/>
          <p:cNvSpPr>
            <a:spLocks noChangeArrowheads="1"/>
          </p:cNvSpPr>
          <p:nvPr userDrawn="1"/>
        </p:nvSpPr>
        <p:spPr bwMode="auto">
          <a:xfrm>
            <a:off x="6096001" y="6458675"/>
            <a:ext cx="6096000" cy="404812"/>
          </a:xfrm>
          <a:prstGeom prst="rect">
            <a:avLst/>
          </a:prstGeom>
          <a:solidFill>
            <a:srgbClr val="3164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ES" sz="1200" smtClean="0">
                <a:solidFill>
                  <a:schemeClr val="bg1"/>
                </a:solidFill>
              </a:rPr>
              <a:t>5-7th</a:t>
            </a:r>
            <a:r>
              <a:rPr lang="es-ES" sz="1200" baseline="0" smtClean="0">
                <a:solidFill>
                  <a:schemeClr val="bg1"/>
                </a:solidFill>
              </a:rPr>
              <a:t> June 2017  </a:t>
            </a:r>
            <a:r>
              <a:rPr lang="es-ES" sz="1200" baseline="0" dirty="0" smtClean="0">
                <a:solidFill>
                  <a:schemeClr val="bg1"/>
                </a:solidFill>
              </a:rPr>
              <a:t>RD50 </a:t>
            </a:r>
            <a:r>
              <a:rPr lang="es-ES" sz="1200" baseline="0" smtClean="0">
                <a:solidFill>
                  <a:schemeClr val="bg1"/>
                </a:solidFill>
              </a:rPr>
              <a:t>Workshop Krakow                              https://indico.cern.ch/event/637212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6381750"/>
            <a:ext cx="12192000" cy="71438"/>
          </a:xfrm>
          <a:prstGeom prst="rect">
            <a:avLst/>
          </a:prstGeom>
          <a:solidFill>
            <a:srgbClr val="EAAE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  <p:pic>
        <p:nvPicPr>
          <p:cNvPr id="13" name="Picture 69" descr="C:\Documents and Settings\Pablo\Escritorio\19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456727"/>
            <a:ext cx="447674" cy="40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" y="6474291"/>
            <a:ext cx="1189797" cy="38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31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401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998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33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664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9067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03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3793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9BFFF-7E1D-472C-A550-A7C805D97650}" type="datetimeFigureOut">
              <a:rPr lang="es-ES" smtClean="0"/>
              <a:t>05/06/2017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031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palomo@zipi.us.es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0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0.png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ogelio@zipi.us.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2439031" y="1679816"/>
            <a:ext cx="7550587" cy="1629234"/>
          </a:xfrm>
          <a:prstGeom prst="roundRect">
            <a:avLst>
              <a:gd name="adj" fmla="val 15046"/>
            </a:avLst>
          </a:prstGeom>
          <a:solidFill>
            <a:srgbClr val="3164AB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/>
          <a:lstStyle/>
          <a:p>
            <a:pPr algn="ctr">
              <a:defRPr/>
            </a:pPr>
            <a:r>
              <a:rPr lang="en-GB" sz="3200" smtClean="0">
                <a:solidFill>
                  <a:srgbClr val="EAEAEA"/>
                </a:solidFill>
              </a:rPr>
              <a:t>LGAD Simulations with Ga doping:</a:t>
            </a:r>
          </a:p>
          <a:p>
            <a:pPr algn="ctr">
              <a:defRPr/>
            </a:pPr>
            <a:r>
              <a:rPr lang="en-GB" sz="3200" smtClean="0">
                <a:solidFill>
                  <a:srgbClr val="EAEAEA"/>
                </a:solidFill>
              </a:rPr>
              <a:t>An Exploration</a:t>
            </a:r>
            <a:endParaRPr lang="en-GB" sz="3200" dirty="0" smtClean="0">
              <a:solidFill>
                <a:srgbClr val="EAEAEA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315141" y="3516609"/>
            <a:ext cx="767998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kern="0" dirty="0"/>
              <a:t>F.R. </a:t>
            </a:r>
            <a:r>
              <a:rPr lang="en-GB" kern="0" dirty="0" smtClean="0"/>
              <a:t>Palomo</a:t>
            </a:r>
            <a:r>
              <a:rPr lang="en-GB" kern="0" baseline="30000" dirty="0" smtClean="0"/>
              <a:t>1</a:t>
            </a:r>
            <a:r>
              <a:rPr lang="en-GB" kern="0" dirty="0"/>
              <a:t>, </a:t>
            </a:r>
            <a:r>
              <a:rPr lang="en-GB" kern="0" dirty="0" smtClean="0"/>
              <a:t>S.Hidalgo</a:t>
            </a:r>
            <a:r>
              <a:rPr lang="en-GB" kern="0" baseline="30000" dirty="0" smtClean="0"/>
              <a:t>2</a:t>
            </a:r>
          </a:p>
          <a:p>
            <a:pPr lvl="0" algn="ctr">
              <a:defRPr/>
            </a:pPr>
            <a:r>
              <a:rPr lang="en-GB" kern="0" dirty="0" smtClean="0">
                <a:hlinkClick r:id="rId2"/>
              </a:rPr>
              <a:t>fpalomo@us.es</a:t>
            </a:r>
            <a:endParaRPr lang="en-GB" kern="0" dirty="0" smtClean="0"/>
          </a:p>
          <a:p>
            <a:pPr algn="ctr">
              <a:defRPr/>
            </a:pPr>
            <a:r>
              <a:rPr lang="en-GB" sz="1600" kern="0" baseline="30000" dirty="0" smtClean="0"/>
              <a:t>1</a:t>
            </a:r>
            <a:r>
              <a:rPr lang="en-GB" sz="1600" kern="0" dirty="0" smtClean="0"/>
              <a:t>Dept. </a:t>
            </a:r>
            <a:r>
              <a:rPr lang="en-GB" sz="1600" kern="0" dirty="0" err="1" smtClean="0"/>
              <a:t>Ingeniería</a:t>
            </a:r>
            <a:r>
              <a:rPr lang="en-GB" sz="1600" kern="0" dirty="0" smtClean="0"/>
              <a:t> </a:t>
            </a:r>
            <a:r>
              <a:rPr lang="en-GB" sz="1600" kern="0" dirty="0" err="1" smtClean="0"/>
              <a:t>Electrónica</a:t>
            </a:r>
            <a:r>
              <a:rPr lang="en-GB" sz="1600" kern="0" dirty="0" smtClean="0"/>
              <a:t>, </a:t>
            </a:r>
            <a:r>
              <a:rPr lang="en-GB" sz="1600" kern="0" dirty="0" err="1" smtClean="0"/>
              <a:t>Escuela</a:t>
            </a:r>
            <a:r>
              <a:rPr lang="en-GB" sz="1600" kern="0" dirty="0" smtClean="0"/>
              <a:t> Superior de </a:t>
            </a:r>
            <a:r>
              <a:rPr lang="en-GB" sz="1600" kern="0" dirty="0" err="1" smtClean="0"/>
              <a:t>Ingenieros</a:t>
            </a:r>
            <a:endParaRPr lang="en-GB" sz="1600" kern="0" dirty="0" smtClean="0"/>
          </a:p>
          <a:p>
            <a:pPr algn="ctr">
              <a:defRPr/>
            </a:pPr>
            <a:r>
              <a:rPr lang="en-GB" sz="1600" kern="0" dirty="0" smtClean="0"/>
              <a:t>Universidad de </a:t>
            </a:r>
            <a:r>
              <a:rPr lang="en-GB" sz="1600" kern="0" dirty="0" err="1" smtClean="0"/>
              <a:t>Sevilla</a:t>
            </a:r>
            <a:r>
              <a:rPr lang="en-GB" sz="1600" kern="0" dirty="0" smtClean="0"/>
              <a:t>, Spain</a:t>
            </a:r>
          </a:p>
          <a:p>
            <a:pPr algn="ctr">
              <a:defRPr/>
            </a:pPr>
            <a:r>
              <a:rPr lang="en-GB" sz="1600" kern="0" baseline="30000" dirty="0" smtClean="0"/>
              <a:t>2</a:t>
            </a:r>
            <a:r>
              <a:rPr lang="en-GB" sz="1600" kern="0" dirty="0" smtClean="0"/>
              <a:t>CNM-IMB Barcelona, Spain</a:t>
            </a:r>
          </a:p>
        </p:txBody>
      </p:sp>
    </p:spTree>
    <p:extLst>
      <p:ext uri="{BB962C8B-B14F-4D97-AF65-F5344CB8AC3E}">
        <p14:creationId xmlns:p14="http://schemas.microsoft.com/office/powerpoint/2010/main" val="2538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904" y="432054"/>
            <a:ext cx="4904096" cy="347469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054"/>
            <a:ext cx="7478974" cy="5421659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839504"/>
              </p:ext>
            </p:extLst>
          </p:nvPr>
        </p:nvGraphicFramePr>
        <p:xfrm>
          <a:off x="7478974" y="3906750"/>
          <a:ext cx="4713026" cy="2388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913"/>
                <a:gridCol w="1282720"/>
                <a:gridCol w="1105791"/>
                <a:gridCol w="1260602"/>
              </a:tblGrid>
              <a:tr h="551282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u="sng" dirty="0" smtClean="0"/>
                        <a:t>PIN</a:t>
                      </a:r>
                      <a:r>
                        <a:rPr lang="es-ES" sz="120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Gain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lgad</a:t>
                      </a:r>
                      <a:r>
                        <a:rPr lang="es-ES" sz="1200" dirty="0" smtClean="0"/>
                        <a:t>/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pin</a:t>
                      </a:r>
                      <a:endParaRPr lang="es-ES" sz="1200" baseline="-25000" dirty="0"/>
                    </a:p>
                  </a:txBody>
                  <a:tcPr/>
                </a:tc>
              </a:tr>
              <a:tr h="367521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9,86e-15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2,01e-15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4,91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7521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1e13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9,46e-15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2,00e-15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4,72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7521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6,77e-15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1,95e-15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3,46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7521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1,74e-15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1,22e-15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1,42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7521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1,28e-15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1,19e-15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1,08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353401" y="5253548"/>
            <a:ext cx="3559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LGAD300um</a:t>
            </a:r>
          </a:p>
          <a:p>
            <a:r>
              <a:rPr lang="es-ES" dirty="0" smtClean="0"/>
              <a:t>Red Laser Back</a:t>
            </a:r>
          </a:p>
          <a:p>
            <a:r>
              <a:rPr lang="es-ES" dirty="0" smtClean="0"/>
              <a:t>400V </a:t>
            </a:r>
            <a:r>
              <a:rPr lang="es-ES" dirty="0" err="1" smtClean="0"/>
              <a:t>Bias</a:t>
            </a:r>
            <a:r>
              <a:rPr lang="es-ES" dirty="0" smtClean="0"/>
              <a:t> 253K</a:t>
            </a:r>
          </a:p>
          <a:p>
            <a:r>
              <a:rPr lang="es-ES" dirty="0" smtClean="0"/>
              <a:t>1e13-2e15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endParaRPr lang="en-US" baseline="30000" dirty="0"/>
          </a:p>
        </p:txBody>
      </p:sp>
      <p:grpSp>
        <p:nvGrpSpPr>
          <p:cNvPr id="8" name="Grupo 7"/>
          <p:cNvGrpSpPr/>
          <p:nvPr/>
        </p:nvGrpSpPr>
        <p:grpSpPr>
          <a:xfrm>
            <a:off x="4828651" y="5342370"/>
            <a:ext cx="1627369" cy="714829"/>
            <a:chOff x="1725263" y="2742648"/>
            <a:chExt cx="1627369" cy="7148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uadroTexto 8"/>
                <p:cNvSpPr txBox="1"/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s-E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p>
                          <m:sSupPr>
                            <m:ctrlPr>
                              <a:rPr lang="es-E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9" name="CuadroTexto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252" t="-5660" r="-3252" b="-150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CuadroTexto 9"/>
            <p:cNvSpPr txBox="1"/>
            <p:nvPr/>
          </p:nvSpPr>
          <p:spPr>
            <a:xfrm>
              <a:off x="1725263" y="3088145"/>
              <a:ext cx="1627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c=4x10e</a:t>
              </a:r>
              <a:r>
                <a:rPr lang="es-ES" baseline="30000" dirty="0" smtClean="0"/>
                <a:t>-16</a:t>
              </a:r>
              <a:r>
                <a:rPr lang="es-ES" dirty="0" smtClean="0"/>
                <a:t> cm</a:t>
              </a:r>
              <a:r>
                <a:rPr lang="es-ES" baseline="30000" dirty="0" smtClean="0"/>
                <a:t>-2</a:t>
              </a:r>
              <a:endParaRPr lang="en-US" baseline="30000" dirty="0"/>
            </a:p>
          </p:txBody>
        </p:sp>
      </p:grpSp>
      <p:sp>
        <p:nvSpPr>
          <p:cNvPr id="11" name="CuadroTexto 10"/>
          <p:cNvSpPr txBox="1"/>
          <p:nvPr/>
        </p:nvSpPr>
        <p:spPr>
          <a:xfrm>
            <a:off x="4345345" y="5969129"/>
            <a:ext cx="249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New Perugia </a:t>
            </a:r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endParaRPr lang="en-US" dirty="0"/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-101023" y="316638"/>
            <a:ext cx="5014215" cy="37591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 err="1" smtClean="0">
                <a:latin typeface="Calibri" panose="020F0502020204030204" pitchFamily="34" charset="0"/>
              </a:rPr>
              <a:t>Acceptor</a:t>
            </a:r>
            <a:r>
              <a:rPr lang="es-ES" sz="2000" b="1" dirty="0" smtClean="0">
                <a:latin typeface="Calibri" panose="020F0502020204030204" pitchFamily="34" charset="0"/>
              </a:rPr>
              <a:t> </a:t>
            </a:r>
            <a:r>
              <a:rPr lang="es-ES" sz="2000" b="1" dirty="0" err="1" smtClean="0">
                <a:latin typeface="Calibri" panose="020F0502020204030204" pitchFamily="34" charset="0"/>
              </a:rPr>
              <a:t>Removal+Trap</a:t>
            </a:r>
            <a:r>
              <a:rPr lang="es-ES" sz="2000" b="1" dirty="0" smtClean="0">
                <a:latin typeface="Calibri" panose="020F0502020204030204" pitchFamily="34" charset="0"/>
              </a:rPr>
              <a:t> </a:t>
            </a:r>
            <a:r>
              <a:rPr lang="es-ES" sz="2000" b="1" dirty="0" err="1" smtClean="0">
                <a:latin typeface="Calibri" panose="020F0502020204030204" pitchFamily="34" charset="0"/>
              </a:rPr>
              <a:t>Model</a:t>
            </a:r>
            <a:r>
              <a:rPr lang="es-ES" sz="2000" b="1" dirty="0" smtClean="0">
                <a:latin typeface="Calibri" panose="020F0502020204030204" pitchFamily="34" charset="0"/>
              </a:rPr>
              <a:t> (New Perugia)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1997930" y="627490"/>
            <a:ext cx="38276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LGAD7859_Gallium_RedLaserBack_400V</a:t>
            </a:r>
            <a:endParaRPr lang="en-US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909683" y="432054"/>
            <a:ext cx="40809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PINLGAD7859_Gallium_RedLaserBack_400V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986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248" y="426426"/>
            <a:ext cx="4568277" cy="325228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426426"/>
            <a:ext cx="6572249" cy="4109360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321857"/>
              </p:ext>
            </p:extLst>
          </p:nvPr>
        </p:nvGraphicFramePr>
        <p:xfrm>
          <a:off x="1188769" y="4350205"/>
          <a:ext cx="5368442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701"/>
                <a:gridCol w="1310488"/>
                <a:gridCol w="1339939"/>
                <a:gridCol w="1266314"/>
              </a:tblGrid>
              <a:tr h="219914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u="sng" dirty="0" smtClean="0"/>
                        <a:t>PIN</a:t>
                      </a:r>
                      <a:r>
                        <a:rPr lang="es-ES" sz="120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Gain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lgad</a:t>
                      </a:r>
                      <a:r>
                        <a:rPr lang="es-ES" sz="1200" dirty="0" smtClean="0"/>
                        <a:t>/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pin</a:t>
                      </a:r>
                      <a:endParaRPr lang="es-ES" sz="1200" baseline="-25000" dirty="0"/>
                    </a:p>
                  </a:txBody>
                  <a:tcPr/>
                </a:tc>
              </a:tr>
              <a:tr h="253796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9,86e-15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2,01e-15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4,91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53796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1e15(400V)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1,74e-15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1,22e-15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1,42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53796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1e15(600V)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1,86e-15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1,22e-15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1,53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53796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2e15(400V)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1,28e-15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1,19e-15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1,08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53796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2e15(600V)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1,30e-15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1,19e-15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1,09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53796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2e15(800V)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1,34e-15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1,19e-15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1,13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248" y="3564280"/>
            <a:ext cx="4568277" cy="288904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373707" y="2481106"/>
            <a:ext cx="1966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LGAD 300um</a:t>
            </a:r>
          </a:p>
          <a:p>
            <a:r>
              <a:rPr lang="es-ES" dirty="0" smtClean="0"/>
              <a:t>Red Laser Back</a:t>
            </a:r>
          </a:p>
          <a:p>
            <a:r>
              <a:rPr lang="es-ES" dirty="0" smtClean="0"/>
              <a:t>Variable Bias,253K</a:t>
            </a:r>
          </a:p>
          <a:p>
            <a:r>
              <a:rPr lang="es-ES" dirty="0" smtClean="0"/>
              <a:t>1e15-2e15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endParaRPr lang="en-US" baseline="30000" dirty="0"/>
          </a:p>
        </p:txBody>
      </p:sp>
      <p:grpSp>
        <p:nvGrpSpPr>
          <p:cNvPr id="9" name="Grupo 8"/>
          <p:cNvGrpSpPr/>
          <p:nvPr/>
        </p:nvGrpSpPr>
        <p:grpSpPr>
          <a:xfrm>
            <a:off x="5284054" y="1556209"/>
            <a:ext cx="1627369" cy="796164"/>
            <a:chOff x="1725263" y="2742648"/>
            <a:chExt cx="1627369" cy="7148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uadroTexto 9"/>
                <p:cNvSpPr txBox="1"/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s-E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p>
                          <m:sSupPr>
                            <m:ctrlPr>
                              <a:rPr lang="es-E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" name="CuadroTexto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3659" t="-5085" r="-2846" b="-3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CuadroTexto 10"/>
            <p:cNvSpPr txBox="1"/>
            <p:nvPr/>
          </p:nvSpPr>
          <p:spPr>
            <a:xfrm>
              <a:off x="1725263" y="3088145"/>
              <a:ext cx="1627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c=4x10e</a:t>
              </a:r>
              <a:r>
                <a:rPr lang="es-ES" baseline="30000" dirty="0" smtClean="0"/>
                <a:t>-16</a:t>
              </a:r>
              <a:r>
                <a:rPr lang="es-ES" dirty="0" smtClean="0"/>
                <a:t> cm</a:t>
              </a:r>
              <a:r>
                <a:rPr lang="es-ES" baseline="30000" dirty="0" smtClean="0"/>
                <a:t>-2</a:t>
              </a:r>
              <a:endParaRPr lang="en-US" baseline="30000" dirty="0"/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4852429" y="1085361"/>
            <a:ext cx="249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New Perugia </a:t>
            </a:r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806861" y="480436"/>
            <a:ext cx="44861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LGAD7859_Gallium_RedLaserBack_Variable </a:t>
            </a:r>
            <a:r>
              <a:rPr lang="es-ES" sz="1400" dirty="0" err="1" smtClean="0"/>
              <a:t>Bias</a:t>
            </a:r>
            <a:endParaRPr lang="en-US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644097" y="426426"/>
            <a:ext cx="38276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LGAD7859_Gallium_RedLaserBack_400V</a:t>
            </a:r>
            <a:endParaRPr lang="en-US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657642" y="3524825"/>
            <a:ext cx="40809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PINLGAD7859_Gallium_RedLaserBack_400V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5449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050"/>
            <a:ext cx="6400420" cy="47053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243" y="400050"/>
            <a:ext cx="5672757" cy="4009804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033757"/>
              </p:ext>
            </p:extLst>
          </p:nvPr>
        </p:nvGraphicFramePr>
        <p:xfrm>
          <a:off x="6781801" y="4276503"/>
          <a:ext cx="5314949" cy="2060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9789"/>
                <a:gridCol w="1446542"/>
                <a:gridCol w="1247018"/>
                <a:gridCol w="1421600"/>
              </a:tblGrid>
              <a:tr h="415022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u="sng" dirty="0" smtClean="0"/>
                        <a:t>PIN</a:t>
                      </a:r>
                      <a:r>
                        <a:rPr lang="es-ES" sz="120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Gain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lgad</a:t>
                      </a:r>
                      <a:r>
                        <a:rPr lang="es-ES" sz="1200" dirty="0" smtClean="0"/>
                        <a:t>/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pin</a:t>
                      </a:r>
                      <a:endParaRPr lang="es-ES" sz="1200" baseline="-25000" dirty="0"/>
                    </a:p>
                  </a:txBody>
                  <a:tcPr/>
                </a:tc>
              </a:tr>
              <a:tr h="329062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9,52e-15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4,72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29062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1e13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9,27e-15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4,60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29062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7,49e-15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3,71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29062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2,72e-15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1,42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29062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1,98e-15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1,84e-15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1,08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95198" y="5026207"/>
            <a:ext cx="1966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LGAD50um</a:t>
            </a:r>
          </a:p>
          <a:p>
            <a:r>
              <a:rPr lang="es-ES" dirty="0" smtClean="0"/>
              <a:t>Red Laser Back</a:t>
            </a:r>
          </a:p>
          <a:p>
            <a:r>
              <a:rPr lang="es-ES" dirty="0" smtClean="0"/>
              <a:t>150V </a:t>
            </a:r>
            <a:r>
              <a:rPr lang="es-ES" dirty="0" err="1" smtClean="0"/>
              <a:t>Bias</a:t>
            </a:r>
            <a:r>
              <a:rPr lang="es-ES" dirty="0" smtClean="0"/>
              <a:t> 293K</a:t>
            </a:r>
          </a:p>
          <a:p>
            <a:r>
              <a:rPr lang="es-ES" dirty="0" smtClean="0"/>
              <a:t>1e13-2e15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endParaRPr lang="en-US" baseline="30000" dirty="0"/>
          </a:p>
        </p:txBody>
      </p:sp>
      <p:grpSp>
        <p:nvGrpSpPr>
          <p:cNvPr id="7" name="Grupo 6"/>
          <p:cNvGrpSpPr/>
          <p:nvPr/>
        </p:nvGrpSpPr>
        <p:grpSpPr>
          <a:xfrm>
            <a:off x="4153006" y="5045341"/>
            <a:ext cx="1627369" cy="714829"/>
            <a:chOff x="1725263" y="2742648"/>
            <a:chExt cx="1627369" cy="7148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uadroTexto 7"/>
                <p:cNvSpPr txBox="1"/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s-E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p>
                          <m:sSupPr>
                            <m:ctrlPr>
                              <a:rPr lang="es-E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CuadroTexto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252" t="-7692" r="-3252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CuadroTexto 8"/>
            <p:cNvSpPr txBox="1"/>
            <p:nvPr/>
          </p:nvSpPr>
          <p:spPr>
            <a:xfrm>
              <a:off x="1725263" y="3088145"/>
              <a:ext cx="1627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c=4x10e</a:t>
              </a:r>
              <a:r>
                <a:rPr lang="es-ES" baseline="30000" dirty="0" smtClean="0"/>
                <a:t>-16</a:t>
              </a:r>
              <a:r>
                <a:rPr lang="es-ES" dirty="0" smtClean="0"/>
                <a:t> cm</a:t>
              </a:r>
              <a:r>
                <a:rPr lang="es-ES" baseline="30000" dirty="0" smtClean="0"/>
                <a:t>-2</a:t>
              </a:r>
              <a:endParaRPr lang="en-US" baseline="30000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3756640" y="5785964"/>
            <a:ext cx="249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New Perugia </a:t>
            </a:r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endParaRPr lang="en-U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595784" y="400050"/>
            <a:ext cx="41722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PINLGAD7859_Gallium_RedLaserBack_150V</a:t>
            </a:r>
            <a:endParaRPr lang="en-US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361031" y="553938"/>
            <a:ext cx="39190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LGAD7859_Gallium_RedLaserBack_150V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62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2055"/>
            <a:ext cx="6094144" cy="4910890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048257"/>
              </p:ext>
            </p:extLst>
          </p:nvPr>
        </p:nvGraphicFramePr>
        <p:xfrm>
          <a:off x="6553200" y="4266220"/>
          <a:ext cx="5353051" cy="2011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391"/>
                <a:gridCol w="1456912"/>
                <a:gridCol w="1255957"/>
                <a:gridCol w="1431791"/>
              </a:tblGrid>
              <a:tr h="286730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u="sng" dirty="0" smtClean="0"/>
                        <a:t>PIN</a:t>
                      </a:r>
                      <a:r>
                        <a:rPr lang="es-ES" sz="120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Gain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lgad</a:t>
                      </a:r>
                      <a:r>
                        <a:rPr lang="es-ES" sz="1200" dirty="0" smtClean="0"/>
                        <a:t>/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pin</a:t>
                      </a:r>
                      <a:endParaRPr lang="es-ES" sz="1200" baseline="-25000" dirty="0"/>
                    </a:p>
                  </a:txBody>
                  <a:tcPr/>
                </a:tc>
              </a:tr>
              <a:tr h="344877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1,37e-14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6,78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44877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1e13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1,32e-14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2,01e-15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6,54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44877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9,94e-15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2,01e-15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4,96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44877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2,84e-15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1,93e-15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1,47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44877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1,98e-15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1,87e-15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1,05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313" y="463615"/>
            <a:ext cx="4718823" cy="380260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80828" y="5077006"/>
            <a:ext cx="1966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LGAD50um</a:t>
            </a:r>
          </a:p>
          <a:p>
            <a:r>
              <a:rPr lang="es-ES" dirty="0" smtClean="0"/>
              <a:t>Red Laser Back</a:t>
            </a:r>
          </a:p>
          <a:p>
            <a:r>
              <a:rPr lang="es-ES" dirty="0" smtClean="0"/>
              <a:t>150V </a:t>
            </a:r>
            <a:r>
              <a:rPr lang="es-ES" dirty="0" err="1" smtClean="0"/>
              <a:t>Bias</a:t>
            </a:r>
            <a:r>
              <a:rPr lang="es-ES" dirty="0" smtClean="0"/>
              <a:t> 253K</a:t>
            </a:r>
          </a:p>
          <a:p>
            <a:r>
              <a:rPr lang="es-ES" dirty="0" smtClean="0"/>
              <a:t>1e13-2e15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endParaRPr lang="en-US" baseline="30000" dirty="0"/>
          </a:p>
        </p:txBody>
      </p:sp>
      <p:grpSp>
        <p:nvGrpSpPr>
          <p:cNvPr id="9" name="Grupo 8"/>
          <p:cNvGrpSpPr/>
          <p:nvPr/>
        </p:nvGrpSpPr>
        <p:grpSpPr>
          <a:xfrm>
            <a:off x="3882619" y="5176282"/>
            <a:ext cx="1627369" cy="714829"/>
            <a:chOff x="1725263" y="2742648"/>
            <a:chExt cx="1627369" cy="7148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uadroTexto 9"/>
                <p:cNvSpPr txBox="1"/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s-E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p>
                          <m:sSupPr>
                            <m:ctrlPr>
                              <a:rPr lang="es-E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" name="CuadroTexto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659" t="-5660" r="-2846" b="-150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CuadroTexto 10"/>
            <p:cNvSpPr txBox="1"/>
            <p:nvPr/>
          </p:nvSpPr>
          <p:spPr>
            <a:xfrm>
              <a:off x="1725263" y="3088145"/>
              <a:ext cx="1627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c=4x10e</a:t>
              </a:r>
              <a:r>
                <a:rPr lang="es-ES" baseline="30000" dirty="0" smtClean="0"/>
                <a:t>-16</a:t>
              </a:r>
              <a:r>
                <a:rPr lang="es-ES" dirty="0" smtClean="0"/>
                <a:t> cm</a:t>
              </a:r>
              <a:r>
                <a:rPr lang="es-ES" baseline="30000" dirty="0" smtClean="0"/>
                <a:t>-2</a:t>
              </a:r>
              <a:endParaRPr lang="en-US" baseline="30000" dirty="0"/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3493953" y="5915279"/>
            <a:ext cx="249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New Perugia </a:t>
            </a:r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439667" y="463615"/>
            <a:ext cx="39190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LGAD7859_Gallium_RedLaserBack_150V</a:t>
            </a:r>
            <a:endParaRPr lang="en-US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397159" y="463614"/>
            <a:ext cx="40809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PINLGAD7859_Gallium_RedLaserBack_150V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872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545" y="427221"/>
            <a:ext cx="3788553" cy="305295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" y="427222"/>
            <a:ext cx="7560860" cy="3864718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75007"/>
              </p:ext>
            </p:extLst>
          </p:nvPr>
        </p:nvGraphicFramePr>
        <p:xfrm>
          <a:off x="975816" y="4291940"/>
          <a:ext cx="6482685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3009"/>
                <a:gridCol w="1582485"/>
                <a:gridCol w="1618048"/>
                <a:gridCol w="1529143"/>
              </a:tblGrid>
              <a:tr h="186501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u="sng" dirty="0" smtClean="0"/>
                        <a:t>PIN</a:t>
                      </a:r>
                      <a:r>
                        <a:rPr lang="es-ES" sz="120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Gain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lgad</a:t>
                      </a:r>
                      <a:r>
                        <a:rPr lang="es-ES" sz="1200" dirty="0" smtClean="0"/>
                        <a:t>/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pin</a:t>
                      </a:r>
                      <a:endParaRPr lang="es-ES" sz="1200" baseline="-25000" dirty="0"/>
                    </a:p>
                  </a:txBody>
                  <a:tcPr/>
                </a:tc>
              </a:tr>
              <a:tr h="222718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1,37e-14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2,02e-15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6,78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22718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1e15(150V)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2,84e-15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1,93e-15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1,47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22718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1e15(250V)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3,4e-15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1,93e-15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1,77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22718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2e15(150V)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1,98e-15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1,87e-15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1,05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22718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2e15(250V)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2,11e-15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1,87e-15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1,13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22718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2e15(350V)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2,31e-15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1,87e-15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1,23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828" y="3396841"/>
            <a:ext cx="3805307" cy="306645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990161" y="3922608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PIN50um</a:t>
            </a:r>
            <a:endParaRPr lang="en-US" dirty="0"/>
          </a:p>
        </p:txBody>
      </p:sp>
      <p:sp>
        <p:nvSpPr>
          <p:cNvPr id="9" name="CuadroTexto 8"/>
          <p:cNvSpPr txBox="1"/>
          <p:nvPr/>
        </p:nvSpPr>
        <p:spPr>
          <a:xfrm>
            <a:off x="10182069" y="896390"/>
            <a:ext cx="12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LGAD50um</a:t>
            </a:r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5174776" y="2532437"/>
            <a:ext cx="1966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LGAD 50um</a:t>
            </a:r>
          </a:p>
          <a:p>
            <a:r>
              <a:rPr lang="es-ES" dirty="0" smtClean="0"/>
              <a:t>Red Laser Back</a:t>
            </a:r>
          </a:p>
          <a:p>
            <a:r>
              <a:rPr lang="es-ES" dirty="0" smtClean="0"/>
              <a:t>Variable Bias,253K</a:t>
            </a:r>
          </a:p>
          <a:p>
            <a:r>
              <a:rPr lang="es-ES" dirty="0" smtClean="0"/>
              <a:t>1e15-2e15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endParaRPr lang="en-US" baseline="30000" dirty="0"/>
          </a:p>
        </p:txBody>
      </p:sp>
      <p:grpSp>
        <p:nvGrpSpPr>
          <p:cNvPr id="11" name="Grupo 10"/>
          <p:cNvGrpSpPr/>
          <p:nvPr/>
        </p:nvGrpSpPr>
        <p:grpSpPr>
          <a:xfrm>
            <a:off x="5344213" y="1088659"/>
            <a:ext cx="1627369" cy="714829"/>
            <a:chOff x="1725263" y="2742648"/>
            <a:chExt cx="1627369" cy="7148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uadroTexto 11"/>
                <p:cNvSpPr txBox="1"/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s-E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p>
                          <m:sSupPr>
                            <m:ctrlPr>
                              <a:rPr lang="es-E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2" name="CuadroTexto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3659" t="-7692" r="-2846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CuadroTexto 12"/>
            <p:cNvSpPr txBox="1"/>
            <p:nvPr/>
          </p:nvSpPr>
          <p:spPr>
            <a:xfrm>
              <a:off x="1725263" y="3088145"/>
              <a:ext cx="1627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c=4x10e</a:t>
              </a:r>
              <a:r>
                <a:rPr lang="es-ES" baseline="30000" dirty="0" smtClean="0"/>
                <a:t>-16</a:t>
              </a:r>
              <a:r>
                <a:rPr lang="es-ES" dirty="0" smtClean="0"/>
                <a:t> cm</a:t>
              </a:r>
              <a:r>
                <a:rPr lang="es-ES" baseline="30000" dirty="0" smtClean="0"/>
                <a:t>-2</a:t>
              </a:r>
              <a:endParaRPr lang="en-US" baseline="30000" dirty="0"/>
            </a:p>
          </p:txBody>
        </p:sp>
      </p:grpSp>
      <p:sp>
        <p:nvSpPr>
          <p:cNvPr id="14" name="CuadroTexto 13"/>
          <p:cNvSpPr txBox="1"/>
          <p:nvPr/>
        </p:nvSpPr>
        <p:spPr>
          <a:xfrm>
            <a:off x="4912588" y="711724"/>
            <a:ext cx="249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New Perugia </a:t>
            </a:r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endParaRPr lang="en-U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781626" y="416407"/>
            <a:ext cx="43835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LGAD7859_Gallium_RedLaserBack_Variable </a:t>
            </a:r>
            <a:r>
              <a:rPr lang="es-ES" sz="1400" dirty="0" err="1" smtClean="0"/>
              <a:t>Bias</a:t>
            </a:r>
            <a:endParaRPr lang="en-US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041530" y="3384046"/>
            <a:ext cx="40809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PINLGAD7859_Gallium_RedLaserBack_150V</a:t>
            </a:r>
            <a:endParaRPr lang="en-US" sz="1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8015941" y="400925"/>
            <a:ext cx="39206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LGAD7859_Gallium_RedLaserBack_150V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316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err="1" smtClean="0">
                <a:latin typeface="Calibri" panose="020F0502020204030204" pitchFamily="34" charset="0"/>
              </a:rPr>
              <a:t>Conclusions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29071" y="2221026"/>
            <a:ext cx="103335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smtClean="0"/>
              <a:t>New experimental data are </a:t>
            </a:r>
            <a:r>
              <a:rPr lang="es-ES" sz="2400" dirty="0" err="1" smtClean="0"/>
              <a:t>desperately</a:t>
            </a:r>
            <a:r>
              <a:rPr lang="es-ES" sz="2400" dirty="0" smtClean="0"/>
              <a:t> </a:t>
            </a:r>
            <a:r>
              <a:rPr lang="es-ES" sz="2400" dirty="0" err="1" smtClean="0"/>
              <a:t>needed</a:t>
            </a:r>
            <a:endParaRPr lang="es-ES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smtClean="0"/>
              <a:t>Ga and C doping </a:t>
            </a:r>
            <a:r>
              <a:rPr lang="es-ES" sz="2400" dirty="0" err="1" smtClean="0"/>
              <a:t>could</a:t>
            </a:r>
            <a:r>
              <a:rPr lang="es-ES" sz="2400" dirty="0" smtClean="0"/>
              <a:t> be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solution</a:t>
            </a:r>
            <a:r>
              <a:rPr lang="es-ES" sz="2400" dirty="0" smtClean="0"/>
              <a:t> up to 2e15 </a:t>
            </a:r>
            <a:r>
              <a:rPr lang="es-ES" sz="2400" dirty="0" err="1" smtClean="0"/>
              <a:t>n</a:t>
            </a:r>
            <a:r>
              <a:rPr lang="es-ES" sz="2400" baseline="-25000" dirty="0" err="1" smtClean="0"/>
              <a:t>eq</a:t>
            </a:r>
            <a:r>
              <a:rPr lang="es-ES" sz="2400" dirty="0" smtClean="0"/>
              <a:t>/cm</a:t>
            </a:r>
            <a:r>
              <a:rPr lang="es-ES" sz="2400" baseline="30000" dirty="0" smtClean="0"/>
              <a:t>2</a:t>
            </a:r>
            <a:r>
              <a:rPr lang="es-ES" sz="2400" dirty="0" smtClean="0"/>
              <a:t> </a:t>
            </a:r>
            <a:r>
              <a:rPr lang="es-ES" sz="2400" dirty="0" err="1" smtClean="0"/>
              <a:t>damage</a:t>
            </a:r>
            <a:r>
              <a:rPr lang="es-ES" sz="2400" dirty="0" smtClean="0"/>
              <a:t> (ELT@CMS)</a:t>
            </a:r>
            <a:endParaRPr lang="es-ES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simulation</a:t>
            </a:r>
            <a:r>
              <a:rPr lang="es-ES" sz="2400" dirty="0" smtClean="0"/>
              <a:t> </a:t>
            </a:r>
            <a:r>
              <a:rPr lang="es-ES" sz="2400" dirty="0" err="1" smtClean="0"/>
              <a:t>models</a:t>
            </a:r>
            <a:r>
              <a:rPr lang="es-ES" sz="2400" dirty="0" smtClean="0"/>
              <a:t> are </a:t>
            </a:r>
            <a:r>
              <a:rPr lang="es-ES" sz="2400" dirty="0" err="1" smtClean="0"/>
              <a:t>ready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new data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8124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580427" y="2235034"/>
            <a:ext cx="505766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2800" b="1" dirty="0">
              <a:solidFill>
                <a:prstClr val="black"/>
              </a:solidFill>
            </a:endParaRPr>
          </a:p>
          <a:p>
            <a:r>
              <a:rPr lang="es-ES" sz="3600" b="1" dirty="0" err="1" smtClean="0">
                <a:solidFill>
                  <a:prstClr val="black"/>
                </a:solidFill>
              </a:rPr>
              <a:t>Thanks</a:t>
            </a:r>
            <a:r>
              <a:rPr lang="es-ES" sz="3600" b="1" dirty="0" smtClean="0">
                <a:solidFill>
                  <a:prstClr val="black"/>
                </a:solidFill>
              </a:rPr>
              <a:t> </a:t>
            </a:r>
            <a:r>
              <a:rPr lang="es-ES" sz="3600" b="1" dirty="0" err="1" smtClean="0">
                <a:solidFill>
                  <a:prstClr val="black"/>
                </a:solidFill>
              </a:rPr>
              <a:t>for</a:t>
            </a:r>
            <a:r>
              <a:rPr lang="es-ES" sz="3600" b="1" dirty="0" smtClean="0">
                <a:solidFill>
                  <a:prstClr val="black"/>
                </a:solidFill>
              </a:rPr>
              <a:t> </a:t>
            </a:r>
            <a:r>
              <a:rPr lang="es-ES" sz="3600" b="1" dirty="0" err="1" smtClean="0">
                <a:solidFill>
                  <a:prstClr val="black"/>
                </a:solidFill>
              </a:rPr>
              <a:t>your</a:t>
            </a:r>
            <a:r>
              <a:rPr lang="es-ES" sz="3600" b="1" dirty="0" smtClean="0">
                <a:solidFill>
                  <a:prstClr val="black"/>
                </a:solidFill>
              </a:rPr>
              <a:t> </a:t>
            </a:r>
            <a:r>
              <a:rPr lang="es-ES" sz="3600" b="1" dirty="0" err="1" smtClean="0">
                <a:solidFill>
                  <a:prstClr val="black"/>
                </a:solidFill>
              </a:rPr>
              <a:t>attention</a:t>
            </a:r>
            <a:endParaRPr lang="es-ES" sz="3600" b="1" dirty="0" smtClean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en-GB" sz="2800" kern="0" dirty="0" smtClean="0">
                <a:solidFill>
                  <a:prstClr val="black"/>
                </a:solidFill>
                <a:hlinkClick r:id="rId3"/>
              </a:rPr>
              <a:t>fpalomo@us.es</a:t>
            </a:r>
            <a:endParaRPr lang="en-GB" sz="28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0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62752" y="487959"/>
            <a:ext cx="12066494" cy="52500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err="1" smtClean="0">
                <a:latin typeface="Calibri" panose="020F0502020204030204" pitchFamily="34" charset="0"/>
              </a:rPr>
              <a:t>Introduction</a:t>
            </a:r>
            <a:endParaRPr lang="es-ES" sz="2400" b="1" dirty="0" smtClean="0">
              <a:latin typeface="Calibri" panose="020F050202020403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6160" y="2020737"/>
            <a:ext cx="116996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sz="2400" dirty="0" err="1" smtClean="0"/>
              <a:t>Development</a:t>
            </a:r>
            <a:r>
              <a:rPr lang="es-ES" sz="2400" dirty="0" smtClean="0"/>
              <a:t> of </a:t>
            </a:r>
            <a:r>
              <a:rPr lang="es-ES" sz="2400" dirty="0" err="1" smtClean="0"/>
              <a:t>several</a:t>
            </a:r>
            <a:r>
              <a:rPr lang="es-ES" sz="2400" dirty="0" smtClean="0"/>
              <a:t> LGAD </a:t>
            </a:r>
            <a:r>
              <a:rPr lang="es-ES" sz="2400" dirty="0" err="1" smtClean="0"/>
              <a:t>models</a:t>
            </a:r>
            <a:r>
              <a:rPr lang="es-ES" sz="2400" dirty="0" smtClean="0"/>
              <a:t> to test </a:t>
            </a:r>
            <a:r>
              <a:rPr lang="es-ES" sz="2400" dirty="0" err="1" smtClean="0"/>
              <a:t>gain</a:t>
            </a:r>
            <a:r>
              <a:rPr lang="es-ES" sz="2400" dirty="0" smtClean="0"/>
              <a:t> </a:t>
            </a:r>
            <a:r>
              <a:rPr lang="es-ES" sz="2400" dirty="0" err="1" smtClean="0"/>
              <a:t>variation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</a:t>
            </a:r>
            <a:r>
              <a:rPr lang="es-ES" sz="2400" dirty="0" err="1" smtClean="0"/>
              <a:t>bias</a:t>
            </a:r>
            <a:r>
              <a:rPr lang="es-ES" sz="2400" dirty="0" smtClean="0"/>
              <a:t> and n+/</a:t>
            </a:r>
            <a:r>
              <a:rPr lang="es-ES" sz="2400" dirty="0" err="1" smtClean="0"/>
              <a:t>pwell</a:t>
            </a:r>
            <a:r>
              <a:rPr lang="es-ES" sz="2400" dirty="0" smtClean="0"/>
              <a:t> doping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sz="2400" dirty="0" err="1" smtClean="0"/>
              <a:t>Previous</a:t>
            </a:r>
            <a:r>
              <a:rPr lang="es-ES" sz="2400" dirty="0" smtClean="0"/>
              <a:t> </a:t>
            </a:r>
            <a:r>
              <a:rPr lang="es-ES" sz="2400" dirty="0" err="1" smtClean="0"/>
              <a:t>results</a:t>
            </a:r>
            <a:r>
              <a:rPr lang="es-ES" sz="2400" dirty="0" smtClean="0"/>
              <a:t> (29th RD50 workshop, Nov 2016@CERN)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sz="2400" dirty="0" err="1" smtClean="0"/>
              <a:t>Analisis</a:t>
            </a:r>
            <a:r>
              <a:rPr lang="es-ES" sz="2400" dirty="0" smtClean="0"/>
              <a:t> of </a:t>
            </a:r>
            <a:r>
              <a:rPr lang="es-ES" sz="2400" dirty="0" err="1" smtClean="0"/>
              <a:t>radiation</a:t>
            </a:r>
            <a:r>
              <a:rPr lang="es-ES" sz="2400" dirty="0" smtClean="0"/>
              <a:t> </a:t>
            </a:r>
            <a:r>
              <a:rPr lang="es-ES" sz="2400" dirty="0" err="1" smtClean="0"/>
              <a:t>effects</a:t>
            </a:r>
            <a:r>
              <a:rPr lang="es-ES" sz="2400" dirty="0" smtClean="0"/>
              <a:t> in LGAD Ga </a:t>
            </a:r>
            <a:r>
              <a:rPr lang="es-ES" sz="2400" dirty="0" err="1" smtClean="0"/>
              <a:t>doped</a:t>
            </a:r>
            <a:r>
              <a:rPr lang="es-ES" sz="2400" dirty="0" smtClean="0"/>
              <a:t> (a </a:t>
            </a:r>
            <a:r>
              <a:rPr lang="es-ES" sz="2400" dirty="0" err="1" smtClean="0"/>
              <a:t>tentative</a:t>
            </a:r>
            <a:r>
              <a:rPr lang="es-ES" sz="2400" dirty="0" smtClean="0"/>
              <a:t>): 300 </a:t>
            </a:r>
            <a:r>
              <a:rPr lang="es-ES" sz="2400" dirty="0" err="1" smtClean="0"/>
              <a:t>um</a:t>
            </a:r>
            <a:r>
              <a:rPr lang="es-ES" sz="2400" dirty="0" smtClean="0"/>
              <a:t> </a:t>
            </a:r>
            <a:r>
              <a:rPr lang="es-ES" sz="2400" dirty="0" err="1" smtClean="0"/>
              <a:t>device</a:t>
            </a:r>
            <a:endParaRPr lang="es-ES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sz="2400" dirty="0" err="1"/>
              <a:t>Analisis</a:t>
            </a:r>
            <a:r>
              <a:rPr lang="es-ES" sz="2400" dirty="0"/>
              <a:t> of </a:t>
            </a:r>
            <a:r>
              <a:rPr lang="es-ES" sz="2400" dirty="0" err="1"/>
              <a:t>radiation</a:t>
            </a:r>
            <a:r>
              <a:rPr lang="es-ES" sz="2400" dirty="0"/>
              <a:t> </a:t>
            </a:r>
            <a:r>
              <a:rPr lang="es-ES" sz="2400" dirty="0" err="1"/>
              <a:t>effects</a:t>
            </a:r>
            <a:r>
              <a:rPr lang="es-ES" sz="2400" dirty="0"/>
              <a:t> in LGAD Ga </a:t>
            </a:r>
            <a:r>
              <a:rPr lang="es-ES" sz="2400" dirty="0" err="1"/>
              <a:t>doped</a:t>
            </a:r>
            <a:r>
              <a:rPr lang="es-ES" sz="2400" dirty="0"/>
              <a:t> (a </a:t>
            </a:r>
            <a:r>
              <a:rPr lang="es-ES" sz="2400" dirty="0" err="1"/>
              <a:t>tentative</a:t>
            </a:r>
            <a:r>
              <a:rPr lang="es-ES" sz="2400" dirty="0"/>
              <a:t>): </a:t>
            </a:r>
            <a:r>
              <a:rPr lang="es-ES" sz="2400" dirty="0" smtClean="0"/>
              <a:t>50 </a:t>
            </a:r>
            <a:r>
              <a:rPr lang="es-ES" sz="2400" dirty="0" err="1"/>
              <a:t>um</a:t>
            </a:r>
            <a:r>
              <a:rPr lang="es-ES" sz="2400" dirty="0"/>
              <a:t> </a:t>
            </a:r>
            <a:r>
              <a:rPr lang="es-ES" sz="2400" dirty="0" err="1" smtClean="0"/>
              <a:t>device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3389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96" y="1032019"/>
            <a:ext cx="4939598" cy="3197916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62752" y="487959"/>
            <a:ext cx="12066494" cy="52500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err="1" smtClean="0">
                <a:latin typeface="Calibri" panose="020F0502020204030204" pitchFamily="34" charset="0"/>
              </a:rPr>
              <a:t>Sentaurus</a:t>
            </a:r>
            <a:r>
              <a:rPr lang="es-ES" sz="2400" b="1" dirty="0" smtClean="0">
                <a:latin typeface="Calibri" panose="020F0502020204030204" pitchFamily="34" charset="0"/>
              </a:rPr>
              <a:t> TCAD </a:t>
            </a:r>
            <a:r>
              <a:rPr lang="es-ES" sz="2400" b="1" dirty="0" err="1" smtClean="0">
                <a:latin typeface="Calibri" panose="020F0502020204030204" pitchFamily="34" charset="0"/>
              </a:rPr>
              <a:t>Simulation</a:t>
            </a:r>
            <a:r>
              <a:rPr lang="es-ES" sz="2400" b="1" dirty="0" smtClean="0">
                <a:latin typeface="Calibri" panose="020F0502020204030204" pitchFamily="34" charset="0"/>
              </a:rPr>
              <a:t> </a:t>
            </a:r>
            <a:r>
              <a:rPr lang="es-ES" sz="2400" b="1" dirty="0" err="1" smtClean="0">
                <a:latin typeface="Calibri" panose="020F0502020204030204" pitchFamily="34" charset="0"/>
              </a:rPr>
              <a:t>SetUp</a:t>
            </a:r>
            <a:endParaRPr lang="es-ES" sz="2400" b="1" dirty="0" smtClean="0">
              <a:latin typeface="Calibri" panose="020F0502020204030204" pitchFamily="34" charset="0"/>
            </a:endParaRPr>
          </a:p>
        </p:txBody>
      </p:sp>
      <p:grpSp>
        <p:nvGrpSpPr>
          <p:cNvPr id="31" name="Grupo 30"/>
          <p:cNvGrpSpPr/>
          <p:nvPr/>
        </p:nvGrpSpPr>
        <p:grpSpPr>
          <a:xfrm>
            <a:off x="0" y="4229935"/>
            <a:ext cx="12192000" cy="1974664"/>
            <a:chOff x="0" y="4325632"/>
            <a:chExt cx="12192000" cy="1974664"/>
          </a:xfrm>
        </p:grpSpPr>
        <p:pic>
          <p:nvPicPr>
            <p:cNvPr id="27" name="Imagen 2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25632"/>
              <a:ext cx="12192000" cy="1974664"/>
            </a:xfrm>
            <a:prstGeom prst="rect">
              <a:avLst/>
            </a:prstGeom>
          </p:spPr>
        </p:pic>
        <p:sp>
          <p:nvSpPr>
            <p:cNvPr id="28" name="CuadroTexto 27"/>
            <p:cNvSpPr txBox="1"/>
            <p:nvPr/>
          </p:nvSpPr>
          <p:spPr>
            <a:xfrm>
              <a:off x="2562446" y="5116347"/>
              <a:ext cx="681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P-Stop</a:t>
              </a:r>
              <a:endParaRPr lang="es-E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1500179" y="5136569"/>
              <a:ext cx="8515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Collector</a:t>
              </a:r>
              <a:endParaRPr lang="es-E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Ring</a:t>
              </a:r>
              <a:endParaRPr lang="es-E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11449489" y="5136569"/>
              <a:ext cx="689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C-Stop</a:t>
              </a:r>
              <a:endParaRPr lang="es-E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CuadroTexto 31"/>
          <p:cNvSpPr txBox="1"/>
          <p:nvPr/>
        </p:nvSpPr>
        <p:spPr>
          <a:xfrm>
            <a:off x="62752" y="5440224"/>
            <a:ext cx="3713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Low</a:t>
            </a:r>
            <a:r>
              <a:rPr lang="es-ES" b="1" dirty="0" smtClean="0"/>
              <a:t> </a:t>
            </a:r>
            <a:r>
              <a:rPr lang="es-ES" b="1" dirty="0" err="1" smtClean="0"/>
              <a:t>Gain</a:t>
            </a:r>
            <a:r>
              <a:rPr lang="es-ES" b="1" dirty="0" smtClean="0"/>
              <a:t> </a:t>
            </a:r>
            <a:r>
              <a:rPr lang="es-ES" b="1" dirty="0" err="1" smtClean="0"/>
              <a:t>Avalanche</a:t>
            </a:r>
            <a:r>
              <a:rPr lang="es-ES" b="1" dirty="0" smtClean="0"/>
              <a:t> Detector (LGAD)</a:t>
            </a:r>
          </a:p>
          <a:p>
            <a:pPr algn="ctr"/>
            <a:r>
              <a:rPr lang="es-ES" b="1" dirty="0" err="1" smtClean="0"/>
              <a:t>cross-section</a:t>
            </a:r>
            <a:endParaRPr lang="es-ES" b="1" dirty="0"/>
          </a:p>
        </p:txBody>
      </p:sp>
      <p:sp>
        <p:nvSpPr>
          <p:cNvPr id="38" name="CuadroTexto 37"/>
          <p:cNvSpPr txBox="1"/>
          <p:nvPr/>
        </p:nvSpPr>
        <p:spPr>
          <a:xfrm>
            <a:off x="9652220" y="6137270"/>
            <a:ext cx="26035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/>
              <a:t>Doping </a:t>
            </a:r>
            <a:r>
              <a:rPr lang="es-ES" sz="1100" dirty="0" err="1" smtClean="0"/>
              <a:t>profiles</a:t>
            </a:r>
            <a:r>
              <a:rPr lang="es-ES" sz="1100" dirty="0" smtClean="0"/>
              <a:t> </a:t>
            </a:r>
            <a:r>
              <a:rPr lang="es-ES" sz="1100" dirty="0" err="1" smtClean="0"/>
              <a:t>under</a:t>
            </a:r>
            <a:r>
              <a:rPr lang="es-ES" sz="1100" dirty="0" smtClean="0"/>
              <a:t> </a:t>
            </a:r>
            <a:r>
              <a:rPr lang="es-ES" sz="1100" dirty="0" err="1" smtClean="0"/>
              <a:t>confidenciality</a:t>
            </a:r>
            <a:r>
              <a:rPr lang="es-ES" sz="1100" dirty="0" smtClean="0"/>
              <a:t> rules</a:t>
            </a:r>
            <a:endParaRPr lang="es-ES" sz="1100" dirty="0"/>
          </a:p>
        </p:txBody>
      </p:sp>
      <p:sp>
        <p:nvSpPr>
          <p:cNvPr id="33" name="CuadroTexto 32"/>
          <p:cNvSpPr txBox="1"/>
          <p:nvPr/>
        </p:nvSpPr>
        <p:spPr>
          <a:xfrm>
            <a:off x="3955869" y="1588848"/>
            <a:ext cx="1237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 </a:t>
            </a:r>
            <a:r>
              <a:rPr lang="es-ES" dirty="0" err="1" smtClean="0"/>
              <a:t>Simulation</a:t>
            </a:r>
            <a:endParaRPr lang="es-ES" dirty="0" smtClean="0"/>
          </a:p>
          <a:p>
            <a:pPr algn="ctr"/>
            <a:r>
              <a:rPr lang="es-ES" dirty="0" smtClean="0"/>
              <a:t> </a:t>
            </a:r>
            <a:r>
              <a:rPr lang="es-ES" dirty="0" err="1" smtClean="0"/>
              <a:t>Setup</a:t>
            </a:r>
            <a:endParaRPr lang="es-ES" dirty="0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6660" y="1431240"/>
            <a:ext cx="3667125" cy="2628900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0" y="3941247"/>
            <a:ext cx="780374" cy="684382"/>
            <a:chOff x="565532" y="3680545"/>
            <a:chExt cx="780374" cy="684382"/>
          </a:xfrm>
        </p:grpSpPr>
        <p:cxnSp>
          <p:nvCxnSpPr>
            <p:cNvPr id="3" name="Conector recto de flecha 2"/>
            <p:cNvCxnSpPr/>
            <p:nvPr/>
          </p:nvCxnSpPr>
          <p:spPr>
            <a:xfrm flipH="1">
              <a:off x="780687" y="3878826"/>
              <a:ext cx="978" cy="4018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19"/>
            <p:cNvCxnSpPr/>
            <p:nvPr/>
          </p:nvCxnSpPr>
          <p:spPr>
            <a:xfrm>
              <a:off x="780687" y="3875839"/>
              <a:ext cx="41420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upo 24"/>
            <p:cNvGrpSpPr/>
            <p:nvPr/>
          </p:nvGrpSpPr>
          <p:grpSpPr>
            <a:xfrm>
              <a:off x="742247" y="3843020"/>
              <a:ext cx="76881" cy="65639"/>
              <a:chOff x="-150639" y="3978771"/>
              <a:chExt cx="76881" cy="65639"/>
            </a:xfrm>
          </p:grpSpPr>
          <p:sp>
            <p:nvSpPr>
              <p:cNvPr id="42" name="Elipse 41"/>
              <p:cNvSpPr/>
              <p:nvPr/>
            </p:nvSpPr>
            <p:spPr>
              <a:xfrm>
                <a:off x="-150639" y="3978771"/>
                <a:ext cx="76881" cy="65639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2" name="Conector recto 21"/>
              <p:cNvCxnSpPr>
                <a:stCxn id="42" idx="1"/>
                <a:endCxn id="42" idx="5"/>
              </p:cNvCxnSpPr>
              <p:nvPr/>
            </p:nvCxnSpPr>
            <p:spPr>
              <a:xfrm>
                <a:off x="-139380" y="3988384"/>
                <a:ext cx="54363" cy="464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recto 23"/>
              <p:cNvCxnSpPr>
                <a:stCxn id="42" idx="7"/>
                <a:endCxn id="42" idx="3"/>
              </p:cNvCxnSpPr>
              <p:nvPr/>
            </p:nvCxnSpPr>
            <p:spPr>
              <a:xfrm flipH="1">
                <a:off x="-139380" y="3988384"/>
                <a:ext cx="54363" cy="464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CuadroTexto 44"/>
            <p:cNvSpPr txBox="1"/>
            <p:nvPr/>
          </p:nvSpPr>
          <p:spPr>
            <a:xfrm>
              <a:off x="1093914" y="3786860"/>
              <a:ext cx="2519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x</a:t>
              </a:r>
              <a:endParaRPr lang="es-ES" sz="1200" dirty="0"/>
            </a:p>
          </p:txBody>
        </p:sp>
        <p:sp>
          <p:nvSpPr>
            <p:cNvPr id="46" name="CuadroTexto 45"/>
            <p:cNvSpPr txBox="1"/>
            <p:nvPr/>
          </p:nvSpPr>
          <p:spPr>
            <a:xfrm>
              <a:off x="565532" y="4087928"/>
              <a:ext cx="2535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y</a:t>
              </a:r>
              <a:endParaRPr lang="es-ES" sz="1200" dirty="0"/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580830" y="3680545"/>
              <a:ext cx="175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/>
                <a:t>z</a:t>
              </a:r>
              <a:endParaRPr lang="es-ES" sz="1200" dirty="0"/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8538014" y="1106360"/>
            <a:ext cx="36539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latin typeface="Calibri" panose="020F0502020204030204" pitchFamily="34" charset="0"/>
              </a:rPr>
              <a:t>Simulation</a:t>
            </a:r>
            <a:r>
              <a:rPr lang="es-ES" b="1" dirty="0" smtClean="0">
                <a:latin typeface="Calibri" panose="020F0502020204030204" pitchFamily="34" charset="0"/>
              </a:rPr>
              <a:t> </a:t>
            </a:r>
            <a:r>
              <a:rPr lang="es-ES" b="1" dirty="0" err="1" smtClean="0">
                <a:latin typeface="Calibri" panose="020F0502020204030204" pitchFamily="34" charset="0"/>
              </a:rPr>
              <a:t>Setup</a:t>
            </a:r>
            <a:r>
              <a:rPr lang="es-ES" b="1" dirty="0" smtClean="0">
                <a:latin typeface="Calibri" panose="020F0502020204030204" pitchFamily="34" charset="0"/>
              </a:rPr>
              <a:t>:</a:t>
            </a:r>
          </a:p>
          <a:p>
            <a:endParaRPr lang="es-ES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latin typeface="Calibri" panose="020F0502020204030204" pitchFamily="34" charset="0"/>
              </a:rPr>
              <a:t>Red </a:t>
            </a:r>
            <a:r>
              <a:rPr lang="es-ES" b="1" dirty="0" err="1" smtClean="0">
                <a:latin typeface="Calibri" panose="020F0502020204030204" pitchFamily="34" charset="0"/>
              </a:rPr>
              <a:t>Pulsed</a:t>
            </a:r>
            <a:r>
              <a:rPr lang="es-ES" b="1" dirty="0" smtClean="0">
                <a:latin typeface="Calibri" panose="020F0502020204030204" pitchFamily="34" charset="0"/>
              </a:rPr>
              <a:t> Laser: 670 </a:t>
            </a:r>
            <a:r>
              <a:rPr lang="es-ES" b="1" dirty="0" err="1">
                <a:latin typeface="Calibri" panose="020F0502020204030204" pitchFamily="34" charset="0"/>
              </a:rPr>
              <a:t>nm</a:t>
            </a:r>
            <a:r>
              <a:rPr lang="es-ES" b="1" dirty="0">
                <a:latin typeface="Calibri" panose="020F0502020204030204" pitchFamily="34" charset="0"/>
              </a:rPr>
              <a:t>, 10 </a:t>
            </a:r>
            <a:r>
              <a:rPr lang="es-ES" b="1" dirty="0" smtClean="0">
                <a:latin typeface="Symbol" panose="05050102010706020507" pitchFamily="18" charset="2"/>
              </a:rPr>
              <a:t>m</a:t>
            </a:r>
            <a:r>
              <a:rPr lang="es-ES" b="1" dirty="0" smtClean="0">
                <a:latin typeface="Calibri" panose="020F0502020204030204" pitchFamily="34" charset="0"/>
              </a:rPr>
              <a:t>m spot, 50W/cm</a:t>
            </a:r>
            <a:r>
              <a:rPr lang="es-ES" b="1" baseline="30000" dirty="0" smtClean="0">
                <a:latin typeface="Calibri" panose="020F0502020204030204" pitchFamily="34" charset="0"/>
              </a:rPr>
              <a:t>2</a:t>
            </a:r>
            <a:r>
              <a:rPr lang="es-ES" b="1" dirty="0">
                <a:latin typeface="Calibri" panose="020F0502020204030204" pitchFamily="34" charset="0"/>
              </a:rPr>
              <a:t>, </a:t>
            </a:r>
            <a:r>
              <a:rPr lang="es-ES" b="1" dirty="0" smtClean="0">
                <a:latin typeface="Calibri" panose="020F0502020204030204" pitchFamily="34" charset="0"/>
              </a:rPr>
              <a:t>200 </a:t>
            </a:r>
            <a:r>
              <a:rPr lang="es-ES" b="1" dirty="0" err="1">
                <a:latin typeface="Calibri" panose="020F0502020204030204" pitchFamily="34" charset="0"/>
              </a:rPr>
              <a:t>ps</a:t>
            </a:r>
            <a:r>
              <a:rPr lang="es-ES" b="1" dirty="0">
                <a:latin typeface="Calibri" panose="020F0502020204030204" pitchFamily="34" charset="0"/>
              </a:rPr>
              <a:t>, </a:t>
            </a:r>
            <a:endParaRPr lang="es-ES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 smtClean="0">
                <a:latin typeface="Calibri" panose="020F0502020204030204" pitchFamily="34" charset="0"/>
              </a:rPr>
              <a:t>BackIllumination</a:t>
            </a:r>
            <a:r>
              <a:rPr lang="es-ES" b="1" dirty="0" smtClean="0">
                <a:latin typeface="Calibri" panose="020F0502020204030204" pitchFamily="34" charset="0"/>
              </a:rPr>
              <a:t> at </a:t>
            </a:r>
            <a:r>
              <a:rPr lang="es-ES" b="1" dirty="0" err="1" smtClean="0">
                <a:latin typeface="Calibri" panose="020F0502020204030204" pitchFamily="34" charset="0"/>
              </a:rPr>
              <a:t>Device</a:t>
            </a:r>
            <a:r>
              <a:rPr lang="es-ES" b="1" dirty="0" smtClean="0">
                <a:latin typeface="Calibri" panose="020F0502020204030204" pitchFamily="34" charset="0"/>
              </a:rPr>
              <a:t>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latin typeface="Calibri" panose="020F0502020204030204" pitchFamily="34" charset="0"/>
              </a:rPr>
              <a:t>2D detector </a:t>
            </a:r>
            <a:r>
              <a:rPr lang="es-ES" b="1" dirty="0" err="1" smtClean="0">
                <a:latin typeface="Calibri" panose="020F0502020204030204" pitchFamily="34" charset="0"/>
              </a:rPr>
              <a:t>model</a:t>
            </a:r>
            <a:r>
              <a:rPr lang="es-ES" b="1" dirty="0" smtClean="0">
                <a:latin typeface="Calibri" panose="020F0502020204030204" pitchFamily="34" charset="0"/>
              </a:rPr>
              <a:t>: 1 </a:t>
            </a:r>
            <a:r>
              <a:rPr lang="es-ES" b="1" dirty="0" smtClean="0">
                <a:latin typeface="Symbol" panose="05050102010706020507" pitchFamily="18" charset="2"/>
              </a:rPr>
              <a:t>m</a:t>
            </a:r>
            <a:r>
              <a:rPr lang="es-ES" b="1" dirty="0" smtClean="0">
                <a:latin typeface="Calibri" panose="020F0502020204030204" pitchFamily="34" charset="0"/>
              </a:rPr>
              <a:t>m in Z </a:t>
            </a:r>
            <a:r>
              <a:rPr lang="es-ES" b="1" dirty="0" err="1" smtClean="0">
                <a:latin typeface="Calibri" panose="020F0502020204030204" pitchFamily="34" charset="0"/>
              </a:rPr>
              <a:t>direction</a:t>
            </a:r>
            <a:r>
              <a:rPr lang="es-ES" b="1" dirty="0" smtClean="0">
                <a:latin typeface="Calibri" panose="020F0502020204030204" pitchFamily="34" charset="0"/>
              </a:rPr>
              <a:t>, 5 mm in X </a:t>
            </a:r>
            <a:r>
              <a:rPr lang="es-ES" b="1" dirty="0" err="1" smtClean="0">
                <a:latin typeface="Calibri" panose="020F0502020204030204" pitchFamily="34" charset="0"/>
              </a:rPr>
              <a:t>direction</a:t>
            </a:r>
            <a:r>
              <a:rPr lang="es-ES" b="1" dirty="0" smtClean="0">
                <a:latin typeface="Calibri" panose="020F0502020204030204" pitchFamily="34" charset="0"/>
              </a:rPr>
              <a:t>, </a:t>
            </a:r>
          </a:p>
          <a:p>
            <a:r>
              <a:rPr lang="es-ES" b="1" dirty="0">
                <a:latin typeface="Calibri" panose="020F0502020204030204" pitchFamily="34" charset="0"/>
              </a:rPr>
              <a:t> </a:t>
            </a:r>
            <a:r>
              <a:rPr lang="es-ES" b="1" dirty="0" smtClean="0">
                <a:latin typeface="Calibri" panose="020F0502020204030204" pitchFamily="34" charset="0"/>
              </a:rPr>
              <a:t>    300 </a:t>
            </a:r>
            <a:r>
              <a:rPr lang="es-ES" b="1" dirty="0" smtClean="0">
                <a:latin typeface="Symbol" panose="05050102010706020507" pitchFamily="18" charset="2"/>
              </a:rPr>
              <a:t>m</a:t>
            </a:r>
            <a:r>
              <a:rPr lang="es-ES" b="1" dirty="0" smtClean="0">
                <a:latin typeface="Calibri" panose="020F0502020204030204" pitchFamily="34" charset="0"/>
              </a:rPr>
              <a:t>m in Y </a:t>
            </a:r>
            <a:r>
              <a:rPr lang="es-ES" b="1" dirty="0" err="1" smtClean="0">
                <a:latin typeface="Calibri" panose="020F0502020204030204" pitchFamily="34" charset="0"/>
              </a:rPr>
              <a:t>direction</a:t>
            </a:r>
            <a:r>
              <a:rPr lang="es-ES" b="1" dirty="0" smtClean="0">
                <a:latin typeface="Calibri" panose="020F0502020204030204" pitchFamily="34" charset="0"/>
              </a:rPr>
              <a:t>)</a:t>
            </a:r>
            <a:endParaRPr lang="es-ES" b="1" dirty="0">
              <a:latin typeface="Calibri" panose="020F0502020204030204" pitchFamily="34" charset="0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1354667" y="2878667"/>
            <a:ext cx="997027" cy="166274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4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-31651" y="381762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err="1">
                <a:latin typeface="Calibri" panose="020F0502020204030204" pitchFamily="34" charset="0"/>
              </a:rPr>
              <a:t>From</a:t>
            </a:r>
            <a:r>
              <a:rPr lang="es-ES" sz="2500" b="1" dirty="0">
                <a:latin typeface="Calibri" panose="020F0502020204030204" pitchFamily="34" charset="0"/>
              </a:rPr>
              <a:t> 29th RD50: </a:t>
            </a:r>
            <a:r>
              <a:rPr lang="es-ES" sz="2500" b="1" dirty="0" err="1">
                <a:latin typeface="Calibri" panose="020F0502020204030204" pitchFamily="34" charset="0"/>
              </a:rPr>
              <a:t>Radiation</a:t>
            </a:r>
            <a:r>
              <a:rPr lang="es-ES" sz="2500" b="1" dirty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Damage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Models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5628307" y="336580"/>
            <a:ext cx="6456358" cy="2086901"/>
            <a:chOff x="276115" y="1185855"/>
            <a:chExt cx="7358063" cy="264578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115" y="1440812"/>
              <a:ext cx="7263856" cy="1079315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116" y="2592404"/>
              <a:ext cx="7358062" cy="970155"/>
            </a:xfrm>
            <a:prstGeom prst="rect">
              <a:avLst/>
            </a:prstGeom>
          </p:spPr>
        </p:pic>
        <p:sp>
          <p:nvSpPr>
            <p:cNvPr id="8" name="CuadroTexto 7"/>
            <p:cNvSpPr txBox="1"/>
            <p:nvPr/>
          </p:nvSpPr>
          <p:spPr>
            <a:xfrm>
              <a:off x="385671" y="3441437"/>
              <a:ext cx="7206699" cy="390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Simulation</a:t>
              </a:r>
              <a:r>
                <a:rPr lang="es-ES" sz="1400" dirty="0" smtClean="0"/>
                <a:t> of </a:t>
              </a:r>
              <a:r>
                <a:rPr lang="es-ES" sz="1400" dirty="0" err="1" smtClean="0"/>
                <a:t>Silicon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Devices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for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the</a:t>
              </a:r>
              <a:r>
                <a:rPr lang="es-ES" sz="1400" dirty="0" smtClean="0"/>
                <a:t> CMS </a:t>
              </a:r>
              <a:r>
                <a:rPr lang="es-ES" sz="1400" dirty="0" err="1" smtClean="0"/>
                <a:t>Phase</a:t>
              </a:r>
              <a:r>
                <a:rPr lang="es-ES" sz="1400" dirty="0" smtClean="0"/>
                <a:t> II </a:t>
              </a:r>
              <a:r>
                <a:rPr lang="es-ES" sz="1400" dirty="0" err="1" smtClean="0"/>
                <a:t>Tracker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Upgrade</a:t>
              </a:r>
              <a:r>
                <a:rPr lang="es-ES" sz="1400" dirty="0"/>
                <a:t> </a:t>
              </a:r>
              <a:r>
                <a:rPr lang="es-ES" sz="1400" dirty="0" smtClean="0"/>
                <a:t>CMS Note 250887</a:t>
              </a:r>
              <a:endParaRPr lang="es-ES" sz="1400" dirty="0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367070" y="1185855"/>
              <a:ext cx="2009350" cy="429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/>
                <a:t>CMS </a:t>
              </a:r>
              <a:r>
                <a:rPr lang="es-ES" sz="1600" dirty="0" err="1" smtClean="0"/>
                <a:t>Proton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Model</a:t>
              </a:r>
              <a:endParaRPr lang="es-ES" sz="1600" dirty="0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366019" y="2269532"/>
              <a:ext cx="2157766" cy="429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/>
                <a:t>CMS </a:t>
              </a:r>
              <a:r>
                <a:rPr lang="es-ES" sz="1600" dirty="0" err="1" smtClean="0"/>
                <a:t>Neutron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Model</a:t>
              </a:r>
              <a:endParaRPr lang="es-ES" sz="1600" dirty="0"/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0" y="946153"/>
            <a:ext cx="60015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Four</a:t>
            </a:r>
            <a:r>
              <a:rPr lang="es-ES" b="1" dirty="0" smtClean="0"/>
              <a:t> </a:t>
            </a:r>
            <a:r>
              <a:rPr lang="es-ES" b="1" dirty="0" err="1" smtClean="0"/>
              <a:t>damage</a:t>
            </a:r>
            <a:r>
              <a:rPr lang="es-ES" b="1" dirty="0" smtClean="0"/>
              <a:t> </a:t>
            </a:r>
            <a:r>
              <a:rPr lang="es-ES" b="1" dirty="0" err="1" smtClean="0"/>
              <a:t>models</a:t>
            </a:r>
            <a:endParaRPr lang="es-ES" b="1" dirty="0" smtClean="0"/>
          </a:p>
          <a:p>
            <a:pPr marL="342900" indent="-342900">
              <a:buAutoNum type="arabicPeriod"/>
            </a:pPr>
            <a:r>
              <a:rPr lang="es-ES" dirty="0" err="1" smtClean="0"/>
              <a:t>Pennicard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smtClean="0">
                <a:latin typeface="Symbol" panose="05050102010706020507" pitchFamily="18" charset="2"/>
              </a:rPr>
              <a:t>f</a:t>
            </a:r>
            <a:r>
              <a:rPr lang="es-ES" dirty="0" smtClean="0"/>
              <a:t> =1e12 up to 1e14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</a:p>
          <a:p>
            <a:pPr marL="342900" indent="-342900">
              <a:buAutoNum type="arabicPeriod"/>
            </a:pPr>
            <a:r>
              <a:rPr lang="es-ES" dirty="0" smtClean="0"/>
              <a:t>CMS </a:t>
            </a:r>
            <a:r>
              <a:rPr lang="es-ES" dirty="0" err="1" smtClean="0"/>
              <a:t>Proton</a:t>
            </a:r>
            <a:r>
              <a:rPr lang="es-ES" dirty="0" smtClean="0"/>
              <a:t> and </a:t>
            </a:r>
            <a:r>
              <a:rPr lang="es-ES" dirty="0" err="1" smtClean="0"/>
              <a:t>Neutron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>
                <a:latin typeface="Symbol" panose="05050102010706020507" pitchFamily="18" charset="2"/>
              </a:rPr>
              <a:t>f</a:t>
            </a:r>
            <a:r>
              <a:rPr lang="es-ES" dirty="0"/>
              <a:t> = </a:t>
            </a:r>
            <a:r>
              <a:rPr lang="es-ES" dirty="0" smtClean="0"/>
              <a:t>1e14-1e15 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</a:p>
          <a:p>
            <a:pPr marL="342900" indent="-342900">
              <a:buAutoNum type="arabicPeriod"/>
            </a:pP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Proton</a:t>
            </a:r>
            <a:r>
              <a:rPr lang="es-ES" dirty="0" smtClean="0"/>
              <a:t> </a:t>
            </a:r>
            <a:r>
              <a:rPr lang="es-ES" dirty="0">
                <a:latin typeface="Symbol" panose="05050102010706020507" pitchFamily="18" charset="2"/>
              </a:rPr>
              <a:t>f</a:t>
            </a:r>
            <a:r>
              <a:rPr lang="es-ES" dirty="0"/>
              <a:t> = </a:t>
            </a:r>
            <a:r>
              <a:rPr lang="es-ES" dirty="0" smtClean="0"/>
              <a:t>1e14-1e15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  </a:t>
            </a:r>
            <a:endParaRPr lang="es-ES" dirty="0" smtClean="0"/>
          </a:p>
          <a:p>
            <a:pPr marL="342900" indent="-342900">
              <a:buAutoNum type="arabicPeriod"/>
            </a:pPr>
            <a:r>
              <a:rPr lang="es-ES" dirty="0" smtClean="0"/>
              <a:t>New Perugia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>
                <a:latin typeface="Symbol" panose="05050102010706020507" pitchFamily="18" charset="2"/>
              </a:rPr>
              <a:t>f</a:t>
            </a:r>
            <a:r>
              <a:rPr lang="es-ES" dirty="0"/>
              <a:t> =1e12 up to </a:t>
            </a:r>
            <a:r>
              <a:rPr lang="es-ES" dirty="0" smtClean="0"/>
              <a:t>2e16 </a:t>
            </a:r>
            <a:r>
              <a:rPr lang="es-ES" dirty="0" err="1"/>
              <a:t>n</a:t>
            </a:r>
            <a:r>
              <a:rPr lang="es-ES" baseline="-25000" dirty="0" err="1"/>
              <a:t>eq</a:t>
            </a:r>
            <a:r>
              <a:rPr lang="es-ES" dirty="0"/>
              <a:t>/cm</a:t>
            </a:r>
            <a:r>
              <a:rPr lang="es-ES" baseline="30000" dirty="0"/>
              <a:t>2</a:t>
            </a:r>
            <a:endParaRPr lang="es-ES" dirty="0"/>
          </a:p>
        </p:txBody>
      </p:sp>
      <p:grpSp>
        <p:nvGrpSpPr>
          <p:cNvPr id="3" name="Grupo 2"/>
          <p:cNvGrpSpPr/>
          <p:nvPr/>
        </p:nvGrpSpPr>
        <p:grpSpPr>
          <a:xfrm>
            <a:off x="5787489" y="4265292"/>
            <a:ext cx="6155227" cy="2164680"/>
            <a:chOff x="357725" y="4062486"/>
            <a:chExt cx="6155227" cy="2164680"/>
          </a:xfrm>
        </p:grpSpPr>
        <p:grpSp>
          <p:nvGrpSpPr>
            <p:cNvPr id="14" name="Grupo 13"/>
            <p:cNvGrpSpPr/>
            <p:nvPr/>
          </p:nvGrpSpPr>
          <p:grpSpPr>
            <a:xfrm>
              <a:off x="357725" y="4094868"/>
              <a:ext cx="6155227" cy="2132298"/>
              <a:chOff x="551700" y="4146926"/>
              <a:chExt cx="6155227" cy="2132298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1700" y="4316203"/>
                <a:ext cx="5877785" cy="1181669"/>
              </a:xfrm>
              <a:prstGeom prst="rect">
                <a:avLst/>
              </a:prstGeom>
            </p:spPr>
          </p:pic>
          <p:sp>
            <p:nvSpPr>
              <p:cNvPr id="4" name="CuadroTexto 3"/>
              <p:cNvSpPr txBox="1"/>
              <p:nvPr/>
            </p:nvSpPr>
            <p:spPr>
              <a:xfrm>
                <a:off x="575262" y="5325117"/>
                <a:ext cx="613166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dirty="0" err="1" smtClean="0"/>
                  <a:t>Combined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effect</a:t>
                </a:r>
                <a:r>
                  <a:rPr lang="es-ES" sz="1400" dirty="0" smtClean="0"/>
                  <a:t> of </a:t>
                </a:r>
                <a:r>
                  <a:rPr lang="es-ES" sz="1400" dirty="0" err="1" smtClean="0"/>
                  <a:t>bulk</a:t>
                </a:r>
                <a:r>
                  <a:rPr lang="es-ES" sz="1400" dirty="0" smtClean="0"/>
                  <a:t> and Surface </a:t>
                </a:r>
                <a:r>
                  <a:rPr lang="es-ES" sz="1400" dirty="0" err="1" smtClean="0"/>
                  <a:t>damage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on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strip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insulation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properties</a:t>
                </a:r>
                <a:r>
                  <a:rPr lang="es-ES" sz="1400" dirty="0" smtClean="0"/>
                  <a:t> of </a:t>
                </a:r>
                <a:r>
                  <a:rPr lang="es-ES" sz="1400" dirty="0" err="1" smtClean="0"/>
                  <a:t>proton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irradiated</a:t>
                </a:r>
                <a:r>
                  <a:rPr lang="es-ES" sz="1400" dirty="0" smtClean="0"/>
                  <a:t> n+-p </a:t>
                </a:r>
                <a:r>
                  <a:rPr lang="es-ES" sz="1400" dirty="0" err="1" smtClean="0"/>
                  <a:t>silicon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strip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sensors</a:t>
                </a:r>
                <a:r>
                  <a:rPr lang="es-ES" sz="1400" dirty="0" smtClean="0"/>
                  <a:t>, </a:t>
                </a:r>
                <a:r>
                  <a:rPr lang="es-ES" sz="1400" dirty="0" err="1" smtClean="0"/>
                  <a:t>R.Dalal</a:t>
                </a:r>
                <a:r>
                  <a:rPr lang="es-ES" sz="1400" dirty="0" smtClean="0"/>
                  <a:t> et al. JINST 2014 9 P04007</a:t>
                </a:r>
              </a:p>
              <a:p>
                <a:r>
                  <a:rPr lang="es-ES" sz="1400" dirty="0" smtClean="0"/>
                  <a:t>*</a:t>
                </a:r>
                <a:r>
                  <a:rPr lang="es-ES" sz="1400" dirty="0" err="1" smtClean="0"/>
                  <a:t>The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origin</a:t>
                </a:r>
                <a:r>
                  <a:rPr lang="es-ES" sz="1400" dirty="0" smtClean="0"/>
                  <a:t> of </a:t>
                </a:r>
                <a:r>
                  <a:rPr lang="es-ES" sz="1400" dirty="0" err="1" smtClean="0"/>
                  <a:t>double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peak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electric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field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distribution</a:t>
                </a:r>
                <a:r>
                  <a:rPr lang="es-ES" sz="1400" dirty="0" smtClean="0"/>
                  <a:t> in </a:t>
                </a:r>
                <a:r>
                  <a:rPr lang="es-ES" sz="1400" dirty="0" err="1" smtClean="0"/>
                  <a:t>heavily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irradiated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silicon</a:t>
                </a:r>
                <a:r>
                  <a:rPr lang="es-ES" sz="1400" dirty="0" smtClean="0"/>
                  <a:t> </a:t>
                </a:r>
              </a:p>
              <a:p>
                <a:r>
                  <a:rPr lang="es-ES" sz="1400" dirty="0" err="1" smtClean="0"/>
                  <a:t>detectors</a:t>
                </a:r>
                <a:r>
                  <a:rPr lang="es-ES" sz="1400" dirty="0" smtClean="0"/>
                  <a:t>, </a:t>
                </a:r>
                <a:r>
                  <a:rPr lang="es-ES" sz="1400" dirty="0" err="1" smtClean="0"/>
                  <a:t>V.Eremin</a:t>
                </a:r>
                <a:r>
                  <a:rPr lang="es-ES" sz="1400" dirty="0" smtClean="0"/>
                  <a:t>, </a:t>
                </a:r>
                <a:r>
                  <a:rPr lang="es-ES" sz="1400" dirty="0" err="1" smtClean="0"/>
                  <a:t>E.Verbitskaya</a:t>
                </a:r>
                <a:r>
                  <a:rPr lang="es-ES" sz="1400" dirty="0" smtClean="0"/>
                  <a:t>, </a:t>
                </a:r>
                <a:r>
                  <a:rPr lang="es-ES" sz="1400" dirty="0" err="1" smtClean="0"/>
                  <a:t>Z.Li</a:t>
                </a:r>
                <a:r>
                  <a:rPr lang="es-ES" sz="1400" dirty="0" smtClean="0"/>
                  <a:t>, NIMA 476 (2002) 556-564</a:t>
                </a:r>
                <a:endParaRPr lang="es-ES" sz="1400" dirty="0"/>
              </a:p>
            </p:txBody>
          </p:sp>
          <p:sp>
            <p:nvSpPr>
              <p:cNvPr id="13" name="CuadroTexto 12"/>
              <p:cNvSpPr txBox="1"/>
              <p:nvPr/>
            </p:nvSpPr>
            <p:spPr>
              <a:xfrm>
                <a:off x="559263" y="4146926"/>
                <a:ext cx="27744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dirty="0" err="1" smtClean="0"/>
                  <a:t>Eremin</a:t>
                </a:r>
                <a:r>
                  <a:rPr lang="es-ES" sz="1600" dirty="0" smtClean="0"/>
                  <a:t> et al </a:t>
                </a:r>
                <a:r>
                  <a:rPr lang="es-ES" sz="1600" dirty="0" err="1" smtClean="0"/>
                  <a:t>two</a:t>
                </a:r>
                <a:r>
                  <a:rPr lang="es-ES" sz="1600" dirty="0" smtClean="0"/>
                  <a:t> </a:t>
                </a:r>
                <a:r>
                  <a:rPr lang="es-ES" sz="1600" dirty="0" err="1" smtClean="0"/>
                  <a:t>level</a:t>
                </a:r>
                <a:r>
                  <a:rPr lang="es-ES" sz="1600" dirty="0" smtClean="0"/>
                  <a:t> </a:t>
                </a:r>
                <a:r>
                  <a:rPr lang="es-ES" sz="1600" dirty="0" err="1" smtClean="0"/>
                  <a:t>model</a:t>
                </a:r>
                <a:r>
                  <a:rPr lang="es-ES" sz="1600" dirty="0" smtClean="0"/>
                  <a:t>* </a:t>
                </a:r>
                <a:endParaRPr lang="es-ES" sz="1600" dirty="0"/>
              </a:p>
            </p:txBody>
          </p:sp>
        </p:grpSp>
        <p:sp>
          <p:nvSpPr>
            <p:cNvPr id="23" name="CuadroTexto 22"/>
            <p:cNvSpPr txBox="1"/>
            <p:nvPr/>
          </p:nvSpPr>
          <p:spPr>
            <a:xfrm>
              <a:off x="4803873" y="4062486"/>
              <a:ext cx="14401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/>
                <a:t>N(cm</a:t>
              </a:r>
              <a:r>
                <a:rPr lang="es-ES" sz="1600" baseline="30000" dirty="0" smtClean="0"/>
                <a:t>-3</a:t>
              </a:r>
              <a:r>
                <a:rPr lang="es-ES" sz="1600" dirty="0" smtClean="0"/>
                <a:t>)=</a:t>
              </a:r>
              <a:r>
                <a:rPr lang="es-ES" sz="1600" dirty="0" err="1" smtClean="0"/>
                <a:t>g</a:t>
              </a:r>
              <a:r>
                <a:rPr lang="es-ES" sz="1600" baseline="-25000" dirty="0" err="1" smtClean="0"/>
                <a:t>int</a:t>
              </a:r>
              <a:r>
                <a:rPr lang="es-ES" sz="1600" dirty="0" smtClean="0"/>
                <a:t> x </a:t>
              </a:r>
              <a:r>
                <a:rPr lang="es-ES" sz="1600" dirty="0" smtClean="0">
                  <a:latin typeface="Symbol" panose="05050102010706020507" pitchFamily="18" charset="2"/>
                </a:rPr>
                <a:t>f</a:t>
              </a:r>
              <a:endParaRPr lang="es-ES" sz="1600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5839076" y="2341913"/>
            <a:ext cx="6012746" cy="1956787"/>
            <a:chOff x="6349091" y="3826463"/>
            <a:chExt cx="6111122" cy="1956787"/>
          </a:xfrm>
        </p:grpSpPr>
        <p:grpSp>
          <p:nvGrpSpPr>
            <p:cNvPr id="19" name="Grupo 18"/>
            <p:cNvGrpSpPr/>
            <p:nvPr/>
          </p:nvGrpSpPr>
          <p:grpSpPr>
            <a:xfrm>
              <a:off x="6349091" y="3853759"/>
              <a:ext cx="6111122" cy="1929491"/>
              <a:chOff x="6537064" y="3840378"/>
              <a:chExt cx="6111122" cy="1929491"/>
            </a:xfrm>
          </p:grpSpPr>
          <p:pic>
            <p:nvPicPr>
              <p:cNvPr id="15" name="Imagen 1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15893" y="4095341"/>
                <a:ext cx="5700925" cy="1246960"/>
              </a:xfrm>
              <a:prstGeom prst="rect">
                <a:avLst/>
              </a:prstGeom>
            </p:spPr>
          </p:pic>
          <p:sp>
            <p:nvSpPr>
              <p:cNvPr id="17" name="CuadroTexto 16"/>
              <p:cNvSpPr txBox="1"/>
              <p:nvPr/>
            </p:nvSpPr>
            <p:spPr>
              <a:xfrm>
                <a:off x="6776583" y="3840378"/>
                <a:ext cx="15962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dirty="0" err="1" smtClean="0"/>
                  <a:t>Pennicard</a:t>
                </a:r>
                <a:r>
                  <a:rPr lang="es-ES" sz="1600" dirty="0" smtClean="0"/>
                  <a:t> </a:t>
                </a:r>
                <a:r>
                  <a:rPr lang="es-ES" sz="1600" dirty="0" err="1" smtClean="0"/>
                  <a:t>Model</a:t>
                </a:r>
                <a:endParaRPr lang="es-ES" sz="1600" dirty="0"/>
              </a:p>
            </p:txBody>
          </p:sp>
          <p:sp>
            <p:nvSpPr>
              <p:cNvPr id="18" name="CuadroTexto 17"/>
              <p:cNvSpPr txBox="1"/>
              <p:nvPr/>
            </p:nvSpPr>
            <p:spPr>
              <a:xfrm>
                <a:off x="6537064" y="5246649"/>
                <a:ext cx="61111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dirty="0" err="1"/>
                  <a:t>Simulations</a:t>
                </a:r>
                <a:r>
                  <a:rPr lang="es-ES" sz="1400" dirty="0"/>
                  <a:t> of </a:t>
                </a:r>
                <a:r>
                  <a:rPr lang="es-ES" sz="1400" dirty="0" err="1"/>
                  <a:t>radiation-damaged</a:t>
                </a:r>
                <a:r>
                  <a:rPr lang="es-ES" sz="1400" dirty="0"/>
                  <a:t> 3D </a:t>
                </a:r>
                <a:r>
                  <a:rPr lang="es-ES" sz="1400" dirty="0" err="1"/>
                  <a:t>detectors</a:t>
                </a:r>
                <a:r>
                  <a:rPr lang="es-ES" sz="1400" dirty="0"/>
                  <a:t> </a:t>
                </a:r>
                <a:r>
                  <a:rPr lang="es-ES" sz="1400" dirty="0" err="1"/>
                  <a:t>for</a:t>
                </a:r>
                <a:r>
                  <a:rPr lang="es-ES" sz="1400" dirty="0"/>
                  <a:t> </a:t>
                </a:r>
                <a:r>
                  <a:rPr lang="es-ES" sz="1400" dirty="0" err="1"/>
                  <a:t>the</a:t>
                </a:r>
                <a:r>
                  <a:rPr lang="es-ES" sz="1400" dirty="0"/>
                  <a:t> </a:t>
                </a:r>
                <a:r>
                  <a:rPr lang="es-ES" sz="1400" dirty="0" err="1" smtClean="0"/>
                  <a:t>Super</a:t>
                </a:r>
                <a:r>
                  <a:rPr lang="es-ES" sz="1400" dirty="0" smtClean="0"/>
                  <a:t>-LHC, </a:t>
                </a:r>
                <a:r>
                  <a:rPr lang="es-ES" sz="1400" dirty="0" err="1" smtClean="0"/>
                  <a:t>D.Pennicard</a:t>
                </a:r>
                <a:r>
                  <a:rPr lang="es-ES" sz="1400" dirty="0" smtClean="0"/>
                  <a:t> </a:t>
                </a:r>
                <a:r>
                  <a:rPr lang="es-ES" sz="1400" dirty="0"/>
                  <a:t>et al. NIMA 592(1-2), 2008, pp16-25</a:t>
                </a:r>
              </a:p>
            </p:txBody>
          </p:sp>
        </p:grpSp>
        <p:sp>
          <p:nvSpPr>
            <p:cNvPr id="24" name="CuadroTexto 23"/>
            <p:cNvSpPr txBox="1"/>
            <p:nvPr/>
          </p:nvSpPr>
          <p:spPr>
            <a:xfrm>
              <a:off x="10133824" y="3826463"/>
              <a:ext cx="14673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/>
                <a:t>N(cm</a:t>
              </a:r>
              <a:r>
                <a:rPr lang="es-ES" sz="1600" baseline="30000" dirty="0" smtClean="0"/>
                <a:t>-3</a:t>
              </a:r>
              <a:r>
                <a:rPr lang="es-ES" sz="1600" dirty="0" smtClean="0"/>
                <a:t>)=</a:t>
              </a:r>
              <a:r>
                <a:rPr lang="es-ES" sz="1600" dirty="0" err="1" smtClean="0">
                  <a:latin typeface="Symbol" panose="05050102010706020507" pitchFamily="18" charset="2"/>
                </a:rPr>
                <a:t>h</a:t>
              </a:r>
              <a:r>
                <a:rPr lang="es-ES" sz="1600" baseline="-25000" dirty="0" err="1" smtClean="0"/>
                <a:t>int</a:t>
              </a:r>
              <a:r>
                <a:rPr lang="es-ES" sz="1600" dirty="0" smtClean="0"/>
                <a:t> x </a:t>
              </a:r>
              <a:r>
                <a:rPr lang="es-ES" sz="1600" dirty="0" smtClean="0">
                  <a:latin typeface="Symbol" panose="05050102010706020507" pitchFamily="18" charset="2"/>
                </a:rPr>
                <a:t>f</a:t>
              </a:r>
              <a:endParaRPr lang="es-ES" sz="1600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58902" y="2582119"/>
            <a:ext cx="5625149" cy="3702993"/>
            <a:chOff x="21673" y="2520472"/>
            <a:chExt cx="5625149" cy="3702993"/>
          </a:xfrm>
        </p:grpSpPr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673" y="2582119"/>
              <a:ext cx="5569405" cy="1565046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9645" y="4147165"/>
              <a:ext cx="5456719" cy="1584895"/>
            </a:xfrm>
            <a:prstGeom prst="rect">
              <a:avLst/>
            </a:prstGeom>
          </p:spPr>
        </p:pic>
        <p:sp>
          <p:nvSpPr>
            <p:cNvPr id="26" name="CuadroTexto 25"/>
            <p:cNvSpPr txBox="1"/>
            <p:nvPr/>
          </p:nvSpPr>
          <p:spPr>
            <a:xfrm>
              <a:off x="4129794" y="2520472"/>
              <a:ext cx="1237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/>
                <a:t>New Perugia</a:t>
              </a:r>
              <a:endParaRPr lang="es-ES" sz="1600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36330" y="5700245"/>
              <a:ext cx="56104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Modeling</a:t>
              </a:r>
              <a:r>
                <a:rPr lang="es-ES" sz="1400" dirty="0" smtClean="0"/>
                <a:t> of </a:t>
              </a:r>
              <a:r>
                <a:rPr lang="es-ES" sz="1400" dirty="0" err="1" smtClean="0"/>
                <a:t>radiation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damage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effects</a:t>
              </a:r>
              <a:r>
                <a:rPr lang="es-ES" sz="1400" dirty="0" smtClean="0"/>
                <a:t> in </a:t>
              </a:r>
              <a:r>
                <a:rPr lang="es-ES" sz="1400" dirty="0" err="1" smtClean="0"/>
                <a:t>silicon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detectors</a:t>
              </a:r>
              <a:r>
                <a:rPr lang="es-ES" sz="1400" dirty="0" smtClean="0"/>
                <a:t> at </a:t>
              </a:r>
              <a:r>
                <a:rPr lang="es-ES" sz="1400" dirty="0" err="1" smtClean="0"/>
                <a:t>high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fluences</a:t>
              </a:r>
              <a:r>
                <a:rPr lang="es-ES" sz="1400" dirty="0" smtClean="0"/>
                <a:t> </a:t>
              </a:r>
            </a:p>
            <a:p>
              <a:r>
                <a:rPr lang="es-ES" sz="1400" dirty="0" smtClean="0"/>
                <a:t>HL-LHC</a:t>
              </a:r>
              <a:r>
                <a:rPr lang="es-ES" sz="1400" dirty="0"/>
                <a:t> </a:t>
              </a:r>
              <a:r>
                <a:rPr lang="es-ES" sz="1400" dirty="0" err="1" smtClean="0"/>
                <a:t>with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Sentaurus</a:t>
              </a:r>
              <a:r>
                <a:rPr lang="es-ES" sz="1400" dirty="0" smtClean="0"/>
                <a:t> TCAD, </a:t>
              </a:r>
              <a:r>
                <a:rPr lang="es-ES" sz="1400" dirty="0" err="1" smtClean="0"/>
                <a:t>D.Passeri</a:t>
              </a:r>
              <a:r>
                <a:rPr lang="es-ES" sz="1400" dirty="0" smtClean="0"/>
                <a:t> et al, NIMA 824 (2016), 443-445</a:t>
              </a:r>
              <a:endParaRPr lang="es-E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83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8" y="1562910"/>
            <a:ext cx="1873778" cy="4106997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err="1">
                <a:latin typeface="Calibri" panose="020F0502020204030204" pitchFamily="34" charset="0"/>
              </a:rPr>
              <a:t>From</a:t>
            </a:r>
            <a:r>
              <a:rPr lang="es-ES" sz="2500" b="1" dirty="0">
                <a:latin typeface="Calibri" panose="020F0502020204030204" pitchFamily="34" charset="0"/>
              </a:rPr>
              <a:t> 29th RD50 </a:t>
            </a:r>
            <a:r>
              <a:rPr lang="es-ES" sz="2500" b="1" dirty="0" smtClean="0">
                <a:latin typeface="Calibri" panose="020F0502020204030204" pitchFamily="34" charset="0"/>
              </a:rPr>
              <a:t>LGAD:</a:t>
            </a:r>
          </a:p>
          <a:p>
            <a:r>
              <a:rPr lang="es-ES" sz="2500" b="1" dirty="0" err="1" smtClean="0">
                <a:latin typeface="Calibri" panose="020F0502020204030204" pitchFamily="34" charset="0"/>
              </a:rPr>
              <a:t>All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Models</a:t>
            </a:r>
            <a:r>
              <a:rPr lang="es-ES" sz="2500" b="1" dirty="0" smtClean="0">
                <a:latin typeface="Calibri" panose="020F0502020204030204" pitchFamily="34" charset="0"/>
              </a:rPr>
              <a:t> show a similar panorama, </a:t>
            </a:r>
            <a:r>
              <a:rPr lang="es-ES" sz="2500" b="1" dirty="0" err="1" smtClean="0">
                <a:latin typeface="Calibri" panose="020F0502020204030204" pitchFamily="34" charset="0"/>
              </a:rPr>
              <a:t>for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example</a:t>
            </a:r>
            <a:r>
              <a:rPr lang="es-ES" sz="2500" b="1" dirty="0" smtClean="0">
                <a:latin typeface="Calibri" panose="020F0502020204030204" pitchFamily="34" charset="0"/>
              </a:rPr>
              <a:t>:</a:t>
            </a:r>
          </a:p>
          <a:p>
            <a:r>
              <a:rPr lang="es-ES" sz="2500" b="1" dirty="0" smtClean="0">
                <a:latin typeface="Calibri" panose="020F0502020204030204" pitchFamily="34" charset="0"/>
              </a:rPr>
              <a:t>CMS </a:t>
            </a:r>
            <a:r>
              <a:rPr lang="es-ES" sz="2500" b="1" dirty="0" err="1" smtClean="0">
                <a:latin typeface="Calibri" panose="020F0502020204030204" pitchFamily="34" charset="0"/>
              </a:rPr>
              <a:t>Model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71" y="1495306"/>
            <a:ext cx="5133645" cy="401498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517" y="235406"/>
            <a:ext cx="5259484" cy="338100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517" y="3309648"/>
            <a:ext cx="5259484" cy="3141443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467110" y="1255478"/>
            <a:ext cx="25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Electric Field </a:t>
            </a:r>
            <a:r>
              <a:rPr lang="es-ES" dirty="0" err="1" smtClean="0"/>
              <a:t>along</a:t>
            </a:r>
            <a:r>
              <a:rPr lang="es-ES" dirty="0" smtClean="0"/>
              <a:t> Y axis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2258670" y="5413638"/>
            <a:ext cx="4673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At 1e15 a </a:t>
            </a:r>
            <a:r>
              <a:rPr lang="es-ES" dirty="0" err="1" smtClean="0"/>
              <a:t>double</a:t>
            </a:r>
            <a:r>
              <a:rPr lang="es-ES" dirty="0" smtClean="0"/>
              <a:t> </a:t>
            </a:r>
            <a:r>
              <a:rPr lang="es-ES" dirty="0" err="1" smtClean="0"/>
              <a:t>junction</a:t>
            </a:r>
            <a:r>
              <a:rPr lang="es-ES" dirty="0" smtClean="0"/>
              <a:t> </a:t>
            </a:r>
            <a:r>
              <a:rPr lang="es-ES" dirty="0" err="1" smtClean="0"/>
              <a:t>appears</a:t>
            </a:r>
            <a:r>
              <a:rPr lang="es-ES" dirty="0" smtClean="0"/>
              <a:t> at P+ volumen (</a:t>
            </a:r>
            <a:r>
              <a:rPr lang="es-ES" dirty="0" err="1" smtClean="0"/>
              <a:t>device</a:t>
            </a:r>
            <a:r>
              <a:rPr lang="es-ES" dirty="0" smtClean="0"/>
              <a:t> back </a:t>
            </a:r>
            <a:r>
              <a:rPr lang="es-ES" dirty="0" err="1" smtClean="0"/>
              <a:t>side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177841" y="5736804"/>
            <a:ext cx="2229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Electric Field </a:t>
            </a:r>
            <a:r>
              <a:rPr lang="es-ES" dirty="0" err="1" smtClean="0"/>
              <a:t>Profiling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283430" y="1632986"/>
            <a:ext cx="2229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Back </a:t>
            </a:r>
            <a:r>
              <a:rPr lang="es-ES" dirty="0" err="1" smtClean="0"/>
              <a:t>side</a:t>
            </a:r>
            <a:r>
              <a:rPr lang="es-ES" dirty="0" smtClean="0"/>
              <a:t> </a:t>
            </a:r>
            <a:r>
              <a:rPr lang="es-ES" dirty="0" err="1" smtClean="0"/>
              <a:t>detail</a:t>
            </a:r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9550547" y="4695704"/>
            <a:ext cx="2229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Front </a:t>
            </a:r>
            <a:r>
              <a:rPr lang="es-ES" dirty="0" err="1" smtClean="0"/>
              <a:t>side</a:t>
            </a:r>
            <a:r>
              <a:rPr lang="es-ES" dirty="0" smtClean="0"/>
              <a:t> </a:t>
            </a:r>
            <a:r>
              <a:rPr lang="es-ES" dirty="0" err="1" smtClean="0"/>
              <a:t>detail</a:t>
            </a:r>
            <a:endParaRPr lang="es-E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1267412" y="1587861"/>
            <a:ext cx="76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9900"/>
                </a:solidFill>
              </a:rPr>
              <a:t>1e15</a:t>
            </a:r>
            <a:endParaRPr lang="es-ES" dirty="0">
              <a:solidFill>
                <a:srgbClr val="00990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828871" y="5591266"/>
            <a:ext cx="76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9900"/>
                </a:solidFill>
              </a:rPr>
              <a:t>1e15</a:t>
            </a:r>
            <a:endParaRPr lang="es-ES" dirty="0">
              <a:solidFill>
                <a:srgbClr val="009900"/>
              </a:solidFill>
            </a:endParaRPr>
          </a:p>
        </p:txBody>
      </p:sp>
      <p:sp>
        <p:nvSpPr>
          <p:cNvPr id="5" name="Flecha derecha 4"/>
          <p:cNvSpPr/>
          <p:nvPr/>
        </p:nvSpPr>
        <p:spPr>
          <a:xfrm rot="8983609">
            <a:off x="8540143" y="5900680"/>
            <a:ext cx="356716" cy="587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5566281" y="4426811"/>
            <a:ext cx="1114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Back </a:t>
            </a:r>
            <a:r>
              <a:rPr lang="es-ES" dirty="0" err="1" smtClean="0"/>
              <a:t>side</a:t>
            </a:r>
            <a:endParaRPr lang="es-ES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592665" y="1925907"/>
            <a:ext cx="1114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Front </a:t>
            </a:r>
            <a:r>
              <a:rPr lang="es-ES" dirty="0" err="1" smtClean="0"/>
              <a:t>side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3865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err="1" smtClean="0">
                <a:latin typeface="Calibri" panose="020F0502020204030204" pitchFamily="34" charset="0"/>
              </a:rPr>
              <a:t>From</a:t>
            </a:r>
            <a:r>
              <a:rPr lang="es-ES" sz="2500" b="1" dirty="0" smtClean="0">
                <a:latin typeface="Calibri" panose="020F0502020204030204" pitchFamily="34" charset="0"/>
              </a:rPr>
              <a:t> 29th RD50: </a:t>
            </a:r>
            <a:r>
              <a:rPr lang="es-ES" sz="2500" b="1" dirty="0" err="1" smtClean="0">
                <a:latin typeface="Calibri" panose="020F0502020204030204" pitchFamily="34" charset="0"/>
              </a:rPr>
              <a:t>Acceptor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Removal+Trap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Model</a:t>
            </a:r>
            <a:r>
              <a:rPr lang="es-ES" sz="2500" b="1" dirty="0" smtClean="0">
                <a:latin typeface="Calibri" panose="020F0502020204030204" pitchFamily="34" charset="0"/>
              </a:rPr>
              <a:t> (New Perugia)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3094"/>
            <a:ext cx="6192253" cy="434576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139" y="1829691"/>
            <a:ext cx="6154355" cy="431917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46484" y="2523571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253K</a:t>
            </a:r>
            <a:endParaRPr lang="en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6858623" y="2523571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293K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1614487" y="1036678"/>
                <a:ext cx="1499898" cy="319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sSup>
                        <m:sSup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487" y="1036678"/>
                <a:ext cx="1499898" cy="319703"/>
              </a:xfrm>
              <a:prstGeom prst="rect">
                <a:avLst/>
              </a:prstGeom>
              <a:blipFill rotWithShape="0">
                <a:blip r:embed="rId5"/>
                <a:stretch>
                  <a:fillRect l="-3659" t="-5660" r="-2846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904938" y="6026129"/>
            <a:ext cx="11334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Radiation</a:t>
            </a:r>
            <a:r>
              <a:rPr lang="es-ES" dirty="0" smtClean="0"/>
              <a:t> </a:t>
            </a:r>
            <a:r>
              <a:rPr lang="es-ES" dirty="0" err="1" smtClean="0"/>
              <a:t>effects</a:t>
            </a:r>
            <a:r>
              <a:rPr lang="es-ES" dirty="0" smtClean="0"/>
              <a:t> in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Gain</a:t>
            </a:r>
            <a:r>
              <a:rPr lang="es-ES" dirty="0" smtClean="0"/>
              <a:t> </a:t>
            </a:r>
            <a:r>
              <a:rPr lang="es-ES" dirty="0" err="1" smtClean="0"/>
              <a:t>Avalanche</a:t>
            </a:r>
            <a:r>
              <a:rPr lang="es-ES" dirty="0" smtClean="0"/>
              <a:t> </a:t>
            </a:r>
            <a:r>
              <a:rPr lang="es-ES" dirty="0" err="1" smtClean="0"/>
              <a:t>Detectors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hadron</a:t>
            </a:r>
            <a:r>
              <a:rPr lang="es-ES" dirty="0" smtClean="0"/>
              <a:t> </a:t>
            </a:r>
            <a:r>
              <a:rPr lang="es-ES" dirty="0" err="1" smtClean="0"/>
              <a:t>irradiations</a:t>
            </a:r>
            <a:r>
              <a:rPr lang="es-ES" dirty="0" smtClean="0"/>
              <a:t>, </a:t>
            </a:r>
            <a:r>
              <a:rPr lang="es-ES" dirty="0" err="1" smtClean="0"/>
              <a:t>G.Kramberger</a:t>
            </a:r>
            <a:r>
              <a:rPr lang="es-ES" dirty="0" smtClean="0"/>
              <a:t> et al., JINST 2015 10 P07006</a:t>
            </a:r>
            <a:endParaRPr lang="en-U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602433" y="1382175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c=10e</a:t>
            </a:r>
            <a:r>
              <a:rPr lang="es-ES" baseline="30000" dirty="0" smtClean="0"/>
              <a:t>-16</a:t>
            </a:r>
            <a:r>
              <a:rPr lang="es-ES" dirty="0" smtClean="0"/>
              <a:t> cm</a:t>
            </a:r>
            <a:r>
              <a:rPr lang="es-ES" baseline="30000" dirty="0" smtClean="0"/>
              <a:t>-2</a:t>
            </a:r>
            <a:endParaRPr lang="en-US" baseline="30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009618" y="973503"/>
            <a:ext cx="6827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Boron</a:t>
            </a:r>
            <a:r>
              <a:rPr lang="es-ES" dirty="0" smtClean="0"/>
              <a:t> Doping</a:t>
            </a:r>
          </a:p>
          <a:p>
            <a:r>
              <a:rPr lang="es-ES" dirty="0" err="1" smtClean="0"/>
              <a:t>Beyond</a:t>
            </a:r>
            <a:r>
              <a:rPr lang="es-ES" dirty="0" smtClean="0"/>
              <a:t> 1e15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r>
              <a:rPr lang="es-ES" dirty="0" smtClean="0"/>
              <a:t> </a:t>
            </a:r>
            <a:r>
              <a:rPr lang="es-ES" dirty="0" err="1" smtClean="0"/>
              <a:t>there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no p </a:t>
            </a:r>
            <a:r>
              <a:rPr lang="es-ES" dirty="0" err="1" smtClean="0"/>
              <a:t>mult.layer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practical</a:t>
            </a:r>
            <a:r>
              <a:rPr lang="es-ES" dirty="0" smtClean="0"/>
              <a:t> </a:t>
            </a:r>
            <a:r>
              <a:rPr lang="es-ES" dirty="0" err="1" smtClean="0"/>
              <a:t>purposes</a:t>
            </a:r>
            <a:r>
              <a:rPr lang="es-ES" dirty="0" smtClean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6760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-48202" y="363912"/>
            <a:ext cx="5014215" cy="375919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 err="1" smtClean="0">
                <a:latin typeface="Calibri" panose="020F0502020204030204" pitchFamily="34" charset="0"/>
              </a:rPr>
              <a:t>Wafer</a:t>
            </a:r>
            <a:r>
              <a:rPr lang="es-ES" sz="2000" b="1" dirty="0" smtClean="0">
                <a:latin typeface="Calibri" panose="020F0502020204030204" pitchFamily="34" charset="0"/>
              </a:rPr>
              <a:t> Data (</a:t>
            </a:r>
            <a:r>
              <a:rPr lang="es-ES" sz="2000" b="1" dirty="0" err="1" smtClean="0">
                <a:latin typeface="Calibri" panose="020F0502020204030204" pitchFamily="34" charset="0"/>
              </a:rPr>
              <a:t>from</a:t>
            </a:r>
            <a:r>
              <a:rPr lang="es-ES" sz="2000" b="1" dirty="0" smtClean="0">
                <a:latin typeface="Calibri" panose="020F0502020204030204" pitchFamily="34" charset="0"/>
              </a:rPr>
              <a:t> Mar Carulla @ Trento Meeting)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uadroTexto 4"/>
              <p:cNvSpPr txBox="1"/>
              <p:nvPr/>
            </p:nvSpPr>
            <p:spPr>
              <a:xfrm>
                <a:off x="459005" y="1656274"/>
                <a:ext cx="2254335" cy="447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8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sSup>
                        <m:sSupPr>
                          <m:ctrlPr>
                            <a:rPr lang="es-E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𝑐𝐴</m:t>
                          </m:r>
                          <m:r>
                            <a:rPr lang="es-E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05" y="1656274"/>
                <a:ext cx="2254335" cy="4474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807383"/>
              </p:ext>
            </p:extLst>
          </p:nvPr>
        </p:nvGraphicFramePr>
        <p:xfrm>
          <a:off x="5771209" y="501072"/>
          <a:ext cx="6288105" cy="24020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9340"/>
                <a:gridCol w="983501"/>
                <a:gridCol w="1693844"/>
                <a:gridCol w="1531420"/>
              </a:tblGrid>
              <a:tr h="43832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Dopant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Doping(cm</a:t>
                      </a:r>
                      <a:r>
                        <a:rPr lang="en-US" sz="2000" u="none" strike="noStrike" baseline="30000" dirty="0">
                          <a:effectLst/>
                        </a:rPr>
                        <a:t>-3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C</a:t>
                      </a:r>
                      <a:r>
                        <a:rPr lang="en-US" sz="2000" u="none" strike="noStrike" baseline="-25000" dirty="0">
                          <a:effectLst/>
                        </a:rPr>
                        <a:t>A </a:t>
                      </a:r>
                      <a:r>
                        <a:rPr lang="en-US" sz="2000" u="none" strike="noStrike" dirty="0">
                          <a:effectLst/>
                        </a:rPr>
                        <a:t>(cm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06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Wafer9 (Mar)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Ga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2,25E+16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6,90E-16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</a:tr>
              <a:tr h="4207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Kramb</a:t>
                      </a:r>
                      <a:r>
                        <a:rPr lang="en-US" sz="1800" u="none" strike="noStrike" dirty="0" smtClean="0">
                          <a:effectLst/>
                        </a:rPr>
                        <a:t>. Paper</a:t>
                      </a:r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(2015)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5,00E+16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9,10E-16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</a:tr>
              <a:tr h="403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Wafer10 (Mar)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Ga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1,00E+17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1,00E-16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</a:tr>
              <a:tr h="4383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Wafer11 (Mar)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Ga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2,30E+17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3,30E-16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</a:tr>
              <a:tr h="3506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Wafer14 (Mar)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3,00E+18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2,00E-17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0" y="5052987"/>
            <a:ext cx="12125352" cy="8607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 smtClean="0">
                <a:latin typeface="Calibri" panose="020F0502020204030204" pitchFamily="34" charset="0"/>
              </a:rPr>
              <a:t>Explanation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for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carrier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removal</a:t>
            </a:r>
            <a:r>
              <a:rPr lang="es-ES" sz="1600" dirty="0" smtClean="0">
                <a:latin typeface="Calibri" panose="020F0502020204030204" pitchFamily="34" charset="0"/>
              </a:rPr>
              <a:t> and </a:t>
            </a:r>
            <a:r>
              <a:rPr lang="es-ES" sz="1600" dirty="0" err="1" smtClean="0">
                <a:latin typeface="Calibri" panose="020F0502020204030204" pitchFamily="34" charset="0"/>
              </a:rPr>
              <a:t>type</a:t>
            </a:r>
            <a:r>
              <a:rPr lang="es-ES" sz="1600" dirty="0" smtClean="0">
                <a:latin typeface="Calibri" panose="020F0502020204030204" pitchFamily="34" charset="0"/>
              </a:rPr>
              <a:t> conversión in </a:t>
            </a:r>
            <a:r>
              <a:rPr lang="es-ES" sz="1600" dirty="0" err="1" smtClean="0">
                <a:latin typeface="Calibri" panose="020F0502020204030204" pitchFamily="34" charset="0"/>
              </a:rPr>
              <a:t>irradiated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silicon</a:t>
            </a:r>
            <a:r>
              <a:rPr lang="es-ES" sz="1600" dirty="0" smtClean="0">
                <a:latin typeface="Calibri" panose="020F0502020204030204" pitchFamily="34" charset="0"/>
              </a:rPr>
              <a:t> solar </a:t>
            </a:r>
            <a:r>
              <a:rPr lang="es-ES" sz="1600" dirty="0" err="1" smtClean="0">
                <a:latin typeface="Calibri" panose="020F0502020204030204" pitchFamily="34" charset="0"/>
              </a:rPr>
              <a:t>cells</a:t>
            </a:r>
            <a:r>
              <a:rPr lang="es-ES" sz="1600" dirty="0" smtClean="0">
                <a:latin typeface="Calibri" panose="020F0502020204030204" pitchFamily="34" charset="0"/>
              </a:rPr>
              <a:t>, </a:t>
            </a:r>
            <a:r>
              <a:rPr lang="es-ES" sz="1600" dirty="0" err="1" smtClean="0">
                <a:latin typeface="Calibri" panose="020F0502020204030204" pitchFamily="34" charset="0"/>
              </a:rPr>
              <a:t>T.Yamaguchi</a:t>
            </a:r>
            <a:r>
              <a:rPr lang="es-ES" sz="1600" dirty="0" smtClean="0">
                <a:latin typeface="Calibri" panose="020F0502020204030204" pitchFamily="34" charset="0"/>
              </a:rPr>
              <a:t> et al. </a:t>
            </a:r>
            <a:r>
              <a:rPr lang="es-ES" sz="1600" dirty="0" err="1" smtClean="0">
                <a:latin typeface="Calibri" panose="020F0502020204030204" pitchFamily="34" charset="0"/>
              </a:rPr>
              <a:t>Applied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Physics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Letters</a:t>
            </a:r>
            <a:r>
              <a:rPr lang="es-ES" sz="1600" dirty="0" smtClean="0">
                <a:latin typeface="Calibri" panose="020F0502020204030204" pitchFamily="34" charset="0"/>
              </a:rPr>
              <a:t> 72(10), 1998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Calibri" panose="020F0502020204030204" pitchFamily="34" charset="0"/>
              </a:rPr>
              <a:t>A </a:t>
            </a:r>
            <a:r>
              <a:rPr lang="es-ES" sz="1600" dirty="0" err="1" smtClean="0">
                <a:latin typeface="Calibri" panose="020F0502020204030204" pitchFamily="34" charset="0"/>
              </a:rPr>
              <a:t>detailed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model</a:t>
            </a:r>
            <a:r>
              <a:rPr lang="es-ES" sz="1600" dirty="0" smtClean="0">
                <a:latin typeface="Calibri" panose="020F0502020204030204" pitchFamily="34" charset="0"/>
              </a:rPr>
              <a:t> to </a:t>
            </a:r>
            <a:r>
              <a:rPr lang="es-ES" sz="1600" dirty="0" err="1" smtClean="0">
                <a:latin typeface="Calibri" panose="020F0502020204030204" pitchFamily="34" charset="0"/>
              </a:rPr>
              <a:t>improve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the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radiation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resistance</a:t>
            </a:r>
            <a:r>
              <a:rPr lang="es-ES" sz="1600" dirty="0" smtClean="0">
                <a:latin typeface="Calibri" panose="020F0502020204030204" pitchFamily="34" charset="0"/>
              </a:rPr>
              <a:t> of Si </a:t>
            </a:r>
            <a:r>
              <a:rPr lang="es-ES" sz="1600" dirty="0" err="1">
                <a:latin typeface="Calibri" panose="020F0502020204030204" pitchFamily="34" charset="0"/>
              </a:rPr>
              <a:t>s</a:t>
            </a:r>
            <a:r>
              <a:rPr lang="es-ES" sz="1600" dirty="0" err="1" smtClean="0">
                <a:latin typeface="Calibri" panose="020F0502020204030204" pitchFamily="34" charset="0"/>
              </a:rPr>
              <a:t>pace</a:t>
            </a:r>
            <a:r>
              <a:rPr lang="es-ES" sz="1600" dirty="0" smtClean="0">
                <a:latin typeface="Calibri" panose="020F0502020204030204" pitchFamily="34" charset="0"/>
              </a:rPr>
              <a:t> solar </a:t>
            </a:r>
            <a:r>
              <a:rPr lang="es-ES" sz="1600" dirty="0" err="1" smtClean="0">
                <a:latin typeface="Calibri" panose="020F0502020204030204" pitchFamily="34" charset="0"/>
              </a:rPr>
              <a:t>cells</a:t>
            </a:r>
            <a:r>
              <a:rPr lang="es-ES" sz="1600" dirty="0" smtClean="0">
                <a:latin typeface="Calibri" panose="020F0502020204030204" pitchFamily="34" charset="0"/>
              </a:rPr>
              <a:t>, </a:t>
            </a:r>
            <a:r>
              <a:rPr lang="es-ES" sz="1600" dirty="0" err="1" smtClean="0">
                <a:latin typeface="Calibri" panose="020F0502020204030204" pitchFamily="34" charset="0"/>
              </a:rPr>
              <a:t>T.Yamaguchi</a:t>
            </a:r>
            <a:r>
              <a:rPr lang="es-ES" sz="1600" dirty="0" smtClean="0">
                <a:latin typeface="Calibri" panose="020F0502020204030204" pitchFamily="34" charset="0"/>
              </a:rPr>
              <a:t> et al. IEEE </a:t>
            </a:r>
            <a:r>
              <a:rPr lang="es-ES" sz="1600" dirty="0" err="1" smtClean="0">
                <a:latin typeface="Calibri" panose="020F0502020204030204" pitchFamily="34" charset="0"/>
              </a:rPr>
              <a:t>Trans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on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Electron</a:t>
            </a:r>
            <a:r>
              <a:rPr lang="es-ES" sz="1600" dirty="0" smtClean="0">
                <a:latin typeface="Calibri" panose="020F0502020204030204" pitchFamily="34" charset="0"/>
              </a:rPr>
              <a:t> Devices,46(10), 1999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 smtClean="0">
                <a:latin typeface="Calibri" panose="020F0502020204030204" pitchFamily="34" charset="0"/>
              </a:rPr>
              <a:t>Strategies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for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improving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radiation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tolerance</a:t>
            </a:r>
            <a:r>
              <a:rPr lang="es-ES" sz="1600" dirty="0" smtClean="0">
                <a:latin typeface="Calibri" panose="020F0502020204030204" pitchFamily="34" charset="0"/>
              </a:rPr>
              <a:t> of Si </a:t>
            </a:r>
            <a:r>
              <a:rPr lang="es-ES" sz="1600" dirty="0" err="1" smtClean="0">
                <a:latin typeface="Calibri" panose="020F0502020204030204" pitchFamily="34" charset="0"/>
              </a:rPr>
              <a:t>space</a:t>
            </a:r>
            <a:r>
              <a:rPr lang="es-ES" sz="1600" dirty="0" smtClean="0">
                <a:latin typeface="Calibri" panose="020F0502020204030204" pitchFamily="34" charset="0"/>
              </a:rPr>
              <a:t> solar </a:t>
            </a:r>
            <a:r>
              <a:rPr lang="es-ES" sz="1600" dirty="0" err="1" smtClean="0">
                <a:latin typeface="Calibri" panose="020F0502020204030204" pitchFamily="34" charset="0"/>
              </a:rPr>
              <a:t>cells</a:t>
            </a:r>
            <a:r>
              <a:rPr lang="es-ES" sz="1600" dirty="0" smtClean="0">
                <a:latin typeface="Calibri" panose="020F0502020204030204" pitchFamily="34" charset="0"/>
              </a:rPr>
              <a:t>, </a:t>
            </a:r>
            <a:r>
              <a:rPr lang="es-ES" sz="1600" dirty="0" err="1" smtClean="0">
                <a:latin typeface="Calibri" panose="020F0502020204030204" pitchFamily="34" charset="0"/>
              </a:rPr>
              <a:t>A.Kahn</a:t>
            </a:r>
            <a:r>
              <a:rPr lang="es-ES" sz="1600" dirty="0" smtClean="0">
                <a:latin typeface="Calibri" panose="020F0502020204030204" pitchFamily="34" charset="0"/>
              </a:rPr>
              <a:t> et al. Solar </a:t>
            </a:r>
            <a:r>
              <a:rPr lang="es-ES" sz="1600" dirty="0" err="1" smtClean="0">
                <a:latin typeface="Calibri" panose="020F0502020204030204" pitchFamily="34" charset="0"/>
              </a:rPr>
              <a:t>Energy</a:t>
            </a:r>
            <a:r>
              <a:rPr lang="es-ES" sz="1600" dirty="0" smtClean="0">
                <a:latin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</a:rPr>
              <a:t>Materials</a:t>
            </a:r>
            <a:r>
              <a:rPr lang="es-ES" sz="1600" dirty="0" smtClean="0">
                <a:latin typeface="Calibri" panose="020F0502020204030204" pitchFamily="34" charset="0"/>
              </a:rPr>
              <a:t> &amp; Solar </a:t>
            </a:r>
            <a:r>
              <a:rPr lang="es-ES" sz="1600" dirty="0" err="1" smtClean="0">
                <a:latin typeface="Calibri" panose="020F0502020204030204" pitchFamily="34" charset="0"/>
              </a:rPr>
              <a:t>Cells</a:t>
            </a:r>
            <a:r>
              <a:rPr lang="es-ES" sz="1600" dirty="0" smtClean="0">
                <a:latin typeface="Calibri" panose="020F0502020204030204" pitchFamily="34" charset="0"/>
              </a:rPr>
              <a:t>, 75, 271-276, 2003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 smtClean="0">
                <a:latin typeface="+mn-lt"/>
              </a:rPr>
              <a:t>Defects</a:t>
            </a:r>
            <a:r>
              <a:rPr lang="es-ES" sz="1600" dirty="0" smtClean="0">
                <a:latin typeface="+mn-lt"/>
              </a:rPr>
              <a:t> in </a:t>
            </a:r>
            <a:r>
              <a:rPr lang="es-ES" sz="1600" dirty="0" err="1" smtClean="0">
                <a:latin typeface="+mn-lt"/>
              </a:rPr>
              <a:t>Semiconductors</a:t>
            </a:r>
            <a:r>
              <a:rPr lang="es-ES" sz="1600" dirty="0" smtClean="0">
                <a:latin typeface="+mn-lt"/>
              </a:rPr>
              <a:t>, </a:t>
            </a:r>
            <a:r>
              <a:rPr lang="es-ES" sz="1600" dirty="0" err="1" smtClean="0">
                <a:latin typeface="+mn-lt"/>
              </a:rPr>
              <a:t>L.Romano</a:t>
            </a:r>
            <a:r>
              <a:rPr lang="es-ES" sz="1600" dirty="0" smtClean="0">
                <a:latin typeface="+mn-lt"/>
              </a:rPr>
              <a:t>, </a:t>
            </a:r>
            <a:r>
              <a:rPr lang="es-ES" sz="1600" dirty="0" err="1" smtClean="0">
                <a:latin typeface="+mn-lt"/>
              </a:rPr>
              <a:t>V.Priviera</a:t>
            </a:r>
            <a:r>
              <a:rPr lang="es-ES" sz="1600" dirty="0" smtClean="0">
                <a:latin typeface="+mn-lt"/>
              </a:rPr>
              <a:t>, </a:t>
            </a:r>
            <a:r>
              <a:rPr lang="es-ES" sz="1600" dirty="0" err="1" smtClean="0">
                <a:latin typeface="+mn-lt"/>
              </a:rPr>
              <a:t>C.Jagadish</a:t>
            </a:r>
            <a:r>
              <a:rPr lang="es-ES" sz="1600" dirty="0" smtClean="0">
                <a:latin typeface="+mn-lt"/>
              </a:rPr>
              <a:t>, 2015 AP </a:t>
            </a:r>
            <a:r>
              <a:rPr lang="es-ES" sz="1600" dirty="0" err="1" smtClean="0">
                <a:latin typeface="+mn-lt"/>
              </a:rPr>
              <a:t>Elsevier</a:t>
            </a:r>
            <a:r>
              <a:rPr lang="es-ES" sz="1600" dirty="0" smtClean="0">
                <a:latin typeface="+mn-lt"/>
              </a:rPr>
              <a:t> </a:t>
            </a:r>
            <a:r>
              <a:rPr lang="es-ES" sz="1600" dirty="0" err="1" smtClean="0">
                <a:latin typeface="+mn-lt"/>
              </a:rPr>
              <a:t>publishers</a:t>
            </a:r>
            <a:endParaRPr lang="en-US" sz="16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 smtClean="0">
                <a:latin typeface="+mn-lt"/>
              </a:rPr>
              <a:t>Radiation</a:t>
            </a:r>
            <a:r>
              <a:rPr lang="es-ES" sz="1600" dirty="0" smtClean="0">
                <a:latin typeface="+mn-lt"/>
              </a:rPr>
              <a:t> </a:t>
            </a:r>
            <a:r>
              <a:rPr lang="es-ES" sz="1600" dirty="0" err="1">
                <a:latin typeface="+mn-lt"/>
              </a:rPr>
              <a:t>effects</a:t>
            </a:r>
            <a:r>
              <a:rPr lang="es-ES" sz="1600" dirty="0">
                <a:latin typeface="+mn-lt"/>
              </a:rPr>
              <a:t> in </a:t>
            </a:r>
            <a:r>
              <a:rPr lang="es-ES" sz="1600" dirty="0" err="1">
                <a:latin typeface="+mn-lt"/>
              </a:rPr>
              <a:t>Low</a:t>
            </a:r>
            <a:r>
              <a:rPr lang="es-ES" sz="1600" dirty="0">
                <a:latin typeface="+mn-lt"/>
              </a:rPr>
              <a:t> </a:t>
            </a:r>
            <a:r>
              <a:rPr lang="es-ES" sz="1600" dirty="0" err="1">
                <a:latin typeface="+mn-lt"/>
              </a:rPr>
              <a:t>Gain</a:t>
            </a:r>
            <a:r>
              <a:rPr lang="es-ES" sz="1600" dirty="0">
                <a:latin typeface="+mn-lt"/>
              </a:rPr>
              <a:t> </a:t>
            </a:r>
            <a:r>
              <a:rPr lang="es-ES" sz="1600" dirty="0" err="1">
                <a:latin typeface="+mn-lt"/>
              </a:rPr>
              <a:t>Avalanche</a:t>
            </a:r>
            <a:r>
              <a:rPr lang="es-ES" sz="1600" dirty="0">
                <a:latin typeface="+mn-lt"/>
              </a:rPr>
              <a:t> </a:t>
            </a:r>
            <a:r>
              <a:rPr lang="es-ES" sz="1600" dirty="0" err="1">
                <a:latin typeface="+mn-lt"/>
              </a:rPr>
              <a:t>Detectors</a:t>
            </a:r>
            <a:r>
              <a:rPr lang="es-ES" sz="1600" dirty="0">
                <a:latin typeface="+mn-lt"/>
              </a:rPr>
              <a:t> </a:t>
            </a:r>
            <a:r>
              <a:rPr lang="es-ES" sz="1600" dirty="0" err="1">
                <a:latin typeface="+mn-lt"/>
              </a:rPr>
              <a:t>after</a:t>
            </a:r>
            <a:r>
              <a:rPr lang="es-ES" sz="1600" dirty="0">
                <a:latin typeface="+mn-lt"/>
              </a:rPr>
              <a:t> </a:t>
            </a:r>
            <a:r>
              <a:rPr lang="es-ES" sz="1600" dirty="0" err="1">
                <a:latin typeface="+mn-lt"/>
              </a:rPr>
              <a:t>hadron</a:t>
            </a:r>
            <a:r>
              <a:rPr lang="es-ES" sz="1600" dirty="0">
                <a:latin typeface="+mn-lt"/>
              </a:rPr>
              <a:t> </a:t>
            </a:r>
            <a:r>
              <a:rPr lang="es-ES" sz="1600" dirty="0" err="1">
                <a:latin typeface="+mn-lt"/>
              </a:rPr>
              <a:t>irradiations</a:t>
            </a:r>
            <a:r>
              <a:rPr lang="es-ES" sz="1600" dirty="0">
                <a:latin typeface="+mn-lt"/>
              </a:rPr>
              <a:t>, </a:t>
            </a:r>
            <a:r>
              <a:rPr lang="es-ES" sz="1600" dirty="0" err="1">
                <a:latin typeface="+mn-lt"/>
              </a:rPr>
              <a:t>G.Kramberger</a:t>
            </a:r>
            <a:r>
              <a:rPr lang="es-ES" sz="1600" dirty="0">
                <a:latin typeface="+mn-lt"/>
              </a:rPr>
              <a:t> et al., JINST 2015 10 </a:t>
            </a:r>
            <a:r>
              <a:rPr lang="es-ES" sz="1600" dirty="0" smtClean="0">
                <a:latin typeface="+mn-lt"/>
              </a:rPr>
              <a:t>P07006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>
                <a:latin typeface="Calibri" panose="020F0502020204030204" pitchFamily="34" charset="0"/>
              </a:rPr>
              <a:t>Last</a:t>
            </a:r>
            <a:r>
              <a:rPr lang="es-ES" sz="1600" dirty="0">
                <a:latin typeface="Calibri" panose="020F0502020204030204" pitchFamily="34" charset="0"/>
              </a:rPr>
              <a:t> </a:t>
            </a:r>
            <a:r>
              <a:rPr lang="es-ES" sz="1600" dirty="0" err="1">
                <a:latin typeface="Calibri" panose="020F0502020204030204" pitchFamily="34" charset="0"/>
              </a:rPr>
              <a:t>measurements</a:t>
            </a:r>
            <a:r>
              <a:rPr lang="es-ES" sz="1600" dirty="0">
                <a:latin typeface="Calibri" panose="020F0502020204030204" pitchFamily="34" charset="0"/>
              </a:rPr>
              <a:t> and </a:t>
            </a:r>
            <a:r>
              <a:rPr lang="es-ES" sz="1600" dirty="0" err="1">
                <a:latin typeface="Calibri" panose="020F0502020204030204" pitchFamily="34" charset="0"/>
              </a:rPr>
              <a:t>developments</a:t>
            </a:r>
            <a:r>
              <a:rPr lang="es-ES" sz="1600" dirty="0">
                <a:latin typeface="Calibri" panose="020F0502020204030204" pitchFamily="34" charset="0"/>
              </a:rPr>
              <a:t> </a:t>
            </a:r>
            <a:r>
              <a:rPr lang="es-ES" sz="1600" dirty="0" err="1">
                <a:latin typeface="Calibri" panose="020F0502020204030204" pitchFamily="34" charset="0"/>
              </a:rPr>
              <a:t>on</a:t>
            </a:r>
            <a:r>
              <a:rPr lang="es-ES" sz="1600" dirty="0">
                <a:latin typeface="Calibri" panose="020F0502020204030204" pitchFamily="34" charset="0"/>
              </a:rPr>
              <a:t> LGAD </a:t>
            </a:r>
            <a:r>
              <a:rPr lang="es-ES" sz="1600" dirty="0" err="1">
                <a:latin typeface="Calibri" panose="020F0502020204030204" pitchFamily="34" charset="0"/>
              </a:rPr>
              <a:t>detectors</a:t>
            </a:r>
            <a:r>
              <a:rPr lang="es-ES" sz="1600" dirty="0">
                <a:latin typeface="Calibri" panose="020F0502020204030204" pitchFamily="34" charset="0"/>
              </a:rPr>
              <a:t>, Mar Carulla et al., 12th “Trento” Workshop </a:t>
            </a:r>
            <a:r>
              <a:rPr lang="es-ES" sz="1600" dirty="0" err="1">
                <a:latin typeface="Calibri" panose="020F0502020204030204" pitchFamily="34" charset="0"/>
              </a:rPr>
              <a:t>February</a:t>
            </a:r>
            <a:r>
              <a:rPr lang="es-ES" sz="1600" dirty="0">
                <a:latin typeface="Calibri" panose="020F0502020204030204" pitchFamily="34" charset="0"/>
              </a:rPr>
              <a:t>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s-ES" sz="1400" b="1" dirty="0">
              <a:latin typeface="Calibri" panose="020F050202020403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867" y="2973489"/>
            <a:ext cx="6309857" cy="2144109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6648" y="2242921"/>
            <a:ext cx="57522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consider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acceptor</a:t>
            </a:r>
            <a:r>
              <a:rPr lang="es-ES" dirty="0" smtClean="0"/>
              <a:t> </a:t>
            </a:r>
            <a:r>
              <a:rPr lang="es-ES" dirty="0" err="1" smtClean="0"/>
              <a:t>removal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literature</a:t>
            </a:r>
            <a:r>
              <a:rPr lang="es-ES" dirty="0" smtClean="0"/>
              <a:t> (Watkins’ </a:t>
            </a:r>
            <a:r>
              <a:rPr lang="es-ES" dirty="0" err="1" smtClean="0"/>
              <a:t>removal</a:t>
            </a:r>
            <a:r>
              <a:rPr lang="es-ES" dirty="0" smtClean="0"/>
              <a:t> </a:t>
            </a:r>
            <a:r>
              <a:rPr lang="es-ES" dirty="0" err="1" smtClean="0"/>
              <a:t>mechanism</a:t>
            </a:r>
            <a:r>
              <a:rPr lang="es-E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From</a:t>
            </a:r>
            <a:r>
              <a:rPr lang="es-ES" dirty="0" smtClean="0"/>
              <a:t> Mar Carulla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extrapolate</a:t>
            </a:r>
            <a:r>
              <a:rPr lang="es-ES" dirty="0" smtClean="0"/>
              <a:t> C</a:t>
            </a:r>
            <a:r>
              <a:rPr lang="es-ES" baseline="-25000" dirty="0" smtClean="0"/>
              <a:t>A</a:t>
            </a:r>
            <a:r>
              <a:rPr lang="es-ES" dirty="0" smtClean="0"/>
              <a:t>=4e-16 cm</a:t>
            </a:r>
            <a:r>
              <a:rPr lang="es-ES" baseline="30000" dirty="0" smtClean="0"/>
              <a:t>2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a </a:t>
            </a:r>
            <a:r>
              <a:rPr lang="es-ES" dirty="0" err="1" smtClean="0"/>
              <a:t>Kramberger’s</a:t>
            </a:r>
            <a:r>
              <a:rPr lang="es-ES" dirty="0" smtClean="0"/>
              <a:t> </a:t>
            </a:r>
            <a:r>
              <a:rPr lang="es-ES" dirty="0" err="1" smtClean="0"/>
              <a:t>Paper</a:t>
            </a:r>
            <a:r>
              <a:rPr lang="es-ES" dirty="0" smtClean="0"/>
              <a:t> </a:t>
            </a:r>
            <a:r>
              <a:rPr lang="es-ES" dirty="0" err="1" smtClean="0"/>
              <a:t>type</a:t>
            </a:r>
            <a:r>
              <a:rPr lang="es-ES" dirty="0" smtClean="0"/>
              <a:t> </a:t>
            </a:r>
            <a:r>
              <a:rPr lang="es-ES" dirty="0" err="1" smtClean="0"/>
              <a:t>Gallium</a:t>
            </a:r>
            <a:r>
              <a:rPr lang="es-ES" dirty="0" smtClean="0"/>
              <a:t> LGAD </a:t>
            </a:r>
            <a:r>
              <a:rPr lang="es-ES" dirty="0" err="1" smtClean="0"/>
              <a:t>device</a:t>
            </a:r>
            <a:r>
              <a:rPr lang="es-ES" dirty="0" smtClean="0"/>
              <a:t>, no T </a:t>
            </a:r>
            <a:r>
              <a:rPr lang="es-ES" dirty="0" err="1" smtClean="0"/>
              <a:t>dependence</a:t>
            </a:r>
            <a:r>
              <a:rPr lang="es-ES" dirty="0" smtClean="0"/>
              <a:t> as a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approach</a:t>
            </a:r>
            <a:r>
              <a:rPr lang="es-ES" dirty="0" smtClean="0"/>
              <a:t> (</a:t>
            </a:r>
            <a:r>
              <a:rPr lang="es-ES" dirty="0" err="1" smtClean="0"/>
              <a:t>also</a:t>
            </a:r>
            <a:r>
              <a:rPr lang="es-ES" dirty="0" smtClean="0"/>
              <a:t> 2003 </a:t>
            </a:r>
            <a:r>
              <a:rPr lang="es-ES" dirty="0" err="1" smtClean="0"/>
              <a:t>Kahn</a:t>
            </a:r>
            <a:r>
              <a:rPr lang="es-E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consider</a:t>
            </a:r>
            <a:r>
              <a:rPr lang="es-ES" dirty="0" smtClean="0"/>
              <a:t>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 (new Perugia)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Simulation</a:t>
            </a:r>
            <a:r>
              <a:rPr lang="es-ES" dirty="0" smtClean="0"/>
              <a:t> of Red Laser Back </a:t>
            </a:r>
            <a:r>
              <a:rPr lang="es-ES" dirty="0" err="1" smtClean="0"/>
              <a:t>Transient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Maximum</a:t>
            </a:r>
            <a:r>
              <a:rPr lang="es-ES" dirty="0" smtClean="0"/>
              <a:t> </a:t>
            </a:r>
            <a:r>
              <a:rPr lang="es-ES" dirty="0" err="1" smtClean="0"/>
              <a:t>fluence</a:t>
            </a:r>
            <a:r>
              <a:rPr lang="es-ES" dirty="0" smtClean="0"/>
              <a:t> </a:t>
            </a:r>
            <a:r>
              <a:rPr lang="es-ES" dirty="0" err="1" smtClean="0"/>
              <a:t>damage</a:t>
            </a:r>
            <a:r>
              <a:rPr lang="es-ES" dirty="0" smtClean="0"/>
              <a:t> 2e15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r>
              <a:rPr lang="es-ES" dirty="0" smtClean="0"/>
              <a:t> compatible </a:t>
            </a:r>
            <a:r>
              <a:rPr lang="es-ES" dirty="0" err="1" smtClean="0"/>
              <a:t>with</a:t>
            </a:r>
            <a:r>
              <a:rPr lang="es-ES" dirty="0" smtClean="0"/>
              <a:t> CMS ETL (</a:t>
            </a:r>
            <a:r>
              <a:rPr lang="es-ES" dirty="0" err="1" smtClean="0"/>
              <a:t>Endcap</a:t>
            </a:r>
            <a:r>
              <a:rPr lang="es-ES" dirty="0" smtClean="0"/>
              <a:t> </a:t>
            </a:r>
            <a:r>
              <a:rPr lang="es-ES" dirty="0" err="1" smtClean="0"/>
              <a:t>Timing</a:t>
            </a:r>
            <a:r>
              <a:rPr lang="es-ES" dirty="0" smtClean="0"/>
              <a:t> </a:t>
            </a:r>
            <a:r>
              <a:rPr lang="es-ES" dirty="0" err="1" smtClean="0"/>
              <a:t>Layer</a:t>
            </a:r>
            <a:r>
              <a:rPr lang="es-ES" dirty="0" smtClean="0"/>
              <a:t>)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Cartiglia’s</a:t>
            </a:r>
            <a:r>
              <a:rPr lang="es-ES" dirty="0" smtClean="0"/>
              <a:t> </a:t>
            </a:r>
            <a:r>
              <a:rPr lang="es-ES" dirty="0" err="1" smtClean="0"/>
              <a:t>talk</a:t>
            </a:r>
            <a:endParaRPr lang="en-US" dirty="0"/>
          </a:p>
        </p:txBody>
      </p:sp>
      <p:grpSp>
        <p:nvGrpSpPr>
          <p:cNvPr id="13" name="Grupo 12"/>
          <p:cNvGrpSpPr/>
          <p:nvPr/>
        </p:nvGrpSpPr>
        <p:grpSpPr>
          <a:xfrm>
            <a:off x="66648" y="909312"/>
            <a:ext cx="5281703" cy="695449"/>
            <a:chOff x="66648" y="909312"/>
            <a:chExt cx="5281703" cy="695449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648" y="909312"/>
              <a:ext cx="1196697" cy="678516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28934" y="944339"/>
              <a:ext cx="1994495" cy="660422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89018" y="1039326"/>
              <a:ext cx="1559333" cy="452344"/>
            </a:xfrm>
            <a:prstGeom prst="rect">
              <a:avLst/>
            </a:prstGeom>
          </p:spPr>
        </p:pic>
        <p:sp>
          <p:nvSpPr>
            <p:cNvPr id="9" name="CuadroTexto 8"/>
            <p:cNvSpPr txBox="1"/>
            <p:nvPr/>
          </p:nvSpPr>
          <p:spPr>
            <a:xfrm>
              <a:off x="1281750" y="1098829"/>
              <a:ext cx="247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;</a:t>
              </a:r>
              <a:endParaRPr lang="en-US" dirty="0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3523429" y="1063199"/>
              <a:ext cx="247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;</a:t>
              </a:r>
              <a:endParaRPr lang="en-US" dirty="0"/>
            </a:p>
          </p:txBody>
        </p:sp>
      </p:grpSp>
      <p:sp>
        <p:nvSpPr>
          <p:cNvPr id="14" name="CuadroTexto 13"/>
          <p:cNvSpPr txBox="1"/>
          <p:nvPr/>
        </p:nvSpPr>
        <p:spPr>
          <a:xfrm>
            <a:off x="2397262" y="1930189"/>
            <a:ext cx="1852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(1999 Yamaguchi)</a:t>
            </a:r>
            <a:endParaRPr lang="en-U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3912421" y="1340382"/>
            <a:ext cx="1852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(1998 Yamaguchi)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8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72954" y="1228300"/>
            <a:ext cx="1150391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We</a:t>
            </a:r>
            <a:r>
              <a:rPr lang="es-ES" sz="2000" dirty="0" smtClean="0"/>
              <a:t> define a new LGAD </a:t>
            </a:r>
            <a:r>
              <a:rPr lang="es-ES" sz="2000" dirty="0" err="1" smtClean="0"/>
              <a:t>with</a:t>
            </a:r>
            <a:r>
              <a:rPr lang="es-ES" sz="2000" dirty="0" smtClean="0"/>
              <a:t> </a:t>
            </a:r>
            <a:r>
              <a:rPr lang="es-ES" sz="2000" dirty="0" err="1" smtClean="0"/>
              <a:t>higher</a:t>
            </a:r>
            <a:r>
              <a:rPr lang="es-ES" sz="2000" dirty="0" smtClean="0"/>
              <a:t> doping in </a:t>
            </a:r>
            <a:r>
              <a:rPr lang="es-ES" sz="2000" dirty="0" err="1" smtClean="0"/>
              <a:t>the</a:t>
            </a:r>
            <a:r>
              <a:rPr lang="es-ES" sz="2000" dirty="0" smtClean="0"/>
              <a:t> p </a:t>
            </a:r>
            <a:r>
              <a:rPr lang="es-ES" sz="2000" dirty="0" err="1" smtClean="0"/>
              <a:t>multiplication</a:t>
            </a:r>
            <a:r>
              <a:rPr lang="es-ES" sz="2000" dirty="0" smtClean="0"/>
              <a:t> </a:t>
            </a:r>
            <a:r>
              <a:rPr lang="es-ES" sz="2000" dirty="0" err="1" smtClean="0"/>
              <a:t>layer</a:t>
            </a:r>
            <a:endParaRPr lang="es-E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NO Ga </a:t>
            </a:r>
            <a:r>
              <a:rPr lang="es-ES" sz="2000" dirty="0" err="1" smtClean="0"/>
              <a:t>physics</a:t>
            </a:r>
            <a:r>
              <a:rPr lang="es-ES" sz="2000" dirty="0" smtClean="0"/>
              <a:t> </a:t>
            </a:r>
            <a:r>
              <a:rPr lang="es-ES" sz="2000" dirty="0" err="1" smtClean="0"/>
              <a:t>card</a:t>
            </a:r>
            <a:r>
              <a:rPr lang="es-ES" sz="2000" dirty="0" smtClean="0"/>
              <a:t> in </a:t>
            </a:r>
            <a:r>
              <a:rPr lang="es-ES" sz="2000" dirty="0" err="1" smtClean="0"/>
              <a:t>Sentaurus</a:t>
            </a:r>
            <a:r>
              <a:rPr lang="es-ES" sz="2000" dirty="0" smtClean="0"/>
              <a:t> so: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We</a:t>
            </a:r>
            <a:r>
              <a:rPr lang="es-ES" sz="2000" dirty="0" smtClean="0"/>
              <a:t> </a:t>
            </a:r>
            <a:r>
              <a:rPr lang="es-ES" sz="2000" dirty="0" err="1" smtClean="0"/>
              <a:t>suppose</a:t>
            </a:r>
            <a:r>
              <a:rPr lang="es-ES" sz="2000" dirty="0" smtClean="0"/>
              <a:t> </a:t>
            </a:r>
            <a:r>
              <a:rPr lang="es-ES" sz="2000" dirty="0" err="1" smtClean="0"/>
              <a:t>that</a:t>
            </a:r>
            <a:r>
              <a:rPr lang="es-ES" sz="2000" dirty="0" smtClean="0"/>
              <a:t> as a </a:t>
            </a:r>
            <a:r>
              <a:rPr lang="es-ES" sz="2000" dirty="0" err="1" smtClean="0"/>
              <a:t>dopant</a:t>
            </a:r>
            <a:r>
              <a:rPr lang="es-ES" sz="2000" dirty="0" smtClean="0"/>
              <a:t>, Ga </a:t>
            </a:r>
            <a:r>
              <a:rPr lang="es-ES" sz="2000" dirty="0" err="1" smtClean="0"/>
              <a:t>behaves</a:t>
            </a:r>
            <a:r>
              <a:rPr lang="es-ES" sz="2000" dirty="0" smtClean="0"/>
              <a:t> </a:t>
            </a:r>
            <a:r>
              <a:rPr lang="es-ES" sz="2000" dirty="0" err="1" smtClean="0"/>
              <a:t>like</a:t>
            </a:r>
            <a:r>
              <a:rPr lang="es-ES" sz="2000" dirty="0" smtClean="0"/>
              <a:t> 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We</a:t>
            </a:r>
            <a:r>
              <a:rPr lang="es-ES" sz="2000" dirty="0" smtClean="0"/>
              <a:t> use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acceptor</a:t>
            </a:r>
            <a:r>
              <a:rPr lang="es-ES" sz="2000" dirty="0" smtClean="0"/>
              <a:t> </a:t>
            </a:r>
            <a:r>
              <a:rPr lang="es-ES" sz="2000" dirty="0" err="1" smtClean="0"/>
              <a:t>removal</a:t>
            </a:r>
            <a:r>
              <a:rPr lang="es-ES" sz="2000" dirty="0" smtClean="0"/>
              <a:t> </a:t>
            </a:r>
            <a:r>
              <a:rPr lang="es-ES" sz="2000" dirty="0" err="1" smtClean="0"/>
              <a:t>coefficients</a:t>
            </a:r>
            <a:r>
              <a:rPr lang="es-ES" sz="2000" dirty="0" smtClean="0"/>
              <a:t> </a:t>
            </a:r>
            <a:r>
              <a:rPr lang="es-ES" sz="2000" dirty="0" err="1" smtClean="0"/>
              <a:t>from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Mar Carulla </a:t>
            </a:r>
            <a:r>
              <a:rPr lang="es-ES" sz="2000" dirty="0" err="1" smtClean="0"/>
              <a:t>analysis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Ga </a:t>
            </a:r>
            <a:r>
              <a:rPr lang="es-ES" sz="2000" dirty="0" err="1" smtClean="0"/>
              <a:t>doped</a:t>
            </a:r>
            <a:r>
              <a:rPr lang="es-ES" sz="2000" dirty="0" smtClean="0"/>
              <a:t> </a:t>
            </a:r>
            <a:r>
              <a:rPr lang="es-ES" sz="2000" dirty="0" err="1" smtClean="0"/>
              <a:t>wafers</a:t>
            </a:r>
            <a:endParaRPr lang="es-E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Tested</a:t>
            </a:r>
            <a:r>
              <a:rPr lang="es-ES" sz="2000" dirty="0" smtClean="0"/>
              <a:t> </a:t>
            </a:r>
            <a:r>
              <a:rPr lang="es-ES" sz="2000" dirty="0" err="1" smtClean="0"/>
              <a:t>several</a:t>
            </a:r>
            <a:r>
              <a:rPr lang="es-ES" sz="2000" dirty="0" smtClean="0"/>
              <a:t> </a:t>
            </a:r>
            <a:r>
              <a:rPr lang="es-ES" sz="2000" dirty="0" err="1" smtClean="0"/>
              <a:t>hypothetical</a:t>
            </a:r>
            <a:r>
              <a:rPr lang="es-ES" sz="2000" dirty="0" smtClean="0"/>
              <a:t> </a:t>
            </a:r>
            <a:r>
              <a:rPr lang="es-ES" sz="2000" dirty="0" err="1" smtClean="0"/>
              <a:t>devices</a:t>
            </a:r>
            <a:r>
              <a:rPr lang="es-ES" sz="2000" dirty="0" smtClean="0"/>
              <a:t>, </a:t>
            </a:r>
            <a:r>
              <a:rPr lang="es-ES" sz="2000" dirty="0" err="1" smtClean="0"/>
              <a:t>too</a:t>
            </a:r>
            <a:r>
              <a:rPr lang="es-ES" sz="2000" dirty="0" smtClean="0"/>
              <a:t> </a:t>
            </a:r>
            <a:r>
              <a:rPr lang="es-ES" sz="2000" dirty="0" err="1" smtClean="0"/>
              <a:t>high</a:t>
            </a:r>
            <a:r>
              <a:rPr lang="es-ES" sz="2000" dirty="0" smtClean="0"/>
              <a:t> doping and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device</a:t>
            </a:r>
            <a:r>
              <a:rPr lang="es-ES" sz="2000" dirty="0" smtClean="0"/>
              <a:t> </a:t>
            </a:r>
            <a:r>
              <a:rPr lang="es-ES" sz="2000" dirty="0" err="1" smtClean="0"/>
              <a:t>goes</a:t>
            </a:r>
            <a:r>
              <a:rPr lang="es-ES" sz="2000" dirty="0" smtClean="0"/>
              <a:t> to </a:t>
            </a:r>
            <a:r>
              <a:rPr lang="es-ES" sz="2000" dirty="0" err="1" smtClean="0"/>
              <a:t>avalanche</a:t>
            </a:r>
            <a:r>
              <a:rPr lang="es-ES" sz="2000" dirty="0" smtClean="0"/>
              <a:t> </a:t>
            </a:r>
            <a:r>
              <a:rPr lang="es-ES" sz="2000" dirty="0" err="1" smtClean="0"/>
              <a:t>too</a:t>
            </a:r>
            <a:r>
              <a:rPr lang="es-ES" sz="2000" dirty="0" smtClean="0"/>
              <a:t> </a:t>
            </a:r>
            <a:r>
              <a:rPr lang="es-ES" sz="2000" dirty="0" err="1" smtClean="0"/>
              <a:t>soon</a:t>
            </a:r>
            <a:endParaRPr lang="es-E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The</a:t>
            </a:r>
            <a:r>
              <a:rPr lang="es-ES" sz="2000" dirty="0" smtClean="0"/>
              <a:t> LGAD doping </a:t>
            </a:r>
            <a:r>
              <a:rPr lang="es-ES" sz="2000" dirty="0" err="1" smtClean="0"/>
              <a:t>profile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a </a:t>
            </a:r>
            <a:r>
              <a:rPr lang="es-ES" sz="2000" dirty="0" err="1" smtClean="0"/>
              <a:t>narrow</a:t>
            </a:r>
            <a:r>
              <a:rPr lang="es-ES" sz="2000" dirty="0" smtClean="0"/>
              <a:t> Street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From</a:t>
            </a:r>
            <a:r>
              <a:rPr lang="es-ES" sz="2000" dirty="0" smtClean="0"/>
              <a:t> Mar Carulla </a:t>
            </a:r>
            <a:r>
              <a:rPr lang="es-ES" sz="2000" dirty="0" err="1" smtClean="0"/>
              <a:t>wafer</a:t>
            </a:r>
            <a:r>
              <a:rPr lang="es-ES" sz="2000" dirty="0" smtClean="0"/>
              <a:t> </a:t>
            </a:r>
            <a:r>
              <a:rPr lang="es-ES" sz="2000" dirty="0" err="1" smtClean="0"/>
              <a:t>results</a:t>
            </a:r>
            <a:r>
              <a:rPr lang="es-ES" sz="2000" dirty="0" smtClean="0"/>
              <a:t>,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acceptor</a:t>
            </a:r>
            <a:r>
              <a:rPr lang="es-ES" sz="2000" dirty="0" smtClean="0"/>
              <a:t> </a:t>
            </a:r>
            <a:r>
              <a:rPr lang="es-ES" sz="2000" dirty="0" err="1" smtClean="0"/>
              <a:t>removal</a:t>
            </a:r>
            <a:r>
              <a:rPr lang="es-ES" sz="2000" dirty="0" smtClean="0"/>
              <a:t> </a:t>
            </a:r>
            <a:r>
              <a:rPr lang="es-ES" sz="2000" dirty="0" err="1" smtClean="0"/>
              <a:t>coefficient</a:t>
            </a:r>
            <a:r>
              <a:rPr lang="es-ES" sz="2000" dirty="0" smtClean="0"/>
              <a:t> </a:t>
            </a:r>
            <a:r>
              <a:rPr lang="es-ES" sz="2000" dirty="0" err="1" smtClean="0"/>
              <a:t>goes</a:t>
            </a:r>
            <a:r>
              <a:rPr lang="es-ES" sz="2000" dirty="0" smtClean="0"/>
              <a:t> </a:t>
            </a:r>
            <a:r>
              <a:rPr lang="es-ES" sz="2000" dirty="0" err="1" smtClean="0"/>
              <a:t>down</a:t>
            </a:r>
            <a:r>
              <a:rPr lang="es-ES" sz="2000" dirty="0" smtClean="0"/>
              <a:t> </a:t>
            </a:r>
            <a:r>
              <a:rPr lang="es-ES" sz="2000" dirty="0" err="1" smtClean="0"/>
              <a:t>quickly</a:t>
            </a:r>
            <a:endParaRPr lang="es-E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We</a:t>
            </a:r>
            <a:r>
              <a:rPr lang="es-ES" sz="2000" dirty="0" smtClean="0"/>
              <a:t> </a:t>
            </a:r>
            <a:r>
              <a:rPr lang="es-ES" sz="2000" dirty="0" err="1" smtClean="0"/>
              <a:t>extrapolate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value</a:t>
            </a:r>
            <a:r>
              <a:rPr lang="es-ES" sz="2000" dirty="0" smtClean="0"/>
              <a:t> </a:t>
            </a:r>
            <a:r>
              <a:rPr lang="es-ES" sz="2000" dirty="0" err="1" smtClean="0"/>
              <a:t>c</a:t>
            </a:r>
            <a:r>
              <a:rPr lang="es-ES" sz="2000" baseline="-25000" dirty="0" err="1" smtClean="0"/>
              <a:t>A</a:t>
            </a:r>
            <a:r>
              <a:rPr lang="es-ES" sz="2000" dirty="0" smtClean="0"/>
              <a:t>=4e-16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simulations</a:t>
            </a:r>
            <a:r>
              <a:rPr lang="es-ES" sz="2000" dirty="0" smtClean="0"/>
              <a:t>, no T </a:t>
            </a:r>
            <a:r>
              <a:rPr lang="es-ES" sz="2000" dirty="0" err="1" smtClean="0"/>
              <a:t>dependence</a:t>
            </a:r>
            <a:r>
              <a:rPr lang="es-ES" sz="2000" dirty="0" smtClean="0"/>
              <a:t> (~</a:t>
            </a:r>
            <a:r>
              <a:rPr lang="es-ES" sz="2000" dirty="0" err="1" smtClean="0"/>
              <a:t>worst</a:t>
            </a:r>
            <a:r>
              <a:rPr lang="es-ES" sz="2000" dirty="0" smtClean="0"/>
              <a:t> case)</a:t>
            </a:r>
            <a:endParaRPr lang="es-E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Probably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c</a:t>
            </a:r>
            <a:r>
              <a:rPr lang="es-ES" sz="2000" baseline="-25000" dirty="0" err="1" smtClean="0"/>
              <a:t>A</a:t>
            </a:r>
            <a:r>
              <a:rPr lang="es-ES" sz="2000" dirty="0" smtClean="0"/>
              <a:t> </a:t>
            </a:r>
            <a:r>
              <a:rPr lang="es-ES" sz="2000" dirty="0" err="1" smtClean="0"/>
              <a:t>value</a:t>
            </a:r>
            <a:r>
              <a:rPr lang="es-ES" sz="2000" dirty="0" smtClean="0"/>
              <a:t> </a:t>
            </a:r>
            <a:r>
              <a:rPr lang="es-ES" sz="2000" dirty="0" err="1" smtClean="0"/>
              <a:t>will</a:t>
            </a:r>
            <a:r>
              <a:rPr lang="es-ES" sz="2000" dirty="0" smtClean="0"/>
              <a:t> be </a:t>
            </a:r>
            <a:r>
              <a:rPr lang="es-ES" sz="2000" dirty="0" err="1" smtClean="0"/>
              <a:t>even</a:t>
            </a:r>
            <a:r>
              <a:rPr lang="es-ES" sz="2000" dirty="0" smtClean="0"/>
              <a:t> </a:t>
            </a:r>
            <a:r>
              <a:rPr lang="es-ES" sz="2000" dirty="0" err="1" smtClean="0"/>
              <a:t>lower</a:t>
            </a:r>
            <a:r>
              <a:rPr lang="es-ES" sz="2000" dirty="0" smtClean="0"/>
              <a:t> </a:t>
            </a:r>
            <a:r>
              <a:rPr lang="es-ES" sz="2000" dirty="0" err="1" smtClean="0"/>
              <a:t>if</a:t>
            </a:r>
            <a:r>
              <a:rPr lang="es-ES" sz="2000" dirty="0" smtClean="0"/>
              <a:t> </a:t>
            </a:r>
            <a:r>
              <a:rPr lang="es-ES" sz="2000" dirty="0" err="1" smtClean="0"/>
              <a:t>we</a:t>
            </a:r>
            <a:r>
              <a:rPr lang="es-ES" sz="2000" dirty="0" smtClean="0"/>
              <a:t> </a:t>
            </a:r>
            <a:r>
              <a:rPr lang="es-ES" sz="2000" dirty="0" err="1" smtClean="0"/>
              <a:t>consider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carbon</a:t>
            </a:r>
            <a:r>
              <a:rPr lang="es-ES" sz="2000" dirty="0" smtClean="0"/>
              <a:t> </a:t>
            </a:r>
            <a:r>
              <a:rPr lang="es-ES" sz="2000" dirty="0" err="1" smtClean="0"/>
              <a:t>interstitials</a:t>
            </a:r>
            <a:r>
              <a:rPr lang="es-ES" sz="2000" dirty="0" smtClean="0"/>
              <a:t> </a:t>
            </a:r>
            <a:r>
              <a:rPr lang="es-ES" sz="2000" dirty="0" err="1" smtClean="0"/>
              <a:t>effect</a:t>
            </a:r>
            <a:r>
              <a:rPr lang="es-ES" sz="2000" dirty="0" smtClean="0"/>
              <a:t> (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future</a:t>
            </a:r>
            <a:r>
              <a:rPr lang="es-ES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sure</a:t>
            </a:r>
            <a:r>
              <a:rPr lang="es-ES" sz="2000" dirty="0" smtClean="0"/>
              <a:t>, </a:t>
            </a:r>
            <a:r>
              <a:rPr lang="es-ES" sz="2000" dirty="0" err="1" smtClean="0"/>
              <a:t>we</a:t>
            </a:r>
            <a:r>
              <a:rPr lang="es-ES" sz="2000" dirty="0" smtClean="0"/>
              <a:t> </a:t>
            </a:r>
            <a:r>
              <a:rPr lang="es-ES" sz="2000" dirty="0" err="1" smtClean="0"/>
              <a:t>need</a:t>
            </a:r>
            <a:r>
              <a:rPr lang="es-ES" sz="2000" dirty="0" smtClean="0"/>
              <a:t> more experimental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First</a:t>
            </a:r>
            <a:r>
              <a:rPr lang="es-ES" sz="2000" dirty="0" smtClean="0"/>
              <a:t>, </a:t>
            </a:r>
            <a:r>
              <a:rPr lang="es-ES" sz="2000" dirty="0" err="1" smtClean="0"/>
              <a:t>we</a:t>
            </a:r>
            <a:r>
              <a:rPr lang="es-ES" sz="2000" dirty="0" smtClean="0"/>
              <a:t> </a:t>
            </a:r>
            <a:r>
              <a:rPr lang="es-ES" sz="2000" dirty="0" err="1" smtClean="0"/>
              <a:t>analyze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300 </a:t>
            </a:r>
            <a:r>
              <a:rPr lang="es-ES" sz="2000" dirty="0" err="1" smtClean="0"/>
              <a:t>um</a:t>
            </a:r>
            <a:r>
              <a:rPr lang="es-ES" sz="2000" dirty="0" smtClean="0"/>
              <a:t> new LGAD </a:t>
            </a:r>
            <a:r>
              <a:rPr lang="es-ES" sz="2000" dirty="0" err="1" smtClean="0"/>
              <a:t>device</a:t>
            </a:r>
            <a:endParaRPr lang="es-E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Second</a:t>
            </a:r>
            <a:r>
              <a:rPr lang="es-ES" sz="2000" dirty="0" smtClean="0"/>
              <a:t>, </a:t>
            </a:r>
            <a:r>
              <a:rPr lang="es-ES" sz="2000" dirty="0" err="1" smtClean="0"/>
              <a:t>we</a:t>
            </a:r>
            <a:r>
              <a:rPr lang="es-ES" sz="2000" dirty="0" smtClean="0"/>
              <a:t> </a:t>
            </a:r>
            <a:r>
              <a:rPr lang="es-ES" sz="2000" dirty="0" err="1" smtClean="0"/>
              <a:t>analyze</a:t>
            </a:r>
            <a:r>
              <a:rPr lang="es-ES" sz="2000" dirty="0" smtClean="0"/>
              <a:t> a posible 50 </a:t>
            </a:r>
            <a:r>
              <a:rPr lang="es-ES" sz="2000" dirty="0" err="1" smtClean="0"/>
              <a:t>um</a:t>
            </a:r>
            <a:r>
              <a:rPr lang="es-ES" sz="2000" dirty="0" smtClean="0"/>
              <a:t> LGAD </a:t>
            </a:r>
            <a:r>
              <a:rPr lang="es-ES" sz="2000" dirty="0" err="1" smtClean="0"/>
              <a:t>device</a:t>
            </a:r>
            <a:endParaRPr lang="es-E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Exploration</a:t>
            </a:r>
            <a:r>
              <a:rPr lang="es-ES" sz="2000" dirty="0" smtClean="0"/>
              <a:t> of </a:t>
            </a:r>
            <a:r>
              <a:rPr lang="es-ES" sz="2000" dirty="0" err="1" smtClean="0"/>
              <a:t>different</a:t>
            </a:r>
            <a:r>
              <a:rPr lang="es-ES" sz="2000" dirty="0" smtClean="0"/>
              <a:t> </a:t>
            </a:r>
            <a:r>
              <a:rPr lang="es-ES" sz="2000" dirty="0" err="1" smtClean="0"/>
              <a:t>damage</a:t>
            </a:r>
            <a:r>
              <a:rPr lang="es-ES" sz="2000" dirty="0" smtClean="0"/>
              <a:t> </a:t>
            </a:r>
            <a:r>
              <a:rPr lang="es-ES" sz="2000" dirty="0" err="1" smtClean="0"/>
              <a:t>fluences</a:t>
            </a:r>
            <a:r>
              <a:rPr lang="es-ES" sz="2000" dirty="0" smtClean="0"/>
              <a:t>, </a:t>
            </a:r>
            <a:r>
              <a:rPr lang="es-ES" sz="2000" dirty="0" err="1" smtClean="0"/>
              <a:t>trap</a:t>
            </a:r>
            <a:r>
              <a:rPr lang="es-ES" sz="2000" dirty="0" smtClean="0"/>
              <a:t> &amp; </a:t>
            </a:r>
            <a:r>
              <a:rPr lang="es-ES" sz="2000" dirty="0" err="1" smtClean="0"/>
              <a:t>acceptor</a:t>
            </a:r>
            <a:r>
              <a:rPr lang="es-ES" sz="2000" dirty="0" smtClean="0"/>
              <a:t> </a:t>
            </a:r>
            <a:r>
              <a:rPr lang="es-ES" sz="2000" dirty="0" err="1" smtClean="0"/>
              <a:t>removal</a:t>
            </a:r>
            <a:r>
              <a:rPr lang="es-ES" sz="2000" dirty="0" smtClean="0"/>
              <a:t> </a:t>
            </a:r>
            <a:r>
              <a:rPr lang="es-ES" sz="2000" dirty="0" err="1" smtClean="0"/>
              <a:t>models</a:t>
            </a:r>
            <a:r>
              <a:rPr lang="es-ES" sz="2000" dirty="0" smtClean="0"/>
              <a:t>, 293 &amp; 253K, </a:t>
            </a:r>
            <a:r>
              <a:rPr lang="es-ES" sz="2000" dirty="0" err="1" smtClean="0"/>
              <a:t>even</a:t>
            </a:r>
            <a:r>
              <a:rPr lang="es-ES" sz="2000" dirty="0" smtClean="0"/>
              <a:t> variable </a:t>
            </a:r>
            <a:r>
              <a:rPr lang="es-ES" sz="2000" dirty="0" err="1" smtClean="0"/>
              <a:t>bias</a:t>
            </a:r>
            <a:endParaRPr lang="es-E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 smtClean="0"/>
              <a:t>Everything</a:t>
            </a:r>
            <a:r>
              <a:rPr lang="es-ES" sz="2000" dirty="0" smtClean="0"/>
              <a:t> </a:t>
            </a:r>
            <a:r>
              <a:rPr lang="es-ES" sz="2000" dirty="0" err="1" smtClean="0"/>
              <a:t>ready</a:t>
            </a:r>
            <a:r>
              <a:rPr lang="es-ES" sz="2000" dirty="0" smtClean="0"/>
              <a:t> to </a:t>
            </a:r>
            <a:r>
              <a:rPr lang="es-ES" sz="2000" dirty="0" err="1" smtClean="0"/>
              <a:t>inject</a:t>
            </a:r>
            <a:r>
              <a:rPr lang="es-ES" sz="2000" dirty="0" smtClean="0"/>
              <a:t> new data </a:t>
            </a:r>
            <a:r>
              <a:rPr lang="es-ES" sz="2000" dirty="0" err="1" smtClean="0"/>
              <a:t>from</a:t>
            </a:r>
            <a:r>
              <a:rPr lang="es-ES" sz="2000" dirty="0" smtClean="0"/>
              <a:t> </a:t>
            </a:r>
            <a:r>
              <a:rPr lang="es-ES" sz="2000" dirty="0" err="1" smtClean="0"/>
              <a:t>experiments</a:t>
            </a:r>
            <a:r>
              <a:rPr lang="es-ES" sz="2000" dirty="0" smtClean="0"/>
              <a:t> and </a:t>
            </a:r>
            <a:r>
              <a:rPr lang="es-ES" sz="2000" dirty="0" err="1" smtClean="0"/>
              <a:t>the</a:t>
            </a:r>
            <a:r>
              <a:rPr lang="es-ES" sz="2000" dirty="0" smtClean="0"/>
              <a:t> T </a:t>
            </a:r>
            <a:r>
              <a:rPr lang="es-ES" sz="2000" dirty="0" err="1" smtClean="0"/>
              <a:t>dependence</a:t>
            </a:r>
            <a:r>
              <a:rPr lang="es-ES" sz="2000" dirty="0" smtClean="0"/>
              <a:t> of </a:t>
            </a:r>
            <a:r>
              <a:rPr lang="es-ES" sz="2000" dirty="0" err="1" smtClean="0"/>
              <a:t>c</a:t>
            </a:r>
            <a:r>
              <a:rPr lang="es-ES" sz="2000" baseline="-25000" dirty="0" err="1" smtClean="0"/>
              <a:t>A</a:t>
            </a:r>
            <a:endParaRPr lang="en-US" sz="2000" baseline="-250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-48202" y="363912"/>
            <a:ext cx="5014215" cy="37591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 smtClean="0">
                <a:latin typeface="Calibri" panose="020F0502020204030204" pitchFamily="34" charset="0"/>
              </a:rPr>
              <a:t>LGAD-Ga </a:t>
            </a:r>
            <a:r>
              <a:rPr lang="es-ES" sz="2000" b="1" dirty="0" err="1" smtClean="0">
                <a:latin typeface="Calibri" panose="020F0502020204030204" pitchFamily="34" charset="0"/>
              </a:rPr>
              <a:t>analysis</a:t>
            </a:r>
            <a:r>
              <a:rPr lang="es-ES" sz="2000" b="1" dirty="0" smtClean="0">
                <a:latin typeface="Calibri" panose="020F0502020204030204" pitchFamily="34" charset="0"/>
              </a:rPr>
              <a:t>, a </a:t>
            </a:r>
            <a:r>
              <a:rPr lang="es-ES" sz="2000" b="1" dirty="0" err="1" smtClean="0">
                <a:latin typeface="Calibri" panose="020F0502020204030204" pitchFamily="34" charset="0"/>
              </a:rPr>
              <a:t>tentative</a:t>
            </a:r>
            <a:r>
              <a:rPr lang="es-ES" sz="2000" b="1" dirty="0" smtClean="0">
                <a:latin typeface="Calibri" panose="020F0502020204030204" pitchFamily="34" charset="0"/>
              </a:rPr>
              <a:t> </a:t>
            </a:r>
            <a:r>
              <a:rPr lang="es-ES" sz="2000" b="1" dirty="0" err="1" smtClean="0">
                <a:latin typeface="Calibri" panose="020F0502020204030204" pitchFamily="34" charset="0"/>
              </a:rPr>
              <a:t>one</a:t>
            </a:r>
            <a:endParaRPr lang="es-ES" sz="20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98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063" y="409433"/>
            <a:ext cx="5258936" cy="408197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930"/>
            <a:ext cx="7096819" cy="5052430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950633"/>
              </p:ext>
            </p:extLst>
          </p:nvPr>
        </p:nvGraphicFramePr>
        <p:xfrm>
          <a:off x="7410734" y="4454009"/>
          <a:ext cx="4326341" cy="1931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22"/>
                <a:gridCol w="1177478"/>
                <a:gridCol w="1015066"/>
                <a:gridCol w="1157175"/>
              </a:tblGrid>
              <a:tr h="389318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</a:t>
                      </a:r>
                    </a:p>
                    <a:p>
                      <a:r>
                        <a:rPr lang="es-ES" sz="1200" dirty="0" smtClean="0"/>
                        <a:t>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endParaRPr lang="es-ES" sz="1200" dirty="0" smtClean="0"/>
                    </a:p>
                    <a:p>
                      <a:r>
                        <a:rPr lang="es-ES" sz="1200" u="sng" dirty="0" smtClean="0"/>
                        <a:t>PIN</a:t>
                      </a:r>
                      <a:r>
                        <a:rPr lang="es-ES" sz="1200" dirty="0" smtClean="0"/>
                        <a:t> (C)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Gain</a:t>
                      </a:r>
                      <a:endParaRPr lang="es-ES" sz="1200" dirty="0" smtClean="0"/>
                    </a:p>
                    <a:p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lgad</a:t>
                      </a:r>
                      <a:r>
                        <a:rPr lang="es-ES" sz="1200" dirty="0" smtClean="0"/>
                        <a:t>/</a:t>
                      </a:r>
                      <a:r>
                        <a:rPr lang="es-ES" sz="1200" dirty="0" err="1" smtClean="0"/>
                        <a:t>Q</a:t>
                      </a:r>
                      <a:r>
                        <a:rPr lang="es-ES" sz="1200" baseline="-25000" dirty="0" err="1" smtClean="0"/>
                        <a:t>pin</a:t>
                      </a:r>
                      <a:endParaRPr lang="es-ES" sz="1200" baseline="-25000" dirty="0"/>
                    </a:p>
                  </a:txBody>
                  <a:tcPr/>
                </a:tc>
              </a:tr>
              <a:tr h="294934">
                <a:tc>
                  <a:txBody>
                    <a:bodyPr/>
                    <a:lstStyle/>
                    <a:p>
                      <a:r>
                        <a:rPr lang="es-ES" sz="12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7,42e-15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2,01e-15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3,689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94934"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1e13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7,19e-15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2,01e-15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3,581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94934"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5,6e-15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1,99e-15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2,818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94934"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1,86e-15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1,19e-15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1,563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294934"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2e15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1,28e-15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9,98e-16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rgbClr val="009900"/>
                          </a:solidFill>
                        </a:rPr>
                        <a:t>1,284</a:t>
                      </a:r>
                      <a:endParaRPr lang="es-ES" sz="12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353401" y="5185550"/>
            <a:ext cx="3559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LGAD300um</a:t>
            </a:r>
          </a:p>
          <a:p>
            <a:r>
              <a:rPr lang="es-ES" dirty="0" smtClean="0"/>
              <a:t>Red Laser Back</a:t>
            </a:r>
          </a:p>
          <a:p>
            <a:r>
              <a:rPr lang="es-ES" dirty="0" smtClean="0"/>
              <a:t>400V </a:t>
            </a:r>
            <a:r>
              <a:rPr lang="es-ES" dirty="0" err="1" smtClean="0"/>
              <a:t>Bias</a:t>
            </a:r>
            <a:r>
              <a:rPr lang="es-ES" dirty="0" smtClean="0"/>
              <a:t> 293K</a:t>
            </a:r>
          </a:p>
          <a:p>
            <a:r>
              <a:rPr lang="es-ES" dirty="0" smtClean="0"/>
              <a:t>1e13-2e15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  <a:endParaRPr lang="en-US" baseline="30000" dirty="0"/>
          </a:p>
        </p:txBody>
      </p:sp>
      <p:grpSp>
        <p:nvGrpSpPr>
          <p:cNvPr id="8" name="Grupo 7"/>
          <p:cNvGrpSpPr/>
          <p:nvPr/>
        </p:nvGrpSpPr>
        <p:grpSpPr>
          <a:xfrm>
            <a:off x="4584631" y="5269843"/>
            <a:ext cx="1627369" cy="714829"/>
            <a:chOff x="1725263" y="2742648"/>
            <a:chExt cx="1627369" cy="7148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CuadroTexto 5"/>
                <p:cNvSpPr txBox="1"/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s-E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p>
                          <m:sSupPr>
                            <m:ctrlPr>
                              <a:rPr lang="es-E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6" name="CuadroTexto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7317" y="2742648"/>
                  <a:ext cx="1499898" cy="31970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252" t="-5660" r="-3252" b="-150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CuadroTexto 6"/>
            <p:cNvSpPr txBox="1"/>
            <p:nvPr/>
          </p:nvSpPr>
          <p:spPr>
            <a:xfrm>
              <a:off x="1725263" y="3088145"/>
              <a:ext cx="1627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c=4x10e</a:t>
              </a:r>
              <a:r>
                <a:rPr lang="es-ES" baseline="30000" dirty="0" smtClean="0"/>
                <a:t>-16</a:t>
              </a:r>
              <a:r>
                <a:rPr lang="es-ES" dirty="0" smtClean="0"/>
                <a:t> cm</a:t>
              </a:r>
              <a:r>
                <a:rPr lang="es-ES" baseline="30000" dirty="0" smtClean="0"/>
                <a:t>-2</a:t>
              </a:r>
              <a:endParaRPr lang="en-US" baseline="30000" dirty="0"/>
            </a:p>
          </p:txBody>
        </p:sp>
      </p:grpSp>
      <p:sp>
        <p:nvSpPr>
          <p:cNvPr id="9" name="CuadroTexto 8"/>
          <p:cNvSpPr txBox="1"/>
          <p:nvPr/>
        </p:nvSpPr>
        <p:spPr>
          <a:xfrm>
            <a:off x="4153006" y="5955260"/>
            <a:ext cx="249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New Perugia </a:t>
            </a:r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endParaRPr lang="en-U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-48202" y="363912"/>
            <a:ext cx="5014215" cy="37591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 err="1" smtClean="0">
                <a:latin typeface="Calibri" panose="020F0502020204030204" pitchFamily="34" charset="0"/>
              </a:rPr>
              <a:t>Acceptor</a:t>
            </a:r>
            <a:r>
              <a:rPr lang="es-ES" sz="2000" b="1" dirty="0" smtClean="0">
                <a:latin typeface="Calibri" panose="020F0502020204030204" pitchFamily="34" charset="0"/>
              </a:rPr>
              <a:t> </a:t>
            </a:r>
            <a:r>
              <a:rPr lang="es-ES" sz="2000" b="1" dirty="0" err="1" smtClean="0">
                <a:latin typeface="Calibri" panose="020F0502020204030204" pitchFamily="34" charset="0"/>
              </a:rPr>
              <a:t>Removal+Trap</a:t>
            </a:r>
            <a:r>
              <a:rPr lang="es-ES" sz="2000" b="1" dirty="0" smtClean="0">
                <a:latin typeface="Calibri" panose="020F0502020204030204" pitchFamily="34" charset="0"/>
              </a:rPr>
              <a:t> </a:t>
            </a:r>
            <a:r>
              <a:rPr lang="es-ES" sz="2000" b="1" dirty="0" err="1" smtClean="0">
                <a:latin typeface="Calibri" panose="020F0502020204030204" pitchFamily="34" charset="0"/>
              </a:rPr>
              <a:t>Model</a:t>
            </a:r>
            <a:r>
              <a:rPr lang="es-ES" sz="2000" b="1" dirty="0" smtClean="0">
                <a:latin typeface="Calibri" panose="020F0502020204030204" pitchFamily="34" charset="0"/>
              </a:rPr>
              <a:t> (New Perugia)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010444" y="679804"/>
            <a:ext cx="38276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LGAD7859_Gallium_RedLaserBack_400V</a:t>
            </a:r>
            <a:endParaRPr lang="en-US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909683" y="432054"/>
            <a:ext cx="40809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/>
              <a:t>detector PINLGAD7859_Gallium_RedLaserBack_400V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704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14550</TotalTime>
  <Words>1341</Words>
  <Application>Microsoft Office PowerPoint</Application>
  <PresentationFormat>Panorámica</PresentationFormat>
  <Paragraphs>371</Paragraphs>
  <Slides>16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Liberation Sans</vt:lpstr>
      <vt:lpstr>Symbol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rogelio</dc:creator>
  <cp:lastModifiedBy>rogelio</cp:lastModifiedBy>
  <cp:revision>411</cp:revision>
  <cp:lastPrinted>2014-09-28T22:54:07Z</cp:lastPrinted>
  <dcterms:created xsi:type="dcterms:W3CDTF">2013-07-09T16:55:04Z</dcterms:created>
  <dcterms:modified xsi:type="dcterms:W3CDTF">2017-06-05T11:53:09Z</dcterms:modified>
</cp:coreProperties>
</file>