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7" r:id="rId2"/>
    <p:sldId id="390" r:id="rId3"/>
    <p:sldId id="391" r:id="rId4"/>
    <p:sldId id="401" r:id="rId5"/>
    <p:sldId id="392" r:id="rId6"/>
    <p:sldId id="393" r:id="rId7"/>
    <p:sldId id="394" r:id="rId8"/>
    <p:sldId id="395" r:id="rId9"/>
    <p:sldId id="396" r:id="rId10"/>
    <p:sldId id="397" r:id="rId11"/>
    <p:sldId id="402" r:id="rId12"/>
    <p:sldId id="398" r:id="rId13"/>
    <p:sldId id="399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2" clrIdx="0">
    <p:extLst>
      <p:ext uri="{19B8F6BF-5375-455C-9EA6-DF929625EA0E}">
        <p15:presenceInfo xmlns:p15="http://schemas.microsoft.com/office/powerpoint/2012/main" userId="S-1-5-21-1526224874-1540688658-1361462980-1137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03E"/>
    <a:srgbClr val="E80202"/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1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2178" y="186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90" d="100"/>
          <a:sy n="90" d="100"/>
        </p:scale>
        <p:origin x="3060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3B1B2-45D6-4458-AEBF-412F1E339A09}" type="datetimeFigureOut">
              <a:rPr lang="en-GB" smtClean="0"/>
              <a:pPr/>
              <a:t>10/05/2017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48C59-78F1-41BB-9016-33F1A3024E2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066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pPr/>
              <a:t>10/05/2017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FFA 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64"/>
            <a:ext cx="8226854" cy="3955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Espace réservé du texte 29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441429"/>
            <a:ext cx="9144000" cy="0"/>
          </a:xfrm>
          <a:prstGeom prst="line">
            <a:avLst/>
          </a:prstGeom>
          <a:ln w="2540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1309432" y="486243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Raffaello Secondo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3210" y="483816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1"/>
          <p:cNvSpPr txBox="1">
            <a:spLocks/>
          </p:cNvSpPr>
          <p:nvPr userDrawn="1"/>
        </p:nvSpPr>
        <p:spPr>
          <a:xfrm>
            <a:off x="3221792" y="4862653"/>
            <a:ext cx="474618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latin typeface="+mj-lt"/>
                <a:cs typeface="Arial" panose="020B0604020202020204" pitchFamily="34" charset="0"/>
              </a:rPr>
              <a:t>CERN - ESA Meeting</a:t>
            </a:r>
            <a:r>
              <a:rPr lang="en-US" sz="1200" dirty="0" smtClean="0">
                <a:latin typeface="+mj-lt"/>
                <a:cs typeface="Arial" panose="020B0604020202020204" pitchFamily="34" charset="0"/>
              </a:rPr>
              <a:t>- </a:t>
            </a:r>
            <a:r>
              <a:rPr lang="en-US" sz="1200" baseline="0" dirty="0" smtClean="0">
                <a:latin typeface="+mj-lt"/>
                <a:cs typeface="Arial" panose="020B0604020202020204" pitchFamily="34" charset="0"/>
              </a:rPr>
              <a:t> 10/5/2017</a:t>
            </a:r>
            <a:endParaRPr lang="en-US" sz="1200" dirty="0" smtClean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046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472716" y="479712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Raffaello Secondo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7888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935713" y="4790958"/>
            <a:ext cx="339717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COTS components at CERN  - </a:t>
            </a:r>
            <a:r>
              <a:rPr lang="en-US" sz="1200" baseline="0" dirty="0" smtClean="0"/>
              <a:t> 10/5/2017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006"/>
          <a:stretch/>
        </p:blipFill>
        <p:spPr>
          <a:xfrm>
            <a:off x="6648" y="4527550"/>
            <a:ext cx="658981" cy="61595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688910" y="4579975"/>
            <a:ext cx="648104" cy="563525"/>
            <a:chOff x="786878" y="4579975"/>
            <a:chExt cx="648104" cy="563525"/>
          </a:xfrm>
        </p:grpSpPr>
        <p:pic>
          <p:nvPicPr>
            <p:cNvPr id="10" name="Picture 10" descr="http://en.web.cern.ch/sites/en.web.cern.ch/files/en_logo.png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209"/>
            <a:stretch/>
          </p:blipFill>
          <p:spPr bwMode="auto">
            <a:xfrm>
              <a:off x="786878" y="4579975"/>
              <a:ext cx="268361" cy="257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" descr="http://en.web.cern.ch/sites/en.web.cern.ch/files/en_logo.png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79" t="15013" r="41881" b="6475"/>
            <a:stretch/>
          </p:blipFill>
          <p:spPr bwMode="auto">
            <a:xfrm>
              <a:off x="786878" y="4797120"/>
              <a:ext cx="628091" cy="202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en.web.cern.ch/sites/en.web.cern.ch/files/en_logo.png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34" t="22242" b="1"/>
            <a:stretch/>
          </p:blipFill>
          <p:spPr bwMode="auto">
            <a:xfrm>
              <a:off x="786878" y="4943399"/>
              <a:ext cx="648104" cy="200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6" name="Straight Connector 5"/>
          <p:cNvCxnSpPr/>
          <p:nvPr userDrawn="1"/>
        </p:nvCxnSpPr>
        <p:spPr>
          <a:xfrm>
            <a:off x="624809" y="4612631"/>
            <a:ext cx="0" cy="482725"/>
          </a:xfrm>
          <a:prstGeom prst="line">
            <a:avLst/>
          </a:prstGeom>
          <a:ln w="635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tif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2.emf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1434618" y="2790113"/>
            <a:ext cx="6196013" cy="125048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2000" dirty="0" smtClean="0"/>
              <a:t>Raffaello</a:t>
            </a:r>
            <a:r>
              <a:rPr lang="en-GB" sz="2000" dirty="0" smtClean="0">
                <a:solidFill>
                  <a:schemeClr val="accent6"/>
                </a:solidFill>
              </a:rPr>
              <a:t> </a:t>
            </a:r>
            <a:r>
              <a:rPr lang="en-GB" sz="2000" dirty="0" smtClean="0"/>
              <a:t>Secondo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8684" y="1609325"/>
            <a:ext cx="8226425" cy="96977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s-ES" sz="2800" b="1" dirty="0" err="1" smtClean="0"/>
              <a:t>The</a:t>
            </a:r>
            <a:r>
              <a:rPr lang="es-ES" sz="2800" b="1" dirty="0" smtClean="0"/>
              <a:t> CELESTA 1U </a:t>
            </a:r>
            <a:r>
              <a:rPr lang="es-ES" sz="2800" b="1" dirty="0" err="1" smtClean="0"/>
              <a:t>CubeSat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Project </a:t>
            </a:r>
            <a:r>
              <a:rPr lang="es-ES" sz="2800" b="1" dirty="0" err="1" smtClean="0"/>
              <a:t>Design</a:t>
            </a:r>
            <a:r>
              <a:rPr lang="es-ES" sz="2800" b="1" dirty="0" smtClean="0"/>
              <a:t> and Status</a:t>
            </a:r>
            <a:endParaRPr lang="en-US" sz="1800" i="1" dirty="0"/>
          </a:p>
        </p:txBody>
      </p:sp>
      <p:pic>
        <p:nvPicPr>
          <p:cNvPr id="10" name="Picture 4" descr="http://r2e.web.cern.ch/R2E/Pictures/R2E_Logo_f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217" y="325865"/>
            <a:ext cx="894892" cy="86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658" y="223401"/>
            <a:ext cx="984447" cy="98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17427" y="3396757"/>
            <a:ext cx="24289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atin typeface="Roboto"/>
              </a:rPr>
              <a:t>10</a:t>
            </a:r>
            <a:r>
              <a:rPr lang="en-GB" baseline="30000" dirty="0" smtClean="0">
                <a:latin typeface="Roboto"/>
              </a:rPr>
              <a:t>th</a:t>
            </a:r>
            <a:r>
              <a:rPr lang="en-GB" dirty="0" smtClean="0">
                <a:latin typeface="Roboto"/>
              </a:rPr>
              <a:t> May 2017</a:t>
            </a:r>
          </a:p>
          <a:p>
            <a:r>
              <a:rPr lang="en-GB" dirty="0" smtClean="0">
                <a:latin typeface="Roboto"/>
              </a:rPr>
              <a:t>CERN – ESA Meeting</a:t>
            </a:r>
            <a:endParaRPr lang="en-GB" b="0" i="0" dirty="0">
              <a:effectLst/>
              <a:latin typeface="Roboto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t="20261" b="21670"/>
          <a:stretch>
            <a:fillRect/>
          </a:stretch>
        </p:blipFill>
        <p:spPr>
          <a:xfrm>
            <a:off x="323290" y="223401"/>
            <a:ext cx="1987141" cy="11539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351" y="3194801"/>
            <a:ext cx="1953731" cy="8541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90" y="2912257"/>
            <a:ext cx="1130831" cy="113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at CHARM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61" y="1097559"/>
            <a:ext cx="2096589" cy="2151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Group 6"/>
          <p:cNvGrpSpPr/>
          <p:nvPr/>
        </p:nvGrpSpPr>
        <p:grpSpPr>
          <a:xfrm>
            <a:off x="3491893" y="1245941"/>
            <a:ext cx="4832985" cy="3048351"/>
            <a:chOff x="5183566" y="3337946"/>
            <a:chExt cx="7450394" cy="424664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8976" y="3337946"/>
              <a:ext cx="3184984" cy="424664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3566" y="3662154"/>
              <a:ext cx="3510106" cy="263257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1" name="Right Arrow 10"/>
          <p:cNvSpPr/>
          <p:nvPr/>
        </p:nvSpPr>
        <p:spPr>
          <a:xfrm>
            <a:off x="5516211" y="2543282"/>
            <a:ext cx="1295400" cy="32385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099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Snapshot of Sensors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095" y="688128"/>
            <a:ext cx="5233299" cy="407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2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CSU Facilities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19" y="551763"/>
            <a:ext cx="4230625" cy="1915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623" y="563869"/>
            <a:ext cx="3468573" cy="1903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175199" y="3191022"/>
            <a:ext cx="32490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Mechanical and thermal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Integration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Compliant with FYS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768" y="2789579"/>
            <a:ext cx="2361061" cy="1831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7444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3734"/>
            <a:ext cx="8226854" cy="395525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14"/>
          <a:stretch/>
        </p:blipFill>
        <p:spPr>
          <a:xfrm>
            <a:off x="2191274" y="620123"/>
            <a:ext cx="4348480" cy="2103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574800" y="3284648"/>
            <a:ext cx="64426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Waiting for FYS approval.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Evaluating new sensors/upgrades (floating gates?)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Possible launch in 2019 ( according to FYS schedules eventually)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645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2529" y="565489"/>
            <a:ext cx="83915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u="sng" dirty="0" smtClean="0">
                <a:solidFill>
                  <a:srgbClr val="FF0000"/>
                </a:solidFill>
              </a:rPr>
              <a:t>CELESTA</a:t>
            </a:r>
            <a:r>
              <a:rPr lang="fr-FR" sz="1400" dirty="0"/>
              <a:t>: </a:t>
            </a:r>
            <a:r>
              <a:rPr lang="en-GB" sz="1400" b="1" dirty="0">
                <a:solidFill>
                  <a:srgbClr val="FF0000"/>
                </a:solidFill>
              </a:rPr>
              <a:t>C</a:t>
            </a:r>
            <a:r>
              <a:rPr lang="en-US" sz="1400" b="1" dirty="0">
                <a:solidFill>
                  <a:srgbClr val="FF0000"/>
                </a:solidFill>
              </a:rPr>
              <a:t>E</a:t>
            </a:r>
            <a:r>
              <a:rPr lang="en-US" sz="1400" dirty="0"/>
              <a:t>RN </a:t>
            </a:r>
            <a:r>
              <a:rPr lang="en-US" sz="1400" b="1" dirty="0" err="1">
                <a:solidFill>
                  <a:srgbClr val="FF0000"/>
                </a:solidFill>
              </a:rPr>
              <a:t>L</a:t>
            </a:r>
            <a:r>
              <a:rPr lang="en-US" sz="1400" dirty="0" err="1"/>
              <a:t>atchup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FF0000"/>
                </a:solidFill>
              </a:rPr>
              <a:t>E</a:t>
            </a:r>
            <a:r>
              <a:rPr lang="en-US" sz="1400" dirty="0"/>
              <a:t>xperiment and </a:t>
            </a:r>
            <a:r>
              <a:rPr lang="en-US" sz="1400" b="1" dirty="0" err="1">
                <a:solidFill>
                  <a:srgbClr val="FF0000"/>
                </a:solidFill>
              </a:rPr>
              <a:t>ST</a:t>
            </a:r>
            <a:r>
              <a:rPr lang="en-US" sz="1400" dirty="0" err="1"/>
              <a:t>udent</a:t>
            </a:r>
            <a:r>
              <a:rPr lang="en-US" sz="1400" dirty="0"/>
              <a:t> </a:t>
            </a:r>
            <a:r>
              <a:rPr lang="en-US" sz="1400" dirty="0" err="1"/>
              <a:t>s</a:t>
            </a:r>
            <a:r>
              <a:rPr lang="en-US" sz="1400" b="1" dirty="0" err="1">
                <a:solidFill>
                  <a:srgbClr val="FF0000"/>
                </a:solidFill>
              </a:rPr>
              <a:t>A</a:t>
            </a:r>
            <a:r>
              <a:rPr lang="en-US" sz="1400" dirty="0" err="1"/>
              <a:t>tellite</a:t>
            </a:r>
            <a:endParaRPr lang="en-US" sz="1400" dirty="0"/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T</a:t>
            </a:r>
            <a:r>
              <a:rPr lang="fr-FR" sz="1400" dirty="0"/>
              <a:t>he </a:t>
            </a:r>
            <a:r>
              <a:rPr lang="fr-FR" sz="1400" dirty="0" err="1"/>
              <a:t>scientific</a:t>
            </a:r>
            <a:r>
              <a:rPr lang="fr-FR" sz="1400" dirty="0"/>
              <a:t> </a:t>
            </a:r>
            <a:r>
              <a:rPr lang="fr-FR" sz="1400" b="1" dirty="0" err="1"/>
              <a:t>Payload</a:t>
            </a:r>
            <a:r>
              <a:rPr lang="fr-FR" sz="1400" b="1" dirty="0"/>
              <a:t> </a:t>
            </a:r>
            <a:r>
              <a:rPr lang="fr-FR" sz="1400" dirty="0"/>
              <a:t>of the first CERN-</a:t>
            </a:r>
            <a:r>
              <a:rPr lang="fr-FR" sz="1400" dirty="0" err="1"/>
              <a:t>driven</a:t>
            </a:r>
            <a:r>
              <a:rPr lang="fr-FR" sz="1400" dirty="0"/>
              <a:t> Small Satellite.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t="20261" b="21670"/>
          <a:stretch>
            <a:fillRect/>
          </a:stretch>
        </p:blipFill>
        <p:spPr>
          <a:xfrm>
            <a:off x="1548021" y="1492661"/>
            <a:ext cx="1223365" cy="710394"/>
          </a:xfrm>
          <a:prstGeom prst="rect">
            <a:avLst/>
          </a:prstGeom>
        </p:spPr>
      </p:pic>
      <p:pic>
        <p:nvPicPr>
          <p:cNvPr id="10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12" y="1530043"/>
            <a:ext cx="664921" cy="66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20"/>
          <p:cNvGrpSpPr/>
          <p:nvPr/>
        </p:nvGrpSpPr>
        <p:grpSpPr>
          <a:xfrm>
            <a:off x="1176377" y="1689856"/>
            <a:ext cx="228600" cy="269459"/>
            <a:chOff x="5819775" y="3600202"/>
            <a:chExt cx="228600" cy="269459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5934075" y="3600202"/>
              <a:ext cx="0" cy="269459"/>
            </a:xfrm>
            <a:prstGeom prst="line">
              <a:avLst/>
            </a:prstGeom>
            <a:ln w="539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819775" y="3734931"/>
              <a:ext cx="228600" cy="0"/>
            </a:xfrm>
            <a:prstGeom prst="line">
              <a:avLst/>
            </a:prstGeom>
            <a:ln w="539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2" descr="https://indico.cern.ch/event/450496/images/6352-Logo-label_K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6" y="2137977"/>
            <a:ext cx="1205883" cy="31406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/>
          <p:cNvCxnSpPr/>
          <p:nvPr/>
        </p:nvCxnSpPr>
        <p:spPr>
          <a:xfrm flipH="1">
            <a:off x="2849982" y="1891978"/>
            <a:ext cx="228600" cy="0"/>
          </a:xfrm>
          <a:prstGeom prst="line">
            <a:avLst/>
          </a:prstGeom>
          <a:ln w="539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849982" y="1808399"/>
            <a:ext cx="228600" cy="0"/>
          </a:xfrm>
          <a:prstGeom prst="line">
            <a:avLst/>
          </a:prstGeom>
          <a:ln w="539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538" y="647143"/>
            <a:ext cx="2624344" cy="26243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816" y="1224408"/>
            <a:ext cx="1959752" cy="14698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132" y="1235484"/>
            <a:ext cx="1803236" cy="1595621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>
          <a:xfrm>
            <a:off x="6496050" y="1651118"/>
            <a:ext cx="990600" cy="51319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290677" y="2883525"/>
            <a:ext cx="683439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 smtClean="0"/>
              <a:t>Why CELESTA? - Mission GOALS</a:t>
            </a:r>
          </a:p>
          <a:p>
            <a:endParaRPr lang="en-GB" sz="1400" u="sng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 CubeSat-Payload </a:t>
            </a:r>
            <a:r>
              <a:rPr lang="en-GB" sz="1400" dirty="0"/>
              <a:t>version of the </a:t>
            </a:r>
            <a:r>
              <a:rPr lang="en-GB" sz="1400" b="1" dirty="0">
                <a:solidFill>
                  <a:srgbClr val="FF0000"/>
                </a:solidFill>
              </a:rPr>
              <a:t>CERN </a:t>
            </a:r>
            <a:r>
              <a:rPr lang="en-GB" sz="1400" b="1" dirty="0" err="1" smtClean="0">
                <a:solidFill>
                  <a:srgbClr val="FF0000"/>
                </a:solidFill>
              </a:rPr>
              <a:t>RadMon</a:t>
            </a:r>
            <a:r>
              <a:rPr lang="en-GB" sz="1400" b="1" dirty="0" smtClean="0">
                <a:solidFill>
                  <a:srgbClr val="FF0000"/>
                </a:solidFill>
              </a:rPr>
              <a:t> V6</a:t>
            </a:r>
            <a:r>
              <a:rPr lang="en-GB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 Nanosatellites </a:t>
            </a:r>
            <a:r>
              <a:rPr lang="en-GB" sz="1400" b="1" dirty="0" smtClean="0">
                <a:solidFill>
                  <a:srgbClr val="FF0000"/>
                </a:solidFill>
              </a:rPr>
              <a:t>radiation qualification procedure </a:t>
            </a:r>
            <a:r>
              <a:rPr lang="en-GB" sz="1400" dirty="0" smtClean="0"/>
              <a:t>at </a:t>
            </a:r>
            <a:r>
              <a:rPr lang="en-GB" sz="1400" b="1" dirty="0" smtClean="0">
                <a:solidFill>
                  <a:srgbClr val="FF0000"/>
                </a:solidFill>
              </a:rPr>
              <a:t>CHARM</a:t>
            </a:r>
            <a:r>
              <a:rPr lang="en-GB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Comparison</a:t>
            </a:r>
            <a:r>
              <a:rPr lang="en-GB" sz="1400" dirty="0" smtClean="0"/>
              <a:t> of </a:t>
            </a:r>
            <a:r>
              <a:rPr lang="en-GB" sz="1400" b="1" dirty="0" smtClean="0">
                <a:solidFill>
                  <a:srgbClr val="FF0000"/>
                </a:solidFill>
              </a:rPr>
              <a:t>radiation effects </a:t>
            </a:r>
            <a:r>
              <a:rPr lang="en-GB" sz="1400" dirty="0" smtClean="0"/>
              <a:t>between </a:t>
            </a:r>
            <a:r>
              <a:rPr lang="en-GB" sz="1400" b="1" dirty="0" smtClean="0"/>
              <a:t>LEO</a:t>
            </a:r>
            <a:r>
              <a:rPr lang="en-GB" sz="1400" dirty="0" smtClean="0"/>
              <a:t> </a:t>
            </a:r>
            <a:r>
              <a:rPr lang="en-GB" sz="1400" b="1" dirty="0" smtClean="0"/>
              <a:t>space</a:t>
            </a:r>
            <a:r>
              <a:rPr lang="en-GB" sz="1400" dirty="0" smtClean="0"/>
              <a:t> </a:t>
            </a:r>
            <a:r>
              <a:rPr lang="en-GB" sz="1400" b="1" dirty="0" smtClean="0"/>
              <a:t>environment</a:t>
            </a:r>
            <a:r>
              <a:rPr lang="en-GB" sz="1400" dirty="0" smtClean="0"/>
              <a:t> and </a:t>
            </a:r>
            <a:r>
              <a:rPr lang="en-GB" sz="1400" b="1" dirty="0" smtClean="0"/>
              <a:t>CHARM</a:t>
            </a:r>
            <a:r>
              <a:rPr lang="en-GB" sz="1400" dirty="0" smtClean="0"/>
              <a:t>.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SRAM </a:t>
            </a:r>
            <a:r>
              <a:rPr lang="en-GB" sz="1400" b="1" dirty="0">
                <a:solidFill>
                  <a:srgbClr val="FF0000"/>
                </a:solidFill>
              </a:rPr>
              <a:t>Latch-up</a:t>
            </a:r>
            <a:r>
              <a:rPr lang="en-GB" sz="1400" dirty="0"/>
              <a:t> </a:t>
            </a:r>
            <a:r>
              <a:rPr lang="en-GB" sz="1400" dirty="0" smtClean="0"/>
              <a:t>Experiment: </a:t>
            </a:r>
            <a:r>
              <a:rPr lang="en-GB" sz="1400" u="sng" dirty="0"/>
              <a:t>Compare radiation </a:t>
            </a:r>
            <a:r>
              <a:rPr lang="en-GB" sz="1400" u="sng" dirty="0" smtClean="0"/>
              <a:t>levels between equator </a:t>
            </a:r>
            <a:r>
              <a:rPr lang="en-GB" sz="1400" u="sng" dirty="0"/>
              <a:t>and poles</a:t>
            </a:r>
            <a:r>
              <a:rPr lang="en-GB" sz="1400" dirty="0"/>
              <a:t>.</a:t>
            </a:r>
            <a:endParaRPr lang="en-GB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 Test </a:t>
            </a:r>
            <a:r>
              <a:rPr lang="en-GB" sz="1400" dirty="0"/>
              <a:t>the </a:t>
            </a:r>
            <a:r>
              <a:rPr lang="en-GB" sz="1400" b="1" dirty="0">
                <a:solidFill>
                  <a:srgbClr val="FF0000"/>
                </a:solidFill>
              </a:rPr>
              <a:t>ROBUSTA </a:t>
            </a:r>
            <a:r>
              <a:rPr lang="en-GB" sz="1400" dirty="0"/>
              <a:t>platform</a:t>
            </a:r>
            <a:r>
              <a:rPr lang="en-GB" sz="1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2168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9685"/>
            <a:ext cx="8226854" cy="395525"/>
          </a:xfrm>
        </p:spPr>
        <p:txBody>
          <a:bodyPr/>
          <a:lstStyle/>
          <a:p>
            <a:r>
              <a:rPr lang="en-GB" dirty="0" err="1" smtClean="0"/>
              <a:t>Workplan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26211" y="4856547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017271" y="3835536"/>
            <a:ext cx="3579964" cy="164393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0876" lvl="1" indent="0">
              <a:buFont typeface="Arial"/>
              <a:buNone/>
            </a:pPr>
            <a:endParaRPr lang="en-GB" sz="1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704391" y="837353"/>
                <a:ext cx="7180529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400" b="1" dirty="0" smtClean="0"/>
                  <a:t>Two 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Low Earth Orbits </a:t>
                </a:r>
                <a:r>
                  <a:rPr lang="en-GB" sz="1400" b="1" dirty="0" smtClean="0"/>
                  <a:t>(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LEO</a:t>
                </a:r>
                <a:r>
                  <a:rPr lang="en-GB" sz="1400" b="1" dirty="0" smtClean="0"/>
                  <a:t>)</a:t>
                </a:r>
                <a:r>
                  <a:rPr lang="en-GB" sz="1400" dirty="0" smtClean="0"/>
                  <a:t> </a:t>
                </a:r>
                <a:r>
                  <a:rPr lang="en-GB" sz="1400" dirty="0"/>
                  <a:t>proposed: </a:t>
                </a:r>
              </a:p>
              <a:p>
                <a:pPr marL="625475" lvl="1" indent="-214313">
                  <a:buFontTx/>
                  <a:buChar char="-"/>
                </a:pPr>
                <a:r>
                  <a:rPr lang="en-GB" sz="1400" b="1" dirty="0">
                    <a:solidFill>
                      <a:srgbClr val="FF0000"/>
                    </a:solidFill>
                  </a:rPr>
                  <a:t>Circular</a:t>
                </a:r>
                <a:r>
                  <a:rPr lang="en-GB" sz="1400" b="1" dirty="0"/>
                  <a:t>:</a:t>
                </a:r>
                <a:r>
                  <a:rPr lang="en-GB" sz="1400" dirty="0"/>
                  <a:t> 600 </a:t>
                </a:r>
                <a:r>
                  <a:rPr lang="en-GB" sz="1400" dirty="0" smtClean="0"/>
                  <a:t>km x 600 km Perigee/Apogee</a:t>
                </a:r>
                <a:r>
                  <a:rPr lang="en-GB" sz="1400" dirty="0"/>
                  <a:t>. </a:t>
                </a:r>
              </a:p>
              <a:p>
                <a:pPr marL="625475" lvl="1" indent="-214313">
                  <a:buFontTx/>
                  <a:buChar char="-"/>
                </a:pPr>
                <a:r>
                  <a:rPr lang="en-GB" sz="1400" b="1" dirty="0">
                    <a:solidFill>
                      <a:srgbClr val="FF0000"/>
                    </a:solidFill>
                  </a:rPr>
                  <a:t>Elliptical</a:t>
                </a:r>
                <a:r>
                  <a:rPr lang="en-GB" sz="1400" dirty="0"/>
                  <a:t> 300 km </a:t>
                </a:r>
                <a:r>
                  <a:rPr lang="en-GB" sz="1400" dirty="0" smtClean="0"/>
                  <a:t>x 1200 </a:t>
                </a:r>
                <a:r>
                  <a:rPr lang="en-GB" sz="1400" dirty="0"/>
                  <a:t>km Perigee/Apogee</a:t>
                </a:r>
                <a:r>
                  <a:rPr lang="en-GB" sz="1400" dirty="0" smtClean="0"/>
                  <a:t>.</a:t>
                </a:r>
                <a:endParaRPr lang="en-GB" sz="1400" dirty="0"/>
              </a:p>
              <a:p>
                <a:pPr>
                  <a:buFont typeface="Wingdings" charset="2"/>
                  <a:buChar char="§"/>
                </a:pPr>
                <a:r>
                  <a:rPr lang="en-GB" sz="1400" dirty="0"/>
                  <a:t> </a:t>
                </a:r>
                <a:r>
                  <a:rPr lang="en-GB" sz="1400" dirty="0" smtClean="0"/>
                  <a:t>Simulations: STELA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+ OMERE + CREME.</a:t>
                </a:r>
              </a:p>
              <a:p>
                <a:pPr>
                  <a:buFont typeface="Wingdings" charset="2"/>
                  <a:buChar char="§"/>
                </a:pPr>
                <a:r>
                  <a:rPr lang="en-GB" sz="1400" b="1" dirty="0" smtClean="0"/>
                  <a:t> SEU </a:t>
                </a:r>
                <a:r>
                  <a:rPr lang="en-GB" sz="1400" b="1" dirty="0"/>
                  <a:t>Prediction </a:t>
                </a:r>
                <a:r>
                  <a:rPr lang="en-GB" sz="1400" b="1" dirty="0">
                    <a:sym typeface="Wingdings" panose="05000000000000000000" pitchFamily="2" charset="2"/>
                  </a:rPr>
                  <a:t>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(SRAM 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CY62157EV30</a:t>
                </a:r>
                <a:r>
                  <a:rPr lang="en-GB" sz="1400" dirty="0"/>
                  <a:t>): </a:t>
                </a:r>
                <a:r>
                  <a:rPr lang="en-GB" sz="1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400" b="1" u="sng" dirty="0">
                    <a:solidFill>
                      <a:srgbClr val="FF0000"/>
                    </a:solidFill>
                  </a:rPr>
                  <a:t>2500</a:t>
                </a:r>
                <a:r>
                  <a:rPr lang="en-GB" sz="1400" dirty="0">
                    <a:solidFill>
                      <a:srgbClr val="FF0000"/>
                    </a:solidFill>
                  </a:rPr>
                  <a:t> </a:t>
                </a:r>
                <a:r>
                  <a:rPr lang="en-GB" sz="1400" dirty="0"/>
                  <a:t>SEU </a:t>
                </a:r>
                <a:r>
                  <a:rPr lang="en-GB" sz="1400" b="1" dirty="0"/>
                  <a:t>circular orbit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400" b="1" u="sng" dirty="0">
                    <a:solidFill>
                      <a:srgbClr val="FF0000"/>
                    </a:solidFill>
                  </a:rPr>
                  <a:t>14000</a:t>
                </a:r>
                <a:r>
                  <a:rPr lang="en-GB" sz="1400" dirty="0">
                    <a:solidFill>
                      <a:srgbClr val="FF0000"/>
                    </a:solidFill>
                  </a:rPr>
                  <a:t> </a:t>
                </a:r>
                <a:r>
                  <a:rPr lang="en-GB" sz="1400" dirty="0"/>
                  <a:t>SEU </a:t>
                </a:r>
                <a:r>
                  <a:rPr lang="en-GB" sz="1400" b="1" dirty="0"/>
                  <a:t>elliptical</a:t>
                </a:r>
                <a:r>
                  <a:rPr lang="en-GB" sz="1400" dirty="0" smtClean="0"/>
                  <a:t>.</a:t>
                </a:r>
              </a:p>
              <a:p>
                <a:pPr>
                  <a:buFont typeface="Wingdings" charset="2"/>
                  <a:buChar char="§"/>
                </a:pPr>
                <a:r>
                  <a:rPr lang="en-GB" sz="1400" dirty="0"/>
                  <a:t> </a:t>
                </a:r>
                <a:r>
                  <a:rPr lang="en-GB" sz="1400" dirty="0" smtClean="0"/>
                  <a:t>Comparison with 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CHARM Environment</a:t>
                </a:r>
                <a:endParaRPr lang="en-GB" sz="1400" b="1" dirty="0">
                  <a:solidFill>
                    <a:srgbClr val="FF0000"/>
                  </a:solidFill>
                </a:endParaRPr>
              </a:p>
              <a:p>
                <a:pPr>
                  <a:buFont typeface="Wingdings" charset="2"/>
                  <a:buChar char="§"/>
                </a:pPr>
                <a:endParaRPr lang="en-GB" sz="14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391" y="837353"/>
                <a:ext cx="7180529" cy="1600438"/>
              </a:xfrm>
              <a:prstGeom prst="rect">
                <a:avLst/>
              </a:prstGeom>
              <a:blipFill rotWithShape="0">
                <a:blip r:embed="rId2"/>
                <a:stretch>
                  <a:fillRect l="-170" t="-3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1704391" y="4190329"/>
                <a:ext cx="588264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9388" indent="-179388">
                  <a:buFont typeface="Wingdings" panose="05000000000000000000" pitchFamily="2" charset="2"/>
                  <a:buChar char="§"/>
                </a:pPr>
                <a:r>
                  <a:rPr lang="en-GB" sz="1400" dirty="0" smtClean="0"/>
                  <a:t>TID: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400" dirty="0" smtClean="0"/>
                  <a:t> 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84 </a:t>
                </a:r>
                <a:r>
                  <a:rPr lang="en-GB" sz="1400" b="1" dirty="0" err="1" smtClean="0">
                    <a:solidFill>
                      <a:srgbClr val="FF0000"/>
                    </a:solidFill>
                  </a:rPr>
                  <a:t>Gy</a:t>
                </a:r>
                <a:r>
                  <a:rPr lang="en-GB" sz="1400" dirty="0" smtClean="0"/>
                  <a:t>.</a:t>
                </a:r>
              </a:p>
              <a:p>
                <a:pPr marL="179388" indent="-179388">
                  <a:buFont typeface="Wingdings" panose="05000000000000000000" pitchFamily="2" charset="2"/>
                  <a:buChar char="§"/>
                </a:pPr>
                <a:r>
                  <a:rPr lang="en-GB" sz="1400" dirty="0" smtClean="0"/>
                  <a:t>Total </a:t>
                </a:r>
                <a:r>
                  <a:rPr lang="en-GB" sz="1400" b="1" dirty="0" err="1">
                    <a:solidFill>
                      <a:srgbClr val="FF0000"/>
                    </a:solidFill>
                  </a:rPr>
                  <a:t>Fluence</a:t>
                </a:r>
                <a:r>
                  <a:rPr lang="en-GB" sz="1400" dirty="0"/>
                  <a:t> (HEH&gt;20 MeV): </a:t>
                </a:r>
                <a:r>
                  <a:rPr lang="en-GB" sz="1400" dirty="0" smtClean="0"/>
                  <a:t>order </a:t>
                </a:r>
                <a:r>
                  <a:rPr lang="en-GB" sz="1400" dirty="0"/>
                  <a:t>of 10</a:t>
                </a:r>
                <a:r>
                  <a:rPr lang="en-GB" sz="1400" baseline="30000" dirty="0"/>
                  <a:t>10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HEH/cm</a:t>
                </a:r>
                <a:r>
                  <a:rPr lang="en-GB" sz="1400" baseline="30000" dirty="0" smtClean="0"/>
                  <a:t>2</a:t>
                </a:r>
                <a:r>
                  <a:rPr lang="en-GB" sz="1400" dirty="0" smtClean="0"/>
                  <a:t> </a:t>
                </a:r>
                <a:r>
                  <a:rPr lang="en-GB" sz="1400" dirty="0"/>
                  <a:t>, </a:t>
                </a:r>
                <a:r>
                  <a:rPr lang="en-GB" sz="1400" b="1" dirty="0"/>
                  <a:t>elliptical</a:t>
                </a:r>
                <a:r>
                  <a:rPr lang="en-GB" sz="1400" dirty="0"/>
                  <a:t>. </a:t>
                </a:r>
                <a:endParaRPr lang="en-GB" sz="1400" b="1" dirty="0" smtClean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391" y="4190329"/>
                <a:ext cx="5882640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207" t="-1163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3078480" y="546053"/>
            <a:ext cx="4084320" cy="252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Impact of radiation on a given </a:t>
            </a:r>
            <a:r>
              <a:rPr lang="en-GB" sz="1400" b="1" dirty="0" smtClean="0">
                <a:solidFill>
                  <a:schemeClr val="tx1"/>
                </a:solidFill>
              </a:rPr>
              <a:t>orbit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63063" y="551167"/>
            <a:ext cx="1318260" cy="24756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STEP 1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rcRect t="20261" b="21670"/>
          <a:stretch>
            <a:fillRect/>
          </a:stretch>
        </p:blipFill>
        <p:spPr>
          <a:xfrm>
            <a:off x="7298304" y="493413"/>
            <a:ext cx="1159303" cy="673195"/>
          </a:xfrm>
          <a:prstGeom prst="rect">
            <a:avLst/>
          </a:prstGeom>
        </p:spPr>
      </p:pic>
      <p:sp>
        <p:nvSpPr>
          <p:cNvPr id="29" name="Down Arrow 28"/>
          <p:cNvSpPr/>
          <p:nvPr/>
        </p:nvSpPr>
        <p:spPr>
          <a:xfrm>
            <a:off x="4216179" y="2151963"/>
            <a:ext cx="334122" cy="334843"/>
          </a:xfrm>
          <a:prstGeom prst="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33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188" y="2573645"/>
            <a:ext cx="822960" cy="82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1704391" y="2835927"/>
            <a:ext cx="59836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§"/>
            </a:pPr>
            <a:r>
              <a:rPr lang="en-GB" sz="1400" dirty="0" smtClean="0"/>
              <a:t>  Prototype </a:t>
            </a:r>
            <a:r>
              <a:rPr lang="en-GB" sz="1400" b="1" dirty="0" smtClean="0">
                <a:solidFill>
                  <a:srgbClr val="FF0000"/>
                </a:solidFill>
              </a:rPr>
              <a:t>Boards</a:t>
            </a:r>
            <a:r>
              <a:rPr lang="en-GB" sz="1400" dirty="0" smtClean="0"/>
              <a:t>.</a:t>
            </a:r>
          </a:p>
          <a:p>
            <a:pPr>
              <a:buFont typeface="Wingdings" charset="2"/>
              <a:buChar char="§"/>
            </a:pPr>
            <a:r>
              <a:rPr lang="en-GB" sz="1400" dirty="0" smtClean="0"/>
              <a:t>  Characterization of sensors and full system at </a:t>
            </a:r>
            <a:r>
              <a:rPr lang="en-GB" sz="1400" b="1" dirty="0" smtClean="0"/>
              <a:t>CHARM</a:t>
            </a:r>
            <a:r>
              <a:rPr lang="en-GB" sz="1400" dirty="0" smtClean="0"/>
              <a:t>.</a:t>
            </a:r>
          </a:p>
          <a:p>
            <a:pPr>
              <a:buFont typeface="Wingdings" charset="2"/>
              <a:buChar char="§"/>
            </a:pPr>
            <a:r>
              <a:rPr lang="en-GB" sz="1400" dirty="0"/>
              <a:t> </a:t>
            </a:r>
            <a:r>
              <a:rPr lang="en-GB" sz="1400" dirty="0" smtClean="0"/>
              <a:t> Design of </a:t>
            </a:r>
            <a:r>
              <a:rPr lang="en-GB" sz="1400" b="1" dirty="0" smtClean="0">
                <a:solidFill>
                  <a:srgbClr val="FF0000"/>
                </a:solidFill>
              </a:rPr>
              <a:t>Final Payload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rcRect t="20261" b="21670"/>
          <a:stretch>
            <a:fillRect/>
          </a:stretch>
        </p:blipFill>
        <p:spPr>
          <a:xfrm>
            <a:off x="7259400" y="3830543"/>
            <a:ext cx="1159303" cy="67319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078480" y="2579975"/>
            <a:ext cx="4084320" cy="264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Feasibility Study – Mission Constraints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763063" y="2585089"/>
            <a:ext cx="1318260" cy="25897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STEP 2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4207204" y="3490586"/>
            <a:ext cx="334122" cy="334843"/>
          </a:xfrm>
          <a:prstGeom prst="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8" name="Rectangle 37"/>
          <p:cNvSpPr/>
          <p:nvPr/>
        </p:nvSpPr>
        <p:spPr>
          <a:xfrm>
            <a:off x="3094684" y="3882847"/>
            <a:ext cx="4084320" cy="264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3D Model - FASTRAD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779267" y="3887961"/>
            <a:ext cx="1318260" cy="25897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STEP 3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3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Mission 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521" y="769080"/>
            <a:ext cx="2772164" cy="25129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204" y="537029"/>
            <a:ext cx="3650237" cy="19158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4512" y="2595583"/>
            <a:ext cx="3339542" cy="19003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740" y="3656792"/>
            <a:ext cx="4698117" cy="66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11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Payload: Selection of COTS – Testing Effort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306" y="959864"/>
            <a:ext cx="4317549" cy="197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18367" y="511797"/>
            <a:ext cx="50962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>
                <a:solidFill>
                  <a:srgbClr val="FF0000"/>
                </a:solidFill>
                <a:sym typeface="Wingdings"/>
              </a:rPr>
              <a:t>CHARM</a:t>
            </a:r>
            <a:r>
              <a:rPr lang="en-US" sz="1600" u="sng" dirty="0" smtClean="0">
                <a:sym typeface="Wingdings"/>
              </a:rPr>
              <a:t>: </a:t>
            </a:r>
            <a:r>
              <a:rPr lang="en-GB" sz="1600" b="1" u="sng" dirty="0" err="1" smtClean="0">
                <a:solidFill>
                  <a:srgbClr val="E80202"/>
                </a:solidFill>
              </a:rPr>
              <a:t>C</a:t>
            </a:r>
            <a:r>
              <a:rPr lang="en-GB" sz="1600" dirty="0" err="1" smtClean="0"/>
              <a:t>ern</a:t>
            </a:r>
            <a:r>
              <a:rPr lang="en-GB" sz="1600" dirty="0" smtClean="0"/>
              <a:t> </a:t>
            </a:r>
            <a:r>
              <a:rPr lang="en-GB" sz="1600" b="1" u="sng" dirty="0" smtClean="0">
                <a:solidFill>
                  <a:srgbClr val="E80202"/>
                </a:solidFill>
              </a:rPr>
              <a:t>H</a:t>
            </a:r>
            <a:r>
              <a:rPr lang="en-GB" sz="1600" dirty="0" smtClean="0"/>
              <a:t>igh Energy </a:t>
            </a:r>
            <a:r>
              <a:rPr lang="en-GB" sz="1600" b="1" u="sng" dirty="0" err="1" smtClean="0">
                <a:solidFill>
                  <a:srgbClr val="E80202"/>
                </a:solidFill>
              </a:rPr>
              <a:t>A</a:t>
            </a:r>
            <a:r>
              <a:rPr lang="en-GB" sz="1600" dirty="0" err="1" smtClean="0"/>
              <a:t>ccele</a:t>
            </a:r>
            <a:r>
              <a:rPr lang="en-GB" sz="1600" b="1" u="sng" dirty="0" err="1" smtClean="0">
                <a:solidFill>
                  <a:srgbClr val="E80202"/>
                </a:solidFill>
              </a:rPr>
              <a:t>R</a:t>
            </a:r>
            <a:r>
              <a:rPr lang="en-GB" sz="1600" dirty="0" err="1" smtClean="0"/>
              <a:t>ator</a:t>
            </a:r>
            <a:r>
              <a:rPr lang="en-GB" sz="1600" dirty="0" smtClean="0"/>
              <a:t> </a:t>
            </a:r>
            <a:r>
              <a:rPr lang="en-GB" sz="1600" b="1" u="sng" dirty="0" err="1" smtClean="0">
                <a:solidFill>
                  <a:srgbClr val="E80202"/>
                </a:solidFill>
              </a:rPr>
              <a:t>M</a:t>
            </a:r>
            <a:r>
              <a:rPr lang="en-GB" sz="1600" dirty="0" err="1" smtClean="0"/>
              <a:t>ixedField</a:t>
            </a:r>
            <a:r>
              <a:rPr lang="en-GB" sz="1600" dirty="0" smtClean="0"/>
              <a:t>/Facility </a:t>
            </a:r>
            <a:endParaRPr lang="en-GB" sz="1600" b="1" u="sng" dirty="0">
              <a:solidFill>
                <a:srgbClr val="FF0000"/>
              </a:solidFill>
            </a:endParaRPr>
          </a:p>
        </p:txBody>
      </p:sp>
      <p:pic>
        <p:nvPicPr>
          <p:cNvPr id="8" name="Picture 7" descr="PSI_June_9.jpg"/>
          <p:cNvPicPr>
            <a:picLocks noChangeAspect="1"/>
          </p:cNvPicPr>
          <p:nvPr/>
        </p:nvPicPr>
        <p:blipFill>
          <a:blip r:embed="rId3"/>
          <a:srcRect l="19094" t="19818" r="12867" b="9778"/>
          <a:stretch>
            <a:fillRect/>
          </a:stretch>
        </p:blipFill>
        <p:spPr>
          <a:xfrm>
            <a:off x="646794" y="959864"/>
            <a:ext cx="2886982" cy="197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646794" y="496408"/>
            <a:ext cx="3485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ym typeface="Wingdings"/>
              </a:rPr>
              <a:t>The PSI-PIF Irradiation Area</a:t>
            </a:r>
            <a:endParaRPr lang="en-GB" b="1" u="sng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1997" y="3156444"/>
            <a:ext cx="36748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en-GB" b="1" u="sng" dirty="0" smtClean="0"/>
              <a:t>PSI:</a:t>
            </a: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FF0000"/>
                </a:solidFill>
              </a:rPr>
              <a:t>Focused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</a:t>
            </a:r>
            <a:r>
              <a:rPr lang="en-GB" dirty="0" smtClean="0"/>
              <a:t>ono-energetic proton beam.</a:t>
            </a:r>
          </a:p>
          <a:p>
            <a:pPr marL="179388" indent="-179388">
              <a:buFont typeface="Wingdings" charset="2"/>
              <a:buChar char="§"/>
            </a:pPr>
            <a:r>
              <a:rPr lang="en-GB" dirty="0" smtClean="0"/>
              <a:t>COTS Characterization.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470176" y="3162742"/>
            <a:ext cx="3445099" cy="138068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u="sng" dirty="0" smtClean="0">
                <a:solidFill>
                  <a:srgbClr val="000000"/>
                </a:solidFill>
              </a:rPr>
              <a:t>CHARM:</a:t>
            </a:r>
          </a:p>
          <a:p>
            <a:pPr marL="0" indent="0">
              <a:buFont typeface="Wingdings" charset="2"/>
              <a:buChar char="§"/>
            </a:pPr>
            <a:r>
              <a:rPr lang="en-GB" sz="1800" b="1" dirty="0" smtClean="0">
                <a:solidFill>
                  <a:srgbClr val="FF0000"/>
                </a:solidFill>
              </a:rPr>
              <a:t> Mixed-particle field</a:t>
            </a:r>
            <a:endParaRPr lang="en-GB" sz="1800" dirty="0" smtClean="0"/>
          </a:p>
          <a:p>
            <a:pPr marL="179388" indent="-179388">
              <a:spcBef>
                <a:spcPts val="0"/>
              </a:spcBef>
              <a:buFont typeface="Wingdings" charset="2"/>
              <a:buChar char="§"/>
            </a:pPr>
            <a:r>
              <a:rPr lang="en-GB" sz="1800" dirty="0" smtClean="0"/>
              <a:t>Testing at </a:t>
            </a:r>
            <a:r>
              <a:rPr lang="en-US" sz="1800" b="1" dirty="0" smtClean="0"/>
              <a:t>System Level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79388" indent="-179388">
              <a:spcBef>
                <a:spcPts val="0"/>
              </a:spcBef>
              <a:buFont typeface="Wingdings" charset="2"/>
              <a:buChar char="§"/>
            </a:pPr>
            <a:r>
              <a:rPr lang="en-US" sz="1800" b="1" dirty="0" smtClean="0"/>
              <a:t>Representative </a:t>
            </a:r>
            <a:r>
              <a:rPr lang="en-US" sz="1800" dirty="0" smtClean="0"/>
              <a:t>radiation fields</a:t>
            </a:r>
          </a:p>
          <a:p>
            <a:pPr marL="0" indent="0">
              <a:spcBef>
                <a:spcPts val="0"/>
              </a:spcBef>
              <a:buFont typeface="Arial"/>
              <a:buNone/>
            </a:pPr>
            <a:endParaRPr lang="en-US" sz="1800" dirty="0" smtClean="0">
              <a:solidFill>
                <a:schemeClr val="tx2"/>
              </a:solidFill>
            </a:endParaRPr>
          </a:p>
          <a:p>
            <a:pPr marL="0" indent="0">
              <a:buFont typeface="Arial"/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46647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Feasibility test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06" y="704870"/>
            <a:ext cx="2787794" cy="1747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530" y="660518"/>
            <a:ext cx="4633476" cy="2599188"/>
          </a:xfrm>
          <a:prstGeom prst="rect">
            <a:avLst/>
          </a:prstGeom>
        </p:spPr>
      </p:pic>
      <p:grpSp>
        <p:nvGrpSpPr>
          <p:cNvPr id="8" name="Group 16"/>
          <p:cNvGrpSpPr/>
          <p:nvPr/>
        </p:nvGrpSpPr>
        <p:grpSpPr>
          <a:xfrm>
            <a:off x="3233532" y="871342"/>
            <a:ext cx="3138693" cy="1823729"/>
            <a:chOff x="2049383" y="2150062"/>
            <a:chExt cx="4289589" cy="2448838"/>
          </a:xfrm>
        </p:grpSpPr>
        <p:grpSp>
          <p:nvGrpSpPr>
            <p:cNvPr id="9" name="Group 17"/>
            <p:cNvGrpSpPr/>
            <p:nvPr/>
          </p:nvGrpSpPr>
          <p:grpSpPr>
            <a:xfrm>
              <a:off x="2049383" y="2160645"/>
              <a:ext cx="2923382" cy="2438252"/>
              <a:chOff x="5726509" y="2032206"/>
              <a:chExt cx="2923382" cy="2438252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6509" y="2032206"/>
                <a:ext cx="2923382" cy="2438252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13" name="Picture 2" descr="G:\Departments\AB\Groups\ATB\LP\Equipment Controls\Services\Electronics development\Projects\RadLat\misc\photos\Test_Board0001\2014-11-24 10.44.47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376" r="9871"/>
              <a:stretch/>
            </p:blipFill>
            <p:spPr bwMode="auto">
              <a:xfrm>
                <a:off x="5739648" y="2032206"/>
                <a:ext cx="810945" cy="1039218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" name="Straight Connector 9"/>
            <p:cNvCxnSpPr/>
            <p:nvPr/>
          </p:nvCxnSpPr>
          <p:spPr>
            <a:xfrm>
              <a:off x="4972765" y="2150062"/>
              <a:ext cx="1366207" cy="1835629"/>
            </a:xfrm>
            <a:prstGeom prst="line">
              <a:avLst/>
            </a:prstGeom>
            <a:ln w="412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972766" y="3973791"/>
              <a:ext cx="1366206" cy="625109"/>
            </a:xfrm>
            <a:prstGeom prst="line">
              <a:avLst/>
            </a:prstGeom>
            <a:ln w="412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298731" y="2585090"/>
                <a:ext cx="5665878" cy="2118131"/>
              </a:xfrm>
              <a:prstGeom prst="rect">
                <a:avLst/>
              </a:prstGeom>
            </p:spPr>
            <p:txBody>
              <a:bodyPr vert="horz" lIns="0" tIns="34290" rIns="0" bIns="3429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Clr>
                    <a:srgbClr val="0B387C"/>
                  </a:buClr>
                  <a:buNone/>
                </a:pPr>
                <a:r>
                  <a:rPr lang="en-GB" sz="1200" b="1" u="sng" dirty="0" smtClean="0">
                    <a:solidFill>
                      <a:schemeClr val="tx1"/>
                    </a:solidFill>
                  </a:rPr>
                  <a:t>FIRST PROTOTYPE test board </a:t>
                </a:r>
              </a:p>
              <a:p>
                <a:pPr>
                  <a:buClr>
                    <a:srgbClr val="0B387C"/>
                  </a:buClr>
                  <a:buFont typeface="Wingdings" charset="2"/>
                  <a:buChar char="§"/>
                </a:pPr>
                <a:r>
                  <a:rPr lang="en-GB" sz="1200" b="1" dirty="0" smtClean="0">
                    <a:solidFill>
                      <a:schemeClr val="tx1"/>
                    </a:solidFill>
                  </a:rPr>
                  <a:t> SEU</a:t>
                </a:r>
                <a:r>
                  <a:rPr lang="en-GB" sz="1200" dirty="0">
                    <a:solidFill>
                      <a:schemeClr val="tx1"/>
                    </a:solidFill>
                  </a:rPr>
                  <a:t>: Cypress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 SRAM CY62157EV.</a:t>
                </a:r>
                <a:endParaRPr lang="en-GB" sz="12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B387C"/>
                  </a:buClr>
                  <a:buFont typeface="Wingdings" charset="2"/>
                  <a:buChar char="§"/>
                </a:pPr>
                <a:r>
                  <a:rPr lang="en-GB" sz="1200" b="1" dirty="0" smtClean="0">
                    <a:solidFill>
                      <a:schemeClr val="tx1"/>
                    </a:solidFill>
                  </a:rPr>
                  <a:t> Dose</a:t>
                </a:r>
                <a:r>
                  <a:rPr lang="en-GB" sz="1200" dirty="0">
                    <a:solidFill>
                      <a:schemeClr val="tx1"/>
                    </a:solidFill>
                  </a:rPr>
                  <a:t>: Tyndall </a:t>
                </a:r>
                <a:r>
                  <a:rPr lang="en-GB" sz="1200" dirty="0" err="1">
                    <a:solidFill>
                      <a:schemeClr val="tx1"/>
                    </a:solidFill>
                  </a:rPr>
                  <a:t>RadFet</a:t>
                </a:r>
                <a:r>
                  <a:rPr lang="en-GB" sz="1200" dirty="0">
                    <a:solidFill>
                      <a:schemeClr val="tx1"/>
                    </a:solidFill>
                  </a:rPr>
                  <a:t> 100 nm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.</a:t>
                </a:r>
                <a:endParaRPr lang="en-GB" sz="12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B387C"/>
                  </a:buClr>
                  <a:buFont typeface="Wingdings" charset="2"/>
                  <a:buChar char="§"/>
                </a:pPr>
                <a:r>
                  <a:rPr lang="en-GB" sz="12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200" b="1" dirty="0" err="1" smtClean="0">
                    <a:solidFill>
                      <a:schemeClr val="tx1"/>
                    </a:solidFill>
                  </a:rPr>
                  <a:t>Latchup</a:t>
                </a:r>
                <a:r>
                  <a:rPr lang="en-GB" sz="1200" b="1" dirty="0" smtClean="0">
                    <a:solidFill>
                      <a:schemeClr val="tx1"/>
                    </a:solidFill>
                  </a:rPr>
                  <a:t> Experiment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: </a:t>
                </a:r>
                <a:r>
                  <a:rPr lang="en-GB" sz="1200" u="sng" dirty="0" smtClean="0">
                    <a:solidFill>
                      <a:srgbClr val="FF0000"/>
                    </a:solidFill>
                  </a:rPr>
                  <a:t>Brilliance SRAM BS62LV1600EIP</a:t>
                </a:r>
                <a:r>
                  <a:rPr lang="en-GB" sz="1200" dirty="0">
                    <a:solidFill>
                      <a:schemeClr val="tx1"/>
                    </a:solidFill>
                  </a:rPr>
                  <a:t>. </a:t>
                </a:r>
                <a:endParaRPr lang="en-GB" sz="1200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B387C"/>
                  </a:buClr>
                  <a:buFont typeface="Wingdings" charset="2"/>
                  <a:buChar char="§"/>
                </a:pPr>
                <a:r>
                  <a:rPr lang="en-GB" sz="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200" b="1" dirty="0" smtClean="0">
                    <a:solidFill>
                      <a:schemeClr val="tx1"/>
                    </a:solidFill>
                  </a:rPr>
                  <a:t>UART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 communication </a:t>
                </a:r>
                <a:r>
                  <a:rPr lang="en-GB" sz="1200" dirty="0">
                    <a:solidFill>
                      <a:schemeClr val="tx1"/>
                    </a:solidFill>
                  </a:rPr>
                  <a:t>using </a:t>
                </a:r>
                <a:r>
                  <a:rPr lang="en-GB" sz="1200" b="1" dirty="0">
                    <a:solidFill>
                      <a:schemeClr val="tx1"/>
                    </a:solidFill>
                  </a:rPr>
                  <a:t>MODBUS</a:t>
                </a:r>
                <a:r>
                  <a:rPr lang="en-GB" sz="1200" dirty="0">
                    <a:solidFill>
                      <a:schemeClr val="tx1"/>
                    </a:solidFill>
                  </a:rPr>
                  <a:t> 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protocol.</a:t>
                </a:r>
              </a:p>
              <a:p>
                <a:pPr>
                  <a:buClr>
                    <a:srgbClr val="0B387C"/>
                  </a:buClr>
                  <a:buFont typeface="Wingdings" charset="2"/>
                  <a:buChar char="§"/>
                </a:pPr>
                <a:r>
                  <a:rPr lang="en-GB" sz="1200" dirty="0">
                    <a:solidFill>
                      <a:schemeClr val="tx1"/>
                    </a:solidFill>
                  </a:rPr>
                  <a:t> </a:t>
                </a:r>
                <a:r>
                  <a:rPr lang="en-GB" sz="1200" b="1" dirty="0" smtClean="0">
                    <a:solidFill>
                      <a:srgbClr val="FF0000"/>
                    </a:solidFill>
                  </a:rPr>
                  <a:t>COTS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 selected in terms of TID, SEE</a:t>
                </a:r>
                <a:r>
                  <a:rPr lang="en-GB" sz="1200" dirty="0">
                    <a:solidFill>
                      <a:schemeClr val="tx1"/>
                    </a:solidFill>
                  </a:rPr>
                  <a:t> </a:t>
                </a:r>
                <a:r>
                  <a:rPr lang="en-GB" sz="1200" dirty="0" smtClean="0">
                    <a:solidFill>
                      <a:schemeClr val="tx1"/>
                    </a:solidFill>
                  </a:rPr>
                  <a:t>and temperature </a:t>
                </a:r>
                <a:r>
                  <a:rPr lang="en-GB" sz="1200" b="1" dirty="0" smtClean="0">
                    <a:solidFill>
                      <a:schemeClr val="tx1"/>
                    </a:solidFill>
                  </a:rPr>
                  <a:t>(-20</a:t>
                </a:r>
                <a14:m>
                  <m:oMath xmlns:m="http://schemas.openxmlformats.org/officeDocument/2006/math">
                    <m:r>
                      <a:rPr lang="en-GB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1200" b="1" dirty="0" smtClean="0">
                    <a:solidFill>
                      <a:schemeClr val="tx1"/>
                    </a:solidFill>
                  </a:rPr>
                  <a:t> to 80</a:t>
                </a:r>
                <a14:m>
                  <m:oMath xmlns:m="http://schemas.openxmlformats.org/officeDocument/2006/math">
                    <m:r>
                      <a:rPr lang="en-GB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1200" b="1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>
                  <a:buClr>
                    <a:srgbClr val="0B387C"/>
                  </a:buClr>
                  <a:buFont typeface="Wingdings" charset="2"/>
                  <a:buChar char="§"/>
                </a:pPr>
                <a:endParaRPr lang="en-GB" sz="12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31" y="2585090"/>
                <a:ext cx="5665878" cy="2118131"/>
              </a:xfrm>
              <a:prstGeom prst="rect">
                <a:avLst/>
              </a:prstGeom>
              <a:blipFill rotWithShape="0">
                <a:blip r:embed="rId6"/>
                <a:stretch>
                  <a:fillRect l="-1615" t="-1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006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 SRAM Characterization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246" y="610283"/>
            <a:ext cx="1820600" cy="2682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9" t="8200" r="22163"/>
          <a:stretch/>
        </p:blipFill>
        <p:spPr>
          <a:xfrm>
            <a:off x="409446" y="1031177"/>
            <a:ext cx="1966786" cy="1536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783940" y="5088415"/>
            <a:ext cx="1626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test locations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548" y="975025"/>
            <a:ext cx="2603961" cy="19529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33042" y="544402"/>
            <a:ext cx="1952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>
                <a:solidFill>
                  <a:srgbClr val="000000"/>
                </a:solidFill>
              </a:rPr>
              <a:t>CHARM position: </a:t>
            </a:r>
            <a:r>
              <a:rPr lang="en-GB" u="sng" dirty="0" smtClean="0">
                <a:solidFill>
                  <a:srgbClr val="FF0000"/>
                </a:solidFill>
              </a:rPr>
              <a:t>4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10673" y="500027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>
                <a:solidFill>
                  <a:srgbClr val="000000"/>
                </a:solidFill>
              </a:rPr>
              <a:t>CHARM position: </a:t>
            </a:r>
            <a:r>
              <a:rPr lang="en-GB" u="sng" dirty="0" smtClean="0">
                <a:solidFill>
                  <a:srgbClr val="FF0000"/>
                </a:solidFill>
              </a:rPr>
              <a:t>G0</a:t>
            </a:r>
            <a:endParaRPr lang="en-GB" u="sng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53" y="3163660"/>
            <a:ext cx="2421207" cy="1304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235074" y="332938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79413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Simple </a:t>
            </a:r>
            <a:r>
              <a:rPr lang="en-GB" b="1" dirty="0" smtClean="0">
                <a:solidFill>
                  <a:srgbClr val="000000"/>
                </a:solidFill>
              </a:rPr>
              <a:t>Power Supply </a:t>
            </a:r>
            <a:r>
              <a:rPr lang="en-GB" dirty="0" smtClean="0">
                <a:solidFill>
                  <a:srgbClr val="000000"/>
                </a:solidFill>
              </a:rPr>
              <a:t>control.</a:t>
            </a:r>
          </a:p>
          <a:p>
            <a:pPr marL="379413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Commercial equipments: </a:t>
            </a:r>
            <a:r>
              <a:rPr lang="en-GB" b="1" dirty="0" smtClean="0">
                <a:solidFill>
                  <a:srgbClr val="FF0000"/>
                </a:solidFill>
              </a:rPr>
              <a:t>GUARD</a:t>
            </a:r>
            <a:endParaRPr lang="en-GB" dirty="0">
              <a:solidFill>
                <a:srgbClr val="000000"/>
              </a:solidFill>
            </a:endParaRPr>
          </a:p>
          <a:p>
            <a:pPr marL="379413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CERN </a:t>
            </a:r>
            <a:r>
              <a:rPr lang="en-GB" b="1" u="sng" dirty="0" err="1" smtClean="0">
                <a:solidFill>
                  <a:srgbClr val="FF0000"/>
                </a:solidFill>
              </a:rPr>
              <a:t>LatMon</a:t>
            </a:r>
            <a:r>
              <a:rPr lang="en-GB" b="1" dirty="0" smtClean="0">
                <a:solidFill>
                  <a:srgbClr val="FF0000"/>
                </a:solidFill>
              </a:rPr>
              <a:t>: </a:t>
            </a:r>
            <a:r>
              <a:rPr lang="en-GB" dirty="0" smtClean="0">
                <a:solidFill>
                  <a:srgbClr val="000000"/>
                </a:solidFill>
              </a:rPr>
              <a:t>2µs sampling period, </a:t>
            </a:r>
            <a:r>
              <a:rPr lang="en-GB" dirty="0" smtClean="0">
                <a:solidFill>
                  <a:srgbClr val="FF0000"/>
                </a:solidFill>
              </a:rPr>
              <a:t>fast</a:t>
            </a:r>
            <a:r>
              <a:rPr lang="en-GB" dirty="0" smtClean="0">
                <a:solidFill>
                  <a:srgbClr val="000000"/>
                </a:solidFill>
              </a:rPr>
              <a:t> recovery of current profiles.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4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COTS Tests and Selection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11"/>
          <p:cNvGrpSpPr/>
          <p:nvPr/>
        </p:nvGrpSpPr>
        <p:grpSpPr>
          <a:xfrm>
            <a:off x="319527" y="990600"/>
            <a:ext cx="2550296" cy="2876638"/>
            <a:chOff x="722796" y="1233556"/>
            <a:chExt cx="3185189" cy="3385787"/>
          </a:xfrm>
        </p:grpSpPr>
        <p:pic>
          <p:nvPicPr>
            <p:cNvPr id="7" name="Picture 6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82"/>
            <a:stretch>
              <a:fillRect/>
            </a:stretch>
          </p:blipFill>
          <p:spPr>
            <a:xfrm>
              <a:off x="887048" y="1233556"/>
              <a:ext cx="2801031" cy="1968643"/>
            </a:xfrm>
            <a:prstGeom prst="rect">
              <a:avLst/>
            </a:prstGeom>
          </p:spPr>
        </p:pic>
        <p:pic>
          <p:nvPicPr>
            <p:cNvPr id="8" name="Picture 2" descr="G:\Departments\AB\Groups\ATB\LP\Equipment Controls\Services\Electronics development\Projects\RadLat\misc\photos\Test_Board0002\2014-12-01 11.17.54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4" t="12116" r="6837" b="4806"/>
            <a:stretch/>
          </p:blipFill>
          <p:spPr bwMode="auto">
            <a:xfrm rot="5400000">
              <a:off x="422022" y="2865771"/>
              <a:ext cx="2054346" cy="145279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Up-Down Arrow 8"/>
            <p:cNvSpPr/>
            <p:nvPr/>
          </p:nvSpPr>
          <p:spPr>
            <a:xfrm rot="2995735">
              <a:off x="2005808" y="2441878"/>
              <a:ext cx="284480" cy="592806"/>
            </a:xfrm>
            <a:prstGeom prst="upDown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29661" y="3315951"/>
              <a:ext cx="2078324" cy="8694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Mission Analysis and first test on a prototype board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2965444" y="1010281"/>
            <a:ext cx="3749682" cy="1751664"/>
            <a:chOff x="6370320" y="4246729"/>
            <a:chExt cx="5527139" cy="262692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9902" y="4257723"/>
              <a:ext cx="2677557" cy="200816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0320" y="4246729"/>
              <a:ext cx="2713844" cy="203538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Up-Down Arrow 13"/>
            <p:cNvSpPr/>
            <p:nvPr/>
          </p:nvSpPr>
          <p:spPr>
            <a:xfrm rot="5400000">
              <a:off x="9009793" y="4968018"/>
              <a:ext cx="284480" cy="592806"/>
            </a:xfrm>
            <a:prstGeom prst="upDownArrow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55500" y="6088995"/>
              <a:ext cx="2088688" cy="784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SEL characterization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268608" y="1065587"/>
            <a:ext cx="3927403" cy="3658319"/>
            <a:chOff x="6974764" y="1340923"/>
            <a:chExt cx="5188756" cy="5344660"/>
          </a:xfrm>
        </p:grpSpPr>
        <p:grpSp>
          <p:nvGrpSpPr>
            <p:cNvPr id="17" name="Group 16"/>
            <p:cNvGrpSpPr/>
            <p:nvPr/>
          </p:nvGrpSpPr>
          <p:grpSpPr>
            <a:xfrm>
              <a:off x="6974764" y="1340923"/>
              <a:ext cx="5188756" cy="4941956"/>
              <a:chOff x="1721648" y="1305978"/>
              <a:chExt cx="5188756" cy="4941956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75" t="10963" r="6642" b="8297"/>
              <a:stretch/>
            </p:blipFill>
            <p:spPr>
              <a:xfrm>
                <a:off x="3978919" y="1305978"/>
                <a:ext cx="1952663" cy="1432303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50" r="7158"/>
              <a:stretch/>
            </p:blipFill>
            <p:spPr>
              <a:xfrm>
                <a:off x="4316533" y="2567982"/>
                <a:ext cx="2593871" cy="2173173"/>
              </a:xfrm>
              <a:prstGeom prst="rect">
                <a:avLst/>
              </a:prstGeom>
            </p:spPr>
          </p:pic>
          <p:sp>
            <p:nvSpPr>
              <p:cNvPr id="23" name="Up-Down Arrow 22"/>
              <p:cNvSpPr/>
              <p:nvPr/>
            </p:nvSpPr>
            <p:spPr>
              <a:xfrm>
                <a:off x="5500968" y="2368599"/>
                <a:ext cx="284480" cy="592806"/>
              </a:xfrm>
              <a:prstGeom prst="upDownArrow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721648" y="4314441"/>
                <a:ext cx="2023498" cy="1933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</a:rPr>
                  <a:t>Tests on candidates COTS at PSI (ADC, Voltage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regs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,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opamps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…)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" name="Group 36"/>
            <p:cNvGrpSpPr/>
            <p:nvPr/>
          </p:nvGrpSpPr>
          <p:grpSpPr>
            <a:xfrm>
              <a:off x="8998263" y="4706167"/>
              <a:ext cx="2921013" cy="1979416"/>
              <a:chOff x="151219" y="4385393"/>
              <a:chExt cx="3445606" cy="2173668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1219" y="4385393"/>
                <a:ext cx="2723675" cy="1828403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1545441" y="5719642"/>
                <a:ext cx="2051384" cy="8394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CAN transceiver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157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Payload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Raffaello Secondo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70" y="659504"/>
            <a:ext cx="2535969" cy="1893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39" y="659504"/>
            <a:ext cx="1998461" cy="1874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539" y="659505"/>
            <a:ext cx="2024671" cy="197474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87638" y="2799116"/>
            <a:ext cx="4346031" cy="174838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buFont typeface="Wingdings" panose="05000000000000000000" pitchFamily="2" charset="2"/>
              <a:buChar char="§"/>
            </a:pPr>
            <a:r>
              <a:rPr lang="en-GB" sz="1800" b="1" dirty="0" smtClean="0"/>
              <a:t>Mass</a:t>
            </a:r>
            <a:r>
              <a:rPr lang="en-GB" sz="1800" dirty="0" smtClean="0"/>
              <a:t>:</a:t>
            </a:r>
            <a:r>
              <a:rPr lang="en-GB" sz="1800" dirty="0" smtClean="0">
                <a:solidFill>
                  <a:srgbClr val="0070C0"/>
                </a:solidFill>
              </a:rPr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52 g</a:t>
            </a:r>
            <a:r>
              <a:rPr lang="en-GB" sz="1800" dirty="0" smtClean="0"/>
              <a:t>.</a:t>
            </a: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GB" sz="1800" dirty="0" smtClean="0"/>
              <a:t>Modular:  “Mother Board” + Mezzanine.</a:t>
            </a: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rgbClr val="FF0000"/>
                </a:solidFill>
              </a:rPr>
              <a:t>180 </a:t>
            </a:r>
            <a:r>
              <a:rPr lang="en-GB" sz="1800" b="1" dirty="0" err="1" smtClean="0">
                <a:solidFill>
                  <a:srgbClr val="FF0000"/>
                </a:solidFill>
              </a:rPr>
              <a:t>mW</a:t>
            </a:r>
            <a:r>
              <a:rPr lang="en-GB" sz="1800" b="1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average</a:t>
            </a:r>
            <a:r>
              <a:rPr lang="en-GB" sz="1800" dirty="0" smtClean="0">
                <a:solidFill>
                  <a:srgbClr val="0070C0"/>
                </a:solidFill>
              </a:rPr>
              <a:t> </a:t>
            </a:r>
            <a:r>
              <a:rPr lang="en-GB" sz="1800" b="1" dirty="0" smtClean="0"/>
              <a:t>power</a:t>
            </a:r>
            <a:r>
              <a:rPr lang="en-GB" sz="1800" dirty="0" smtClean="0"/>
              <a:t>.</a:t>
            </a:r>
            <a:endParaRPr lang="en-GB" sz="1800" dirty="0" smtClean="0">
              <a:solidFill>
                <a:srgbClr val="0070C0"/>
              </a:solidFill>
            </a:endParaRP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rgbClr val="FF0000"/>
                </a:solidFill>
              </a:rPr>
              <a:t>300 </a:t>
            </a:r>
            <a:r>
              <a:rPr lang="en-GB" sz="1800" b="1" dirty="0" err="1" smtClean="0">
                <a:solidFill>
                  <a:srgbClr val="FF0000"/>
                </a:solidFill>
              </a:rPr>
              <a:t>mW</a:t>
            </a:r>
            <a:r>
              <a:rPr lang="en-GB" sz="1800" b="1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peak</a:t>
            </a:r>
            <a:r>
              <a:rPr lang="en-GB" sz="1800" dirty="0" smtClean="0">
                <a:solidFill>
                  <a:srgbClr val="0070C0"/>
                </a:solidFill>
              </a:rPr>
              <a:t> </a:t>
            </a:r>
            <a:r>
              <a:rPr lang="en-GB" sz="1800" dirty="0" smtClean="0"/>
              <a:t>power.</a:t>
            </a:r>
          </a:p>
          <a:p>
            <a:pPr marL="179388" indent="-179388">
              <a:buFont typeface="Wingdings" panose="05000000000000000000" pitchFamily="2" charset="2"/>
              <a:buChar char="§"/>
            </a:pPr>
            <a:r>
              <a:rPr lang="en-GB" sz="1800" b="1" dirty="0" smtClean="0"/>
              <a:t>ROBUSTA</a:t>
            </a:r>
            <a:r>
              <a:rPr lang="en-GB" sz="1800" dirty="0" smtClean="0">
                <a:solidFill>
                  <a:srgbClr val="0070C0"/>
                </a:solidFill>
              </a:rPr>
              <a:t> </a:t>
            </a:r>
            <a:r>
              <a:rPr lang="en-GB" sz="1800" dirty="0" smtClean="0"/>
              <a:t>compatible, CAN compatible.</a:t>
            </a:r>
            <a:endParaRPr lang="en-GB" sz="1800" dirty="0" smtClean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9491" y="2860076"/>
            <a:ext cx="1803719" cy="19780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1753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8543</TotalTime>
  <Words>480</Words>
  <Application>Microsoft Office PowerPoint</Application>
  <PresentationFormat>On-screen Show (16:9)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Roboto</vt:lpstr>
      <vt:lpstr>Wingdings</vt:lpstr>
      <vt:lpstr>CERN2Corporate16-9</vt:lpstr>
      <vt:lpstr>The CELESTA 1U CubeSat Project Design and Status</vt:lpstr>
      <vt:lpstr>PowerPoint Presentation</vt:lpstr>
      <vt:lpstr>Workplan</vt:lpstr>
      <vt:lpstr>Mission Analysis</vt:lpstr>
      <vt:lpstr>CERN Payload: Selection of COTS – Testing Effort</vt:lpstr>
      <vt:lpstr>First Feasibility test</vt:lpstr>
      <vt:lpstr>SEL SRAM Characterization</vt:lpstr>
      <vt:lpstr>COTS Tests and Selection</vt:lpstr>
      <vt:lpstr>The Payload</vt:lpstr>
      <vt:lpstr>Test at CHARM</vt:lpstr>
      <vt:lpstr>Snapshot of Sensors Results</vt:lpstr>
      <vt:lpstr>CSU Facilities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Hardness Assurance of COTS components for CERN accelerators</dc:title>
  <dc:creator>Ruben Garcia Alia</dc:creator>
  <cp:lastModifiedBy>Raffaello Secondo</cp:lastModifiedBy>
  <cp:revision>298</cp:revision>
  <dcterms:created xsi:type="dcterms:W3CDTF">2017-05-06T08:11:19Z</dcterms:created>
  <dcterms:modified xsi:type="dcterms:W3CDTF">2017-05-10T08:06:51Z</dcterms:modified>
</cp:coreProperties>
</file>