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7" y="5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2E63-8402-4158-B809-8F91AB4559D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C47D-63E4-4D22-BC71-D7F65F3B99C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479" y="5429011"/>
            <a:ext cx="1298561" cy="12924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53650" y="5224130"/>
            <a:ext cx="2024047" cy="163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256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2E63-8402-4158-B809-8F91AB4559D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C47D-63E4-4D22-BC71-D7F65F3B99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46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2E63-8402-4158-B809-8F91AB4559D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C47D-63E4-4D22-BC71-D7F65F3B99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108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2E63-8402-4158-B809-8F91AB4559D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C47D-63E4-4D22-BC71-D7F65F3B99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75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2E63-8402-4158-B809-8F91AB4559D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C47D-63E4-4D22-BC71-D7F65F3B99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156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2E63-8402-4158-B809-8F91AB4559D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C47D-63E4-4D22-BC71-D7F65F3B99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69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2E63-8402-4158-B809-8F91AB4559D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C47D-63E4-4D22-BC71-D7F65F3B99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984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2E63-8402-4158-B809-8F91AB4559D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C47D-63E4-4D22-BC71-D7F65F3B99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196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2E63-8402-4158-B809-8F91AB4559D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C47D-63E4-4D22-BC71-D7F65F3B99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540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2E63-8402-4158-B809-8F91AB4559D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C47D-63E4-4D22-BC71-D7F65F3B99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37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2E63-8402-4158-B809-8F91AB4559D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C47D-63E4-4D22-BC71-D7F65F3B99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604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C2E63-8402-4158-B809-8F91AB4559D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6C47D-63E4-4D22-BC71-D7F65F3B99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929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1520" y="1062990"/>
            <a:ext cx="106070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5400" b="1" dirty="0" smtClean="0">
                <a:solidFill>
                  <a:schemeClr val="accent5">
                    <a:lumMod val="50000"/>
                  </a:schemeClr>
                </a:solidFill>
              </a:rPr>
              <a:t>CERN-ESA </a:t>
            </a:r>
            <a:r>
              <a:rPr lang="fr-CH" sz="5400" b="1" dirty="0" err="1" smtClean="0">
                <a:solidFill>
                  <a:schemeClr val="accent5">
                    <a:lumMod val="50000"/>
                  </a:schemeClr>
                </a:solidFill>
              </a:rPr>
              <a:t>bilateral</a:t>
            </a:r>
            <a:r>
              <a:rPr lang="fr-CH" sz="5400" b="1" dirty="0" smtClean="0">
                <a:solidFill>
                  <a:schemeClr val="accent5">
                    <a:lumMod val="50000"/>
                  </a:schemeClr>
                </a:solidFill>
              </a:rPr>
              <a:t> meeting </a:t>
            </a:r>
            <a:r>
              <a:rPr lang="fr-CH" sz="5400" dirty="0" smtClean="0">
                <a:solidFill>
                  <a:schemeClr val="accent5">
                    <a:lumMod val="50000"/>
                  </a:schemeClr>
                </a:solidFill>
              </a:rPr>
              <a:t>Collaborations on radiation issues</a:t>
            </a:r>
          </a:p>
          <a:p>
            <a:pPr algn="ctr"/>
            <a:r>
              <a:rPr lang="fr-CH" sz="5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fr-CH" sz="3600" dirty="0" smtClean="0">
                <a:solidFill>
                  <a:schemeClr val="accent5">
                    <a:lumMod val="50000"/>
                  </a:schemeClr>
                </a:solidFill>
              </a:rPr>
              <a:t>10/05/2017</a:t>
            </a:r>
            <a:endParaRPr lang="en-GB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0490" y="5510033"/>
            <a:ext cx="2114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>
                <a:solidFill>
                  <a:schemeClr val="accent5">
                    <a:lumMod val="50000"/>
                  </a:schemeClr>
                </a:solidFill>
              </a:rPr>
              <a:t>Enrico Chesta</a:t>
            </a:r>
          </a:p>
          <a:p>
            <a:r>
              <a:rPr lang="fr-CH" sz="2400" dirty="0" smtClean="0">
                <a:solidFill>
                  <a:schemeClr val="accent5">
                    <a:lumMod val="50000"/>
                  </a:schemeClr>
                </a:solidFill>
              </a:rPr>
              <a:t>CERN IPT/KT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77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496" y="-297"/>
            <a:ext cx="7011008" cy="68585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1253" y="3924533"/>
            <a:ext cx="3155890" cy="1855279"/>
          </a:xfrm>
          <a:prstGeom prst="rect">
            <a:avLst/>
          </a:prstGeom>
          <a:ln w="50800">
            <a:solidFill>
              <a:srgbClr val="7030A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2019" y="3655804"/>
            <a:ext cx="2734661" cy="1663972"/>
          </a:xfrm>
          <a:prstGeom prst="rect">
            <a:avLst/>
          </a:prstGeom>
          <a:ln w="50800"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410" y="943503"/>
            <a:ext cx="2250392" cy="17199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50733" y="-537560"/>
            <a:ext cx="2576433" cy="25808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94254" y="4487790"/>
            <a:ext cx="1671177" cy="13019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13371" y="1481351"/>
            <a:ext cx="3091543" cy="2043564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47765" y="81079"/>
            <a:ext cx="1257149" cy="1261230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12406" y="5363177"/>
            <a:ext cx="1360137" cy="1190120"/>
          </a:xfrm>
          <a:prstGeom prst="rect">
            <a:avLst/>
          </a:prstGeom>
          <a:ln w="50800">
            <a:solidFill>
              <a:srgbClr val="00B0F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5320" y="4183485"/>
            <a:ext cx="1902821" cy="1039452"/>
          </a:xfrm>
          <a:prstGeom prst="rect">
            <a:avLst/>
          </a:prstGeom>
          <a:ln w="50800">
            <a:solidFill>
              <a:srgbClr val="00B0F0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01007" y="3880989"/>
            <a:ext cx="1589567" cy="1133645"/>
          </a:xfrm>
          <a:prstGeom prst="rect">
            <a:avLst/>
          </a:prstGeom>
          <a:ln w="50800">
            <a:solidFill>
              <a:srgbClr val="00B0F0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1572" y="2848604"/>
            <a:ext cx="1659321" cy="1075929"/>
          </a:xfrm>
          <a:prstGeom prst="rect">
            <a:avLst/>
          </a:prstGeom>
          <a:ln w="50800">
            <a:solidFill>
              <a:srgbClr val="00B0F0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563625" y="259874"/>
            <a:ext cx="1115185" cy="1041730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cxnSp>
        <p:nvCxnSpPr>
          <p:cNvPr id="19" name="Straight Connector 18"/>
          <p:cNvCxnSpPr/>
          <p:nvPr/>
        </p:nvCxnSpPr>
        <p:spPr>
          <a:xfrm flipV="1">
            <a:off x="7489371" y="6172200"/>
            <a:ext cx="1404258" cy="10886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668486" y="6106884"/>
            <a:ext cx="1061356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712030" y="3310365"/>
            <a:ext cx="1061356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859971" y="3289701"/>
            <a:ext cx="1061356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C2F2-B268-4473-B65B-ABE504426C6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27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20290" y="0"/>
            <a:ext cx="7143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000" b="1" dirty="0" smtClean="0">
                <a:solidFill>
                  <a:schemeClr val="accent5">
                    <a:lumMod val="50000"/>
                  </a:schemeClr>
                </a:solidFill>
              </a:rPr>
              <a:t>CERN-ESA </a:t>
            </a:r>
            <a:r>
              <a:rPr lang="fr-CH" sz="4000" b="1" dirty="0" err="1" smtClean="0">
                <a:solidFill>
                  <a:schemeClr val="accent5">
                    <a:lumMod val="50000"/>
                  </a:schemeClr>
                </a:solidFill>
              </a:rPr>
              <a:t>bilateral</a:t>
            </a:r>
            <a:r>
              <a:rPr lang="fr-CH" sz="40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CH" sz="4000" b="1" dirty="0" err="1" smtClean="0">
                <a:solidFill>
                  <a:schemeClr val="accent5">
                    <a:lumMod val="50000"/>
                  </a:schemeClr>
                </a:solidFill>
              </a:rPr>
              <a:t>cooperation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117" y="3579354"/>
            <a:ext cx="3651821" cy="29080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365" y="3579354"/>
            <a:ext cx="3637058" cy="290804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2847" y="824258"/>
            <a:ext cx="1193915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Geneva, 28/03/14</a:t>
            </a:r>
          </a:p>
          <a:p>
            <a:r>
              <a:rPr lang="en-GB" sz="2800" b="1" dirty="0" smtClean="0">
                <a:solidFill>
                  <a:schemeClr val="tx2"/>
                </a:solidFill>
              </a:rPr>
              <a:t>Signature of CERN-ESA framework co-operation agreement:</a:t>
            </a:r>
          </a:p>
          <a:p>
            <a:endParaRPr lang="en-GB" sz="1200" b="1" dirty="0" smtClean="0">
              <a:solidFill>
                <a:schemeClr val="tx2"/>
              </a:solidFill>
            </a:endParaRPr>
          </a:p>
          <a:p>
            <a:r>
              <a:rPr lang="en-GB" sz="2400" dirty="0" smtClean="0">
                <a:solidFill>
                  <a:schemeClr val="tx2"/>
                </a:solidFill>
              </a:rPr>
              <a:t> “CERN </a:t>
            </a:r>
            <a:r>
              <a:rPr lang="en-GB" sz="2400" dirty="0">
                <a:solidFill>
                  <a:schemeClr val="tx2"/>
                </a:solidFill>
              </a:rPr>
              <a:t>and ESA have common roots and share a long history of pioneering research work in their respective </a:t>
            </a:r>
            <a:r>
              <a:rPr lang="en-GB" sz="2400" dirty="0" smtClean="0">
                <a:solidFill>
                  <a:schemeClr val="tx2"/>
                </a:solidFill>
              </a:rPr>
              <a:t>fields. This </a:t>
            </a:r>
            <a:r>
              <a:rPr lang="en-GB" sz="2400" dirty="0">
                <a:solidFill>
                  <a:schemeClr val="tx2"/>
                </a:solidFill>
              </a:rPr>
              <a:t>new cooperation agreement will foster synergies between the expertise, know-how and facilities available in the two Organizations</a:t>
            </a:r>
            <a:r>
              <a:rPr lang="en-GB" sz="2400" dirty="0" smtClean="0">
                <a:solidFill>
                  <a:schemeClr val="tx2"/>
                </a:solidFill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300437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885" y="1013962"/>
            <a:ext cx="3291860" cy="44764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6639" y="984203"/>
            <a:ext cx="3048362" cy="45062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8210" y="987794"/>
            <a:ext cx="2995746" cy="45550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4390" y="240497"/>
            <a:ext cx="10092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b="1" dirty="0" err="1" smtClean="0">
                <a:solidFill>
                  <a:schemeClr val="tx2"/>
                </a:solidFill>
              </a:rPr>
              <a:t>Identified</a:t>
            </a:r>
            <a:r>
              <a:rPr lang="fr-CH" sz="3200" b="1" dirty="0" smtClean="0">
                <a:solidFill>
                  <a:schemeClr val="tx2"/>
                </a:solidFill>
              </a:rPr>
              <a:t> </a:t>
            </a:r>
            <a:r>
              <a:rPr lang="fr-CH" sz="3200" b="1" dirty="0" err="1" smtClean="0">
                <a:solidFill>
                  <a:schemeClr val="tx2"/>
                </a:solidFill>
              </a:rPr>
              <a:t>technology</a:t>
            </a:r>
            <a:r>
              <a:rPr lang="fr-CH" sz="3200" b="1" dirty="0" smtClean="0">
                <a:solidFill>
                  <a:schemeClr val="tx2"/>
                </a:solidFill>
              </a:rPr>
              <a:t> </a:t>
            </a:r>
            <a:r>
              <a:rPr lang="fr-CH" sz="3200" b="1" dirty="0" smtClean="0">
                <a:solidFill>
                  <a:schemeClr val="tx2"/>
                </a:solidFill>
              </a:rPr>
              <a:t>areas of </a:t>
            </a:r>
            <a:r>
              <a:rPr lang="fr-CH" sz="3200" b="1" dirty="0" err="1" smtClean="0">
                <a:solidFill>
                  <a:schemeClr val="tx2"/>
                </a:solidFill>
              </a:rPr>
              <a:t>potential</a:t>
            </a:r>
            <a:r>
              <a:rPr lang="fr-CH" sz="3200" b="1" dirty="0" smtClean="0">
                <a:solidFill>
                  <a:schemeClr val="tx2"/>
                </a:solidFill>
              </a:rPr>
              <a:t> collaboration:</a:t>
            </a:r>
            <a:endParaRPr lang="en-GB" sz="3200" b="1" dirty="0">
              <a:solidFill>
                <a:schemeClr val="tx2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85800" y="4099560"/>
            <a:ext cx="3969945" cy="16383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655745" y="5143500"/>
            <a:ext cx="3181180" cy="34690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8305895" y="2331720"/>
            <a:ext cx="3100584" cy="105918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8137818" y="4514850"/>
            <a:ext cx="3396137" cy="6286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655745" y="1611631"/>
            <a:ext cx="3209962" cy="49149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834391" y="1657351"/>
            <a:ext cx="3520460" cy="32004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668780" y="5792699"/>
            <a:ext cx="8801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err="1" smtClean="0">
                <a:solidFill>
                  <a:schemeClr val="accent5">
                    <a:lumMod val="50000"/>
                  </a:schemeClr>
                </a:solidFill>
              </a:rPr>
              <a:t>Proposal</a:t>
            </a:r>
            <a:r>
              <a:rPr lang="fr-CH" sz="2400" dirty="0" smtClean="0">
                <a:solidFill>
                  <a:schemeClr val="accent5">
                    <a:lumMod val="50000"/>
                  </a:schemeClr>
                </a:solidFill>
              </a:rPr>
              <a:t>: </a:t>
            </a:r>
            <a:r>
              <a:rPr lang="fr-CH" sz="2400" dirty="0" err="1" smtClean="0">
                <a:solidFill>
                  <a:schemeClr val="accent5">
                    <a:lumMod val="50000"/>
                  </a:schemeClr>
                </a:solidFill>
              </a:rPr>
              <a:t>establishing</a:t>
            </a:r>
            <a:r>
              <a:rPr lang="fr-CH" sz="2400" dirty="0" smtClean="0">
                <a:solidFill>
                  <a:schemeClr val="accent5">
                    <a:lumMod val="50000"/>
                  </a:schemeClr>
                </a:solidFill>
              </a:rPr>
              <a:t> the first CERN-ESA </a:t>
            </a:r>
            <a:r>
              <a:rPr lang="fr-CH" sz="2400" dirty="0" err="1" smtClean="0">
                <a:solidFill>
                  <a:schemeClr val="accent5">
                    <a:lumMod val="50000"/>
                  </a:schemeClr>
                </a:solidFill>
              </a:rPr>
              <a:t>cooperation</a:t>
            </a:r>
            <a:r>
              <a:rPr lang="fr-CH" sz="2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CH" sz="2400" dirty="0" err="1" smtClean="0">
                <a:solidFill>
                  <a:schemeClr val="accent5">
                    <a:lumMod val="50000"/>
                  </a:schemeClr>
                </a:solidFill>
              </a:rPr>
              <a:t>implementing</a:t>
            </a:r>
            <a:r>
              <a:rPr lang="fr-CH" sz="2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CH" sz="2400" dirty="0" err="1" smtClean="0">
                <a:solidFill>
                  <a:schemeClr val="accent5">
                    <a:lumMod val="50000"/>
                  </a:schemeClr>
                </a:solidFill>
              </a:rPr>
              <a:t>protocol</a:t>
            </a:r>
            <a:r>
              <a:rPr lang="fr-CH" sz="2400" dirty="0" smtClean="0">
                <a:solidFill>
                  <a:schemeClr val="accent5">
                    <a:lumMod val="50000"/>
                  </a:schemeClr>
                </a:solidFill>
              </a:rPr>
              <a:t> on «</a:t>
            </a:r>
            <a:r>
              <a:rPr lang="fr-FR" sz="2400" u="sng" dirty="0" smtClean="0">
                <a:solidFill>
                  <a:schemeClr val="accent5">
                    <a:lumMod val="50000"/>
                  </a:schemeClr>
                </a:solidFill>
              </a:rPr>
              <a:t>Radiation </a:t>
            </a:r>
            <a:r>
              <a:rPr lang="fr-FR" sz="2400" u="sng" dirty="0" err="1" smtClean="0">
                <a:solidFill>
                  <a:schemeClr val="accent5">
                    <a:lumMod val="50000"/>
                  </a:schemeClr>
                </a:solidFill>
              </a:rPr>
              <a:t>Environments</a:t>
            </a:r>
            <a:r>
              <a:rPr lang="fr-FR" sz="2400" u="sng" dirty="0" smtClean="0">
                <a:solidFill>
                  <a:schemeClr val="accent5">
                    <a:lumMod val="50000"/>
                  </a:schemeClr>
                </a:solidFill>
              </a:rPr>
              <a:t>, Technologies and </a:t>
            </a:r>
            <a:r>
              <a:rPr lang="fr-FR" sz="2400" u="sng" dirty="0" err="1" smtClean="0">
                <a:solidFill>
                  <a:schemeClr val="accent5">
                    <a:lumMod val="50000"/>
                  </a:schemeClr>
                </a:solidFill>
              </a:rPr>
              <a:t>Facilities</a:t>
            </a:r>
            <a:r>
              <a:rPr lang="fr-CH" sz="2400" dirty="0" smtClean="0">
                <a:solidFill>
                  <a:schemeClr val="accent5">
                    <a:lumMod val="50000"/>
                  </a:schemeClr>
                </a:solidFill>
              </a:rPr>
              <a:t>»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73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4390" y="240497"/>
            <a:ext cx="100926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b="1" dirty="0" smtClean="0">
                <a:solidFill>
                  <a:schemeClr val="tx2"/>
                </a:solidFill>
              </a:rPr>
              <a:t>CERN-ESA </a:t>
            </a:r>
            <a:r>
              <a:rPr lang="fr-CH" sz="3200" b="1" dirty="0" err="1" smtClean="0">
                <a:solidFill>
                  <a:schemeClr val="tx2"/>
                </a:solidFill>
              </a:rPr>
              <a:t>Implementing</a:t>
            </a:r>
            <a:r>
              <a:rPr lang="fr-CH" sz="3200" b="1" dirty="0" smtClean="0">
                <a:solidFill>
                  <a:schemeClr val="tx2"/>
                </a:solidFill>
              </a:rPr>
              <a:t> </a:t>
            </a:r>
            <a:r>
              <a:rPr lang="fr-CH" sz="3200" b="1" dirty="0" err="1" smtClean="0">
                <a:solidFill>
                  <a:schemeClr val="tx2"/>
                </a:solidFill>
              </a:rPr>
              <a:t>protocol</a:t>
            </a:r>
            <a:r>
              <a:rPr lang="fr-CH" sz="3200" b="1" dirty="0" smtClean="0">
                <a:solidFill>
                  <a:schemeClr val="tx2"/>
                </a:solidFill>
              </a:rPr>
              <a:t> on</a:t>
            </a:r>
          </a:p>
          <a:p>
            <a:pPr algn="ctr"/>
            <a:r>
              <a:rPr lang="fr-CH" sz="3200" b="1" dirty="0" smtClean="0">
                <a:solidFill>
                  <a:schemeClr val="tx2"/>
                </a:solidFill>
              </a:rPr>
              <a:t> </a:t>
            </a:r>
            <a:r>
              <a:rPr lang="fr-FR" sz="3200" b="1" dirty="0" smtClean="0">
                <a:solidFill>
                  <a:schemeClr val="tx2"/>
                </a:solidFill>
              </a:rPr>
              <a:t>«Radiation </a:t>
            </a:r>
            <a:r>
              <a:rPr lang="fr-FR" sz="3200" b="1" dirty="0" err="1" smtClean="0">
                <a:solidFill>
                  <a:schemeClr val="tx2"/>
                </a:solidFill>
              </a:rPr>
              <a:t>Environments</a:t>
            </a:r>
            <a:r>
              <a:rPr lang="fr-FR" sz="3200" b="1" dirty="0" smtClean="0">
                <a:solidFill>
                  <a:schemeClr val="tx2"/>
                </a:solidFill>
              </a:rPr>
              <a:t>, Technologies and </a:t>
            </a:r>
            <a:r>
              <a:rPr lang="fr-FR" sz="3200" b="1" dirty="0" err="1" smtClean="0">
                <a:solidFill>
                  <a:schemeClr val="tx2"/>
                </a:solidFill>
              </a:rPr>
              <a:t>Facilities</a:t>
            </a:r>
            <a:r>
              <a:rPr lang="fr-FR" sz="3200" b="1" dirty="0" smtClean="0">
                <a:solidFill>
                  <a:schemeClr val="tx2"/>
                </a:solidFill>
              </a:rPr>
              <a:t>»</a:t>
            </a:r>
          </a:p>
          <a:p>
            <a:endParaRPr lang="en-GB" sz="3200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6755" y="1416412"/>
            <a:ext cx="73037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sz="2400" dirty="0" smtClean="0"/>
              <a:t>Identification of </a:t>
            </a:r>
            <a:r>
              <a:rPr lang="fr-CH" sz="2400" dirty="0" err="1" smtClean="0"/>
              <a:t>subcategories</a:t>
            </a:r>
            <a:endParaRPr lang="fr-CH" sz="2400" dirty="0" smtClean="0"/>
          </a:p>
          <a:p>
            <a:pPr marL="285750" indent="-285750">
              <a:buFontTx/>
              <a:buChar char="-"/>
            </a:pPr>
            <a:endParaRPr lang="fr-CH" sz="1200" dirty="0" smtClean="0"/>
          </a:p>
          <a:p>
            <a:pPr marL="285750" indent="-285750">
              <a:buFontTx/>
              <a:buChar char="-"/>
            </a:pPr>
            <a:r>
              <a:rPr lang="fr-CH" sz="2400" dirty="0" smtClean="0"/>
              <a:t>Identification of </a:t>
            </a:r>
            <a:r>
              <a:rPr lang="fr-CH" sz="2400" dirty="0" err="1" smtClean="0"/>
              <a:t>esperts</a:t>
            </a:r>
            <a:r>
              <a:rPr lang="fr-CH" sz="2400" dirty="0" smtClean="0"/>
              <a:t> </a:t>
            </a:r>
            <a:r>
              <a:rPr lang="fr-CH" sz="2400" dirty="0" err="1" smtClean="0"/>
              <a:t>from</a:t>
            </a:r>
            <a:r>
              <a:rPr lang="fr-CH" sz="2400" dirty="0" smtClean="0"/>
              <a:t> </a:t>
            </a:r>
            <a:r>
              <a:rPr lang="fr-CH" sz="2400" dirty="0" err="1" smtClean="0"/>
              <a:t>both</a:t>
            </a:r>
            <a:r>
              <a:rPr lang="fr-CH" sz="2400" dirty="0" smtClean="0"/>
              <a:t> </a:t>
            </a:r>
            <a:r>
              <a:rPr lang="fr-CH" sz="2400" dirty="0" err="1" smtClean="0"/>
              <a:t>sides</a:t>
            </a:r>
            <a:endParaRPr lang="fr-CH" sz="2400" dirty="0" smtClean="0"/>
          </a:p>
          <a:p>
            <a:pPr marL="285750" indent="-285750">
              <a:buFontTx/>
              <a:buChar char="-"/>
            </a:pPr>
            <a:endParaRPr lang="fr-CH" sz="1200" dirty="0" smtClean="0"/>
          </a:p>
          <a:p>
            <a:pPr marL="285750" indent="-285750">
              <a:buFontTx/>
              <a:buChar char="-"/>
            </a:pPr>
            <a:r>
              <a:rPr lang="fr-CH" sz="2400" dirty="0" smtClean="0"/>
              <a:t>Identification of </a:t>
            </a:r>
            <a:r>
              <a:rPr lang="fr-CH" sz="2400" dirty="0" err="1" smtClean="0"/>
              <a:t>specific</a:t>
            </a:r>
            <a:r>
              <a:rPr lang="fr-CH" sz="2400" dirty="0" smtClean="0"/>
              <a:t> </a:t>
            </a:r>
            <a:r>
              <a:rPr lang="fr-CH" sz="2400" dirty="0" err="1" smtClean="0"/>
              <a:t>projects</a:t>
            </a:r>
            <a:endParaRPr lang="fr-CH" sz="2400" dirty="0" smtClean="0"/>
          </a:p>
          <a:p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9566910" y="1388542"/>
            <a:ext cx="2331720" cy="2893100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800" dirty="0" smtClean="0"/>
          </a:p>
          <a:p>
            <a:pPr algn="ctr"/>
            <a:r>
              <a:rPr lang="en-GB" dirty="0" smtClean="0"/>
              <a:t>Rad-hard electronics</a:t>
            </a:r>
          </a:p>
          <a:p>
            <a:pPr algn="ctr"/>
            <a:endParaRPr lang="en-GB" sz="800" dirty="0" smtClean="0"/>
          </a:p>
          <a:p>
            <a:pPr algn="ctr"/>
            <a:r>
              <a:rPr lang="en-GB" dirty="0" smtClean="0"/>
              <a:t>Radiation testing</a:t>
            </a:r>
          </a:p>
          <a:p>
            <a:pPr algn="ctr"/>
            <a:endParaRPr lang="en-GB" sz="800" dirty="0" smtClean="0"/>
          </a:p>
          <a:p>
            <a:pPr algn="ctr"/>
            <a:r>
              <a:rPr lang="en-GB" dirty="0" smtClean="0"/>
              <a:t>Radiation monitoring</a:t>
            </a:r>
          </a:p>
          <a:p>
            <a:pPr algn="ctr"/>
            <a:endParaRPr lang="en-GB" sz="800" dirty="0" smtClean="0"/>
          </a:p>
          <a:p>
            <a:pPr algn="ctr"/>
            <a:r>
              <a:rPr lang="en-GB" dirty="0" smtClean="0"/>
              <a:t>Radiation protection</a:t>
            </a:r>
          </a:p>
          <a:p>
            <a:pPr algn="ctr"/>
            <a:endParaRPr lang="en-GB" sz="800" dirty="0" smtClean="0"/>
          </a:p>
          <a:p>
            <a:pPr algn="ctr"/>
            <a:r>
              <a:rPr lang="en-GB" dirty="0" smtClean="0"/>
              <a:t>Reliable </a:t>
            </a:r>
            <a:r>
              <a:rPr lang="en-GB" dirty="0" err="1"/>
              <a:t>m</a:t>
            </a:r>
            <a:r>
              <a:rPr lang="en-GB" dirty="0" err="1" smtClean="0"/>
              <a:t>icrotechnologies</a:t>
            </a:r>
            <a:endParaRPr lang="en-GB" dirty="0" smtClean="0"/>
          </a:p>
          <a:p>
            <a:pPr algn="ctr"/>
            <a:endParaRPr lang="en-GB" sz="800" dirty="0" smtClean="0"/>
          </a:p>
          <a:p>
            <a:pPr algn="ctr"/>
            <a:r>
              <a:rPr lang="en-GB" dirty="0" smtClean="0"/>
              <a:t>Radiation modelling</a:t>
            </a:r>
          </a:p>
          <a:p>
            <a:pPr algn="ctr"/>
            <a:endParaRPr lang="en-GB" sz="800" dirty="0"/>
          </a:p>
        </p:txBody>
      </p:sp>
      <p:sp>
        <p:nvSpPr>
          <p:cNvPr id="9" name="Rectangle 8"/>
          <p:cNvSpPr/>
          <p:nvPr/>
        </p:nvSpPr>
        <p:spPr>
          <a:xfrm>
            <a:off x="1678305" y="3342530"/>
            <a:ext cx="7700010" cy="341632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F</a:t>
            </a:r>
            <a:r>
              <a:rPr lang="en-GB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acilities:</a:t>
            </a: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CHARM </a:t>
            </a:r>
          </a:p>
          <a:p>
            <a:pPr marL="1257300" lvl="2" indent="-342900">
              <a:buFont typeface="Calibri" panose="020F0502020204030204" pitchFamily="34" charset="0"/>
              <a:buChar char="-"/>
            </a:pP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Ex. </a:t>
            </a:r>
            <a:r>
              <a:rPr lang="en-GB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CERN/ESA qualification protocol of COTS components/systems</a:t>
            </a: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VESPER</a:t>
            </a:r>
          </a:p>
          <a:p>
            <a:pPr marL="1257300" lvl="2" indent="-342900">
              <a:buFont typeface="Calibri" panose="020F0502020204030204" pitchFamily="34" charset="0"/>
              <a:buChar char="-"/>
            </a:pPr>
            <a:r>
              <a:rPr lang="fr-CH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Ex. JUICE </a:t>
            </a:r>
            <a:r>
              <a:rPr lang="fr-CH" dirty="0" err="1" smtClean="0">
                <a:latin typeface="Calibri" panose="020F0502020204030204" pitchFamily="34" charset="0"/>
                <a:ea typeface="Times New Roman" panose="02020603050405020304" pitchFamily="18" charset="0"/>
              </a:rPr>
              <a:t>technology</a:t>
            </a:r>
            <a:r>
              <a:rPr lang="fr-CH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 validation tests</a:t>
            </a:r>
            <a:endParaRPr lang="en-GB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Technologies:</a:t>
            </a: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SSDP, FEAST-2, </a:t>
            </a:r>
            <a:r>
              <a:rPr lang="en-GB" dirty="0" err="1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RadMon</a:t>
            </a:r>
            <a:r>
              <a:rPr lang="en-GB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</a:t>
            </a:r>
            <a:r>
              <a:rPr lang="en-GB" dirty="0" err="1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Timepix</a:t>
            </a:r>
            <a:r>
              <a:rPr lang="en-GB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NG-FPGA, personal dosimeters…</a:t>
            </a: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Montecarlo simulations (GEANT4, FLUKA)</a:t>
            </a:r>
            <a:endParaRPr lang="en-GB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CELESTA (launch / data)</a:t>
            </a: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Ongoing / future NPI projects </a:t>
            </a: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CH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Joint «</a:t>
            </a:r>
            <a:r>
              <a:rPr lang="fr-CH" dirty="0" err="1" smtClean="0">
                <a:latin typeface="Calibri" panose="020F0502020204030204" pitchFamily="34" charset="0"/>
                <a:ea typeface="Times New Roman" panose="02020603050405020304" pitchFamily="18" charset="0"/>
              </a:rPr>
              <a:t>external</a:t>
            </a:r>
            <a:r>
              <a:rPr lang="fr-CH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ea typeface="Times New Roman" panose="02020603050405020304" pitchFamily="18" charset="0"/>
              </a:rPr>
              <a:t>beam</a:t>
            </a:r>
            <a:r>
              <a:rPr lang="fr-CH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 time» </a:t>
            </a:r>
            <a:r>
              <a:rPr lang="fr-CH" dirty="0" err="1" smtClean="0">
                <a:latin typeface="Calibri" panose="020F0502020204030204" pitchFamily="34" charset="0"/>
                <a:ea typeface="Times New Roman" panose="02020603050405020304" pitchFamily="18" charset="0"/>
              </a:rPr>
              <a:t>procurement</a:t>
            </a:r>
            <a:endParaRPr lang="fr-CH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CH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RADECS 2017 and RADSAGA initiatives</a:t>
            </a:r>
            <a:endParaRPr lang="en-GB" dirty="0" smtClean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697855" y="1858551"/>
            <a:ext cx="3680460" cy="8031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394960" y="2961659"/>
            <a:ext cx="302895" cy="2730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29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196</Words>
  <Application>Microsoft Office PowerPoint</Application>
  <PresentationFormat>Widescreen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Enrico Chesta</dc:creator>
  <cp:lastModifiedBy>Enrico Chesta</cp:lastModifiedBy>
  <cp:revision>15</cp:revision>
  <dcterms:created xsi:type="dcterms:W3CDTF">2017-05-10T08:06:47Z</dcterms:created>
  <dcterms:modified xsi:type="dcterms:W3CDTF">2017-05-10T11:57:07Z</dcterms:modified>
</cp:coreProperties>
</file>