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75" r:id="rId2"/>
    <p:sldId id="260" r:id="rId3"/>
    <p:sldId id="277" r:id="rId4"/>
    <p:sldId id="279" r:id="rId5"/>
    <p:sldId id="285" r:id="rId6"/>
    <p:sldId id="286" r:id="rId7"/>
    <p:sldId id="296" r:id="rId8"/>
    <p:sldId id="292" r:id="rId9"/>
    <p:sldId id="288" r:id="rId10"/>
    <p:sldId id="297" r:id="rId11"/>
    <p:sldId id="289" r:id="rId12"/>
    <p:sldId id="295" r:id="rId13"/>
    <p:sldId id="290" r:id="rId14"/>
    <p:sldId id="291" r:id="rId15"/>
    <p:sldId id="298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55" autoAdjust="0"/>
    <p:restoredTop sz="94624"/>
  </p:normalViewPr>
  <p:slideViewPr>
    <p:cSldViewPr snapToGrid="0" snapToObjects="1">
      <p:cViewPr>
        <p:scale>
          <a:sx n="87" d="100"/>
          <a:sy n="87" d="100"/>
        </p:scale>
        <p:origin x="1632" y="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7CAA8-139D-DA4D-9D0A-FB08A0C8463F}" type="datetimeFigureOut">
              <a:rPr lang="en-US" smtClean="0"/>
              <a:t>5/10/17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8A0F1-8692-6B4D-B2FE-A933D99D1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88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050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44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79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8157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8A0F1-8692-6B4D-B2FE-A933D99D169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26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8A0F1-8692-6B4D-B2FE-A933D99D169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43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57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77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93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390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59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01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110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40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9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1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1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1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3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5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9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2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0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7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95BB3-BA48-3243-ABEC-64C0EC8049F8}" type="datetimeFigureOut">
              <a:rPr lang="en-US" smtClean="0"/>
              <a:t>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3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gif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5.png"/><Relationship Id="rId5" Type="http://schemas.openxmlformats.org/officeDocument/2006/relationships/hyperlink" Target="http://information-technology.web.cern.ch/services/batch" TargetMode="External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://information-technology.web.cern.ch/services/batch" TargetMode="External"/><Relationship Id="rId5" Type="http://schemas.openxmlformats.org/officeDocument/2006/relationships/hyperlink" Target="http://batchdocs.web.cern.ch/batchdocs/" TargetMode="External"/><Relationship Id="rId6" Type="http://schemas.openxmlformats.org/officeDocument/2006/relationships/hyperlink" Target="https://research.cs.wisc.edu/htcondor/" TargetMode="External"/><Relationship Id="rId7" Type="http://schemas.openxmlformats.org/officeDocument/2006/relationships/hyperlink" Target="https://indico.cern.ch/event/570261/" TargetMode="External"/><Relationship Id="rId8" Type="http://schemas.openxmlformats.org/officeDocument/2006/relationships/hyperlink" Target="https://indico.cern.ch/event/580885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s://indico.cern.ch/event/637703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gif"/><Relationship Id="rId5" Type="http://schemas.openxmlformats.org/officeDocument/2006/relationships/hyperlink" Target="https://indico.cern.ch/event/637703/" TargetMode="External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gif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2678193"/>
            <a:ext cx="9144000" cy="1638604"/>
            <a:chOff x="0" y="1700205"/>
            <a:chExt cx="9144000" cy="1638604"/>
          </a:xfrm>
        </p:grpSpPr>
        <p:sp>
          <p:nvSpPr>
            <p:cNvPr id="9" name="TextBox 7"/>
            <p:cNvSpPr txBox="1"/>
            <p:nvPr/>
          </p:nvSpPr>
          <p:spPr>
            <a:xfrm>
              <a:off x="0" y="1700205"/>
              <a:ext cx="9144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tx2"/>
                  </a:solidFill>
                </a:rPr>
                <a:t>Migration of </a:t>
              </a:r>
              <a:r>
                <a:rPr lang="en-GB" sz="2800" b="1" dirty="0" err="1" smtClean="0">
                  <a:solidFill>
                    <a:schemeClr val="tx2"/>
                  </a:solidFill>
                </a:rPr>
                <a:t>PyECLOUD</a:t>
              </a:r>
              <a:r>
                <a:rPr lang="en-GB" sz="2800" b="1" dirty="0" smtClean="0">
                  <a:solidFill>
                    <a:schemeClr val="tx2"/>
                  </a:solidFill>
                </a:rPr>
                <a:t> simulation campaigns </a:t>
              </a:r>
            </a:p>
            <a:p>
              <a:pPr algn="ctr"/>
              <a:r>
                <a:rPr lang="en-GB" sz="2800" b="1" dirty="0" smtClean="0">
                  <a:solidFill>
                    <a:schemeClr val="tx2"/>
                  </a:solidFill>
                </a:rPr>
                <a:t>to </a:t>
              </a:r>
              <a:r>
                <a:rPr lang="en-GB" sz="2800" b="1" dirty="0" err="1" smtClean="0">
                  <a:solidFill>
                    <a:schemeClr val="tx2"/>
                  </a:solidFill>
                </a:rPr>
                <a:t>HTCondor</a:t>
              </a:r>
              <a:endParaRPr lang="en-GB" sz="2800" b="1" dirty="0" smtClean="0">
                <a:solidFill>
                  <a:schemeClr val="tx2"/>
                </a:solidFill>
              </a:endParaRPr>
            </a:p>
          </p:txBody>
        </p:sp>
        <p:sp>
          <p:nvSpPr>
            <p:cNvPr id="10" name="TextBox 7"/>
            <p:cNvSpPr txBox="1"/>
            <p:nvPr/>
          </p:nvSpPr>
          <p:spPr>
            <a:xfrm>
              <a:off x="418353" y="2907922"/>
              <a:ext cx="83521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 smtClean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en-US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1" name="TextBox 7"/>
          <p:cNvSpPr txBox="1"/>
          <p:nvPr/>
        </p:nvSpPr>
        <p:spPr>
          <a:xfrm>
            <a:off x="0" y="6368475"/>
            <a:ext cx="914400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GB" dirty="0" smtClean="0"/>
              <a:t>e-cloud meeting, 10 May 2017</a:t>
            </a:r>
            <a:endParaRPr lang="en-US" dirty="0">
              <a:solidFill>
                <a:srgbClr val="1F497D"/>
              </a:solidFill>
            </a:endParaRP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0" y="4980217"/>
            <a:ext cx="914400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GB" sz="1800" dirty="0" smtClean="0"/>
              <a:t>Many thanks to: P. </a:t>
            </a:r>
            <a:r>
              <a:rPr lang="en-GB" sz="1800" dirty="0" err="1" smtClean="0"/>
              <a:t>Dikstal</a:t>
            </a:r>
            <a:r>
              <a:rPr lang="en-GB" sz="1800" dirty="0" smtClean="0"/>
              <a:t>, K. Li, A. </a:t>
            </a:r>
            <a:r>
              <a:rPr lang="en-GB" sz="1800" dirty="0" err="1" smtClean="0"/>
              <a:t>Mereghetti</a:t>
            </a:r>
            <a:r>
              <a:rPr lang="en-GB" sz="1800" dirty="0" smtClean="0"/>
              <a:t>, G. </a:t>
            </a:r>
            <a:r>
              <a:rPr lang="en-GB" sz="1800" dirty="0" err="1" smtClean="0"/>
              <a:t>Skripka</a:t>
            </a:r>
            <a:endParaRPr lang="en-US" sz="18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65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775" y="1717812"/>
            <a:ext cx="6851315" cy="4733636"/>
          </a:xfrm>
          <a:prstGeom prst="rect">
            <a:avLst/>
          </a:prstGeom>
        </p:spPr>
      </p:pic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168400" y="562408"/>
            <a:ext cx="7861300" cy="174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Add these two extra lines to your 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“</a:t>
            </a:r>
            <a:r>
              <a:rPr lang="en-US" sz="1700" b="1" dirty="0" err="1" smtClean="0">
                <a:solidFill>
                  <a:srgbClr val="FF0000"/>
                </a:solidFill>
                <a:latin typeface="+mj-lt"/>
                <a:sym typeface="Wingdings"/>
              </a:rPr>
              <a:t>config_scan.py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” </a:t>
            </a: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as shown below</a:t>
            </a:r>
          </a:p>
          <a:p>
            <a:pPr marL="285750" lvl="0" indent="-285750" defTabSz="9144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In </a:t>
            </a:r>
            <a:r>
              <a:rPr lang="en-US" sz="1700" dirty="0" err="1" smtClean="0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 there no queue distinction, just indicate the 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max time </a:t>
            </a: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you expect your simulations to take (with some margin)</a:t>
            </a:r>
          </a:p>
          <a:p>
            <a:pPr marL="742950" lvl="1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104" y="2928178"/>
            <a:ext cx="6659218" cy="150467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6900" y="2590800"/>
            <a:ext cx="965200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071" t="17991" r="56313" b="8432"/>
          <a:stretch/>
        </p:blipFill>
        <p:spPr>
          <a:xfrm>
            <a:off x="921327" y="3084945"/>
            <a:ext cx="2921000" cy="3479800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</p:pic>
      <p:sp>
        <p:nvSpPr>
          <p:cNvPr id="16" name="Rectangle 15"/>
          <p:cNvSpPr/>
          <p:nvPr/>
        </p:nvSpPr>
        <p:spPr>
          <a:xfrm>
            <a:off x="1004252" y="5819180"/>
            <a:ext cx="1293158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How to submit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jobs using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HTCondor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5750" y="6024562"/>
            <a:ext cx="2324100" cy="2667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024011" y="5701785"/>
            <a:ext cx="28795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Execute the configuration script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168400" y="590982"/>
            <a:ext cx="7861300" cy="834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usual folder structure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will be created</a:t>
            </a:r>
            <a:r>
              <a:rPr lang="mr-IN" dirty="0" smtClean="0">
                <a:solidFill>
                  <a:schemeClr val="tx2"/>
                </a:solidFill>
                <a:latin typeface="+mj-lt"/>
                <a:sym typeface="Wingdings"/>
              </a:rPr>
              <a:t>…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</a:t>
            </a:r>
          </a:p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mr-IN" dirty="0" smtClean="0">
                <a:solidFill>
                  <a:schemeClr val="tx2"/>
                </a:solidFill>
                <a:latin typeface="+mj-lt"/>
                <a:sym typeface="Wingdings"/>
              </a:rPr>
              <a:t>…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together with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three extra files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needed for the 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submission</a:t>
            </a: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908300"/>
            <a:ext cx="5473700" cy="5715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628" y="1658178"/>
            <a:ext cx="6851315" cy="473363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16943" y="3133130"/>
            <a:ext cx="1293158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16943" y="4028480"/>
            <a:ext cx="1293158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516943" y="3445881"/>
            <a:ext cx="1534533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3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How to submit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jobs using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HTCondor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25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609600" y="2908300"/>
            <a:ext cx="5473700" cy="5715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628" y="1658178"/>
            <a:ext cx="6851315" cy="4733636"/>
          </a:xfrm>
          <a:prstGeom prst="rect">
            <a:avLst/>
          </a:prstGeom>
        </p:spPr>
      </p:pic>
      <p:sp>
        <p:nvSpPr>
          <p:cNvPr id="14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How to submit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jobs using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HTCondor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091379" y="3893575"/>
            <a:ext cx="39820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89588" y="3716593"/>
            <a:ext cx="553728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You can still choose to submit the jobs to LSF executing “./run”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745224" y="4208208"/>
            <a:ext cx="39820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43433" y="4031226"/>
            <a:ext cx="606012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Submit the jobs with </a:t>
            </a:r>
            <a:r>
              <a:rPr lang="en-US" sz="1600" b="1" dirty="0" err="1" smtClean="0">
                <a:solidFill>
                  <a:srgbClr val="FF0000"/>
                </a:solidFill>
              </a:rPr>
              <a:t>HTCondor</a:t>
            </a:r>
            <a:r>
              <a:rPr lang="en-US" sz="1600" b="1" dirty="0" smtClean="0">
                <a:solidFill>
                  <a:srgbClr val="FF0000"/>
                </a:solidFill>
              </a:rPr>
              <a:t> executing “./</a:t>
            </a:r>
            <a:r>
              <a:rPr lang="en-US" sz="1600" b="1" dirty="0" err="1" smtClean="0">
                <a:solidFill>
                  <a:srgbClr val="FF0000"/>
                </a:solidFill>
              </a:rPr>
              <a:t>run_htcondor</a:t>
            </a:r>
            <a:r>
              <a:rPr lang="en-US" sz="1600" b="1" dirty="0" smtClean="0">
                <a:solidFill>
                  <a:srgbClr val="FF0000"/>
                </a:solidFill>
              </a:rPr>
              <a:t>” on </a:t>
            </a:r>
            <a:r>
              <a:rPr lang="en-US" sz="1600" b="1" dirty="0" err="1" smtClean="0">
                <a:solidFill>
                  <a:srgbClr val="FF0000"/>
                </a:solidFill>
              </a:rPr>
              <a:t>lxplus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168400" y="590982"/>
            <a:ext cx="7861300" cy="834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usual folder structure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will be created</a:t>
            </a:r>
            <a:r>
              <a:rPr lang="mr-IN" dirty="0" smtClean="0">
                <a:solidFill>
                  <a:schemeClr val="tx2"/>
                </a:solidFill>
                <a:latin typeface="+mj-lt"/>
                <a:sym typeface="Wingdings"/>
              </a:rPr>
              <a:t>…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</a:t>
            </a:r>
          </a:p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mr-IN" dirty="0" smtClean="0">
                <a:solidFill>
                  <a:schemeClr val="tx2"/>
                </a:solidFill>
                <a:latin typeface="+mj-lt"/>
                <a:sym typeface="Wingdings"/>
              </a:rPr>
              <a:t>…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together with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three extra files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needed for the 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submission</a:t>
            </a: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70162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5527" r="1593"/>
          <a:stretch/>
        </p:blipFill>
        <p:spPr>
          <a:xfrm>
            <a:off x="2010116" y="1759667"/>
            <a:ext cx="5625215" cy="2613631"/>
          </a:xfrm>
          <a:prstGeom prst="rect">
            <a:avLst/>
          </a:prstGeom>
        </p:spPr>
      </p:pic>
      <p:grpSp>
        <p:nvGrpSpPr>
          <p:cNvPr id="9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How to submit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jobs using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HTCondor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68400" y="590982"/>
            <a:ext cx="7861300" cy="111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All jobs submitted together form an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  <a:sym typeface="Wingdings"/>
              </a:rPr>
              <a:t>HTCondor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 cluster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to which in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ID number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is assigned</a:t>
            </a:r>
          </a:p>
          <a:p>
            <a:pPr marL="285750" lvl="0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06530" y="2074288"/>
            <a:ext cx="2683457" cy="18222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1330907" y="4910904"/>
            <a:ext cx="23266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Individual jobs are identified with progressive numbers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>
            <a:off x="2305662" y="4621163"/>
            <a:ext cx="39820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40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7" y="1084267"/>
            <a:ext cx="5645150" cy="12268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t="9569" r="1441" b="49348"/>
          <a:stretch/>
        </p:blipFill>
        <p:spPr>
          <a:xfrm>
            <a:off x="1814518" y="2814647"/>
            <a:ext cx="5643564" cy="16573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r="529"/>
          <a:stretch/>
        </p:blipFill>
        <p:spPr>
          <a:xfrm>
            <a:off x="1816262" y="4951509"/>
            <a:ext cx="5641813" cy="3200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1657" y="5795465"/>
            <a:ext cx="5689600" cy="320040"/>
          </a:xfrm>
          <a:prstGeom prst="rect">
            <a:avLst/>
          </a:prstGeom>
        </p:spPr>
      </p:pic>
      <p:sp>
        <p:nvSpPr>
          <p:cNvPr id="1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How to submit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jobs using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HTCondor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17603" y="737109"/>
            <a:ext cx="63530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The command “</a:t>
            </a:r>
            <a:r>
              <a:rPr lang="en-US" sz="1600" b="1" dirty="0" err="1" smtClean="0">
                <a:solidFill>
                  <a:srgbClr val="FF0000"/>
                </a:solidFill>
                <a:sym typeface="Wingdings"/>
              </a:rPr>
              <a:t>condor_q</a:t>
            </a: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” can be used to know the state of your cluster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17603" y="2467587"/>
            <a:ext cx="56388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Use “--</a:t>
            </a:r>
            <a:r>
              <a:rPr lang="en-US" sz="1600" b="1" dirty="0" err="1" smtClean="0">
                <a:solidFill>
                  <a:srgbClr val="FF0000"/>
                </a:solidFill>
                <a:sym typeface="Wingdings"/>
              </a:rPr>
              <a:t>nobatch</a:t>
            </a: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” to see individual jobs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07770" y="4625769"/>
            <a:ext cx="56388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To kill a single job: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807770" y="5456596"/>
            <a:ext cx="56388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To kill the entire cluster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60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How to submit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jobs using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HTCondor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42981" y="619122"/>
            <a:ext cx="63530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FF0000"/>
                </a:solidFill>
                <a:sym typeface="Wingdings"/>
              </a:rPr>
              <a:t>HTCondor</a:t>
            </a: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 dashboard 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can be also used to monitor the jobs of a single user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55" y="2327306"/>
            <a:ext cx="7610169" cy="41974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40657" y="1232789"/>
            <a:ext cx="613532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hlinkClick r:id="rId5"/>
              </a:rPr>
              <a:t>http://</a:t>
            </a:r>
            <a:r>
              <a:rPr lang="en-US" sz="1700" dirty="0" smtClean="0">
                <a:hlinkClick r:id="rId5"/>
              </a:rPr>
              <a:t>information-technology.web.cern.ch/services/batch</a:t>
            </a:r>
            <a:endParaRPr lang="en-US" sz="1700" dirty="0" smtClean="0"/>
          </a:p>
          <a:p>
            <a:endParaRPr lang="en-US" sz="1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902" y="1638211"/>
            <a:ext cx="7595419" cy="64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3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270454" y="3136612"/>
            <a:ext cx="867805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</a:p>
        </p:txBody>
      </p:sp>
      <p:grpSp>
        <p:nvGrpSpPr>
          <p:cNvPr id="2" name="Gruppo 6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00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289226" y="933883"/>
            <a:ext cx="7575739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IT is presently changing the software used to manage the load on the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  <a:sym typeface="Wingdings"/>
              </a:rPr>
              <a:t>linux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 batch cluster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(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lxbatch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) moving from the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LSF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(IBM) to </a:t>
            </a:r>
            <a:r>
              <a:rPr lang="en-US" b="1" dirty="0" err="1" smtClean="0">
                <a:solidFill>
                  <a:srgbClr val="FF0000"/>
                </a:solidFill>
                <a:latin typeface="+mj-lt"/>
                <a:sym typeface="Wingdings"/>
              </a:rPr>
              <a:t>HTCondor</a:t>
            </a:r>
            <a:r>
              <a:rPr lang="en-US" dirty="0" smtClean="0">
                <a:solidFill>
                  <a:srgbClr val="FF0000"/>
                </a:solidFill>
                <a:latin typeface="+mj-lt"/>
                <a:sym typeface="Wingdings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(open).</a:t>
            </a: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742950" lvl="1" indent="-285750" defTabSz="91440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This changes the way the user interacts with the system (how you submit your jobs to the cluster</a:t>
            </a:r>
            <a:r>
              <a:rPr lang="mr-IN" dirty="0" smtClean="0">
                <a:solidFill>
                  <a:schemeClr val="tx2"/>
                </a:solidFill>
                <a:latin typeface="+mj-lt"/>
                <a:sym typeface="Wingdings"/>
              </a:rPr>
              <a:t>…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)</a:t>
            </a:r>
          </a:p>
          <a:p>
            <a:pPr marL="742950" lvl="1" indent="-285750" defTabSz="91440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  <a:defRPr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Arial" charset="0"/>
              <a:buChar char="•"/>
              <a:defRPr/>
            </a:pP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Computing resources are gradually being moved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from one system to the other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Timeline for resources dedicated to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BE-ABP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(defined by the ABP-CWG):</a:t>
            </a:r>
          </a:p>
          <a:p>
            <a:pPr marL="742950" lvl="1" indent="-285750" defTabSz="91440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From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18 April 2017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: 50% in LSF </a:t>
            </a:r>
            <a:r>
              <a:rPr lang="mr-IN" dirty="0">
                <a:solidFill>
                  <a:schemeClr val="tx2"/>
                </a:solidFill>
                <a:sym typeface="Wingdings"/>
              </a:rPr>
              <a:t>–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50% in 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</a:t>
            </a:r>
          </a:p>
          <a:p>
            <a:pPr marL="742950" lvl="1" indent="-285750" defTabSz="91440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From </a:t>
            </a:r>
            <a:r>
              <a:rPr lang="en-US" b="1" smtClean="0">
                <a:solidFill>
                  <a:srgbClr val="FF0000"/>
                </a:solidFill>
                <a:latin typeface="+mj-lt"/>
                <a:sym typeface="Wingdings"/>
              </a:rPr>
              <a:t>18 </a:t>
            </a:r>
            <a:r>
              <a:rPr lang="en-US" b="1" smtClean="0">
                <a:solidFill>
                  <a:srgbClr val="FF0000"/>
                </a:solidFill>
                <a:latin typeface="+mj-lt"/>
                <a:sym typeface="Wingdings"/>
              </a:rPr>
              <a:t>May 2017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: 10% in LSF </a:t>
            </a:r>
            <a:r>
              <a:rPr lang="mr-IN" dirty="0" smtClean="0">
                <a:solidFill>
                  <a:schemeClr val="tx2"/>
                </a:solidFill>
                <a:latin typeface="+mj-lt"/>
                <a:sym typeface="Wingdings"/>
              </a:rPr>
              <a:t>–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90% in 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742950" lvl="1" indent="-285750" defTabSz="91440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  <a:defRPr/>
            </a:pP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End 2017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: end of LSF support</a:t>
            </a:r>
          </a:p>
          <a:p>
            <a:pPr marL="1200150" lvl="2" indent="-285750" defTabSz="91440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  <a:defRPr/>
            </a:pP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indent="-285750" defTabSz="91440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b="1" dirty="0" err="1" smtClean="0">
                <a:solidFill>
                  <a:srgbClr val="FF0000"/>
                </a:solidFill>
                <a:latin typeface="+mj-lt"/>
                <a:sym typeface="Wingdings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 buildup simulations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are heavy users of the 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lxbatch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system </a:t>
            </a:r>
          </a:p>
          <a:p>
            <a:pPr lvl="1" defTabSz="91440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 we need to move before being affected by resource shrinkage in LSF</a:t>
            </a:r>
          </a:p>
        </p:txBody>
      </p:sp>
    </p:spTree>
    <p:extLst>
      <p:ext uri="{BB962C8B-B14F-4D97-AF65-F5344CB8AC3E}">
        <p14:creationId xmlns:p14="http://schemas.microsoft.com/office/powerpoint/2010/main" val="399312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Useful material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68399" y="1005321"/>
            <a:ext cx="78613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ts val="1200"/>
              </a:spcBef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Information on the new system can be found at:</a:t>
            </a:r>
          </a:p>
          <a:p>
            <a:pPr marL="285750" lvl="0" indent="-285750" defTabSz="914400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  <a:latin typeface="+mj-lt"/>
                <a:sym typeface="Wingdings"/>
              </a:rPr>
              <a:t>CERN batch service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: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  <a:hlinkClick r:id="rId4"/>
              </a:rPr>
              <a:t>http</a:t>
            </a:r>
            <a:r>
              <a:rPr lang="en-US" dirty="0">
                <a:solidFill>
                  <a:schemeClr val="tx2"/>
                </a:solidFill>
                <a:latin typeface="+mj-lt"/>
                <a:sym typeface="Wingdings"/>
                <a:hlinkClick r:id="rId4"/>
              </a:rPr>
              <a:t>://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  <a:hlinkClick r:id="rId4"/>
              </a:rPr>
              <a:t>information-technology.web.cern.ch/services/batch</a:t>
            </a: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  <a:sym typeface="Wingdings"/>
              </a:rPr>
              <a:t>CERN Batch Service User Guide</a:t>
            </a:r>
            <a:r>
              <a:rPr lang="en-US" dirty="0">
                <a:solidFill>
                  <a:schemeClr val="tx2"/>
                </a:solidFill>
                <a:latin typeface="+mj-lt"/>
                <a:sym typeface="Wingdings"/>
              </a:rPr>
              <a:t>: </a:t>
            </a:r>
            <a:r>
              <a:rPr lang="en-US" dirty="0">
                <a:solidFill>
                  <a:schemeClr val="tx2"/>
                </a:solidFill>
                <a:latin typeface="+mj-lt"/>
                <a:sym typeface="Wingdings"/>
                <a:hlinkClick r:id="rId5"/>
              </a:rPr>
              <a:t>http://batchdocs.web.cern.ch/batchdocs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  <a:hlinkClick r:id="rId5"/>
              </a:rPr>
              <a:t>/</a:t>
            </a: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b="1" dirty="0" err="1" smtClean="0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r>
              <a:rPr lang="en-US" b="1" dirty="0" smtClean="0">
                <a:solidFill>
                  <a:schemeClr val="tx2"/>
                </a:solidFill>
                <a:latin typeface="+mj-lt"/>
                <a:sym typeface="Wingdings"/>
              </a:rPr>
              <a:t> website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: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  <a:hlinkClick r:id="rId6"/>
              </a:rPr>
              <a:t>https</a:t>
            </a:r>
            <a:r>
              <a:rPr lang="en-US" dirty="0">
                <a:solidFill>
                  <a:schemeClr val="tx2"/>
                </a:solidFill>
                <a:latin typeface="+mj-lt"/>
                <a:sym typeface="Wingdings"/>
                <a:hlinkClick r:id="rId6"/>
              </a:rPr>
              <a:t>://research.cs.wisc.edu/htcondor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  <a:hlinkClick r:id="rId6"/>
              </a:rPr>
              <a:t>/</a:t>
            </a: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  <a:latin typeface="+mj-lt"/>
                <a:sym typeface="Wingdings"/>
              </a:rPr>
              <a:t>Presentations at the ABP-CWG meetings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:</a:t>
            </a:r>
          </a:p>
          <a:p>
            <a:pPr marL="742950" lvl="1" indent="-285750" defTabSz="914400">
              <a:spcBef>
                <a:spcPts val="1200"/>
              </a:spcBef>
              <a:buFont typeface="Courier New" charset="0"/>
              <a:buChar char="o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B. Jones, “LSF </a:t>
            </a:r>
            <a:r>
              <a:rPr lang="en-US" dirty="0">
                <a:solidFill>
                  <a:schemeClr val="tx2"/>
                </a:solidFill>
                <a:latin typeface="+mj-lt"/>
                <a:sym typeface="Wingdings"/>
              </a:rPr>
              <a:t>-&gt; </a:t>
            </a:r>
            <a:r>
              <a:rPr lang="en-US" dirty="0" err="1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r>
              <a:rPr lang="en-US" dirty="0">
                <a:solidFill>
                  <a:schemeClr val="tx2"/>
                </a:solidFill>
                <a:latin typeface="+mj-lt"/>
                <a:sym typeface="Wingdings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migration”,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  <a:hlinkClick r:id="rId7"/>
              </a:rPr>
              <a:t>ABP-CWG meeting 29/09/2016</a:t>
            </a: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742950" lvl="1" indent="-285750" defTabSz="914400">
              <a:spcBef>
                <a:spcPts val="1200"/>
              </a:spcBef>
              <a:buFont typeface="Courier New" charset="0"/>
              <a:buChar char="o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K. Li, ``First experience using 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for 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PyHEADTAIL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”,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  <a:hlinkClick r:id="rId8"/>
              </a:rPr>
              <a:t>ABP-CWG meeting 30/03/2017</a:t>
            </a: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742950" lvl="1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28637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Reminder on LSF submission procedure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68400" y="733858"/>
            <a:ext cx="7861300" cy="734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We typically setup a study using a configuration script which prepares our folder structure (one folder per simulation, containing its input and output)</a:t>
            </a: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40" y="1701800"/>
            <a:ext cx="5822950" cy="381381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09600" y="2908300"/>
            <a:ext cx="5473700" cy="5715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0329" y="2641600"/>
            <a:ext cx="2924810" cy="3378200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</p:pic>
      <p:sp>
        <p:nvSpPr>
          <p:cNvPr id="7" name="Rectangle 6"/>
          <p:cNvSpPr/>
          <p:nvPr/>
        </p:nvSpPr>
        <p:spPr>
          <a:xfrm>
            <a:off x="596900" y="2590800"/>
            <a:ext cx="965200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118609" y="4455410"/>
            <a:ext cx="1351613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3013" y="4681537"/>
            <a:ext cx="2324100" cy="2667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981274" y="4358760"/>
            <a:ext cx="28795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Execute the configuration script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7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Reminder on LSF submission procedure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68400" y="733858"/>
            <a:ext cx="7861300" cy="111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  <a:sym typeface="Wingdings"/>
              </a:rPr>
              <a:t>We typically setup a study using a configuration script which prepares our folder structure (one folder per simulation, containing its input and output)</a:t>
            </a:r>
          </a:p>
          <a:p>
            <a:pPr marL="285750" lvl="0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40" y="1701800"/>
            <a:ext cx="5822950" cy="38138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6879" y="2875613"/>
            <a:ext cx="1119475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236" y="1612899"/>
            <a:ext cx="6836410" cy="4711700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</p:pic>
    </p:spTree>
    <p:extLst>
      <p:ext uri="{BB962C8B-B14F-4D97-AF65-F5344CB8AC3E}">
        <p14:creationId xmlns:p14="http://schemas.microsoft.com/office/powerpoint/2010/main" val="52998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Reminder on LSF submission procedure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68400" y="733858"/>
            <a:ext cx="7861300" cy="1465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We typically prepare a study using a configuration script which prepares our folder structure (one folder per simulation, containing its input and output)</a:t>
            </a:r>
          </a:p>
          <a:p>
            <a:pPr marL="742950" lvl="1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40" y="1701800"/>
            <a:ext cx="5822950" cy="38138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6879" y="3180413"/>
            <a:ext cx="1119475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" y="4043363"/>
            <a:ext cx="5638800" cy="228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5010" y="3730110"/>
            <a:ext cx="5102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Execute ./run on </a:t>
            </a:r>
            <a:r>
              <a:rPr lang="en-US" sz="1600" b="1" dirty="0" err="1" smtClean="0">
                <a:solidFill>
                  <a:srgbClr val="FF0000"/>
                </a:solidFill>
                <a:sym typeface="Wingdings"/>
              </a:rPr>
              <a:t>lxplus</a:t>
            </a: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 to run submit the jobs to with LSF 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15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How to submit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jobs using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HTCondor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68400" y="562408"/>
            <a:ext cx="7861300" cy="111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20000"/>
              </a:lnSpc>
              <a:defRPr/>
            </a:pPr>
            <a:endParaRPr lang="en-US" sz="1700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742950" lvl="1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40697" y="2030635"/>
            <a:ext cx="7861300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Decided to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keep the present configuration scripts and folder structure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(your post-processing script should work without changes)</a:t>
            </a:r>
          </a:p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Wrote a simple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/>
              </a:rPr>
              <a:t>additional module 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that can be included 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inyour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configuration script in order  to setup the </a:t>
            </a:r>
            <a:r>
              <a:rPr lang="en-US" dirty="0" err="1" smtClean="0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submission</a:t>
            </a: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endParaRPr lang="en-US" dirty="0" smtClean="0">
              <a:solidFill>
                <a:schemeClr val="tx2"/>
              </a:solidFill>
              <a:sym typeface="Wingdings"/>
            </a:endParaRPr>
          </a:p>
          <a:p>
            <a:pPr lvl="0" algn="ctr" defTabSz="914400">
              <a:lnSpc>
                <a:spcPct val="120000"/>
              </a:lnSpc>
              <a:spcBef>
                <a:spcPts val="600"/>
              </a:spcBef>
              <a:defRPr/>
            </a:pPr>
            <a:endParaRPr lang="en-US" dirty="0" smtClean="0">
              <a:solidFill>
                <a:schemeClr val="tx2"/>
              </a:solidFill>
              <a:sym typeface="Wingdings"/>
            </a:endParaRPr>
          </a:p>
          <a:p>
            <a:pPr lvl="0" algn="ctr" defTabSz="91440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dirty="0" smtClean="0">
                <a:solidFill>
                  <a:schemeClr val="tx2"/>
                </a:solidFill>
                <a:sym typeface="Wingdings"/>
              </a:rPr>
              <a:t>An example study can be downloaded from the </a:t>
            </a:r>
            <a:r>
              <a:rPr lang="en-US" dirty="0">
                <a:solidFill>
                  <a:schemeClr val="tx2"/>
                </a:solidFill>
                <a:sym typeface="Wingdings"/>
                <a:hlinkClick r:id="rId4"/>
              </a:rPr>
              <a:t>indico p</a:t>
            </a:r>
            <a:r>
              <a:rPr lang="en-US" sz="2000" dirty="0">
                <a:solidFill>
                  <a:schemeClr val="tx2"/>
                </a:solidFill>
                <a:sym typeface="Wingdings"/>
                <a:hlinkClick r:id="rId4"/>
              </a:rPr>
              <a:t>age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673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775" y="1717812"/>
            <a:ext cx="6851315" cy="4733636"/>
          </a:xfrm>
          <a:prstGeom prst="rect">
            <a:avLst/>
          </a:prstGeom>
        </p:spPr>
      </p:pic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How to submit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jobs using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HTCondor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68400" y="562408"/>
            <a:ext cx="7861300" cy="163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Start with the 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“</a:t>
            </a:r>
            <a:r>
              <a:rPr lang="en-US" sz="1700" b="1" dirty="0" err="1" smtClean="0">
                <a:solidFill>
                  <a:srgbClr val="FF0000"/>
                </a:solidFill>
                <a:latin typeface="+mj-lt"/>
                <a:sym typeface="Wingdings"/>
              </a:rPr>
              <a:t>config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” folder </a:t>
            </a: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as you would have prepared it for LSF</a:t>
            </a:r>
          </a:p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Add the 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“</a:t>
            </a:r>
            <a:r>
              <a:rPr lang="en-US" sz="1700" b="1" dirty="0" err="1" smtClean="0">
                <a:solidFill>
                  <a:srgbClr val="FF0000"/>
                </a:solidFill>
                <a:latin typeface="+mj-lt"/>
                <a:sym typeface="Wingdings"/>
              </a:rPr>
              <a:t>htcondor_config.py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” </a:t>
            </a: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module (from the zip attached in the </a:t>
            </a: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  <a:hlinkClick r:id="rId5"/>
              </a:rPr>
              <a:t>indico p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  <a:hlinkClick r:id="rId5"/>
              </a:rPr>
              <a:t>age</a:t>
            </a:r>
            <a:r>
              <a:rPr lang="en-US" dirty="0" smtClean="0">
                <a:solidFill>
                  <a:schemeClr val="tx2"/>
                </a:solidFill>
                <a:latin typeface="+mj-lt"/>
                <a:sym typeface="Wingdings"/>
              </a:rPr>
              <a:t>)</a:t>
            </a:r>
          </a:p>
          <a:p>
            <a:pPr marL="742950" lvl="1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104" y="2928178"/>
            <a:ext cx="6659218" cy="150467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6900" y="2590800"/>
            <a:ext cx="965200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1071" t="17991" r="56313" b="8432"/>
          <a:stretch/>
        </p:blipFill>
        <p:spPr>
          <a:xfrm>
            <a:off x="921327" y="3084945"/>
            <a:ext cx="2921000" cy="3479800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</p:pic>
      <p:sp>
        <p:nvSpPr>
          <p:cNvPr id="16" name="Rectangle 15"/>
          <p:cNvSpPr/>
          <p:nvPr/>
        </p:nvSpPr>
        <p:spPr>
          <a:xfrm>
            <a:off x="989965" y="5190529"/>
            <a:ext cx="1567498" cy="32444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3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775" y="1717812"/>
            <a:ext cx="6851315" cy="4733636"/>
          </a:xfrm>
          <a:prstGeom prst="rect">
            <a:avLst/>
          </a:prstGeom>
        </p:spPr>
      </p:pic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168400" y="562408"/>
            <a:ext cx="7861300" cy="174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Add these two extra lines to your 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“</a:t>
            </a:r>
            <a:r>
              <a:rPr lang="en-US" sz="1700" b="1" dirty="0" err="1" smtClean="0">
                <a:solidFill>
                  <a:srgbClr val="FF0000"/>
                </a:solidFill>
                <a:latin typeface="+mj-lt"/>
                <a:sym typeface="Wingdings"/>
              </a:rPr>
              <a:t>config_scan.py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” </a:t>
            </a: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as shown below</a:t>
            </a:r>
          </a:p>
          <a:p>
            <a:pPr marL="285750" lvl="0" indent="-285750" defTabSz="9144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In </a:t>
            </a:r>
            <a:r>
              <a:rPr lang="en-US" sz="1700" dirty="0" err="1" smtClean="0">
                <a:solidFill>
                  <a:schemeClr val="tx2"/>
                </a:solidFill>
                <a:latin typeface="+mj-lt"/>
                <a:sym typeface="Wingdings"/>
              </a:rPr>
              <a:t>HTCondor</a:t>
            </a: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 there no queue distinction, just indicate the </a:t>
            </a:r>
            <a:r>
              <a:rPr lang="en-US" sz="1700" b="1" dirty="0" smtClean="0">
                <a:solidFill>
                  <a:srgbClr val="FF0000"/>
                </a:solidFill>
                <a:latin typeface="+mj-lt"/>
                <a:sym typeface="Wingdings"/>
              </a:rPr>
              <a:t>max time </a:t>
            </a:r>
            <a:r>
              <a:rPr lang="en-US" sz="1700" dirty="0" smtClean="0">
                <a:solidFill>
                  <a:schemeClr val="tx2"/>
                </a:solidFill>
                <a:latin typeface="+mj-lt"/>
                <a:sym typeface="Wingdings"/>
              </a:rPr>
              <a:t>you expect your simulations to take (with some margin)</a:t>
            </a:r>
          </a:p>
          <a:p>
            <a:pPr marL="742950" lvl="1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 smtClean="0">
              <a:solidFill>
                <a:schemeClr val="tx2"/>
              </a:solidFill>
              <a:latin typeface="+mj-lt"/>
              <a:sym typeface="Wingdings"/>
            </a:endParaRPr>
          </a:p>
          <a:p>
            <a:pPr marL="285750" lvl="0" indent="-285750" defTabSz="914400">
              <a:spcBef>
                <a:spcPts val="600"/>
              </a:spcBef>
              <a:buFont typeface="Arial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+mj-lt"/>
              <a:sym typeface="Wingding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104" y="2928178"/>
            <a:ext cx="6659218" cy="150467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6900" y="2590800"/>
            <a:ext cx="965200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071" t="17991" r="56313" b="8432"/>
          <a:stretch/>
        </p:blipFill>
        <p:spPr>
          <a:xfrm>
            <a:off x="921327" y="3084945"/>
            <a:ext cx="2921000" cy="3479800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</p:pic>
      <p:sp>
        <p:nvSpPr>
          <p:cNvPr id="16" name="Rectangle 15"/>
          <p:cNvSpPr/>
          <p:nvPr/>
        </p:nvSpPr>
        <p:spPr>
          <a:xfrm>
            <a:off x="1004252" y="5819180"/>
            <a:ext cx="1293158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263" t="15587" r="5300" b="1097"/>
          <a:stretch/>
        </p:blipFill>
        <p:spPr>
          <a:xfrm>
            <a:off x="2438400" y="3494030"/>
            <a:ext cx="6386945" cy="3241369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</p:pic>
      <p:sp>
        <p:nvSpPr>
          <p:cNvPr id="18" name="Rectangle 17"/>
          <p:cNvSpPr/>
          <p:nvPr/>
        </p:nvSpPr>
        <p:spPr>
          <a:xfrm>
            <a:off x="2916179" y="6054707"/>
            <a:ext cx="3442819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How to submit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jobs using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HTCondor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76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2466</TotalTime>
  <Words>723</Words>
  <Application>Microsoft Macintosh PowerPoint</Application>
  <PresentationFormat>On-screen Show (4:3)</PresentationFormat>
  <Paragraphs>84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Courier New</vt:lpstr>
      <vt:lpstr>Mangal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194</cp:revision>
  <dcterms:created xsi:type="dcterms:W3CDTF">2016-03-08T14:21:20Z</dcterms:created>
  <dcterms:modified xsi:type="dcterms:W3CDTF">2017-05-10T08:51:41Z</dcterms:modified>
</cp:coreProperties>
</file>