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2" r:id="rId2"/>
    <p:sldId id="256" r:id="rId3"/>
    <p:sldId id="258" r:id="rId4"/>
    <p:sldId id="318" r:id="rId5"/>
    <p:sldId id="319" r:id="rId6"/>
    <p:sldId id="331" r:id="rId7"/>
    <p:sldId id="301" r:id="rId8"/>
    <p:sldId id="305" r:id="rId9"/>
    <p:sldId id="302" r:id="rId10"/>
    <p:sldId id="306" r:id="rId11"/>
    <p:sldId id="307" r:id="rId12"/>
    <p:sldId id="310" r:id="rId13"/>
    <p:sldId id="311" r:id="rId14"/>
    <p:sldId id="312" r:id="rId15"/>
    <p:sldId id="313" r:id="rId16"/>
    <p:sldId id="326" r:id="rId17"/>
    <p:sldId id="325" r:id="rId18"/>
    <p:sldId id="327" r:id="rId19"/>
    <p:sldId id="317" r:id="rId20"/>
    <p:sldId id="333" r:id="rId21"/>
    <p:sldId id="328" r:id="rId22"/>
    <p:sldId id="329" r:id="rId23"/>
    <p:sldId id="330" r:id="rId24"/>
    <p:sldId id="300" r:id="rId25"/>
    <p:sldId id="320" r:id="rId26"/>
    <p:sldId id="332" r:id="rId27"/>
    <p:sldId id="309" r:id="rId28"/>
    <p:sldId id="308" r:id="rId29"/>
    <p:sldId id="321" r:id="rId30"/>
    <p:sldId id="314" r:id="rId31"/>
    <p:sldId id="315" r:id="rId32"/>
    <p:sldId id="324" r:id="rId33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o Infantino" initials="AI" lastIdx="14" clrIdx="0">
    <p:extLst/>
  </p:cmAuthor>
  <p:cmAuthor id="2" name="Lucconi Giulia" initials="L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1468D"/>
    <a:srgbClr val="104282"/>
    <a:srgbClr val="0053A1"/>
    <a:srgbClr val="2E75B6"/>
    <a:srgbClr val="5B9BD5"/>
    <a:srgbClr val="0B2C59"/>
    <a:srgbClr val="266196"/>
    <a:srgbClr val="317CC1"/>
    <a:srgbClr val="006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5833" autoAdjust="0"/>
  </p:normalViewPr>
  <p:slideViewPr>
    <p:cSldViewPr snapToGrid="0">
      <p:cViewPr>
        <p:scale>
          <a:sx n="80" d="100"/>
          <a:sy n="80" d="100"/>
        </p:scale>
        <p:origin x="1494" y="11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68"/>
    </p:cViewPr>
  </p:sorterViewPr>
  <p:notesViewPr>
    <p:cSldViewPr snapToGrid="0" showGuides="1">
      <p:cViewPr varScale="1">
        <p:scale>
          <a:sx n="93" d="100"/>
          <a:sy n="93" d="100"/>
        </p:scale>
        <p:origin x="4584" y="66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3DE3E-C10F-481A-98ED-89EFC109444E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08B51-E75E-4C59-95A0-22B66FA4F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3372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DB12A-D459-49C2-A90C-CD9615611B55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EEDA4-1DBE-4D16-940A-BD840DDFC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55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22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099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201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541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587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068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434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191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1170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781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829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9053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88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62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168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693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65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552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81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633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52400" y="636066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fld id="{3CAF41D1-3553-4916-9198-6366A9355973}" type="datetime1">
              <a:rPr lang="en-GB" smtClean="0"/>
              <a:t>11/05/2017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5960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825EF2D3-5329-433B-9B74-BE94876E0510}" type="datetime1">
              <a:rPr lang="en-GB" smtClean="0"/>
              <a:t>11/05/2017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742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FA2F61BB-7028-4FED-B536-B378F8687AFC}" type="datetime1">
              <a:rPr lang="en-GB" smtClean="0"/>
              <a:t>11/05/2017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81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4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71728" y="500062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0381488" y="6530975"/>
            <a:ext cx="14340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Franklin Gothic Demi Cond" panose="020B0706030402020204" pitchFamily="34" charset="0"/>
              </a:defRPr>
            </a:lvl1pPr>
          </a:lstStyle>
          <a:p>
            <a:fld id="{4231E981-910B-4093-B9C9-DAD8A8A5BE64}" type="datetime1">
              <a:rPr lang="en-GB" smtClean="0"/>
              <a:pPr/>
              <a:t>11/05/2017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381488" y="615156"/>
            <a:ext cx="1002792" cy="365125"/>
          </a:xfrm>
        </p:spPr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935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657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7494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8449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433408BE-0EDA-4427-87C0-9CEB8132C369}" type="datetime1">
              <a:rPr lang="en-GB" smtClean="0"/>
              <a:t>11/05/2017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541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75F88870-1EE2-4DA4-BEF7-A699DAA17115}" type="datetime1">
              <a:rPr lang="en-GB" smtClean="0"/>
              <a:t>11/05/2017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8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1B3802D5-4193-4551-B0C4-552B954B5D23}" type="datetime1">
              <a:rPr lang="en-GB" smtClean="0"/>
              <a:t>11/05/2017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658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9801180" y="5453659"/>
            <a:ext cx="1295064" cy="365125"/>
          </a:xfrm>
          <a:prstGeom prst="rect">
            <a:avLst/>
          </a:prstGeom>
        </p:spPr>
        <p:txBody>
          <a:bodyPr/>
          <a:lstStyle/>
          <a:p>
            <a:fld id="{0F8AC930-82D7-48AF-BD20-F8F6E4497B8E}" type="datetime1">
              <a:rPr lang="en-GB" smtClean="0"/>
              <a:t>11/05/2017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63064" y="51691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8856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20960" y="537163"/>
            <a:ext cx="12630912" cy="446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594848" y="577615"/>
            <a:ext cx="10027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rgbClr val="0053A1"/>
                </a:solidFill>
                <a:latin typeface="Franklin Gothic Demi" panose="020B0703020102020204" pitchFamily="34" charset="0"/>
              </a:defRPr>
            </a:lvl1pPr>
          </a:lstStyle>
          <a:p>
            <a:fld id="{4F5C0A47-EFA5-446E-BC43-88C4797ED6CC}" type="slidenum">
              <a:rPr lang="it-IT" smtClean="0"/>
              <a:pPr/>
              <a:t>‹#›</a:t>
            </a:fld>
            <a:endParaRPr lang="it-IT" dirty="0"/>
          </a:p>
        </p:txBody>
      </p:sp>
      <p:cxnSp>
        <p:nvCxnSpPr>
          <p:cNvPr id="7" name="Connettore 1 5"/>
          <p:cNvCxnSpPr/>
          <p:nvPr userDrawn="1"/>
        </p:nvCxnSpPr>
        <p:spPr>
          <a:xfrm flipV="1">
            <a:off x="420960" y="990542"/>
            <a:ext cx="11084253" cy="10330"/>
          </a:xfrm>
          <a:prstGeom prst="line">
            <a:avLst/>
          </a:prstGeom>
          <a:ln w="19050">
            <a:solidFill>
              <a:srgbClr val="00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Segnaposto contenuto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  <a:prstGeom prst="rect">
            <a:avLst/>
          </a:prstGeom>
        </p:spPr>
      </p:pic>
      <p:sp>
        <p:nvSpPr>
          <p:cNvPr id="9" name="CasellaDiTesto 15"/>
          <p:cNvSpPr txBox="1"/>
          <p:nvPr userDrawn="1"/>
        </p:nvSpPr>
        <p:spPr>
          <a:xfrm>
            <a:off x="525777" y="6500675"/>
            <a:ext cx="13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A. Infantino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Rettangolo 11"/>
          <p:cNvSpPr/>
          <p:nvPr userDrawn="1"/>
        </p:nvSpPr>
        <p:spPr>
          <a:xfrm>
            <a:off x="0" y="6511636"/>
            <a:ext cx="12192000" cy="343442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Segnaposto contenuto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32388"/>
            <a:ext cx="338247" cy="322690"/>
          </a:xfrm>
          <a:prstGeom prst="rect">
            <a:avLst/>
          </a:prstGeom>
        </p:spPr>
      </p:pic>
      <p:sp>
        <p:nvSpPr>
          <p:cNvPr id="12" name="CasellaDiTesto 15"/>
          <p:cNvSpPr txBox="1"/>
          <p:nvPr userDrawn="1"/>
        </p:nvSpPr>
        <p:spPr>
          <a:xfrm>
            <a:off x="525777" y="6500675"/>
            <a:ext cx="13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Franklin Gothic Demi Cond" panose="020B0706030402020204" pitchFamily="34" charset="0"/>
              </a:rPr>
              <a:t>M.Krawina</a:t>
            </a:r>
            <a:endParaRPr lang="it-IT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05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3A1"/>
          </a:solidFill>
          <a:latin typeface="Franklin Gothic Heavy" panose="020B0903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jpg@01D27310.879B2B50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mp"/><Relationship Id="rId3" Type="http://schemas.openxmlformats.org/officeDocument/2006/relationships/image" Target="../media/image1.png"/><Relationship Id="rId7" Type="http://schemas.openxmlformats.org/officeDocument/2006/relationships/image" Target="../media/image14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68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5118" r="3326" b="5082"/>
          <a:stretch/>
        </p:blipFill>
        <p:spPr>
          <a:xfrm>
            <a:off x="70440" y="1270376"/>
            <a:ext cx="7083799" cy="450913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Plot Z Axis</a:t>
            </a:r>
            <a:endParaRPr lang="en-GB" dirty="0">
              <a:solidFill>
                <a:srgbClr val="0053A1"/>
              </a:solidFill>
            </a:endParaRPr>
          </a:p>
        </p:txBody>
      </p:sp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10</a:t>
            </a:fld>
            <a:endParaRPr lang="it-IT"/>
          </a:p>
        </p:txBody>
      </p:sp>
      <p:pic>
        <p:nvPicPr>
          <p:cNvPr id="29" name="Segnaposto contenuto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0" y="6516831"/>
            <a:ext cx="338247" cy="3382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208731" y="5935879"/>
            <a:ext cx="1164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Beam</a:t>
            </a:r>
            <a:endParaRPr lang="en-GB" sz="20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54282" y="1620608"/>
            <a:ext cx="849217" cy="3616784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3525278" y="1620608"/>
            <a:ext cx="847889" cy="3616784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7583274" y="2295526"/>
            <a:ext cx="185123" cy="583222"/>
          </a:xfrm>
          <a:prstGeom prst="round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7583274" y="3173902"/>
            <a:ext cx="204173" cy="583222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7593022" y="4085038"/>
            <a:ext cx="196894" cy="583222"/>
          </a:xfrm>
          <a:prstGeom prst="round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39563" y="5756094"/>
            <a:ext cx="4580087" cy="27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 flipH="1">
            <a:off x="1694448" y="5816352"/>
            <a:ext cx="4073912" cy="18991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5192198" y="1631232"/>
            <a:ext cx="840301" cy="3616784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787447" y="3155614"/>
            <a:ext cx="388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samples distributed on the z Axis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814624" y="2297706"/>
            <a:ext cx="388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 with Air and Samples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7814624" y="4086048"/>
            <a:ext cx="3880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Air1 and Layout 1 are on the same height, </a:t>
            </a:r>
            <a:r>
              <a:rPr lang="en-US" dirty="0" err="1" smtClean="0"/>
              <a:t>v.v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20978-7908-493F-B8EE-D21CB83427FD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99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5761" r="4184"/>
          <a:stretch/>
        </p:blipFill>
        <p:spPr>
          <a:xfrm>
            <a:off x="8187068" y="2564978"/>
            <a:ext cx="4023752" cy="27424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" t="5628" r="3644"/>
          <a:stretch/>
        </p:blipFill>
        <p:spPr>
          <a:xfrm>
            <a:off x="4104744" y="2520915"/>
            <a:ext cx="4082324" cy="276475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5242" r="4185"/>
          <a:stretch/>
        </p:blipFill>
        <p:spPr>
          <a:xfrm>
            <a:off x="32064" y="2498651"/>
            <a:ext cx="4027797" cy="276475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Plot </a:t>
            </a:r>
            <a:r>
              <a:rPr lang="en-GB" dirty="0"/>
              <a:t>X</a:t>
            </a:r>
            <a:r>
              <a:rPr lang="en-GB" dirty="0" smtClean="0">
                <a:solidFill>
                  <a:srgbClr val="0053A1"/>
                </a:solidFill>
              </a:rPr>
              <a:t> Axis : Dose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11</a:t>
            </a:fld>
            <a:endParaRPr lang="it-IT"/>
          </a:p>
        </p:txBody>
      </p:sp>
      <p:sp>
        <p:nvSpPr>
          <p:cNvPr id="9" name="Rounded Rectangle 8"/>
          <p:cNvSpPr/>
          <p:nvPr/>
        </p:nvSpPr>
        <p:spPr>
          <a:xfrm>
            <a:off x="2404074" y="2721998"/>
            <a:ext cx="982404" cy="2072743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6525897" y="2721998"/>
            <a:ext cx="942905" cy="2072743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0459510" y="2775754"/>
            <a:ext cx="1091616" cy="2072743"/>
          </a:xfrm>
          <a:prstGeom prst="roundRect">
            <a:avLst/>
          </a:pr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7EEC-52F5-4DAD-8E64-F82B907CFEB1}" type="datetime1">
              <a:rPr lang="en-GB" smtClean="0"/>
              <a:t>11/05/2017</a:t>
            </a:fld>
            <a:endParaRPr lang="it-IT"/>
          </a:p>
        </p:txBody>
      </p:sp>
      <p:grpSp>
        <p:nvGrpSpPr>
          <p:cNvPr id="21" name="Group 20"/>
          <p:cNvGrpSpPr/>
          <p:nvPr/>
        </p:nvGrpSpPr>
        <p:grpSpPr>
          <a:xfrm>
            <a:off x="11277264" y="5611519"/>
            <a:ext cx="471247" cy="502995"/>
            <a:chOff x="11384280" y="5797176"/>
            <a:chExt cx="471247" cy="502995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11855527" y="5797176"/>
              <a:ext cx="0" cy="495197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11384280" y="6292373"/>
              <a:ext cx="471247" cy="779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1460335" y="6080152"/>
            <a:ext cx="2881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X</a:t>
            </a:r>
            <a:endParaRPr lang="en-GB" sz="105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54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Comparison with RPL : Layou</a:t>
            </a:r>
            <a:r>
              <a:rPr lang="en-GB" dirty="0" smtClean="0"/>
              <a:t>t 1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488997"/>
              </p:ext>
            </p:extLst>
          </p:nvPr>
        </p:nvGraphicFramePr>
        <p:xfrm>
          <a:off x="414783" y="2092039"/>
          <a:ext cx="5708927" cy="362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761">
                  <a:extLst>
                    <a:ext uri="{9D8B030D-6E8A-4147-A177-3AD203B41FA5}">
                      <a16:colId xmlns:a16="http://schemas.microsoft.com/office/drawing/2014/main" val="977457625"/>
                    </a:ext>
                  </a:extLst>
                </a:gridCol>
                <a:gridCol w="1610313">
                  <a:extLst>
                    <a:ext uri="{9D8B030D-6E8A-4147-A177-3AD203B41FA5}">
                      <a16:colId xmlns:a16="http://schemas.microsoft.com/office/drawing/2014/main" val="3809349050"/>
                    </a:ext>
                  </a:extLst>
                </a:gridCol>
                <a:gridCol w="1864210">
                  <a:extLst>
                    <a:ext uri="{9D8B030D-6E8A-4147-A177-3AD203B41FA5}">
                      <a16:colId xmlns:a16="http://schemas.microsoft.com/office/drawing/2014/main" val="2530258096"/>
                    </a:ext>
                  </a:extLst>
                </a:gridCol>
                <a:gridCol w="1722643">
                  <a:extLst>
                    <a:ext uri="{9D8B030D-6E8A-4147-A177-3AD203B41FA5}">
                      <a16:colId xmlns:a16="http://schemas.microsoft.com/office/drawing/2014/main" val="376996215"/>
                    </a:ext>
                  </a:extLst>
                </a:gridCol>
              </a:tblGrid>
              <a:tr h="5860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RPL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FLUKA/RPL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68674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4424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52.1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0.94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1379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100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163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1.63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97962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75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102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1.36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9475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150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321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2.14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44668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90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152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1.69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1387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140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418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2.98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407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68" t="8461" r="13837" b="36154"/>
          <a:stretch/>
        </p:blipFill>
        <p:spPr>
          <a:xfrm>
            <a:off x="7536537" y="2236456"/>
            <a:ext cx="3740727" cy="26323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49400" y="3029418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38546" y="3195501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31944" y="3320612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182792" y="5017143"/>
            <a:ext cx="3047744" cy="632881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681565">
            <a:off x="9283660" y="5209136"/>
            <a:ext cx="97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E43A-F2C5-48EE-9545-D9C7C4C6E8CA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190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Comparison with RPL : Layou</a:t>
            </a:r>
            <a:r>
              <a:rPr lang="en-GB" dirty="0" smtClean="0"/>
              <a:t>t 2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69646"/>
              </p:ext>
            </p:extLst>
          </p:nvPr>
        </p:nvGraphicFramePr>
        <p:xfrm>
          <a:off x="414783" y="2092039"/>
          <a:ext cx="5708927" cy="362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761">
                  <a:extLst>
                    <a:ext uri="{9D8B030D-6E8A-4147-A177-3AD203B41FA5}">
                      <a16:colId xmlns:a16="http://schemas.microsoft.com/office/drawing/2014/main" val="977457625"/>
                    </a:ext>
                  </a:extLst>
                </a:gridCol>
                <a:gridCol w="1610313">
                  <a:extLst>
                    <a:ext uri="{9D8B030D-6E8A-4147-A177-3AD203B41FA5}">
                      <a16:colId xmlns:a16="http://schemas.microsoft.com/office/drawing/2014/main" val="3809349050"/>
                    </a:ext>
                  </a:extLst>
                </a:gridCol>
                <a:gridCol w="1864210">
                  <a:extLst>
                    <a:ext uri="{9D8B030D-6E8A-4147-A177-3AD203B41FA5}">
                      <a16:colId xmlns:a16="http://schemas.microsoft.com/office/drawing/2014/main" val="2530258096"/>
                    </a:ext>
                  </a:extLst>
                </a:gridCol>
                <a:gridCol w="1722643">
                  <a:extLst>
                    <a:ext uri="{9D8B030D-6E8A-4147-A177-3AD203B41FA5}">
                      <a16:colId xmlns:a16="http://schemas.microsoft.com/office/drawing/2014/main" val="376996215"/>
                    </a:ext>
                  </a:extLst>
                </a:gridCol>
              </a:tblGrid>
              <a:tr h="5860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RPL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FLUKA/RPL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68674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4424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63.7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1.16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1379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100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175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1.75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97962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75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115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1.53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9475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150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354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2.36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44668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90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172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1.91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1387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140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465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3.32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407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33" t="13127" r="12309" b="35279"/>
          <a:stretch/>
        </p:blipFill>
        <p:spPr>
          <a:xfrm>
            <a:off x="7463780" y="2265054"/>
            <a:ext cx="3920500" cy="27106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463780" y="4864873"/>
            <a:ext cx="692727" cy="33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789598" y="3201490"/>
            <a:ext cx="422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7745" y="3358773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92658" y="3463100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182792" y="5017143"/>
            <a:ext cx="3047744" cy="632881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681565">
            <a:off x="9283660" y="5209136"/>
            <a:ext cx="97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F72A-8EA7-49FA-AC05-90865B46021C}" type="datetime1">
              <a:rPr lang="en-GB" smtClean="0"/>
              <a:t>11/05/2017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705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" t="3988" r="3917"/>
          <a:stretch/>
        </p:blipFill>
        <p:spPr>
          <a:xfrm>
            <a:off x="94431" y="1756404"/>
            <a:ext cx="6063916" cy="4177779"/>
          </a:xfrm>
        </p:spPr>
      </p:pic>
      <p:sp>
        <p:nvSpPr>
          <p:cNvPr id="12" name="Rectangle 11"/>
          <p:cNvSpPr/>
          <p:nvPr/>
        </p:nvSpPr>
        <p:spPr>
          <a:xfrm>
            <a:off x="6297931" y="1583052"/>
            <a:ext cx="5086350" cy="39629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37" y="77390"/>
            <a:ext cx="10515600" cy="1325563"/>
          </a:xfrm>
        </p:spPr>
        <p:txBody>
          <a:bodyPr/>
          <a:lstStyle/>
          <a:p>
            <a:r>
              <a:rPr lang="en-US" dirty="0" smtClean="0"/>
              <a:t>Gradient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14</a:t>
            </a:fld>
            <a:endParaRPr lang="it-IT" dirty="0"/>
          </a:p>
        </p:txBody>
      </p:sp>
      <p:sp>
        <p:nvSpPr>
          <p:cNvPr id="6" name="Oval 5"/>
          <p:cNvSpPr/>
          <p:nvPr/>
        </p:nvSpPr>
        <p:spPr>
          <a:xfrm>
            <a:off x="4718838" y="2969553"/>
            <a:ext cx="736279" cy="725161"/>
          </a:xfrm>
          <a:prstGeom prst="ellipse">
            <a:avLst/>
          </a:prstGeom>
          <a:noFill/>
          <a:ln w="25400">
            <a:solidFill>
              <a:srgbClr val="0053A1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487063" y="1756404"/>
            <a:ext cx="4283717" cy="432887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87064" y="1796436"/>
            <a:ext cx="4410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Gradient effects due to height differences</a:t>
            </a:r>
            <a:endParaRPr lang="en-GB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5734013" y="3520674"/>
            <a:ext cx="1676400" cy="57415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10709978" y="1817205"/>
            <a:ext cx="432888" cy="311287"/>
          </a:xfrm>
          <a:prstGeom prst="triangle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048426" y="2792090"/>
            <a:ext cx="4033640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Franklin Gothic Book" panose="020B0503020102020204" pitchFamily="34" charset="0"/>
              </a:rPr>
              <a:t>Height difference of </a:t>
            </a:r>
            <a:r>
              <a:rPr lang="en-US" b="1" dirty="0" smtClean="0">
                <a:latin typeface="Franklin Gothic Book" panose="020B0503020102020204" pitchFamily="34" charset="0"/>
              </a:rPr>
              <a:t>2 cm</a:t>
            </a:r>
            <a:endParaRPr lang="en-US" b="1" dirty="0" smtClean="0">
              <a:latin typeface="Franklin Gothic Book" panose="020B05030201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Franklin Gothic Book" panose="020B0503020102020204" pitchFamily="34" charset="0"/>
              </a:rPr>
              <a:t>Stronger gradient with increasing Z value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Franklin Gothic Book" panose="020B0503020102020204" pitchFamily="34" charset="0"/>
              </a:rPr>
              <a:t>We want to quantify these effect for three different positions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Franklin Gothic Book" panose="020B0503020102020204" pitchFamily="34" charset="0"/>
              </a:rPr>
              <a:t>Results between 0.2 and 15 % according to the position</a:t>
            </a:r>
          </a:p>
        </p:txBody>
      </p:sp>
      <p:sp>
        <p:nvSpPr>
          <p:cNvPr id="17" name="Oval 16"/>
          <p:cNvSpPr/>
          <p:nvPr/>
        </p:nvSpPr>
        <p:spPr>
          <a:xfrm>
            <a:off x="1492967" y="4149072"/>
            <a:ext cx="705152" cy="674343"/>
          </a:xfrm>
          <a:prstGeom prst="ellipse">
            <a:avLst/>
          </a:prstGeom>
          <a:noFill/>
          <a:ln w="25400">
            <a:solidFill>
              <a:srgbClr val="0053A1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CE598-A67E-42C5-9DF0-CD55C43FF9F2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3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15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098525" y="1029463"/>
            <a:ext cx="437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Z Axis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14966" y="2233368"/>
            <a:ext cx="2268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3774" y="2219058"/>
            <a:ext cx="2613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97035" y="2219057"/>
            <a:ext cx="2024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509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22791" y="2921268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79127" y="337427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1.28E+02 </a:t>
            </a:r>
            <a:r>
              <a:rPr lang="en-US" sz="1600" dirty="0" smtClean="0">
                <a:latin typeface="Franklin Gothic Book" panose="020B0503020102020204" pitchFamily="34" charset="0"/>
              </a:rPr>
              <a:t>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31996" y="382012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1.27E+02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0979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15.25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928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2.18E+02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00336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3.04E+02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</a:t>
            </a:r>
            <a:r>
              <a:rPr lang="en-US" sz="1600" dirty="0" err="1" smtClean="0">
                <a:latin typeface="Franklin Gothic Book" panose="020B0503020102020204" pitchFamily="34" charset="0"/>
              </a:rPr>
              <a:t>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99167" y="298448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30.5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4729" y="3380062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3.42E+02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868677" y="3805230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3.75E+02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46233" y="2712478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1291289" y="2728121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8920995" y="4524967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961290" y="4571859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9.60 % 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5173524" y="4525925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425230" y="448883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455427" y="453572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0.95 %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208770" y="4572817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8.19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9F28-7711-4B8E-BA77-350FA4372F81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7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16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460540" y="1057530"/>
            <a:ext cx="533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1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14966" y="2233368"/>
            <a:ext cx="2268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3774" y="2219058"/>
            <a:ext cx="2613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97035" y="2219057"/>
            <a:ext cx="2024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509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22791" y="2921268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79127" y="337427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8.52E+01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31996" y="382012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8.05E+01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0979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928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1.24E+02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00336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99167" y="298448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4729" y="3380062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1.71E+02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868677" y="3805230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1.83E+02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46233" y="2712478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1291289" y="2728121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8920995" y="4524967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961290" y="4571859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6.81 % 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5173524" y="4525925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425230" y="448883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455427" y="4535724"/>
            <a:ext cx="18727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5.5 % </a:t>
            </a:r>
          </a:p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08770" y="4572817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6.62 %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5BFCE-6C31-48A7-907B-A492E667708D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67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17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14966" y="2233368"/>
            <a:ext cx="2268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3774" y="2219058"/>
            <a:ext cx="2613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97035" y="2219057"/>
            <a:ext cx="2024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509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22791" y="2921268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79127" y="337427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1.37E+02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31996" y="382012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0979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928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2.08E+02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00336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2.21E+02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99167" y="298448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4729" y="3380062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3.28E+02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868677" y="3805230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46233" y="2712478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1291289" y="2728121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8920995" y="4524967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961290" y="4571859"/>
            <a:ext cx="18727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13.56 % </a:t>
            </a:r>
          </a:p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5173524" y="4525925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425230" y="448883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455427" y="453572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4.26 %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208770" y="4572817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6.04 %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60540" y="1057530"/>
            <a:ext cx="533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3DC7-C4A6-4014-B9CD-5A02764A485B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0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18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14966" y="2233368"/>
            <a:ext cx="2268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3774" y="2219058"/>
            <a:ext cx="2613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97035" y="2219057"/>
            <a:ext cx="2024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32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509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422791" y="2921268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79127" y="337427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1.50E+02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31996" y="382012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0979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928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2.64E+02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00336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2.89E+02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99167" y="298448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4729" y="3380062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4.01E+02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868677" y="3805230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4.44E+02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  <a:p>
            <a:pPr algn="ctr"/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46233" y="2712478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1291289" y="2728121"/>
            <a:ext cx="672942" cy="1708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8920995" y="4524967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961290" y="4571859"/>
            <a:ext cx="18727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10.68 % </a:t>
            </a:r>
          </a:p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5173524" y="4525925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425230" y="448883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455427" y="453572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5.84 %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208770" y="4572817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9.41 %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60540" y="1057530"/>
            <a:ext cx="533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3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C-EA31-4FE1-A42D-66F0C575D261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9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330538" y="1531799"/>
            <a:ext cx="5086350" cy="39629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37" y="77390"/>
            <a:ext cx="10515600" cy="1325563"/>
          </a:xfrm>
        </p:spPr>
        <p:txBody>
          <a:bodyPr/>
          <a:lstStyle/>
          <a:p>
            <a:r>
              <a:rPr lang="en-US" dirty="0" smtClean="0"/>
              <a:t>Gradient at the Table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19</a:t>
            </a:fld>
            <a:endParaRPr lang="it-IT" dirty="0"/>
          </a:p>
        </p:txBody>
      </p:sp>
      <p:sp>
        <p:nvSpPr>
          <p:cNvPr id="14" name="Rectangle 13"/>
          <p:cNvSpPr/>
          <p:nvPr/>
        </p:nvSpPr>
        <p:spPr>
          <a:xfrm>
            <a:off x="6487063" y="1756404"/>
            <a:ext cx="4283717" cy="432887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87065" y="1796436"/>
            <a:ext cx="444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Gradient effects due to height differences</a:t>
            </a:r>
            <a:endParaRPr lang="en-GB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5734013" y="3520674"/>
            <a:ext cx="1676400" cy="57415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10709978" y="1817205"/>
            <a:ext cx="432888" cy="311287"/>
          </a:xfrm>
          <a:prstGeom prst="triangle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33" t="13127" r="12309" b="35279"/>
          <a:stretch/>
        </p:blipFill>
        <p:spPr>
          <a:xfrm>
            <a:off x="263942" y="1583052"/>
            <a:ext cx="5731774" cy="396298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92406" y="5270991"/>
            <a:ext cx="863582" cy="455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21298" y="3041324"/>
            <a:ext cx="526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3808" y="3311002"/>
            <a:ext cx="83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7656" y="3546142"/>
            <a:ext cx="83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rot="11440472">
            <a:off x="925088" y="5194560"/>
            <a:ext cx="2201313" cy="24266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21180685">
            <a:off x="3430912" y="5269056"/>
            <a:ext cx="2201313" cy="24266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1168682">
            <a:off x="4559048" y="5355321"/>
            <a:ext cx="35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X</a:t>
            </a:r>
            <a:endParaRPr lang="en-GB" sz="24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692675">
            <a:off x="1778179" y="5405254"/>
            <a:ext cx="35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Z</a:t>
            </a:r>
            <a:endParaRPr lang="en-GB" sz="24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8226" y="2559368"/>
            <a:ext cx="4073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We see an increasing gradient in positive Z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The strongest gradient in X axis for the middle of the table/Sample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In fact we have an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angular distribution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 of the gradient</a:t>
            </a:r>
            <a:endParaRPr lang="en-GB" dirty="0">
              <a:solidFill>
                <a:schemeClr val="bg2">
                  <a:lumMod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3397-14EF-421C-8F42-E729EF6653FB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25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2375" y="2528758"/>
            <a:ext cx="11744324" cy="1192062"/>
          </a:xfrm>
        </p:spPr>
        <p:txBody>
          <a:bodyPr anchor="ctr">
            <a:normAutofit fontScale="90000"/>
          </a:bodyPr>
          <a:lstStyle/>
          <a:p>
            <a:pPr algn="just"/>
            <a:r>
              <a:rPr lang="en-GB" dirty="0" smtClean="0">
                <a:latin typeface="Franklin Gothic Demi" panose="020B0703020102020204" pitchFamily="34" charset="0"/>
              </a:rPr>
              <a:t>CHARM</a:t>
            </a:r>
            <a:r>
              <a:rPr lang="en-GB" dirty="0" smtClean="0"/>
              <a:t> </a:t>
            </a:r>
            <a:r>
              <a:rPr lang="en-GB" dirty="0"/>
              <a:t> 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Dose Gradient Assessment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1" name="Connettore 1 10"/>
          <p:cNvCxnSpPr/>
          <p:nvPr/>
        </p:nvCxnSpPr>
        <p:spPr>
          <a:xfrm flipV="1">
            <a:off x="675587" y="3429000"/>
            <a:ext cx="10840825" cy="9428"/>
          </a:xfrm>
          <a:prstGeom prst="line">
            <a:avLst/>
          </a:prstGeom>
          <a:ln w="19050">
            <a:solidFill>
              <a:srgbClr val="00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9" y="4004701"/>
            <a:ext cx="1556725" cy="1556725"/>
          </a:xfrm>
          <a:prstGeom prst="rect">
            <a:avLst/>
          </a:prstGeom>
        </p:spPr>
      </p:pic>
      <p:sp>
        <p:nvSpPr>
          <p:cNvPr id="8" name="CasellaDiTesto 13"/>
          <p:cNvSpPr txBox="1"/>
          <p:nvPr/>
        </p:nvSpPr>
        <p:spPr>
          <a:xfrm>
            <a:off x="4499449" y="4609302"/>
            <a:ext cx="6617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Melanie Krawina </a:t>
            </a:r>
          </a:p>
          <a:p>
            <a:pPr algn="r"/>
            <a:r>
              <a:rPr lang="it-IT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EN – STI FDA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0" y="3855018"/>
            <a:ext cx="5199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SMA Connector Test</a:t>
            </a:r>
            <a:endParaRPr lang="en-GB" sz="44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8655" y="623455"/>
            <a:ext cx="11499272" cy="942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5989726"/>
            <a:ext cx="12192000" cy="965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Connettore 1 10"/>
          <p:cNvCxnSpPr/>
          <p:nvPr/>
        </p:nvCxnSpPr>
        <p:spPr>
          <a:xfrm>
            <a:off x="3076575" y="2812492"/>
            <a:ext cx="10212" cy="578848"/>
          </a:xfrm>
          <a:prstGeom prst="line">
            <a:avLst/>
          </a:prstGeom>
          <a:ln w="19050">
            <a:solidFill>
              <a:srgbClr val="00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53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76576"/>
            <a:ext cx="12192000" cy="2559876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37" y="77390"/>
            <a:ext cx="10515600" cy="1325563"/>
          </a:xfrm>
        </p:spPr>
        <p:txBody>
          <a:bodyPr/>
          <a:lstStyle/>
          <a:p>
            <a:r>
              <a:rPr lang="en-US" dirty="0" smtClean="0"/>
              <a:t>FLUKA vs. RPL?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20</a:t>
            </a:fld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9F2E-2652-4C17-A20E-066D94F9A4AC}" type="datetime1">
              <a:rPr lang="en-GB" smtClean="0"/>
              <a:t>11/05/2017</a:t>
            </a:fld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397" y="1769162"/>
            <a:ext cx="1841205" cy="1841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10153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Franklin Gothic Heavy" panose="020B0903020102020204" pitchFamily="34" charset="0"/>
              </a:rPr>
              <a:t>Do we trust the FLUKA values ?</a:t>
            </a:r>
            <a:endParaRPr lang="en-GB" sz="4000" dirty="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" y="4892775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Franklin Gothic Demi Cond" panose="020B0706030402020204" pitchFamily="34" charset="0"/>
              </a:rPr>
              <a:t>If we know the exact position of the RPLs</a:t>
            </a:r>
            <a:endParaRPr lang="en-GB" sz="24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437" y="2114711"/>
            <a:ext cx="827125" cy="82712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0" y="3739665"/>
            <a:ext cx="12192000" cy="153559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Comparison with RPL (Joao)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21</a:t>
            </a:fld>
            <a:endParaRPr lang="it-IT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108893"/>
              </p:ext>
            </p:extLst>
          </p:nvPr>
        </p:nvGraphicFramePr>
        <p:xfrm>
          <a:off x="414783" y="2092039"/>
          <a:ext cx="5708927" cy="362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761">
                  <a:extLst>
                    <a:ext uri="{9D8B030D-6E8A-4147-A177-3AD203B41FA5}">
                      <a16:colId xmlns:a16="http://schemas.microsoft.com/office/drawing/2014/main" val="977457625"/>
                    </a:ext>
                  </a:extLst>
                </a:gridCol>
                <a:gridCol w="1610313">
                  <a:extLst>
                    <a:ext uri="{9D8B030D-6E8A-4147-A177-3AD203B41FA5}">
                      <a16:colId xmlns:a16="http://schemas.microsoft.com/office/drawing/2014/main" val="3809349050"/>
                    </a:ext>
                  </a:extLst>
                </a:gridCol>
                <a:gridCol w="1864210">
                  <a:extLst>
                    <a:ext uri="{9D8B030D-6E8A-4147-A177-3AD203B41FA5}">
                      <a16:colId xmlns:a16="http://schemas.microsoft.com/office/drawing/2014/main" val="2530258096"/>
                    </a:ext>
                  </a:extLst>
                </a:gridCol>
                <a:gridCol w="1722643">
                  <a:extLst>
                    <a:ext uri="{9D8B030D-6E8A-4147-A177-3AD203B41FA5}">
                      <a16:colId xmlns:a16="http://schemas.microsoft.com/office/drawing/2014/main" val="376996215"/>
                    </a:ext>
                  </a:extLst>
                </a:gridCol>
              </a:tblGrid>
              <a:tr h="5860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RPL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FLUKA/RPL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68674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4424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644.7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571.0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8.86E-01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1379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674.2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8.47E-01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97962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579.0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465.0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8.03E-01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9475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4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547.8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8.49E-01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44668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5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371.1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282.2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7.61E-01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1387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6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416.7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6.77E-01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4075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2" t="22909" r="6952" b="6767"/>
          <a:stretch/>
        </p:blipFill>
        <p:spPr>
          <a:xfrm>
            <a:off x="6427707" y="2092039"/>
            <a:ext cx="5459751" cy="36298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75083" y="3371663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20896" y="3371663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7213" y="3383764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50226" y="3383764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4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68172" y="3383764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5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19089" y="3383764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6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927-5C7A-4561-B3D1-B49B8401180D}" type="datetime1">
              <a:rPr lang="en-GB" smtClean="0"/>
              <a:t>11/05/2017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526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Comparison with </a:t>
            </a:r>
            <a:r>
              <a:rPr lang="en-GB" dirty="0" err="1" smtClean="0">
                <a:solidFill>
                  <a:srgbClr val="0053A1"/>
                </a:solidFill>
              </a:rPr>
              <a:t>RadFET</a:t>
            </a:r>
            <a:r>
              <a:rPr lang="en-GB" dirty="0" smtClean="0">
                <a:solidFill>
                  <a:srgbClr val="0053A1"/>
                </a:solidFill>
              </a:rPr>
              <a:t> (Joao)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22</a:t>
            </a:fld>
            <a:endParaRPr lang="it-IT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08476"/>
              </p:ext>
            </p:extLst>
          </p:nvPr>
        </p:nvGraphicFramePr>
        <p:xfrm>
          <a:off x="414783" y="2092039"/>
          <a:ext cx="5708927" cy="362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761">
                  <a:extLst>
                    <a:ext uri="{9D8B030D-6E8A-4147-A177-3AD203B41FA5}">
                      <a16:colId xmlns:a16="http://schemas.microsoft.com/office/drawing/2014/main" val="977457625"/>
                    </a:ext>
                  </a:extLst>
                </a:gridCol>
                <a:gridCol w="1610313">
                  <a:extLst>
                    <a:ext uri="{9D8B030D-6E8A-4147-A177-3AD203B41FA5}">
                      <a16:colId xmlns:a16="http://schemas.microsoft.com/office/drawing/2014/main" val="3809349050"/>
                    </a:ext>
                  </a:extLst>
                </a:gridCol>
                <a:gridCol w="1864210">
                  <a:extLst>
                    <a:ext uri="{9D8B030D-6E8A-4147-A177-3AD203B41FA5}">
                      <a16:colId xmlns:a16="http://schemas.microsoft.com/office/drawing/2014/main" val="2530258096"/>
                    </a:ext>
                  </a:extLst>
                </a:gridCol>
                <a:gridCol w="1722643">
                  <a:extLst>
                    <a:ext uri="{9D8B030D-6E8A-4147-A177-3AD203B41FA5}">
                      <a16:colId xmlns:a16="http://schemas.microsoft.com/office/drawing/2014/main" val="376996215"/>
                    </a:ext>
                  </a:extLst>
                </a:gridCol>
              </a:tblGrid>
              <a:tr h="5860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RF 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FLUKA/RF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68674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4424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525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631.4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1.20E+00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1379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441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440.7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9.99E-01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97962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307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271.7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8.85E-01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9475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4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1326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2056.0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1.55E+00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44668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5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1172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1700.9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1.45E+00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1387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6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684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828.4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1.21E+00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4075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2" t="22909" r="6952" b="6767"/>
          <a:stretch/>
        </p:blipFill>
        <p:spPr>
          <a:xfrm>
            <a:off x="6427707" y="2092039"/>
            <a:ext cx="5459751" cy="36298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51694" y="3294987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48424" y="3174006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46095" y="3087549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97807" y="4272409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4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83027" y="4492128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5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79081" y="4635696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6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345D-55CD-40F8-A50A-7AB72EDE6D3F}" type="datetime1">
              <a:rPr lang="en-GB" smtClean="0"/>
              <a:t>11/05/2017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159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37" y="77390"/>
            <a:ext cx="10515600" cy="13255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23</a:t>
            </a:fld>
            <a:endParaRPr lang="it-IT" dirty="0"/>
          </a:p>
        </p:txBody>
      </p:sp>
      <p:sp>
        <p:nvSpPr>
          <p:cNvPr id="31" name="Freeform 30"/>
          <p:cNvSpPr/>
          <p:nvPr/>
        </p:nvSpPr>
        <p:spPr>
          <a:xfrm>
            <a:off x="0" y="1970638"/>
            <a:ext cx="1323975" cy="743286"/>
          </a:xfrm>
          <a:custGeom>
            <a:avLst/>
            <a:gdLst>
              <a:gd name="connsiteX0" fmla="*/ 0 w 2031856"/>
              <a:gd name="connsiteY0" fmla="*/ 0 h 843380"/>
              <a:gd name="connsiteX1" fmla="*/ 2031856 w 2031856"/>
              <a:gd name="connsiteY1" fmla="*/ 397988 h 843380"/>
              <a:gd name="connsiteX2" fmla="*/ 2031856 w 2031856"/>
              <a:gd name="connsiteY2" fmla="*/ 843380 h 843380"/>
              <a:gd name="connsiteX3" fmla="*/ 0 w 2031856"/>
              <a:gd name="connsiteY3" fmla="*/ 551499 h 843380"/>
              <a:gd name="connsiteX4" fmla="*/ 0 w 2031856"/>
              <a:gd name="connsiteY4" fmla="*/ 0 h 843380"/>
              <a:gd name="connsiteX0" fmla="*/ 0 w 2031856"/>
              <a:gd name="connsiteY0" fmla="*/ 0 h 843380"/>
              <a:gd name="connsiteX1" fmla="*/ 2031856 w 2031856"/>
              <a:gd name="connsiteY1" fmla="*/ 397988 h 843380"/>
              <a:gd name="connsiteX2" fmla="*/ 2031856 w 2031856"/>
              <a:gd name="connsiteY2" fmla="*/ 843380 h 843380"/>
              <a:gd name="connsiteX3" fmla="*/ 0 w 2031856"/>
              <a:gd name="connsiteY3" fmla="*/ 493858 h 843380"/>
              <a:gd name="connsiteX4" fmla="*/ 0 w 2031856"/>
              <a:gd name="connsiteY4" fmla="*/ 0 h 84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843380">
                <a:moveTo>
                  <a:pt x="0" y="0"/>
                </a:moveTo>
                <a:lnTo>
                  <a:pt x="2031856" y="397988"/>
                </a:lnTo>
                <a:lnTo>
                  <a:pt x="2031856" y="843380"/>
                </a:lnTo>
                <a:lnTo>
                  <a:pt x="0" y="493858"/>
                </a:lnTo>
                <a:lnTo>
                  <a:pt x="0" y="0"/>
                </a:lnTo>
                <a:close/>
              </a:path>
            </a:pathLst>
          </a:custGeom>
          <a:solidFill>
            <a:srgbClr val="317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0" y="3052205"/>
            <a:ext cx="1323975" cy="613903"/>
          </a:xfrm>
          <a:custGeom>
            <a:avLst/>
            <a:gdLst>
              <a:gd name="connsiteX0" fmla="*/ 0 w 2031856"/>
              <a:gd name="connsiteY0" fmla="*/ 0 h 696574"/>
              <a:gd name="connsiteX1" fmla="*/ 2031856 w 2031856"/>
              <a:gd name="connsiteY1" fmla="*/ 251182 h 696574"/>
              <a:gd name="connsiteX2" fmla="*/ 2031856 w 2031856"/>
              <a:gd name="connsiteY2" fmla="*/ 696574 h 696574"/>
              <a:gd name="connsiteX3" fmla="*/ 0 w 2031856"/>
              <a:gd name="connsiteY3" fmla="*/ 582274 h 696574"/>
              <a:gd name="connsiteX4" fmla="*/ 0 w 2031856"/>
              <a:gd name="connsiteY4" fmla="*/ 0 h 696574"/>
              <a:gd name="connsiteX0" fmla="*/ 0 w 2031856"/>
              <a:gd name="connsiteY0" fmla="*/ 0 h 696574"/>
              <a:gd name="connsiteX1" fmla="*/ 2031856 w 2031856"/>
              <a:gd name="connsiteY1" fmla="*/ 251182 h 696574"/>
              <a:gd name="connsiteX2" fmla="*/ 2031856 w 2031856"/>
              <a:gd name="connsiteY2" fmla="*/ 696574 h 696574"/>
              <a:gd name="connsiteX3" fmla="*/ 0 w 2031856"/>
              <a:gd name="connsiteY3" fmla="*/ 510222 h 696574"/>
              <a:gd name="connsiteX4" fmla="*/ 0 w 2031856"/>
              <a:gd name="connsiteY4" fmla="*/ 0 h 69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696574">
                <a:moveTo>
                  <a:pt x="0" y="0"/>
                </a:moveTo>
                <a:lnTo>
                  <a:pt x="2031856" y="251182"/>
                </a:lnTo>
                <a:lnTo>
                  <a:pt x="2031856" y="696574"/>
                </a:lnTo>
                <a:lnTo>
                  <a:pt x="0" y="510222"/>
                </a:lnTo>
                <a:lnTo>
                  <a:pt x="0" y="0"/>
                </a:lnTo>
                <a:close/>
              </a:path>
            </a:pathLst>
          </a:custGeom>
          <a:solidFill>
            <a:srgbClr val="2661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>
            <a:off x="0" y="4051181"/>
            <a:ext cx="1323975" cy="516818"/>
          </a:xfrm>
          <a:custGeom>
            <a:avLst/>
            <a:gdLst>
              <a:gd name="connsiteX0" fmla="*/ 0 w 2031856"/>
              <a:gd name="connsiteY0" fmla="*/ 0 h 563910"/>
              <a:gd name="connsiteX1" fmla="*/ 2031856 w 2031856"/>
              <a:gd name="connsiteY1" fmla="*/ 61767 h 563910"/>
              <a:gd name="connsiteX2" fmla="*/ 2031856 w 2031856"/>
              <a:gd name="connsiteY2" fmla="*/ 507159 h 563910"/>
              <a:gd name="connsiteX3" fmla="*/ 0 w 2031856"/>
              <a:gd name="connsiteY3" fmla="*/ 563910 h 563910"/>
              <a:gd name="connsiteX4" fmla="*/ 0 w 2031856"/>
              <a:gd name="connsiteY4" fmla="*/ 0 h 563910"/>
              <a:gd name="connsiteX0" fmla="*/ 0 w 2031856"/>
              <a:gd name="connsiteY0" fmla="*/ 0 h 507159"/>
              <a:gd name="connsiteX1" fmla="*/ 2031856 w 2031856"/>
              <a:gd name="connsiteY1" fmla="*/ 61767 h 507159"/>
              <a:gd name="connsiteX2" fmla="*/ 2031856 w 2031856"/>
              <a:gd name="connsiteY2" fmla="*/ 507159 h 507159"/>
              <a:gd name="connsiteX3" fmla="*/ 0 w 2031856"/>
              <a:gd name="connsiteY3" fmla="*/ 441423 h 507159"/>
              <a:gd name="connsiteX4" fmla="*/ 0 w 2031856"/>
              <a:gd name="connsiteY4" fmla="*/ 0 h 507159"/>
              <a:gd name="connsiteX0" fmla="*/ 0 w 2031856"/>
              <a:gd name="connsiteY0" fmla="*/ 0 h 586415"/>
              <a:gd name="connsiteX1" fmla="*/ 2031856 w 2031856"/>
              <a:gd name="connsiteY1" fmla="*/ 141023 h 586415"/>
              <a:gd name="connsiteX2" fmla="*/ 2031856 w 2031856"/>
              <a:gd name="connsiteY2" fmla="*/ 586415 h 586415"/>
              <a:gd name="connsiteX3" fmla="*/ 0 w 2031856"/>
              <a:gd name="connsiteY3" fmla="*/ 520679 h 586415"/>
              <a:gd name="connsiteX4" fmla="*/ 0 w 2031856"/>
              <a:gd name="connsiteY4" fmla="*/ 0 h 58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586415">
                <a:moveTo>
                  <a:pt x="0" y="0"/>
                </a:moveTo>
                <a:lnTo>
                  <a:pt x="2031856" y="141023"/>
                </a:lnTo>
                <a:lnTo>
                  <a:pt x="2031856" y="586415"/>
                </a:lnTo>
                <a:lnTo>
                  <a:pt x="0" y="520679"/>
                </a:lnTo>
                <a:lnTo>
                  <a:pt x="0" y="0"/>
                </a:lnTo>
                <a:close/>
              </a:path>
            </a:pathLst>
          </a:custGeom>
          <a:solidFill>
            <a:srgbClr val="0B2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23975" y="2319803"/>
            <a:ext cx="898525" cy="3941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323975" y="3275399"/>
            <a:ext cx="1190625" cy="39070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323974" y="4178812"/>
            <a:ext cx="1724025" cy="394121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rot="5400000">
            <a:off x="2183793" y="2268681"/>
            <a:ext cx="561242" cy="48382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/>
          <p:cNvSpPr/>
          <p:nvPr/>
        </p:nvSpPr>
        <p:spPr>
          <a:xfrm rot="5400000">
            <a:off x="2455818" y="3228839"/>
            <a:ext cx="561242" cy="48382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Isosceles Triangle 40"/>
          <p:cNvSpPr/>
          <p:nvPr/>
        </p:nvSpPr>
        <p:spPr>
          <a:xfrm rot="5400000">
            <a:off x="3009292" y="4127454"/>
            <a:ext cx="561242" cy="483829"/>
          </a:xfrm>
          <a:prstGeom prst="triangle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195147" y="2099516"/>
            <a:ext cx="751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Dose Gradient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We see indeed a strong dose gradient on the table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29677" y="2182642"/>
            <a:ext cx="200025" cy="480079"/>
          </a:xfrm>
          <a:prstGeom prst="round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4254141" y="3105044"/>
            <a:ext cx="7518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Exact Position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To compare the values from the dosimeters with the FLUKA Simulation we need to know the exact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positions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929677" y="3326670"/>
            <a:ext cx="200025" cy="480079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4254141" y="4106334"/>
            <a:ext cx="7518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Future Experiments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We have to quantify the gradient effect for the test positions to ensure the dose for future CHARM users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929677" y="4327960"/>
            <a:ext cx="200025" cy="480079"/>
          </a:xfrm>
          <a:prstGeom prst="round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09C86-9A0A-41F8-83F6-FEB7252B36E3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889" y="1880149"/>
            <a:ext cx="5024751" cy="1946036"/>
          </a:xfrm>
          <a:prstGeom prst="rect">
            <a:avLst/>
          </a:prstGeom>
        </p:spPr>
      </p:pic>
      <p:sp>
        <p:nvSpPr>
          <p:cNvPr id="8" name="CasellaDiTesto 13"/>
          <p:cNvSpPr txBox="1"/>
          <p:nvPr/>
        </p:nvSpPr>
        <p:spPr>
          <a:xfrm>
            <a:off x="4082915" y="3992439"/>
            <a:ext cx="40261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bg2">
                    <a:lumMod val="50000"/>
                  </a:schemeClr>
                </a:solidFill>
                <a:latin typeface="Franklin Gothic Demi" panose="020B0703020102020204" pitchFamily="34" charset="0"/>
              </a:rPr>
              <a:t>Melanie Krawina</a:t>
            </a:r>
          </a:p>
          <a:p>
            <a:pPr algn="ctr"/>
            <a:endParaRPr lang="it-IT" sz="1400" dirty="0">
              <a:solidFill>
                <a:srgbClr val="0053A1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dirty="0" smtClean="0">
                <a:solidFill>
                  <a:srgbClr val="0053A1"/>
                </a:solidFill>
                <a:latin typeface="Franklin Gothic Book" panose="020B0503020102020204" pitchFamily="34" charset="0"/>
              </a:rPr>
              <a:t>Tech. Student @ CERN - EN/STI - FDA</a:t>
            </a:r>
          </a:p>
          <a:p>
            <a:pPr algn="ctr"/>
            <a:r>
              <a:rPr lang="it-IT" dirty="0" smtClean="0">
                <a:solidFill>
                  <a:srgbClr val="0053A1"/>
                </a:solidFill>
                <a:latin typeface="Franklin Gothic Book" panose="020B0503020102020204" pitchFamily="34" charset="0"/>
              </a:rPr>
              <a:t>R2E Project</a:t>
            </a:r>
          </a:p>
          <a:p>
            <a:pPr algn="ctr"/>
            <a:r>
              <a:rPr lang="it-IT" dirty="0" smtClean="0">
                <a:solidFill>
                  <a:srgbClr val="0053A1"/>
                </a:solidFill>
                <a:latin typeface="Franklin Gothic Book" panose="020B0503020102020204" pitchFamily="34" charset="0"/>
              </a:rPr>
              <a:t>       melanie.krawina@cern.ch</a:t>
            </a:r>
            <a:endParaRPr lang="it-IT" dirty="0">
              <a:solidFill>
                <a:srgbClr val="0053A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434" y="5307601"/>
            <a:ext cx="283780" cy="2837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24</a:t>
            </a:fld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EDD0C-C23F-411A-9D08-260D678E37B0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20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37" y="77390"/>
            <a:ext cx="10515600" cy="1325563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25</a:t>
            </a:fld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177F2-C8BE-4467-BF8E-4DC4AE89AC2E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1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Plot Z Axis</a:t>
            </a:r>
            <a:endParaRPr lang="en-GB" dirty="0">
              <a:solidFill>
                <a:srgbClr val="0053A1"/>
              </a:solidFill>
            </a:endParaRPr>
          </a:p>
        </p:txBody>
      </p:sp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26</a:t>
            </a:fld>
            <a:endParaRPr lang="it-IT"/>
          </a:p>
        </p:txBody>
      </p:sp>
      <p:pic>
        <p:nvPicPr>
          <p:cNvPr id="29" name="Segnaposto contenuto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0" y="6516831"/>
            <a:ext cx="338247" cy="3382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" y="1449313"/>
            <a:ext cx="6129549" cy="45971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940" y="1425621"/>
            <a:ext cx="6161139" cy="46208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9563" y="5836854"/>
            <a:ext cx="4140848" cy="476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178472" y="5793283"/>
            <a:ext cx="4140848" cy="476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 flipH="1">
            <a:off x="4234474" y="5870368"/>
            <a:ext cx="4073912" cy="18991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flipH="1">
            <a:off x="5950737" y="5989018"/>
            <a:ext cx="1164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Beam</a:t>
            </a:r>
            <a:endParaRPr lang="en-GB" sz="20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AE71A-2384-43DF-812F-62CADA4A59B5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49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Plot X Axis : 1MeVN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27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" r="3699"/>
          <a:stretch/>
        </p:blipFill>
        <p:spPr>
          <a:xfrm>
            <a:off x="17598" y="2093678"/>
            <a:ext cx="4047746" cy="32431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" r="3333"/>
          <a:stretch/>
        </p:blipFill>
        <p:spPr>
          <a:xfrm>
            <a:off x="4066390" y="2089025"/>
            <a:ext cx="4055632" cy="32478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" r="3961"/>
          <a:stretch/>
        </p:blipFill>
        <p:spPr>
          <a:xfrm>
            <a:off x="8143535" y="2089024"/>
            <a:ext cx="4045105" cy="324780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C7CB-813F-4637-A865-7D671A74DC4A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57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783" y="100058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Comparison Data 2016</a:t>
            </a:r>
            <a:endParaRPr lang="en-GB" dirty="0">
              <a:solidFill>
                <a:srgbClr val="0053A1"/>
              </a:solidFill>
            </a:endParaRPr>
          </a:p>
        </p:txBody>
      </p:sp>
      <p:cxnSp>
        <p:nvCxnSpPr>
          <p:cNvPr id="30" name="Connettore 1 20"/>
          <p:cNvCxnSpPr/>
          <p:nvPr/>
        </p:nvCxnSpPr>
        <p:spPr>
          <a:xfrm flipH="1">
            <a:off x="11444253" y="6516831"/>
            <a:ext cx="6824" cy="3045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28</a:t>
            </a:fld>
            <a:endParaRPr lang="it-IT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70367"/>
              </p:ext>
            </p:extLst>
          </p:nvPr>
        </p:nvGraphicFramePr>
        <p:xfrm>
          <a:off x="414783" y="2092039"/>
          <a:ext cx="5708927" cy="362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761">
                  <a:extLst>
                    <a:ext uri="{9D8B030D-6E8A-4147-A177-3AD203B41FA5}">
                      <a16:colId xmlns:a16="http://schemas.microsoft.com/office/drawing/2014/main" val="977457625"/>
                    </a:ext>
                  </a:extLst>
                </a:gridCol>
                <a:gridCol w="1610313">
                  <a:extLst>
                    <a:ext uri="{9D8B030D-6E8A-4147-A177-3AD203B41FA5}">
                      <a16:colId xmlns:a16="http://schemas.microsoft.com/office/drawing/2014/main" val="3809349050"/>
                    </a:ext>
                  </a:extLst>
                </a:gridCol>
                <a:gridCol w="1864210">
                  <a:extLst>
                    <a:ext uri="{9D8B030D-6E8A-4147-A177-3AD203B41FA5}">
                      <a16:colId xmlns:a16="http://schemas.microsoft.com/office/drawing/2014/main" val="2530258096"/>
                    </a:ext>
                  </a:extLst>
                </a:gridCol>
                <a:gridCol w="1722643">
                  <a:extLst>
                    <a:ext uri="{9D8B030D-6E8A-4147-A177-3AD203B41FA5}">
                      <a16:colId xmlns:a16="http://schemas.microsoft.com/office/drawing/2014/main" val="376996215"/>
                    </a:ext>
                  </a:extLst>
                </a:gridCol>
              </a:tblGrid>
              <a:tr h="5860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RPL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 [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kGy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]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</a:rPr>
                        <a:t>FLUKA/RPL</a:t>
                      </a:r>
                      <a:endParaRPr lang="en-GB" sz="2000" b="0" dirty="0" smtClean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68674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4424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58.8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1.07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991379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100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145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1.45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97962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75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107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1.42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94755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150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282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1.88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44668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3B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90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156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1.73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13870"/>
                  </a:ext>
                </a:extLst>
              </a:tr>
              <a:tr h="43483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3F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140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350</a:t>
                      </a:r>
                      <a:endParaRPr lang="en-GB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Demi" panose="020B0703020102020204" pitchFamily="34" charset="0"/>
                        </a:rPr>
                        <a:t>2.50</a:t>
                      </a:r>
                      <a:endParaRPr lang="en-GB" dirty="0">
                        <a:latin typeface="Franklin Gothic Demi" panose="020B07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4075"/>
                  </a:ext>
                </a:extLst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07" r="19640" b="43474"/>
          <a:stretch/>
        </p:blipFill>
        <p:spPr>
          <a:xfrm>
            <a:off x="7397991" y="2497553"/>
            <a:ext cx="3879273" cy="322437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342909" y="5417127"/>
            <a:ext cx="789709" cy="526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825262" y="3501218"/>
            <a:ext cx="614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3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95056" y="3762828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2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90265" y="4024438"/>
            <a:ext cx="66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1</a:t>
            </a:r>
            <a:endParaRPr lang="en-GB" sz="2800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B86E-04F9-4517-9A27-06530EC39844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03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2276258" y="4705942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187070" y="4705942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097882" y="4705942"/>
            <a:ext cx="1910121" cy="663101"/>
            <a:chOff x="386962" y="3976719"/>
            <a:chExt cx="1910121" cy="663101"/>
          </a:xfrm>
        </p:grpSpPr>
        <p:sp>
          <p:nvSpPr>
            <p:cNvPr id="89" name="Rectangle 88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8008694" y="4705942"/>
            <a:ext cx="1910121" cy="663101"/>
            <a:chOff x="386962" y="3976719"/>
            <a:chExt cx="1910121" cy="663101"/>
          </a:xfrm>
        </p:grpSpPr>
        <p:sp>
          <p:nvSpPr>
            <p:cNvPr id="92" name="Rectangle 91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446" y="470594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29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098525" y="1029463"/>
            <a:ext cx="437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Z Axis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411" y="2392040"/>
            <a:ext cx="148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1659" y="2392040"/>
            <a:ext cx="1707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7754" y="2392040"/>
            <a:ext cx="1336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18866" y="2392040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S1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2708" y="2397133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S3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23478" y="2382648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S2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6233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6233" y="3350443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1.28E+02 </a:t>
            </a:r>
            <a:r>
              <a:rPr lang="en-US" sz="1600" dirty="0" smtClean="0">
                <a:latin typeface="Franklin Gothic Book" panose="020B0503020102020204" pitchFamily="34" charset="0"/>
              </a:rPr>
              <a:t>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0841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1.27E+02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75441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15.25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87049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2.69E+02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96443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3.00E+02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</a:t>
            </a:r>
            <a:r>
              <a:rPr lang="en-US" sz="1600" dirty="0" err="1" smtClean="0">
                <a:latin typeface="Franklin Gothic Book" panose="020B0503020102020204" pitchFamily="34" charset="0"/>
              </a:rPr>
              <a:t>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04649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30.5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27865" y="3350443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3.42E+02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22045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3.75E+02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33857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3.1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8681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1.59E+02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99482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1.60E+02 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63065" y="2971246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15.25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09497" y="3362625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2.69E+02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85756" y="3814924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3.00E+02 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71766" y="2951271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27.4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050311" y="3354627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3.46E+02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1766" y="3809459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3.82E+02  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5643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0.95 %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11504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11.42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2736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9.60 %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11302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0.23 %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028886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/>
          </a:lstStyle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11.42 % 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9919507" y="4705942"/>
            <a:ext cx="1910121" cy="663101"/>
            <a:chOff x="386962" y="3976719"/>
            <a:chExt cx="1910121" cy="663101"/>
          </a:xfrm>
        </p:grpSpPr>
        <p:sp>
          <p:nvSpPr>
            <p:cNvPr id="86" name="Rectangle 85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9913351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10.30 %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C201A-8B1C-40F5-BECE-D7D2C1D926CB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91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1319" y="131399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  <a:latin typeface="Franklin Gothic Heavy" panose="020B0903020102020204" pitchFamily="34" charset="0"/>
                <a:cs typeface="Leelawadee UI" panose="020B0502040204020203" pitchFamily="34" charset="-34"/>
              </a:rPr>
              <a:t>Outline</a:t>
            </a:r>
            <a:endParaRPr lang="en-GB" dirty="0">
              <a:solidFill>
                <a:srgbClr val="0053A1"/>
              </a:solidFill>
              <a:latin typeface="Franklin Gothic Heavy" panose="020B0903020102020204" pitchFamily="34" charset="0"/>
              <a:cs typeface="Leelawadee UI" panose="020B0502040204020203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403" y="4211866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" panose="020B0703020102020204" pitchFamily="34" charset="0"/>
              </a:rPr>
              <a:t>Experiment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27066" y="4210958"/>
            <a:ext cx="10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" panose="020B0703020102020204" pitchFamily="34" charset="0"/>
              </a:rPr>
              <a:t>FLUKA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59822" y="4210959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" panose="020B0703020102020204" pitchFamily="34" charset="0"/>
              </a:rPr>
              <a:t>Plots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02733" y="4210959"/>
            <a:ext cx="3073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" panose="020B0703020102020204" pitchFamily="34" charset="0"/>
              </a:rPr>
              <a:t>Comparison with RPL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anose="020B07030201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577249" y="2373562"/>
            <a:ext cx="1773281" cy="1777548"/>
            <a:chOff x="8525053" y="1729220"/>
            <a:chExt cx="1721265" cy="1699780"/>
          </a:xfrm>
        </p:grpSpPr>
        <p:sp>
          <p:nvSpPr>
            <p:cNvPr id="33" name="Oval 32"/>
            <p:cNvSpPr/>
            <p:nvPr/>
          </p:nvSpPr>
          <p:spPr>
            <a:xfrm>
              <a:off x="8525053" y="1729220"/>
              <a:ext cx="1721265" cy="1699780"/>
            </a:xfrm>
            <a:prstGeom prst="ellipse">
              <a:avLst/>
            </a:prstGeom>
            <a:solidFill>
              <a:srgbClr val="0053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9280" y="2042705"/>
              <a:ext cx="1072809" cy="1072809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406084" y="2436721"/>
            <a:ext cx="1715677" cy="1694262"/>
            <a:chOff x="987177" y="1712706"/>
            <a:chExt cx="1715677" cy="1694262"/>
          </a:xfrm>
        </p:grpSpPr>
        <p:sp>
          <p:nvSpPr>
            <p:cNvPr id="13" name="Oval 12"/>
            <p:cNvSpPr/>
            <p:nvPr/>
          </p:nvSpPr>
          <p:spPr>
            <a:xfrm>
              <a:off x="987177" y="1712706"/>
              <a:ext cx="1715677" cy="1694262"/>
            </a:xfrm>
            <a:prstGeom prst="ellipse">
              <a:avLst/>
            </a:prstGeom>
            <a:solidFill>
              <a:srgbClr val="0053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653" y="2013821"/>
              <a:ext cx="1092027" cy="1092027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2843902" y="2436720"/>
            <a:ext cx="1715680" cy="1694265"/>
            <a:chOff x="3425254" y="1712703"/>
            <a:chExt cx="1715680" cy="1694265"/>
          </a:xfrm>
        </p:grpSpPr>
        <p:sp>
          <p:nvSpPr>
            <p:cNvPr id="32" name="Oval 31"/>
            <p:cNvSpPr/>
            <p:nvPr/>
          </p:nvSpPr>
          <p:spPr>
            <a:xfrm>
              <a:off x="3425254" y="1712703"/>
              <a:ext cx="1715680" cy="1694265"/>
            </a:xfrm>
            <a:prstGeom prst="ellipse">
              <a:avLst/>
            </a:prstGeom>
            <a:solidFill>
              <a:srgbClr val="0053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7813" y="1936713"/>
              <a:ext cx="1231060" cy="1231060"/>
            </a:xfrm>
            <a:prstGeom prst="rect">
              <a:avLst/>
            </a:prstGeom>
          </p:spPr>
        </p:pic>
      </p:grp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3</a:t>
            </a:fld>
            <a:endParaRPr lang="it-IT"/>
          </a:p>
        </p:txBody>
      </p:sp>
      <p:grpSp>
        <p:nvGrpSpPr>
          <p:cNvPr id="9" name="Group 8"/>
          <p:cNvGrpSpPr/>
          <p:nvPr/>
        </p:nvGrpSpPr>
        <p:grpSpPr>
          <a:xfrm>
            <a:off x="10025045" y="2436721"/>
            <a:ext cx="1715677" cy="1694262"/>
            <a:chOff x="7202173" y="4782226"/>
            <a:chExt cx="1715677" cy="1694262"/>
          </a:xfrm>
        </p:grpSpPr>
        <p:grpSp>
          <p:nvGrpSpPr>
            <p:cNvPr id="7" name="Group 6"/>
            <p:cNvGrpSpPr/>
            <p:nvPr/>
          </p:nvGrpSpPr>
          <p:grpSpPr>
            <a:xfrm>
              <a:off x="7202173" y="4782226"/>
              <a:ext cx="1715677" cy="1694262"/>
              <a:chOff x="7202173" y="4782226"/>
              <a:chExt cx="1715677" cy="169426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202173" y="4782226"/>
                <a:ext cx="1715677" cy="1694262"/>
                <a:chOff x="987177" y="1712706"/>
                <a:chExt cx="1715677" cy="1694262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987177" y="1712706"/>
                  <a:ext cx="1715677" cy="1694262"/>
                </a:xfrm>
                <a:prstGeom prst="ellipse">
                  <a:avLst/>
                </a:prstGeom>
                <a:solidFill>
                  <a:srgbClr val="0053A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03653" y="2013821"/>
                  <a:ext cx="1092027" cy="1092027"/>
                </a:xfrm>
                <a:prstGeom prst="rect">
                  <a:avLst/>
                </a:prstGeom>
              </p:spPr>
            </p:pic>
          </p:grpSp>
          <p:sp>
            <p:nvSpPr>
              <p:cNvPr id="3" name="Oval 2"/>
              <p:cNvSpPr/>
              <p:nvPr/>
            </p:nvSpPr>
            <p:spPr>
              <a:xfrm>
                <a:off x="7390627" y="5083341"/>
                <a:ext cx="1344581" cy="1134579"/>
              </a:xfrm>
              <a:prstGeom prst="ellipse">
                <a:avLst/>
              </a:prstGeom>
              <a:solidFill>
                <a:srgbClr val="0053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603" y="5089206"/>
              <a:ext cx="1130073" cy="1130073"/>
            </a:xfrm>
            <a:prstGeom prst="rect">
              <a:avLst/>
            </a:prstGeom>
          </p:spPr>
        </p:pic>
      </p:grpSp>
      <p:sp>
        <p:nvSpPr>
          <p:cNvPr id="62" name="TextBox 61"/>
          <p:cNvSpPr txBox="1"/>
          <p:nvPr/>
        </p:nvSpPr>
        <p:spPr>
          <a:xfrm>
            <a:off x="10213499" y="4210959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" panose="020B0703020102020204" pitchFamily="34" charset="0"/>
              </a:rPr>
              <a:t>Gradient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186473" y="2436433"/>
            <a:ext cx="1716260" cy="1694838"/>
          </a:xfrm>
          <a:prstGeom prst="ellipse">
            <a:avLst/>
          </a:prstGeom>
          <a:solidFill>
            <a:srgbClr val="005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3170-D283-42C1-8FCC-F59A78C555AA}" type="datetime1">
              <a:rPr lang="en-GB" smtClean="0"/>
              <a:t>11/05/2017</a:t>
            </a:fld>
            <a:endParaRPr lang="it-IT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894" y="2747361"/>
            <a:ext cx="1134579" cy="113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2276258" y="4705942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187070" y="4705942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097882" y="4705942"/>
            <a:ext cx="1910121" cy="663101"/>
            <a:chOff x="386962" y="3976719"/>
            <a:chExt cx="1910121" cy="663101"/>
          </a:xfrm>
        </p:grpSpPr>
        <p:sp>
          <p:nvSpPr>
            <p:cNvPr id="89" name="Rectangle 88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8008694" y="4705942"/>
            <a:ext cx="1910121" cy="663101"/>
            <a:chOff x="386962" y="3976719"/>
            <a:chExt cx="1910121" cy="663101"/>
          </a:xfrm>
        </p:grpSpPr>
        <p:sp>
          <p:nvSpPr>
            <p:cNvPr id="92" name="Rectangle 91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446" y="470594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30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480207" y="1022859"/>
            <a:ext cx="548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1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411" y="2392040"/>
            <a:ext cx="148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1659" y="2392040"/>
            <a:ext cx="1707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7754" y="2392040"/>
            <a:ext cx="1336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18866" y="2392040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Before S1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2708" y="2397133"/>
            <a:ext cx="116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After S1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23478" y="2382648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S1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6233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6233" y="333946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8.52E+01</a:t>
            </a:r>
            <a:r>
              <a:rPr lang="en-US" sz="1600" dirty="0" smtClean="0">
                <a:latin typeface="Franklin Gothic Book" panose="020B0503020102020204" pitchFamily="34" charset="0"/>
              </a:rPr>
              <a:t>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0841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Franklin Gothic Book" panose="020B0503020102020204" pitchFamily="34" charset="0"/>
              </a:rPr>
              <a:t>8.05E+01</a:t>
            </a:r>
            <a:r>
              <a:rPr lang="en-US" sz="1600" dirty="0" smtClean="0">
                <a:latin typeface="Franklin Gothic Book" panose="020B0503020102020204" pitchFamily="34" charset="0"/>
              </a:rPr>
              <a:t>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75441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87049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1.24E+02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96443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1.32E+02 </a:t>
            </a:r>
            <a:r>
              <a:rPr lang="en-US" sz="1600" dirty="0" smtClean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04649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27865" y="3350443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1.71E+02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22045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1.83E+02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33857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8681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1.71E+02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99482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1.83E+02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63065" y="2971246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12.4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09497" y="3362625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85756" y="3814924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1.64E+02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71766" y="2951271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9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050311" y="3354627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1.25E+02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1766" y="3809459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5643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5.5 </a:t>
            </a:r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%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11504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6.62 %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22736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6.81 %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11302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6.81 %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028886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/>
          </a:lstStyle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7.63 %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9919507" y="4705942"/>
            <a:ext cx="1910121" cy="663101"/>
            <a:chOff x="386962" y="3976719"/>
            <a:chExt cx="1910121" cy="663101"/>
          </a:xfrm>
        </p:grpSpPr>
        <p:sp>
          <p:nvSpPr>
            <p:cNvPr id="86" name="Rectangle 85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9913351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5.68 %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00FF-34B3-403C-BC5C-A07534CC4B2D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73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2276258" y="4705942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187070" y="4705942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097882" y="4705942"/>
            <a:ext cx="1910121" cy="663101"/>
            <a:chOff x="386962" y="3976719"/>
            <a:chExt cx="1910121" cy="663101"/>
          </a:xfrm>
        </p:grpSpPr>
        <p:sp>
          <p:nvSpPr>
            <p:cNvPr id="89" name="Rectangle 88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8008694" y="4705942"/>
            <a:ext cx="1910121" cy="663101"/>
            <a:chOff x="386962" y="3976719"/>
            <a:chExt cx="1910121" cy="663101"/>
          </a:xfrm>
        </p:grpSpPr>
        <p:sp>
          <p:nvSpPr>
            <p:cNvPr id="92" name="Rectangle 91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446" y="470594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31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480207" y="1022859"/>
            <a:ext cx="548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2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411" y="2392040"/>
            <a:ext cx="148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1659" y="2392040"/>
            <a:ext cx="1707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7754" y="2392040"/>
            <a:ext cx="1336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18866" y="2392040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Before S2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2708" y="2397133"/>
            <a:ext cx="116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After S2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23478" y="2382648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S2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6233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6233" y="333946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1.37E+02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0841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1.31E+02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75441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87049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2.08E+02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</a:t>
            </a:r>
            <a:r>
              <a:rPr lang="en-US" sz="1600" dirty="0" err="1" smtClean="0">
                <a:latin typeface="Franklin Gothic Book" panose="020B0503020102020204" pitchFamily="34" charset="0"/>
              </a:rPr>
              <a:t>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96443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2.21E+02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04649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27865" y="3350443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3.28E+02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22045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33857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8681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3.28E+02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99482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3.72E+02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63065" y="2971246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12.4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09497" y="3362625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2.67E+02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85756" y="3814924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2.95E+02</a:t>
            </a:r>
            <a:r>
              <a:rPr lang="en-US" sz="1600" dirty="0">
                <a:latin typeface="Franklin Gothic Book" panose="020B0503020102020204" pitchFamily="34" charset="0"/>
              </a:rPr>
              <a:t> 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71766" y="2951271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9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050311" y="3354627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2.21E+02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1766" y="3809459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2.48E+02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5643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4.26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311504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6.04 </a:t>
            </a:r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22736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13.56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11302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13.56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28886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/>
          </a:lstStyle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10.21 % 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9919507" y="4705942"/>
            <a:ext cx="1910121" cy="663101"/>
            <a:chOff x="386962" y="3976719"/>
            <a:chExt cx="1910121" cy="663101"/>
          </a:xfrm>
        </p:grpSpPr>
        <p:sp>
          <p:nvSpPr>
            <p:cNvPr id="86" name="Rectangle 85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9913351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12.34 %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688EF-308B-45A4-A872-66021865ACB2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8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2276258" y="4705942"/>
            <a:ext cx="1910121" cy="663101"/>
            <a:chOff x="386962" y="3976719"/>
            <a:chExt cx="1910121" cy="663101"/>
          </a:xfrm>
        </p:grpSpPr>
        <p:sp>
          <p:nvSpPr>
            <p:cNvPr id="80" name="Rectangle 79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187070" y="4705942"/>
            <a:ext cx="1910121" cy="663101"/>
            <a:chOff x="386962" y="3976719"/>
            <a:chExt cx="1910121" cy="663101"/>
          </a:xfrm>
        </p:grpSpPr>
        <p:sp>
          <p:nvSpPr>
            <p:cNvPr id="83" name="Rectangle 82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097882" y="4705942"/>
            <a:ext cx="1910121" cy="663101"/>
            <a:chOff x="386962" y="3976719"/>
            <a:chExt cx="1910121" cy="663101"/>
          </a:xfrm>
        </p:grpSpPr>
        <p:sp>
          <p:nvSpPr>
            <p:cNvPr id="89" name="Rectangle 88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8008694" y="4705942"/>
            <a:ext cx="1910121" cy="663101"/>
            <a:chOff x="386962" y="3976719"/>
            <a:chExt cx="1910121" cy="663101"/>
          </a:xfrm>
        </p:grpSpPr>
        <p:sp>
          <p:nvSpPr>
            <p:cNvPr id="92" name="Rectangle 91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446" y="4705942"/>
            <a:ext cx="1910121" cy="663101"/>
            <a:chOff x="386962" y="3976719"/>
            <a:chExt cx="1910121" cy="663101"/>
          </a:xfrm>
        </p:grpSpPr>
        <p:sp>
          <p:nvSpPr>
            <p:cNvPr id="75" name="Rectangle 74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32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67749" y="980281"/>
            <a:ext cx="11211339" cy="30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24939" y="0"/>
            <a:ext cx="755374" cy="536713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724939" y="572224"/>
            <a:ext cx="755374" cy="212968"/>
          </a:xfrm>
          <a:prstGeom prst="rect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5724939" y="777254"/>
            <a:ext cx="755374" cy="276294"/>
          </a:xfrm>
          <a:prstGeom prst="triangle">
            <a:avLst/>
          </a:prstGeom>
          <a:solidFill>
            <a:srgbClr val="006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480207" y="1022859"/>
            <a:ext cx="548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Comparison of the Gradient in X Axis : Sample 3</a:t>
            </a:r>
            <a:endParaRPr lang="en-GB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6233" y="289919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2706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233" y="2626930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1724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08197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923688" y="2712478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839180" y="2672722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411" y="2392040"/>
            <a:ext cx="148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Start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1659" y="2392040"/>
            <a:ext cx="1707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Middle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7754" y="2392040"/>
            <a:ext cx="1336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End Table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18866" y="2392040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Before S3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42708" y="2397133"/>
            <a:ext cx="116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After S3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78281" y="2658879"/>
            <a:ext cx="6626" cy="35880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23478" y="2382648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3A1"/>
                </a:solidFill>
                <a:latin typeface="Franklin Gothic Heavy" panose="020B0903020102020204" pitchFamily="34" charset="0"/>
              </a:rPr>
              <a:t>Center S3</a:t>
            </a:r>
            <a:endParaRPr lang="en-GB" sz="2000" dirty="0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52859" y="332187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2859" y="374455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233" y="4167230"/>
            <a:ext cx="1149957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6233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0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6233" y="3339460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1.50E+02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0841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1.58E+02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75441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7.75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87049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2.64E+02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96443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2.89E+02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04649" y="2959064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27865" y="3350443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4.01E+02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22045" y="3802742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4.44E+02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33857" y="2951165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15.5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8681" y="3342544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4.01E+02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99482" y="3794843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4.44E+02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63065" y="2971246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12.4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09497" y="3362625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3.54E+02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85756" y="3814924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3.78E+02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71766" y="2951271"/>
            <a:ext cx="1846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Franklin Gothic Book" panose="020B0503020102020204" pitchFamily="34" charset="0"/>
              </a:rPr>
              <a:t>9 [cm]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050311" y="3354627"/>
            <a:ext cx="1779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2.80E+02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971766" y="3809459"/>
            <a:ext cx="1872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Franklin Gothic Book" panose="020B0503020102020204" pitchFamily="34" charset="0"/>
              </a:rPr>
              <a:t>3.04E+02 </a:t>
            </a:r>
            <a:r>
              <a:rPr lang="en-US" sz="1600" dirty="0">
                <a:latin typeface="Franklin Gothic Book" panose="020B0503020102020204" pitchFamily="34" charset="0"/>
              </a:rPr>
              <a:t>[</a:t>
            </a:r>
            <a:r>
              <a:rPr lang="en-US" sz="1600" dirty="0" err="1">
                <a:latin typeface="Franklin Gothic Book" panose="020B0503020102020204" pitchFamily="34" charset="0"/>
              </a:rPr>
              <a:t>kGy</a:t>
            </a:r>
            <a:r>
              <a:rPr lang="en-US" sz="1600" dirty="0">
                <a:latin typeface="Franklin Gothic Book" panose="020B0503020102020204" pitchFamily="34" charset="0"/>
              </a:rPr>
              <a:t>]</a:t>
            </a:r>
            <a:endParaRPr lang="en-GB" sz="1600" dirty="0">
              <a:latin typeface="Franklin Gothic Book" panose="020B05030201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5643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5.84 %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311504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9.41 %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22736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10.68 %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113025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10.68 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%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28886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/>
          </a:lstStyle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6.73 %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9919507" y="4705942"/>
            <a:ext cx="1910121" cy="663101"/>
            <a:chOff x="386962" y="3976719"/>
            <a:chExt cx="1910121" cy="663101"/>
          </a:xfrm>
        </p:grpSpPr>
        <p:sp>
          <p:nvSpPr>
            <p:cNvPr id="86" name="Rectangle 85"/>
            <p:cNvSpPr/>
            <p:nvPr/>
          </p:nvSpPr>
          <p:spPr>
            <a:xfrm>
              <a:off x="386962" y="3976719"/>
              <a:ext cx="1910121" cy="663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39972" y="4023337"/>
              <a:ext cx="1799239" cy="5566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9913351" y="4752834"/>
            <a:ext cx="187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8.79 %</a:t>
            </a:r>
            <a:r>
              <a:rPr lang="en-GB" sz="32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endParaRPr lang="en-GB" sz="32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17A6-0A0F-4CC3-A21C-307386402448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5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1319" y="131399"/>
            <a:ext cx="10862481" cy="1325563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  <a:latin typeface="Franklin Gothic Heavy" panose="020B0903020102020204" pitchFamily="34" charset="0"/>
                <a:cs typeface="Leelawadee UI" panose="020B0502040204020203" pitchFamily="34" charset="-34"/>
              </a:rPr>
              <a:t>Shape Memory Alloy (SMA)</a:t>
            </a:r>
            <a:endParaRPr lang="en-GB" dirty="0">
              <a:solidFill>
                <a:srgbClr val="0053A1"/>
              </a:solidFill>
              <a:latin typeface="Franklin Gothic Heavy" panose="020B0903020102020204" pitchFamily="34" charset="0"/>
              <a:cs typeface="Leelawadee UI" panose="020B0502040204020203" pitchFamily="34" charset="-34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4</a:t>
            </a:fld>
            <a:endParaRPr lang="it-IT"/>
          </a:p>
        </p:txBody>
      </p:sp>
      <p:sp>
        <p:nvSpPr>
          <p:cNvPr id="45" name="Rectangle 44"/>
          <p:cNvSpPr/>
          <p:nvPr/>
        </p:nvSpPr>
        <p:spPr>
          <a:xfrm>
            <a:off x="5167854" y="1539560"/>
            <a:ext cx="5778820" cy="4317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5681302" y="1969564"/>
            <a:ext cx="3941675" cy="507649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5798193" y="2003346"/>
            <a:ext cx="3720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SMA Components</a:t>
            </a:r>
            <a:endParaRPr lang="en-GB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5400000">
            <a:off x="4467445" y="3480461"/>
            <a:ext cx="1826560" cy="65232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Isosceles Triangle 48"/>
          <p:cNvSpPr/>
          <p:nvPr/>
        </p:nvSpPr>
        <p:spPr>
          <a:xfrm rot="5400000">
            <a:off x="9629332" y="1954502"/>
            <a:ext cx="501019" cy="531148"/>
          </a:xfrm>
          <a:prstGeom prst="triangle">
            <a:avLst>
              <a:gd name="adj" fmla="val 51105"/>
            </a:avLst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113417" y="2893344"/>
            <a:ext cx="45981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Connection device for vacuum chambers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Change </a:t>
            </a:r>
            <a:r>
              <a:rPr lang="en-US" sz="2000" dirty="0" smtClean="0">
                <a:latin typeface="Franklin Gothic Book" panose="020B0503020102020204" pitchFamily="34" charset="0"/>
              </a:rPr>
              <a:t>their shape according to the temperature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latin typeface="Franklin Gothic Book" panose="020B0503020102020204" pitchFamily="34" charset="0"/>
              </a:rPr>
              <a:t>Future use in the HL – </a:t>
            </a:r>
            <a:r>
              <a:rPr lang="en-US" sz="2000" dirty="0" smtClean="0">
                <a:latin typeface="Franklin Gothic Book" panose="020B0503020102020204" pitchFamily="34" charset="0"/>
              </a:rPr>
              <a:t>LHC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Tested at CHARM to analyze the effects of strong radiation on them</a:t>
            </a:r>
            <a:endParaRPr lang="en-GB" sz="2000" dirty="0">
              <a:latin typeface="Franklin Gothic Book" panose="020B0503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366" y="2438174"/>
            <a:ext cx="5510537" cy="2736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17F7A-BB7F-40E6-B49D-49B19D513CBC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8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25777" y="383865"/>
            <a:ext cx="10410427" cy="780835"/>
          </a:xfrm>
        </p:spPr>
        <p:txBody>
          <a:bodyPr/>
          <a:lstStyle/>
          <a:p>
            <a:r>
              <a:rPr lang="en-US" dirty="0" smtClean="0"/>
              <a:t>Experimental Set up</a:t>
            </a:r>
            <a:endParaRPr lang="en-GB" sz="2400" dirty="0"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5</a:t>
            </a:fld>
            <a:endParaRPr lang="it-IT" dirty="0"/>
          </a:p>
        </p:txBody>
      </p:sp>
      <p:pic>
        <p:nvPicPr>
          <p:cNvPr id="22" name="Picture 21" descr="cid:image001.jpg@01D27310.879B2B50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73" y="1531965"/>
            <a:ext cx="5343951" cy="43151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5890587" y="1574396"/>
            <a:ext cx="5493693" cy="4033926"/>
            <a:chOff x="5890587" y="1539560"/>
            <a:chExt cx="5892112" cy="4317948"/>
          </a:xfrm>
        </p:grpSpPr>
        <p:sp>
          <p:nvSpPr>
            <p:cNvPr id="24" name="Rectangle 23"/>
            <p:cNvSpPr/>
            <p:nvPr/>
          </p:nvSpPr>
          <p:spPr>
            <a:xfrm>
              <a:off x="6003879" y="1539560"/>
              <a:ext cx="5778820" cy="4317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17327" y="1969564"/>
              <a:ext cx="3941675" cy="507649"/>
            </a:xfrm>
            <a:prstGeom prst="rect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64125" y="1986155"/>
              <a:ext cx="37202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Franklin Gothic Demi" panose="020B0703020102020204" pitchFamily="34" charset="0"/>
                </a:rPr>
                <a:t>Experiment</a:t>
              </a:r>
              <a:endParaRPr lang="en-GB" sz="2400" dirty="0">
                <a:solidFill>
                  <a:schemeClr val="bg1"/>
                </a:solidFill>
                <a:latin typeface="Franklin Gothic Demi" panose="020B0703020102020204" pitchFamily="34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303470" y="3480461"/>
              <a:ext cx="1826560" cy="65232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Isosceles Triangle 28"/>
            <p:cNvSpPr/>
            <p:nvPr/>
          </p:nvSpPr>
          <p:spPr>
            <a:xfrm rot="5400000">
              <a:off x="10465357" y="1954502"/>
              <a:ext cx="501019" cy="531148"/>
            </a:xfrm>
            <a:prstGeom prst="triangle">
              <a:avLst>
                <a:gd name="adj" fmla="val 51105"/>
              </a:avLst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648999" y="2839132"/>
            <a:ext cx="42872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For each sample two RPL dosimeters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In front and behind the </a:t>
            </a:r>
            <a:r>
              <a:rPr lang="en-US" sz="2000" dirty="0" smtClean="0">
                <a:latin typeface="Franklin Gothic Book" panose="020B0503020102020204" pitchFamily="34" charset="0"/>
              </a:rPr>
              <a:t>SMAs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Placed on test position T0</a:t>
            </a:r>
            <a:endParaRPr lang="en-GB" sz="2000" dirty="0" smtClean="0">
              <a:latin typeface="Franklin Gothic Book" panose="020B05030201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Franklin Gothic Book" panose="020B0503020102020204" pitchFamily="34" charset="0"/>
              </a:rPr>
              <a:t>Irradiated for </a:t>
            </a:r>
            <a:r>
              <a:rPr lang="en-US" sz="2000" b="1" dirty="0" smtClean="0">
                <a:latin typeface="Franklin Gothic Book" panose="020B0503020102020204" pitchFamily="34" charset="0"/>
              </a:rPr>
              <a:t>90</a:t>
            </a:r>
            <a:r>
              <a:rPr lang="en-US" sz="2000" dirty="0" smtClean="0">
                <a:latin typeface="Franklin Gothic Book" panose="020B0503020102020204" pitchFamily="34" charset="0"/>
              </a:rPr>
              <a:t> days to get a dose around </a:t>
            </a:r>
            <a:r>
              <a:rPr lang="en-US" sz="2000" b="1" dirty="0" smtClean="0">
                <a:latin typeface="Franklin Gothic Book" panose="020B0503020102020204" pitchFamily="34" charset="0"/>
              </a:rPr>
              <a:t>100 </a:t>
            </a:r>
            <a:r>
              <a:rPr lang="en-US" sz="2000" b="1" dirty="0" err="1" smtClean="0">
                <a:latin typeface="Franklin Gothic Book" panose="020B0503020102020204" pitchFamily="34" charset="0"/>
              </a:rPr>
              <a:t>kGy</a:t>
            </a:r>
            <a:endParaRPr lang="en-US" sz="2000" b="1" dirty="0" smtClean="0">
              <a:latin typeface="Franklin Gothic Book" panose="020B05030201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ADDE-F497-4CAC-B385-1042E3C92AF5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45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25777" y="383865"/>
            <a:ext cx="10410427" cy="780835"/>
          </a:xfrm>
        </p:spPr>
        <p:txBody>
          <a:bodyPr/>
          <a:lstStyle/>
          <a:p>
            <a:r>
              <a:rPr lang="en-US" dirty="0" smtClean="0"/>
              <a:t>FLUKA Set up</a:t>
            </a:r>
            <a:endParaRPr lang="en-GB" sz="2400" dirty="0"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6</a:t>
            </a:fld>
            <a:endParaRPr lang="it-IT" dirty="0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10381488" y="615156"/>
            <a:ext cx="10027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rgbClr val="0053A1"/>
                </a:solidFill>
                <a:latin typeface="Franklin Gothic Demi" panose="020B07030201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5C0A47-EFA5-446E-BC43-88C4797ED6CC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>
            <a:off x="1329963" y="3196379"/>
            <a:ext cx="7518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Primary</a:t>
            </a:r>
            <a:endParaRPr lang="en-US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We used 50.000.000 primaries on target</a:t>
            </a: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005502" y="1721828"/>
            <a:ext cx="185123" cy="583222"/>
          </a:xfrm>
          <a:prstGeom prst="round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329962" y="4413860"/>
            <a:ext cx="7518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USRBIN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We scored for the dose and the 1MeV Neutron on the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table</a:t>
            </a: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979240" y="3320267"/>
            <a:ext cx="204173" cy="583222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329963" y="1584555"/>
            <a:ext cx="8061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Simplified Geometry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Due to the close distance to the target we did not simulate the whole CHARM geometry because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some effects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are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not significant or negligible</a:t>
            </a: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999616" y="4460617"/>
            <a:ext cx="196894" cy="583222"/>
          </a:xfrm>
          <a:prstGeom prst="round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A28FB-6C5A-4D74-BD43-D08177848F75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01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1" r="19218"/>
          <a:stretch/>
        </p:blipFill>
        <p:spPr>
          <a:xfrm>
            <a:off x="491319" y="2529312"/>
            <a:ext cx="4516582" cy="3891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2" r="18088"/>
          <a:stretch/>
        </p:blipFill>
        <p:spPr>
          <a:xfrm>
            <a:off x="7183417" y="2529312"/>
            <a:ext cx="4516583" cy="3891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77" y="1248800"/>
            <a:ext cx="142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Layout 1</a:t>
            </a:r>
            <a:endParaRPr lang="en-GB" sz="2400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6596" y="1235819"/>
            <a:ext cx="1499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53A1"/>
                </a:solidFill>
                <a:latin typeface="Franklin Gothic Demi" panose="020B0703020102020204" pitchFamily="34" charset="0"/>
              </a:rPr>
              <a:t>Layout 2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5865" y="2600355"/>
            <a:ext cx="4594497" cy="2223631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65"/>
          <a:stretch/>
        </p:blipFill>
        <p:spPr>
          <a:xfrm>
            <a:off x="606227" y="1697484"/>
            <a:ext cx="2926696" cy="673942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70" b="4676"/>
          <a:stretch/>
        </p:blipFill>
        <p:spPr>
          <a:xfrm>
            <a:off x="7517118" y="1688180"/>
            <a:ext cx="2978207" cy="6100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09673" y="2937164"/>
            <a:ext cx="831272" cy="1293091"/>
          </a:xfrm>
          <a:prstGeom prst="rect">
            <a:avLst/>
          </a:prstGeom>
          <a:solidFill>
            <a:schemeClr val="accent1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658893" y="3355569"/>
            <a:ext cx="166114" cy="45286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643559" y="3355569"/>
            <a:ext cx="166114" cy="45286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urved Connector 12"/>
          <p:cNvCxnSpPr/>
          <p:nvPr/>
        </p:nvCxnSpPr>
        <p:spPr>
          <a:xfrm rot="10800000">
            <a:off x="3987165" y="3933174"/>
            <a:ext cx="1766914" cy="203411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>
            <a:off x="6713270" y="3007151"/>
            <a:ext cx="2374169" cy="619201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620652" y="5203597"/>
            <a:ext cx="1419285" cy="735290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07729">
            <a:off x="3319303" y="5386576"/>
            <a:ext cx="97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9286973" y="5396519"/>
            <a:ext cx="1419285" cy="735290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6765">
            <a:off x="9952062" y="5554775"/>
            <a:ext cx="95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25777" y="383865"/>
            <a:ext cx="10410427" cy="780835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GB" sz="2400" dirty="0"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7</a:t>
            </a:fld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7A46-2AA5-4AF3-9B0B-90FA60073969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64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878" y="1497353"/>
            <a:ext cx="4851396" cy="480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84" y="1490207"/>
            <a:ext cx="4807875" cy="4784944"/>
          </a:xfrm>
          <a:prstGeom prst="rect">
            <a:avLst/>
          </a:prstGeom>
        </p:spPr>
      </p:pic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36" name="TextBox 35"/>
          <p:cNvSpPr txBox="1"/>
          <p:nvPr/>
        </p:nvSpPr>
        <p:spPr>
          <a:xfrm>
            <a:off x="5489995" y="1028542"/>
            <a:ext cx="392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LAYOUT 1</a:t>
            </a:r>
            <a:endParaRPr lang="en-GB" sz="2400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15449" y="5078565"/>
            <a:ext cx="14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 1kGy/d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82701" y="5447897"/>
            <a:ext cx="14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 1kGy/d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7284" y="1035688"/>
            <a:ext cx="3192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53A1"/>
                </a:solidFill>
                <a:latin typeface="Franklin Gothic Demi" panose="020B0703020102020204" pitchFamily="34" charset="0"/>
              </a:rPr>
              <a:t>TARGET HEIGHT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0243" y="1531652"/>
            <a:ext cx="2891234" cy="646331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Franklin Gothic Book" panose="020B0503020102020204" pitchFamily="34" charset="0"/>
              </a:rPr>
              <a:t>Regular Cartesian mesh </a:t>
            </a:r>
          </a:p>
          <a:p>
            <a:r>
              <a:rPr lang="en-GB" dirty="0" smtClean="0">
                <a:latin typeface="Franklin Gothic Book" panose="020B0503020102020204" pitchFamily="34" charset="0"/>
              </a:rPr>
              <a:t>0.5 cm x 0.5cm x 0.5cm</a:t>
            </a:r>
            <a:endParaRPr lang="en-GB" dirty="0">
              <a:latin typeface="Franklin Gothic Book" panose="020B0503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911" y="1211113"/>
            <a:ext cx="343964" cy="5305718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8</a:t>
            </a:fld>
            <a:endParaRPr lang="it-IT"/>
          </a:p>
        </p:txBody>
      </p:sp>
      <p:sp>
        <p:nvSpPr>
          <p:cNvPr id="26" name="Title 13"/>
          <p:cNvSpPr>
            <a:spLocks noGrp="1"/>
          </p:cNvSpPr>
          <p:nvPr>
            <p:ph type="title"/>
          </p:nvPr>
        </p:nvSpPr>
        <p:spPr>
          <a:xfrm>
            <a:off x="525777" y="415280"/>
            <a:ext cx="10515600" cy="5175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FLUKA</a:t>
            </a:r>
            <a:endParaRPr lang="en-GB" sz="2400" dirty="0"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29900" y="6516831"/>
            <a:ext cx="1371432" cy="341169"/>
          </a:xfrm>
        </p:spPr>
        <p:txBody>
          <a:bodyPr/>
          <a:lstStyle/>
          <a:p>
            <a:fld id="{47D2D0E5-B605-4162-A526-D50DF47A9904}" type="datetime1">
              <a:rPr lang="en-GB" smtClean="0"/>
              <a:t>11/05/2017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547145" y="647401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[</a:t>
            </a:r>
            <a:r>
              <a:rPr lang="en-US" sz="2000" dirty="0" err="1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Gy</a:t>
            </a:r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/</a:t>
            </a:r>
            <a:r>
              <a:rPr lang="en-US" sz="20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d</a:t>
            </a:r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]</a:t>
            </a:r>
            <a:endParaRPr lang="en-GB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7" t="13154" r="11745" b="7757"/>
          <a:stretch/>
        </p:blipFill>
        <p:spPr>
          <a:xfrm>
            <a:off x="6655480" y="2440200"/>
            <a:ext cx="5159829" cy="31568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4" t="-4224" r="11915" b="4224"/>
          <a:stretch/>
        </p:blipFill>
        <p:spPr>
          <a:xfrm>
            <a:off x="42915" y="1941943"/>
            <a:ext cx="5148073" cy="3680246"/>
          </a:xfrm>
          <a:prstGeom prst="rect">
            <a:avLst/>
          </a:prstGeom>
        </p:spPr>
      </p:pic>
      <p:pic>
        <p:nvPicPr>
          <p:cNvPr id="23" name="Segnaposto contenuto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6516831"/>
            <a:ext cx="338247" cy="338247"/>
          </a:xfr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23274" y="324565"/>
            <a:ext cx="10515600" cy="924235"/>
          </a:xfrm>
        </p:spPr>
        <p:txBody>
          <a:bodyPr/>
          <a:lstStyle/>
          <a:p>
            <a:r>
              <a:rPr lang="en-US" dirty="0" smtClean="0"/>
              <a:t>FLUKA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A47-EFA5-446E-BC43-88C4797ED6CC}" type="slidenum">
              <a:rPr lang="it-IT" smtClean="0"/>
              <a:t>9</a:t>
            </a:fld>
            <a:endParaRPr lang="it-IT"/>
          </a:p>
        </p:txBody>
      </p:sp>
      <p:sp>
        <p:nvSpPr>
          <p:cNvPr id="35" name="TextBox 34"/>
          <p:cNvSpPr txBox="1"/>
          <p:nvPr/>
        </p:nvSpPr>
        <p:spPr>
          <a:xfrm>
            <a:off x="525777" y="1248800"/>
            <a:ext cx="142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Layout 1</a:t>
            </a:r>
            <a:endParaRPr lang="en-GB" sz="2400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26596" y="1235819"/>
            <a:ext cx="1499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53A1"/>
                </a:solidFill>
                <a:latin typeface="Franklin Gothic Demi" panose="020B0703020102020204" pitchFamily="34" charset="0"/>
              </a:rPr>
              <a:t>Layout 2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1" r="-657"/>
          <a:stretch/>
        </p:blipFill>
        <p:spPr>
          <a:xfrm>
            <a:off x="5802300" y="1177864"/>
            <a:ext cx="939319" cy="5016269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 flipH="1" flipV="1">
            <a:off x="2843855" y="5046856"/>
            <a:ext cx="1764350" cy="404530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811206">
            <a:off x="3804316" y="5064456"/>
            <a:ext cx="97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9420667" y="5101450"/>
            <a:ext cx="1764350" cy="404530"/>
          </a:xfrm>
          <a:prstGeom prst="straightConnector1">
            <a:avLst/>
          </a:prstGeom>
          <a:ln w="41275">
            <a:solidFill>
              <a:schemeClr val="accent5">
                <a:alpha val="88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811206">
            <a:off x="10381128" y="5119050"/>
            <a:ext cx="97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24 GeV</a:t>
            </a:r>
            <a:endParaRPr lang="en-GB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24536" y="2380704"/>
            <a:ext cx="370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3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82473" y="2380704"/>
            <a:ext cx="370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2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40410" y="2380704"/>
            <a:ext cx="370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1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52739" y="2273647"/>
            <a:ext cx="44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3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610676" y="2273647"/>
            <a:ext cx="44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2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68613" y="2273647"/>
            <a:ext cx="44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1">
                      <a:lumMod val="85000"/>
                      <a:lumOff val="15000"/>
                      <a:alpha val="84000"/>
                    </a:schemeClr>
                  </a:solidFill>
                </a:ln>
                <a:solidFill>
                  <a:srgbClr val="0053A1"/>
                </a:solidFill>
                <a:latin typeface="Franklin Gothic Demi" panose="020B0703020102020204" pitchFamily="34" charset="0"/>
              </a:rPr>
              <a:t>1</a:t>
            </a:r>
            <a:endParaRPr lang="en-GB" dirty="0">
              <a:ln>
                <a:solidFill>
                  <a:schemeClr val="tx1">
                    <a:lumMod val="85000"/>
                    <a:lumOff val="15000"/>
                    <a:alpha val="84000"/>
                  </a:schemeClr>
                </a:solidFill>
              </a:ln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802300" y="6055166"/>
            <a:ext cx="780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53A1"/>
                </a:solidFill>
                <a:latin typeface="Franklin Gothic Demi" panose="020B0703020102020204" pitchFamily="34" charset="0"/>
              </a:rPr>
              <a:t>[</a:t>
            </a:r>
            <a:r>
              <a:rPr lang="en-US" sz="2400" dirty="0" err="1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Gy</a:t>
            </a:r>
            <a:r>
              <a:rPr lang="en-US" sz="2400" dirty="0" smtClean="0">
                <a:solidFill>
                  <a:srgbClr val="0053A1"/>
                </a:solidFill>
                <a:latin typeface="Franklin Gothic Demi" panose="020B0703020102020204" pitchFamily="34" charset="0"/>
              </a:rPr>
              <a:t>]</a:t>
            </a:r>
            <a:endParaRPr lang="en-GB" sz="2400" dirty="0">
              <a:solidFill>
                <a:srgbClr val="0053A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11557344">
            <a:off x="2162085" y="4334118"/>
            <a:ext cx="1409514" cy="19645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21252685">
            <a:off x="3705115" y="4417064"/>
            <a:ext cx="1489965" cy="172031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21168682">
            <a:off x="4843072" y="4494518"/>
            <a:ext cx="28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X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692675">
            <a:off x="3268809" y="4538882"/>
            <a:ext cx="28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Z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11557344">
            <a:off x="8689180" y="4329758"/>
            <a:ext cx="1409514" cy="196456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 rot="21279824">
            <a:off x="10232210" y="4412704"/>
            <a:ext cx="1489965" cy="172031"/>
          </a:xfrm>
          <a:prstGeom prst="rightArrow">
            <a:avLst/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 rot="21168682">
            <a:off x="11470343" y="4465414"/>
            <a:ext cx="28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X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692675">
            <a:off x="9795904" y="4534522"/>
            <a:ext cx="28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Franklin Gothic Heavy" panose="020B0903020102020204" pitchFamily="34" charset="0"/>
              </a:rPr>
              <a:t>Z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37A-0A0E-44F5-90D4-27C8CB3F6848}" type="datetime1">
              <a:rPr lang="en-GB" smtClean="0"/>
              <a:t>11/05/2017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0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15695</TotalTime>
  <Words>1356</Words>
  <Application>Microsoft Office PowerPoint</Application>
  <PresentationFormat>Widescreen</PresentationFormat>
  <Paragraphs>534</Paragraphs>
  <Slides>32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Calibri</vt:lpstr>
      <vt:lpstr>Courier New</vt:lpstr>
      <vt:lpstr>Franklin Gothic Book</vt:lpstr>
      <vt:lpstr>Franklin Gothic Demi</vt:lpstr>
      <vt:lpstr>Franklin Gothic Demi Cond</vt:lpstr>
      <vt:lpstr>Franklin Gothic Heavy</vt:lpstr>
      <vt:lpstr>Leelawadee UI</vt:lpstr>
      <vt:lpstr>Symbol</vt:lpstr>
      <vt:lpstr>Tema di Office</vt:lpstr>
      <vt:lpstr>PowerPoint Presentation</vt:lpstr>
      <vt:lpstr>CHARM   Dose Gradient Assessment</vt:lpstr>
      <vt:lpstr>Outline</vt:lpstr>
      <vt:lpstr>Shape Memory Alloy (SMA)</vt:lpstr>
      <vt:lpstr>Experimental Set up</vt:lpstr>
      <vt:lpstr>FLUKA Set up</vt:lpstr>
      <vt:lpstr>Geometry</vt:lpstr>
      <vt:lpstr>FLUKA</vt:lpstr>
      <vt:lpstr>FLUKA</vt:lpstr>
      <vt:lpstr>Plot Z Axis</vt:lpstr>
      <vt:lpstr>Plot X Axis : Dose</vt:lpstr>
      <vt:lpstr>Comparison with RPL : Layout 1</vt:lpstr>
      <vt:lpstr>Comparison with RPL : Layout 2</vt:lpstr>
      <vt:lpstr>Gradient</vt:lpstr>
      <vt:lpstr>PowerPoint Presentation</vt:lpstr>
      <vt:lpstr>PowerPoint Presentation</vt:lpstr>
      <vt:lpstr>PowerPoint Presentation</vt:lpstr>
      <vt:lpstr>PowerPoint Presentation</vt:lpstr>
      <vt:lpstr>Gradient at the Table</vt:lpstr>
      <vt:lpstr>FLUKA vs. RPL?</vt:lpstr>
      <vt:lpstr>Comparison with RPL (Joao)</vt:lpstr>
      <vt:lpstr>Comparison with RadFET (Joao)</vt:lpstr>
      <vt:lpstr>Conclusion</vt:lpstr>
      <vt:lpstr>PowerPoint Presentation</vt:lpstr>
      <vt:lpstr>Appendix</vt:lpstr>
      <vt:lpstr>Plot Z Axis</vt:lpstr>
      <vt:lpstr>Plot X Axis : 1MeVN</vt:lpstr>
      <vt:lpstr>Comparison Data 2016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Angelo Infantino</dc:creator>
  <cp:lastModifiedBy>melanie.krawina@gmail.com</cp:lastModifiedBy>
  <cp:revision>539</cp:revision>
  <cp:lastPrinted>2016-06-21T08:30:16Z</cp:lastPrinted>
  <dcterms:created xsi:type="dcterms:W3CDTF">2016-03-28T09:54:27Z</dcterms:created>
  <dcterms:modified xsi:type="dcterms:W3CDTF">2017-05-12T12:14:13Z</dcterms:modified>
</cp:coreProperties>
</file>