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7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64" r:id="rId4"/>
    <p:sldId id="265" r:id="rId5"/>
    <p:sldId id="266" r:id="rId6"/>
    <p:sldId id="257" r:id="rId7"/>
    <p:sldId id="259" r:id="rId8"/>
    <p:sldId id="260" r:id="rId9"/>
    <p:sldId id="261" r:id="rId10"/>
    <p:sldId id="262" r:id="rId11"/>
    <p:sldId id="267" r:id="rId12"/>
    <p:sldId id="272" r:id="rId13"/>
    <p:sldId id="277" r:id="rId14"/>
    <p:sldId id="282" r:id="rId15"/>
    <p:sldId id="273" r:id="rId16"/>
    <p:sldId id="278" r:id="rId17"/>
    <p:sldId id="283" r:id="rId18"/>
    <p:sldId id="289" r:id="rId19"/>
    <p:sldId id="271" r:id="rId20"/>
    <p:sldId id="276" r:id="rId21"/>
    <p:sldId id="281" r:id="rId22"/>
    <p:sldId id="290" r:id="rId23"/>
    <p:sldId id="274" r:id="rId24"/>
    <p:sldId id="279" r:id="rId25"/>
    <p:sldId id="284" r:id="rId26"/>
    <p:sldId id="291" r:id="rId27"/>
    <p:sldId id="292" r:id="rId28"/>
    <p:sldId id="293" r:id="rId29"/>
    <p:sldId id="288" r:id="rId30"/>
    <p:sldId id="275" r:id="rId31"/>
    <p:sldId id="280" r:id="rId32"/>
    <p:sldId id="28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14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B6338-6FC3-444B-AADF-FB4AD930AAA2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5049-F589-4A97-9467-861A99B7F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553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B6338-6FC3-444B-AADF-FB4AD930AAA2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5049-F589-4A97-9467-861A99B7F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398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B6338-6FC3-444B-AADF-FB4AD930AAA2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5049-F589-4A97-9467-861A99B7F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6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B6338-6FC3-444B-AADF-FB4AD930AAA2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5049-F589-4A97-9467-861A99B7F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78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B6338-6FC3-444B-AADF-FB4AD930AAA2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5049-F589-4A97-9467-861A99B7F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54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B6338-6FC3-444B-AADF-FB4AD930AAA2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5049-F589-4A97-9467-861A99B7F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17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B6338-6FC3-444B-AADF-FB4AD930AAA2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5049-F589-4A97-9467-861A99B7F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30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B6338-6FC3-444B-AADF-FB4AD930AAA2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5049-F589-4A97-9467-861A99B7F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618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B6338-6FC3-444B-AADF-FB4AD930AAA2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5049-F589-4A97-9467-861A99B7F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25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B6338-6FC3-444B-AADF-FB4AD930AAA2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5049-F589-4A97-9467-861A99B7F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53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B6338-6FC3-444B-AADF-FB4AD930AAA2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5049-F589-4A97-9467-861A99B7F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81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B6338-6FC3-444B-AADF-FB4AD930AAA2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55049-F589-4A97-9467-861A99B7F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073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Simulation of SEE with </a:t>
            </a:r>
            <a:r>
              <a:rPr lang="en-US" dirty="0" err="1" smtClean="0"/>
              <a:t>Sentaurus</a:t>
            </a:r>
            <a:r>
              <a:rPr lang="en-US" dirty="0" smtClean="0"/>
              <a:t> TCAD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46391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Including an </a:t>
            </a:r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dirty="0" smtClean="0">
                <a:solidFill>
                  <a:srgbClr val="C00000"/>
                </a:solidFill>
              </a:rPr>
              <a:t>xample on a very simple VDMOS model</a:t>
            </a:r>
          </a:p>
          <a:p>
            <a:endParaRPr lang="en-US" dirty="0"/>
          </a:p>
          <a:p>
            <a:r>
              <a:rPr lang="en-GB" sz="2600" i="1" dirty="0" smtClean="0"/>
              <a:t>Pablo </a:t>
            </a:r>
            <a:r>
              <a:rPr lang="en-GB" sz="2600" i="1" dirty="0" err="1" smtClean="0"/>
              <a:t>Fernández</a:t>
            </a:r>
            <a:r>
              <a:rPr lang="en-GB" sz="2600" i="1" dirty="0" smtClean="0"/>
              <a:t> </a:t>
            </a:r>
            <a:r>
              <a:rPr lang="en-GB" sz="2600" i="1" dirty="0" err="1" smtClean="0"/>
              <a:t>Martínez</a:t>
            </a:r>
            <a:endParaRPr lang="en-GB" sz="2600" i="1" dirty="0" smtClean="0"/>
          </a:p>
          <a:p>
            <a:pPr>
              <a:spcBef>
                <a:spcPts val="2400"/>
              </a:spcBef>
            </a:pPr>
            <a:r>
              <a:rPr lang="en-GB" dirty="0" smtClean="0">
                <a:solidFill>
                  <a:srgbClr val="0070C0"/>
                </a:solidFill>
              </a:rPr>
              <a:t>R2E/FDA </a:t>
            </a:r>
            <a:r>
              <a:rPr lang="en-GB" dirty="0">
                <a:solidFill>
                  <a:srgbClr val="0070C0"/>
                </a:solidFill>
              </a:rPr>
              <a:t>U</a:t>
            </a:r>
            <a:r>
              <a:rPr lang="en-GB" dirty="0" smtClean="0">
                <a:solidFill>
                  <a:srgbClr val="0070C0"/>
                </a:solidFill>
              </a:rPr>
              <a:t>pdate Meeting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11</a:t>
            </a:r>
            <a:r>
              <a:rPr lang="en-GB" baseline="30000" dirty="0" smtClean="0">
                <a:solidFill>
                  <a:srgbClr val="0070C0"/>
                </a:solidFill>
              </a:rPr>
              <a:t>th</a:t>
            </a:r>
            <a:r>
              <a:rPr lang="en-GB" dirty="0" smtClean="0">
                <a:solidFill>
                  <a:srgbClr val="0070C0"/>
                </a:solidFill>
              </a:rPr>
              <a:t> May 2017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96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234153" y="805904"/>
            <a:ext cx="5503697" cy="3067596"/>
            <a:chOff x="5098351" y="1475857"/>
            <a:chExt cx="5948692" cy="357554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98351" y="1475857"/>
              <a:ext cx="5948692" cy="3575544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6264109" y="2326742"/>
              <a:ext cx="1124730" cy="358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V</a:t>
              </a:r>
              <a:r>
                <a:rPr lang="en-US" sz="1400" baseline="-25000" dirty="0" smtClean="0">
                  <a:solidFill>
                    <a:srgbClr val="0070C0"/>
                  </a:solidFill>
                </a:rPr>
                <a:t>DS</a:t>
              </a:r>
              <a:r>
                <a:rPr lang="en-US" sz="1400" dirty="0" smtClean="0">
                  <a:solidFill>
                    <a:srgbClr val="0070C0"/>
                  </a:solidFill>
                </a:rPr>
                <a:t> = 500 V</a:t>
              </a:r>
              <a:endParaRPr lang="en-GB" sz="1400" dirty="0">
                <a:solidFill>
                  <a:srgbClr val="0070C0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869763" y="4122573"/>
            <a:ext cx="7066352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/>
              <a:t>We can fiddle with the parameters (V</a:t>
            </a:r>
            <a:r>
              <a:rPr lang="en-US" sz="1400" baseline="-25000" dirty="0" smtClean="0"/>
              <a:t>DS</a:t>
            </a:r>
            <a:r>
              <a:rPr lang="en-US" sz="1400" dirty="0" smtClean="0"/>
              <a:t>, Incidence X position, front or back incidence, etc…) to complete an study of the device sensitivity: </a:t>
            </a:r>
            <a:r>
              <a:rPr lang="en-US" sz="1400" u="sng" dirty="0" smtClean="0">
                <a:solidFill>
                  <a:srgbClr val="C00000"/>
                </a:solidFill>
              </a:rPr>
              <a:t>sensitive volumes</a:t>
            </a:r>
            <a:r>
              <a:rPr lang="en-US" sz="1400" dirty="0" smtClean="0"/>
              <a:t>, </a:t>
            </a:r>
            <a:r>
              <a:rPr lang="en-US" sz="1400" u="sng" dirty="0" smtClean="0">
                <a:solidFill>
                  <a:srgbClr val="C00000"/>
                </a:solidFill>
              </a:rPr>
              <a:t>worst cases</a:t>
            </a:r>
            <a:r>
              <a:rPr lang="en-US" sz="1400" dirty="0" smtClean="0"/>
              <a:t>, etc…</a:t>
            </a:r>
          </a:p>
          <a:p>
            <a:pPr marL="742950" lvl="1" indent="-285750" algn="just">
              <a:buFont typeface="Wingdings" panose="05000000000000000000" pitchFamily="2" charset="2"/>
              <a:buChar char="à"/>
            </a:pPr>
            <a:r>
              <a:rPr lang="en-US" sz="1200" b="1" dirty="0" smtClean="0">
                <a:solidFill>
                  <a:srgbClr val="0070C0"/>
                </a:solidFill>
              </a:rPr>
              <a:t>See </a:t>
            </a:r>
            <a:r>
              <a:rPr lang="en-US" sz="1200" b="1" dirty="0" err="1" smtClean="0">
                <a:solidFill>
                  <a:srgbClr val="0070C0"/>
                </a:solidFill>
              </a:rPr>
              <a:t>Luu</a:t>
            </a:r>
            <a:r>
              <a:rPr lang="en-US" sz="1200" b="1" dirty="0" smtClean="0">
                <a:solidFill>
                  <a:srgbClr val="0070C0"/>
                </a:solidFill>
              </a:rPr>
              <a:t> 2010 paper on TNS</a:t>
            </a:r>
            <a:endParaRPr lang="en-US" sz="1200" b="1" dirty="0">
              <a:solidFill>
                <a:srgbClr val="0070C0"/>
              </a:solidFill>
            </a:endParaRP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Results give a </a:t>
            </a:r>
            <a:r>
              <a:rPr lang="en-US" sz="1400" u="sng" dirty="0" smtClean="0">
                <a:solidFill>
                  <a:srgbClr val="C00000"/>
                </a:solidFill>
              </a:rPr>
              <a:t>qualitative</a:t>
            </a:r>
            <a:r>
              <a:rPr lang="en-US" sz="1400" u="sng" dirty="0" smtClean="0"/>
              <a:t> </a:t>
            </a:r>
            <a:r>
              <a:rPr lang="en-US" sz="1400" u="sng" dirty="0" smtClean="0">
                <a:solidFill>
                  <a:srgbClr val="C00000"/>
                </a:solidFill>
              </a:rPr>
              <a:t>understanding</a:t>
            </a:r>
            <a:r>
              <a:rPr lang="en-US" sz="1400" u="sng" dirty="0" smtClean="0"/>
              <a:t> </a:t>
            </a:r>
            <a:r>
              <a:rPr lang="en-US" sz="1400" dirty="0" smtClean="0"/>
              <a:t>of the matter. As we didn’t use an exact model for the structure (2D, half a cell, profiles not based on technology, etc...) we cannot extract quantitative conclusions (the HI profile was not even correlated with a real Heavy Ion!)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(IMHO) The most interesting use of TCAD simulations is that they </a:t>
            </a:r>
            <a:r>
              <a:rPr lang="en-GB" sz="1400" u="sng" dirty="0">
                <a:solidFill>
                  <a:srgbClr val="C00000"/>
                </a:solidFill>
              </a:rPr>
              <a:t>help to understand the failure mechanisms</a:t>
            </a:r>
            <a:r>
              <a:rPr lang="en-GB" sz="1400" dirty="0" smtClean="0"/>
              <a:t>.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84503" y="6163334"/>
            <a:ext cx="323870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4 to 10 hours to run all these experiments</a:t>
            </a:r>
          </a:p>
          <a:p>
            <a:pPr algn="ctr"/>
            <a:r>
              <a:rPr lang="en-US" sz="1200" dirty="0" smtClean="0"/>
              <a:t>(depending on how busy is the server)</a:t>
            </a:r>
            <a:endParaRPr lang="en-GB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9117" t="9816" r="31033" b="7969"/>
          <a:stretch/>
        </p:blipFill>
        <p:spPr>
          <a:xfrm>
            <a:off x="532363" y="226046"/>
            <a:ext cx="3956365" cy="59372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652222" y="1175657"/>
            <a:ext cx="168764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Front-side incidence</a:t>
            </a:r>
            <a:endParaRPr lang="en-GB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77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2533650" y="935037"/>
            <a:ext cx="6807199" cy="5338763"/>
            <a:chOff x="2533650" y="935037"/>
            <a:chExt cx="6807199" cy="533876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33650" y="935037"/>
              <a:ext cx="6438900" cy="5338763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3131339" y="2000205"/>
              <a:ext cx="1622198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C00000"/>
                  </a:solidFill>
                </a:rPr>
                <a:t>First peak: </a:t>
              </a:r>
            </a:p>
            <a:p>
              <a:pPr algn="ctr"/>
              <a:r>
                <a:rPr lang="en-US" sz="1200" dirty="0" smtClean="0"/>
                <a:t>Prompt collection</a:t>
              </a:r>
              <a:endParaRPr lang="en-GB" sz="1200" dirty="0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3942438" y="2523425"/>
              <a:ext cx="811099" cy="63252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>
              <a:off x="3942438" y="2523425"/>
              <a:ext cx="811099" cy="284232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7601739" y="3356630"/>
              <a:ext cx="1218411" cy="6771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C00000"/>
                  </a:solidFill>
                </a:rPr>
                <a:t>Second peak: </a:t>
              </a:r>
            </a:p>
            <a:p>
              <a:pPr algn="ctr"/>
              <a:r>
                <a:rPr lang="en-US" sz="1200" dirty="0" smtClean="0"/>
                <a:t>Collection of </a:t>
              </a:r>
              <a:r>
                <a:rPr lang="en-US" sz="1200" dirty="0" err="1" smtClean="0"/>
                <a:t>Secondaries</a:t>
              </a:r>
              <a:endParaRPr lang="en-GB" sz="1200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>
              <a:off x="6413500" y="3725962"/>
              <a:ext cx="1188240" cy="130323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8" idx="1"/>
            </p:cNvCxnSpPr>
            <p:nvPr/>
          </p:nvCxnSpPr>
          <p:spPr>
            <a:xfrm flipH="1">
              <a:off x="6781801" y="3695184"/>
              <a:ext cx="819938" cy="40011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690639" y="2033191"/>
              <a:ext cx="1650210" cy="86177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C00000"/>
                  </a:solidFill>
                </a:rPr>
                <a:t>Burn-Out </a:t>
              </a:r>
            </a:p>
            <a:p>
              <a:pPr algn="ctr"/>
              <a:r>
                <a:rPr lang="en-US" sz="1200" dirty="0" smtClean="0"/>
                <a:t>Current grows more than 3 orders of magnitude (not shown)</a:t>
              </a:r>
              <a:endParaRPr lang="en-GB" sz="1200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H="1" flipV="1">
              <a:off x="6781799" y="2622550"/>
              <a:ext cx="819939" cy="1103412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 flipV="1">
              <a:off x="7435851" y="1266509"/>
              <a:ext cx="742949" cy="84552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3019377" y="935037"/>
            <a:ext cx="1446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70C0"/>
                </a:solidFill>
              </a:rPr>
              <a:t>@Length@ = 20 µm</a:t>
            </a:r>
          </a:p>
          <a:p>
            <a:r>
              <a:rPr lang="en-US" sz="1200" b="1" dirty="0" err="1" smtClean="0">
                <a:solidFill>
                  <a:srgbClr val="0070C0"/>
                </a:solidFill>
              </a:rPr>
              <a:t>LET</a:t>
            </a:r>
            <a:r>
              <a:rPr lang="en-US" sz="1200" b="1" baseline="-25000" dirty="0" err="1" smtClean="0">
                <a:solidFill>
                  <a:srgbClr val="0070C0"/>
                </a:solidFill>
              </a:rPr>
              <a:t>th</a:t>
            </a:r>
            <a:r>
              <a:rPr lang="en-US" sz="1200" b="1" dirty="0" smtClean="0">
                <a:solidFill>
                  <a:srgbClr val="0070C0"/>
                </a:solidFill>
              </a:rPr>
              <a:t> = 0.03 </a:t>
            </a:r>
            <a:r>
              <a:rPr lang="en-US" sz="1200" b="1" dirty="0" err="1" smtClean="0">
                <a:solidFill>
                  <a:srgbClr val="0070C0"/>
                </a:solidFill>
              </a:rPr>
              <a:t>pC</a:t>
            </a:r>
            <a:r>
              <a:rPr lang="en-US" sz="1200" b="1" dirty="0" smtClean="0">
                <a:solidFill>
                  <a:srgbClr val="0070C0"/>
                </a:solidFill>
              </a:rPr>
              <a:t>/µm</a:t>
            </a:r>
          </a:p>
        </p:txBody>
      </p:sp>
    </p:spTree>
    <p:extLst>
      <p:ext uri="{BB962C8B-B14F-4D97-AF65-F5344CB8AC3E}">
        <p14:creationId xmlns:p14="http://schemas.microsoft.com/office/powerpoint/2010/main" val="216599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2300" y="474245"/>
            <a:ext cx="15744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LET = 0.005 </a:t>
            </a:r>
            <a:r>
              <a:rPr lang="en-US" sz="1400" b="1" dirty="0" err="1" smtClean="0">
                <a:solidFill>
                  <a:srgbClr val="C00000"/>
                </a:solidFill>
              </a:rPr>
              <a:t>pC</a:t>
            </a:r>
            <a:r>
              <a:rPr lang="en-US" sz="1400" b="1" dirty="0" smtClean="0">
                <a:solidFill>
                  <a:srgbClr val="C00000"/>
                </a:solidFill>
              </a:rPr>
              <a:t>/µm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04941" y="458856"/>
            <a:ext cx="22682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Electron Current Density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758952" y="914400"/>
            <a:ext cx="9758363" cy="5691188"/>
            <a:chOff x="758952" y="914400"/>
            <a:chExt cx="9758363" cy="569118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8952" y="914400"/>
              <a:ext cx="9758363" cy="5691188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844550" y="987344"/>
              <a:ext cx="7133618" cy="3088960"/>
              <a:chOff x="844550" y="987344"/>
              <a:chExt cx="7133618" cy="308896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844550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030889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=4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250084" y="987344"/>
                <a:ext cx="7271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844550" y="3768527"/>
                <a:ext cx="7761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=0.1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030889" y="3765550"/>
                <a:ext cx="6367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250084" y="3765550"/>
                <a:ext cx="7280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</p:grp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9525" y="91748"/>
            <a:ext cx="1863515" cy="151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35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2300" y="474245"/>
            <a:ext cx="1483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LET = 0.02 </a:t>
            </a:r>
            <a:r>
              <a:rPr lang="en-US" sz="1400" b="1" dirty="0" err="1" smtClean="0">
                <a:solidFill>
                  <a:srgbClr val="C00000"/>
                </a:solidFill>
              </a:rPr>
              <a:t>pC</a:t>
            </a:r>
            <a:r>
              <a:rPr lang="en-US" sz="1400" b="1" dirty="0" smtClean="0">
                <a:solidFill>
                  <a:srgbClr val="C00000"/>
                </a:solidFill>
              </a:rPr>
              <a:t>/µm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04941" y="458856"/>
            <a:ext cx="22682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Electron Current Density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758952" y="914400"/>
            <a:ext cx="9758363" cy="5691188"/>
            <a:chOff x="758952" y="914400"/>
            <a:chExt cx="9758363" cy="569118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8952" y="914400"/>
              <a:ext cx="9758363" cy="5691188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844550" y="987344"/>
              <a:ext cx="7133618" cy="3088960"/>
              <a:chOff x="844550" y="987344"/>
              <a:chExt cx="7133618" cy="3088960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844550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030889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=4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250084" y="987344"/>
                <a:ext cx="7271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844550" y="3768527"/>
                <a:ext cx="7761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=0.1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030889" y="3765550"/>
                <a:ext cx="6367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250084" y="3765550"/>
                <a:ext cx="7280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</p:grp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128" y="91440"/>
            <a:ext cx="1842897" cy="149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24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758952" y="914400"/>
            <a:ext cx="9758363" cy="5710238"/>
            <a:chOff x="758952" y="914400"/>
            <a:chExt cx="9758363" cy="571023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8952" y="914400"/>
              <a:ext cx="9758363" cy="5710238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844550" y="987344"/>
              <a:ext cx="7133618" cy="3088960"/>
              <a:chOff x="844550" y="987344"/>
              <a:chExt cx="7133618" cy="308896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844550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030889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=4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250084" y="987344"/>
                <a:ext cx="7271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844550" y="3768527"/>
                <a:ext cx="7761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=0.1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030889" y="3765550"/>
                <a:ext cx="6367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250084" y="3765550"/>
                <a:ext cx="7280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622300" y="474245"/>
            <a:ext cx="20457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LET = 0.03 </a:t>
            </a:r>
            <a:r>
              <a:rPr lang="en-US" sz="1400" b="1" dirty="0" err="1" smtClean="0">
                <a:solidFill>
                  <a:srgbClr val="C00000"/>
                </a:solidFill>
              </a:rPr>
              <a:t>pC</a:t>
            </a:r>
            <a:r>
              <a:rPr lang="en-US" sz="1400" b="1" dirty="0" smtClean="0">
                <a:solidFill>
                  <a:srgbClr val="C00000"/>
                </a:solidFill>
              </a:rPr>
              <a:t>/µm (</a:t>
            </a:r>
            <a:r>
              <a:rPr lang="en-US" sz="1400" b="1" dirty="0" err="1" smtClean="0">
                <a:solidFill>
                  <a:srgbClr val="C00000"/>
                </a:solidFill>
              </a:rPr>
              <a:t>LET</a:t>
            </a:r>
            <a:r>
              <a:rPr lang="en-US" sz="1400" b="1" baseline="-25000" dirty="0" err="1" smtClean="0">
                <a:solidFill>
                  <a:srgbClr val="C00000"/>
                </a:solidFill>
              </a:rPr>
              <a:t>th</a:t>
            </a:r>
            <a:r>
              <a:rPr lang="en-US" sz="1400" b="1" dirty="0" smtClean="0">
                <a:solidFill>
                  <a:srgbClr val="C00000"/>
                </a:solidFill>
              </a:rPr>
              <a:t>)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04941" y="458856"/>
            <a:ext cx="22682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Electron Current Density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128" y="91440"/>
            <a:ext cx="1842897" cy="150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37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758952" y="914400"/>
            <a:ext cx="9767888" cy="5691188"/>
            <a:chOff x="758952" y="914400"/>
            <a:chExt cx="9767888" cy="569118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8952" y="914400"/>
              <a:ext cx="9767888" cy="5691188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844550" y="987344"/>
              <a:ext cx="7133618" cy="3088960"/>
              <a:chOff x="844550" y="987344"/>
              <a:chExt cx="7133618" cy="308896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844550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030889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=4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250084" y="987344"/>
                <a:ext cx="7271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844550" y="3768527"/>
                <a:ext cx="7761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=0.1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030889" y="3765550"/>
                <a:ext cx="6367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250084" y="3765550"/>
                <a:ext cx="7280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622300" y="474245"/>
            <a:ext cx="15744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LET = 0.005 </a:t>
            </a:r>
            <a:r>
              <a:rPr lang="en-US" sz="1400" b="1" dirty="0" err="1" smtClean="0">
                <a:solidFill>
                  <a:srgbClr val="C00000"/>
                </a:solidFill>
              </a:rPr>
              <a:t>pC</a:t>
            </a:r>
            <a:r>
              <a:rPr lang="en-US" sz="1400" b="1" dirty="0" smtClean="0">
                <a:solidFill>
                  <a:srgbClr val="C00000"/>
                </a:solidFill>
              </a:rPr>
              <a:t>/µm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04941" y="458856"/>
            <a:ext cx="1959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Hole Current Density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9525" y="91748"/>
            <a:ext cx="1863515" cy="151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74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758952" y="914400"/>
            <a:ext cx="9753600" cy="5676900"/>
            <a:chOff x="758952" y="914400"/>
            <a:chExt cx="9753600" cy="56769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8952" y="914400"/>
              <a:ext cx="9753600" cy="5676900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844550" y="987344"/>
              <a:ext cx="7133618" cy="3088960"/>
              <a:chOff x="844550" y="987344"/>
              <a:chExt cx="7133618" cy="308896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844550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030889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=4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250084" y="987344"/>
                <a:ext cx="7271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844550" y="3768527"/>
                <a:ext cx="7761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=0.1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030889" y="3765550"/>
                <a:ext cx="6367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250084" y="3765550"/>
                <a:ext cx="7280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622300" y="474245"/>
            <a:ext cx="1483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LET = 0.02 </a:t>
            </a:r>
            <a:r>
              <a:rPr lang="en-US" sz="1400" b="1" dirty="0" err="1" smtClean="0">
                <a:solidFill>
                  <a:srgbClr val="C00000"/>
                </a:solidFill>
              </a:rPr>
              <a:t>pC</a:t>
            </a:r>
            <a:r>
              <a:rPr lang="en-US" sz="1400" b="1" dirty="0" smtClean="0">
                <a:solidFill>
                  <a:srgbClr val="C00000"/>
                </a:solidFill>
              </a:rPr>
              <a:t>/µm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04941" y="458856"/>
            <a:ext cx="1959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Hole Current Density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128" y="91440"/>
            <a:ext cx="1842897" cy="149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00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758952" y="914400"/>
            <a:ext cx="9777413" cy="5676900"/>
            <a:chOff x="758952" y="914400"/>
            <a:chExt cx="9777413" cy="56769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8952" y="914400"/>
              <a:ext cx="9777413" cy="5676900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844550" y="987344"/>
              <a:ext cx="7133618" cy="3088960"/>
              <a:chOff x="844550" y="987344"/>
              <a:chExt cx="7133618" cy="308896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844550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030889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=4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250084" y="987344"/>
                <a:ext cx="7271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844550" y="3768527"/>
                <a:ext cx="7761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=0.1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030889" y="3765550"/>
                <a:ext cx="6367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250084" y="3765550"/>
                <a:ext cx="7280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622300" y="474245"/>
            <a:ext cx="1483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LET = 0.03 </a:t>
            </a:r>
            <a:r>
              <a:rPr lang="en-US" sz="1400" b="1" dirty="0" err="1" smtClean="0">
                <a:solidFill>
                  <a:srgbClr val="C00000"/>
                </a:solidFill>
              </a:rPr>
              <a:t>pC</a:t>
            </a:r>
            <a:r>
              <a:rPr lang="en-US" sz="1400" b="1" dirty="0" smtClean="0">
                <a:solidFill>
                  <a:srgbClr val="C00000"/>
                </a:solidFill>
              </a:rPr>
              <a:t>/µm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04941" y="458856"/>
            <a:ext cx="1959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Hole Current Density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128" y="91440"/>
            <a:ext cx="1842897" cy="150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5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532888" y="932688"/>
            <a:ext cx="6557429" cy="5340096"/>
            <a:chOff x="2532888" y="932688"/>
            <a:chExt cx="6557429" cy="534009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32888" y="932688"/>
              <a:ext cx="6557429" cy="5340096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3019377" y="935037"/>
              <a:ext cx="14466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@Length@ = 20 µm</a:t>
              </a:r>
            </a:p>
            <a:p>
              <a:r>
                <a:rPr lang="en-US" sz="1200" b="1" dirty="0" err="1" smtClean="0">
                  <a:solidFill>
                    <a:srgbClr val="0070C0"/>
                  </a:solidFill>
                </a:rPr>
                <a:t>LET</a:t>
              </a:r>
              <a:r>
                <a:rPr lang="en-US" sz="1200" b="1" baseline="-25000" dirty="0" err="1" smtClean="0">
                  <a:solidFill>
                    <a:srgbClr val="0070C0"/>
                  </a:solidFill>
                </a:rPr>
                <a:t>th</a:t>
              </a:r>
              <a:r>
                <a:rPr lang="en-US" sz="1200" b="1" dirty="0" smtClean="0">
                  <a:solidFill>
                    <a:srgbClr val="0070C0"/>
                  </a:solidFill>
                </a:rPr>
                <a:t> = 0.03 </a:t>
              </a:r>
              <a:r>
                <a:rPr lang="en-US" sz="1200" b="1" dirty="0" err="1" smtClean="0">
                  <a:solidFill>
                    <a:srgbClr val="0070C0"/>
                  </a:solidFill>
                </a:rPr>
                <a:t>pC</a:t>
              </a:r>
              <a:r>
                <a:rPr lang="en-US" sz="1200" b="1" dirty="0" smtClean="0">
                  <a:solidFill>
                    <a:srgbClr val="0070C0"/>
                  </a:solidFill>
                </a:rPr>
                <a:t>/µm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019376" y="1727155"/>
              <a:ext cx="2177261" cy="6771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C00000"/>
                  </a:solidFill>
                </a:rPr>
                <a:t>First peak: </a:t>
              </a:r>
            </a:p>
            <a:p>
              <a:pPr algn="ctr"/>
              <a:r>
                <a:rPr lang="en-US" sz="1200" dirty="0" smtClean="0"/>
                <a:t>Collection of the primary generated charge</a:t>
              </a:r>
              <a:endParaRPr lang="en-GB" sz="1200" dirty="0"/>
            </a:p>
          </p:txBody>
        </p:sp>
        <p:cxnSp>
          <p:nvCxnSpPr>
            <p:cNvPr id="5" name="Straight Arrow Connector 4"/>
            <p:cNvCxnSpPr>
              <a:stCxn id="4" idx="2"/>
            </p:cNvCxnSpPr>
            <p:nvPr/>
          </p:nvCxnSpPr>
          <p:spPr>
            <a:xfrm>
              <a:off x="4108007" y="2404263"/>
              <a:ext cx="152842" cy="1551787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>
              <a:stCxn id="4" idx="2"/>
            </p:cNvCxnSpPr>
            <p:nvPr/>
          </p:nvCxnSpPr>
          <p:spPr>
            <a:xfrm>
              <a:off x="4108007" y="2404263"/>
              <a:ext cx="559243" cy="700887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633041" y="4605406"/>
            <a:ext cx="20379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Heavy Ion Generation</a:t>
            </a:r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 flipV="1">
            <a:off x="2670971" y="4660900"/>
            <a:ext cx="1329529" cy="11378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0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415" y="914400"/>
            <a:ext cx="9748838" cy="567690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844550" y="987344"/>
            <a:ext cx="7133618" cy="3088960"/>
            <a:chOff x="844550" y="987344"/>
            <a:chExt cx="7133618" cy="3088960"/>
          </a:xfrm>
        </p:grpSpPr>
        <p:sp>
          <p:nvSpPr>
            <p:cNvPr id="9" name="TextBox 8"/>
            <p:cNvSpPr txBox="1"/>
            <p:nvPr/>
          </p:nvSpPr>
          <p:spPr>
            <a:xfrm>
              <a:off x="844550" y="987344"/>
              <a:ext cx="6358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t</a:t>
              </a:r>
              <a:r>
                <a:rPr lang="en-US" sz="1400" b="1" dirty="0" smtClean="0">
                  <a:solidFill>
                    <a:srgbClr val="0070C0"/>
                  </a:solidFill>
                </a:rPr>
                <a:t>=0 </a:t>
              </a:r>
              <a:r>
                <a:rPr lang="en-US" sz="1400" b="1" dirty="0" err="1" smtClean="0">
                  <a:solidFill>
                    <a:srgbClr val="0070C0"/>
                  </a:solidFill>
                </a:rPr>
                <a:t>ps</a:t>
              </a:r>
              <a:endParaRPr lang="en-GB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30889" y="987344"/>
              <a:ext cx="6358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t</a:t>
              </a:r>
              <a:r>
                <a:rPr lang="en-US" sz="1400" b="1" dirty="0" smtClean="0">
                  <a:solidFill>
                    <a:srgbClr val="0070C0"/>
                  </a:solidFill>
                </a:rPr>
                <a:t>=4 </a:t>
              </a:r>
              <a:r>
                <a:rPr lang="en-US" sz="1400" b="1" dirty="0" err="1" smtClean="0">
                  <a:solidFill>
                    <a:srgbClr val="0070C0"/>
                  </a:solidFill>
                </a:rPr>
                <a:t>ps</a:t>
              </a:r>
              <a:endParaRPr lang="en-GB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250084" y="987344"/>
              <a:ext cx="7271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t</a:t>
              </a:r>
              <a:r>
                <a:rPr lang="en-US" sz="1400" b="1" dirty="0" smtClean="0">
                  <a:solidFill>
                    <a:srgbClr val="0070C0"/>
                  </a:solidFill>
                </a:rPr>
                <a:t>=10 </a:t>
              </a:r>
              <a:r>
                <a:rPr lang="en-US" sz="1400" b="1" dirty="0" err="1" smtClean="0">
                  <a:solidFill>
                    <a:srgbClr val="0070C0"/>
                  </a:solidFill>
                </a:rPr>
                <a:t>ps</a:t>
              </a:r>
              <a:endParaRPr lang="en-GB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44550" y="3768527"/>
              <a:ext cx="7761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t</a:t>
              </a:r>
              <a:r>
                <a:rPr lang="en-US" sz="1400" b="1" dirty="0" smtClean="0">
                  <a:solidFill>
                    <a:srgbClr val="0070C0"/>
                  </a:solidFill>
                </a:rPr>
                <a:t>=0.1 ns</a:t>
              </a:r>
              <a:endParaRPr lang="en-GB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30889" y="3765550"/>
              <a:ext cx="6367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t</a:t>
              </a:r>
              <a:r>
                <a:rPr lang="en-US" sz="1400" b="1" dirty="0" smtClean="0">
                  <a:solidFill>
                    <a:srgbClr val="0070C0"/>
                  </a:solidFill>
                </a:rPr>
                <a:t>=1 ns</a:t>
              </a:r>
              <a:endParaRPr lang="en-GB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250084" y="3765550"/>
              <a:ext cx="7280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t</a:t>
              </a:r>
              <a:r>
                <a:rPr lang="en-US" sz="1400" b="1" dirty="0" smtClean="0">
                  <a:solidFill>
                    <a:srgbClr val="0070C0"/>
                  </a:solidFill>
                </a:rPr>
                <a:t>=10 ns</a:t>
              </a:r>
              <a:endParaRPr lang="en-GB" sz="14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22300" y="474245"/>
            <a:ext cx="15744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LET = 0.005 </a:t>
            </a:r>
            <a:r>
              <a:rPr lang="en-US" sz="1400" b="1" dirty="0" err="1" smtClean="0">
                <a:solidFill>
                  <a:srgbClr val="C00000"/>
                </a:solidFill>
              </a:rPr>
              <a:t>pC</a:t>
            </a:r>
            <a:r>
              <a:rPr lang="en-US" sz="1400" b="1" dirty="0" smtClean="0">
                <a:solidFill>
                  <a:srgbClr val="C00000"/>
                </a:solidFill>
              </a:rPr>
              <a:t>/µm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04941" y="458856"/>
            <a:ext cx="1257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Electric Field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9525" y="91748"/>
            <a:ext cx="1863515" cy="151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11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0915" y="562003"/>
            <a:ext cx="843532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u="sng" dirty="0" smtClean="0">
                <a:solidFill>
                  <a:srgbClr val="C00000"/>
                </a:solidFill>
              </a:rPr>
              <a:t>Outline</a:t>
            </a:r>
          </a:p>
          <a:p>
            <a:pPr marL="457200" indent="-457200">
              <a:spcBef>
                <a:spcPts val="3000"/>
              </a:spcBef>
              <a:spcAft>
                <a:spcPts val="600"/>
              </a:spcAft>
              <a:buFontTx/>
              <a:buChar char="-"/>
            </a:pPr>
            <a:r>
              <a:rPr lang="en-US" sz="2800" dirty="0" smtClean="0"/>
              <a:t>Introduction: </a:t>
            </a:r>
          </a:p>
          <a:p>
            <a:r>
              <a:rPr lang="en-US" sz="2800" dirty="0"/>
              <a:t>	</a:t>
            </a:r>
            <a:r>
              <a:rPr lang="en-US" sz="2400" dirty="0" smtClean="0">
                <a:solidFill>
                  <a:srgbClr val="0070C0"/>
                </a:solidFill>
              </a:rPr>
              <a:t>What TCAD Simulations are and how they work</a:t>
            </a:r>
          </a:p>
          <a:p>
            <a:pPr marL="457200" indent="-457200">
              <a:spcBef>
                <a:spcPts val="3000"/>
              </a:spcBef>
              <a:spcAft>
                <a:spcPts val="600"/>
              </a:spcAft>
              <a:buFontTx/>
              <a:buChar char="-"/>
            </a:pPr>
            <a:r>
              <a:rPr lang="en-US" sz="2800" dirty="0" smtClean="0"/>
              <a:t>Example: </a:t>
            </a:r>
          </a:p>
          <a:p>
            <a:r>
              <a:rPr lang="en-US" sz="2800" dirty="0"/>
              <a:t>	</a:t>
            </a:r>
            <a:r>
              <a:rPr lang="en-US" sz="2400" dirty="0" smtClean="0">
                <a:solidFill>
                  <a:srgbClr val="0070C0"/>
                </a:solidFill>
              </a:rPr>
              <a:t>Threshold LET </a:t>
            </a:r>
            <a:r>
              <a:rPr lang="en-US" sz="2400" dirty="0" smtClean="0">
                <a:solidFill>
                  <a:srgbClr val="0070C0"/>
                </a:solidFill>
              </a:rPr>
              <a:t>of </a:t>
            </a:r>
            <a:r>
              <a:rPr lang="en-US" sz="2400" dirty="0" smtClean="0">
                <a:solidFill>
                  <a:srgbClr val="0070C0"/>
                </a:solidFill>
              </a:rPr>
              <a:t>SEB in a power MOSFET</a:t>
            </a:r>
          </a:p>
          <a:p>
            <a:pPr marL="457200" indent="-457200">
              <a:spcBef>
                <a:spcPts val="3000"/>
              </a:spcBef>
              <a:spcAft>
                <a:spcPts val="600"/>
              </a:spcAft>
              <a:buFontTx/>
              <a:buChar char="-"/>
            </a:pPr>
            <a:r>
              <a:rPr lang="en-US" sz="2800" dirty="0" smtClean="0"/>
              <a:t>Conclusion: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	</a:t>
            </a:r>
            <a:r>
              <a:rPr lang="en-US" sz="2400" dirty="0" smtClean="0">
                <a:solidFill>
                  <a:srgbClr val="0070C0"/>
                </a:solidFill>
              </a:rPr>
              <a:t>What TCAD simulations can and what they can’t do for you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02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758952" y="914400"/>
            <a:ext cx="9763125" cy="5676900"/>
            <a:chOff x="758952" y="914400"/>
            <a:chExt cx="9763125" cy="56769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8952" y="914400"/>
              <a:ext cx="9763125" cy="5676900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844550" y="987344"/>
              <a:ext cx="7133618" cy="3088960"/>
              <a:chOff x="844550" y="987344"/>
              <a:chExt cx="7133618" cy="308896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844550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030889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=4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250084" y="987344"/>
                <a:ext cx="7271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844550" y="3768527"/>
                <a:ext cx="7761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=0.1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030889" y="3765550"/>
                <a:ext cx="6367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250084" y="3765550"/>
                <a:ext cx="7280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622300" y="474245"/>
            <a:ext cx="1483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LET = 0.02 </a:t>
            </a:r>
            <a:r>
              <a:rPr lang="en-US" sz="1400" b="1" dirty="0" err="1" smtClean="0">
                <a:solidFill>
                  <a:srgbClr val="C00000"/>
                </a:solidFill>
              </a:rPr>
              <a:t>pC</a:t>
            </a:r>
            <a:r>
              <a:rPr lang="en-US" sz="1400" b="1" dirty="0" smtClean="0">
                <a:solidFill>
                  <a:srgbClr val="C00000"/>
                </a:solidFill>
              </a:rPr>
              <a:t>/µm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04941" y="458856"/>
            <a:ext cx="1257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Electric Field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128" y="91440"/>
            <a:ext cx="1842897" cy="149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74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952" y="914400"/>
            <a:ext cx="9763125" cy="5681663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844550" y="987344"/>
            <a:ext cx="7133618" cy="3088960"/>
            <a:chOff x="844550" y="987344"/>
            <a:chExt cx="7133618" cy="3088960"/>
          </a:xfrm>
        </p:grpSpPr>
        <p:sp>
          <p:nvSpPr>
            <p:cNvPr id="6" name="TextBox 5"/>
            <p:cNvSpPr txBox="1"/>
            <p:nvPr/>
          </p:nvSpPr>
          <p:spPr>
            <a:xfrm>
              <a:off x="844550" y="987344"/>
              <a:ext cx="6358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t</a:t>
              </a:r>
              <a:r>
                <a:rPr lang="en-US" sz="1400" b="1" dirty="0" smtClean="0">
                  <a:solidFill>
                    <a:srgbClr val="0070C0"/>
                  </a:solidFill>
                </a:rPr>
                <a:t>=0 </a:t>
              </a:r>
              <a:r>
                <a:rPr lang="en-US" sz="1400" b="1" dirty="0" err="1" smtClean="0">
                  <a:solidFill>
                    <a:srgbClr val="0070C0"/>
                  </a:solidFill>
                </a:rPr>
                <a:t>ps</a:t>
              </a:r>
              <a:endParaRPr lang="en-GB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30889" y="987344"/>
              <a:ext cx="6358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t</a:t>
              </a:r>
              <a:r>
                <a:rPr lang="en-US" sz="1400" b="1" dirty="0" smtClean="0">
                  <a:solidFill>
                    <a:srgbClr val="0070C0"/>
                  </a:solidFill>
                </a:rPr>
                <a:t>=4 </a:t>
              </a:r>
              <a:r>
                <a:rPr lang="en-US" sz="1400" b="1" dirty="0" err="1" smtClean="0">
                  <a:solidFill>
                    <a:srgbClr val="0070C0"/>
                  </a:solidFill>
                </a:rPr>
                <a:t>ps</a:t>
              </a:r>
              <a:endParaRPr lang="en-GB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50084" y="987344"/>
              <a:ext cx="7271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t</a:t>
              </a:r>
              <a:r>
                <a:rPr lang="en-US" sz="1400" b="1" dirty="0" smtClean="0">
                  <a:solidFill>
                    <a:srgbClr val="0070C0"/>
                  </a:solidFill>
                </a:rPr>
                <a:t>=10 </a:t>
              </a:r>
              <a:r>
                <a:rPr lang="en-US" sz="1400" b="1" dirty="0" err="1" smtClean="0">
                  <a:solidFill>
                    <a:srgbClr val="0070C0"/>
                  </a:solidFill>
                </a:rPr>
                <a:t>ps</a:t>
              </a:r>
              <a:endParaRPr lang="en-GB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44550" y="3768527"/>
              <a:ext cx="7761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t</a:t>
              </a:r>
              <a:r>
                <a:rPr lang="en-US" sz="1400" b="1" dirty="0" smtClean="0">
                  <a:solidFill>
                    <a:srgbClr val="0070C0"/>
                  </a:solidFill>
                </a:rPr>
                <a:t>=0.1 ns</a:t>
              </a:r>
              <a:endParaRPr lang="en-GB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30889" y="3765550"/>
              <a:ext cx="6367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t</a:t>
              </a:r>
              <a:r>
                <a:rPr lang="en-US" sz="1400" b="1" dirty="0" smtClean="0">
                  <a:solidFill>
                    <a:srgbClr val="0070C0"/>
                  </a:solidFill>
                </a:rPr>
                <a:t>=1 ns</a:t>
              </a:r>
              <a:endParaRPr lang="en-GB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250084" y="3765550"/>
              <a:ext cx="7280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t</a:t>
              </a:r>
              <a:r>
                <a:rPr lang="en-US" sz="1400" b="1" dirty="0" smtClean="0">
                  <a:solidFill>
                    <a:srgbClr val="0070C0"/>
                  </a:solidFill>
                </a:rPr>
                <a:t>=10 ns</a:t>
              </a:r>
              <a:endParaRPr lang="en-GB" sz="14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22300" y="474245"/>
            <a:ext cx="1483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LET = 0.03 </a:t>
            </a:r>
            <a:r>
              <a:rPr lang="en-US" sz="1400" b="1" dirty="0" err="1" smtClean="0">
                <a:solidFill>
                  <a:srgbClr val="C00000"/>
                </a:solidFill>
              </a:rPr>
              <a:t>pC</a:t>
            </a:r>
            <a:r>
              <a:rPr lang="en-US" sz="1400" b="1" dirty="0" smtClean="0">
                <a:solidFill>
                  <a:srgbClr val="C00000"/>
                </a:solidFill>
              </a:rPr>
              <a:t>/µm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04941" y="458856"/>
            <a:ext cx="1257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Electric Field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128" y="91440"/>
            <a:ext cx="1842897" cy="150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9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2532888" y="932688"/>
            <a:ext cx="8512100" cy="5334000"/>
            <a:chOff x="2532888" y="932688"/>
            <a:chExt cx="8512100" cy="53340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32888" y="932688"/>
              <a:ext cx="6572250" cy="533400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3019377" y="935037"/>
              <a:ext cx="14466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@Length@ = 20 µm</a:t>
              </a:r>
            </a:p>
            <a:p>
              <a:r>
                <a:rPr lang="en-US" sz="1200" b="1" dirty="0" err="1" smtClean="0">
                  <a:solidFill>
                    <a:srgbClr val="0070C0"/>
                  </a:solidFill>
                </a:rPr>
                <a:t>LET</a:t>
              </a:r>
              <a:r>
                <a:rPr lang="en-US" sz="1200" b="1" baseline="-25000" dirty="0" err="1" smtClean="0">
                  <a:solidFill>
                    <a:srgbClr val="0070C0"/>
                  </a:solidFill>
                </a:rPr>
                <a:t>th</a:t>
              </a:r>
              <a:r>
                <a:rPr lang="en-US" sz="1200" b="1" dirty="0" smtClean="0">
                  <a:solidFill>
                    <a:srgbClr val="0070C0"/>
                  </a:solidFill>
                </a:rPr>
                <a:t> = 0.03 </a:t>
              </a:r>
              <a:r>
                <a:rPr lang="en-US" sz="1200" b="1" dirty="0" err="1" smtClean="0">
                  <a:solidFill>
                    <a:srgbClr val="0070C0"/>
                  </a:solidFill>
                </a:rPr>
                <a:t>pC</a:t>
              </a:r>
              <a:r>
                <a:rPr lang="en-US" sz="1200" b="1" dirty="0" smtClean="0">
                  <a:solidFill>
                    <a:srgbClr val="0070C0"/>
                  </a:solidFill>
                </a:rPr>
                <a:t>/µm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864258" y="2215649"/>
              <a:ext cx="2177261" cy="86177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C00000"/>
                  </a:solidFill>
                </a:rPr>
                <a:t>Second Peak: </a:t>
              </a:r>
            </a:p>
            <a:p>
              <a:pPr algn="ctr"/>
              <a:r>
                <a:rPr lang="en-US" sz="1200" dirty="0" smtClean="0"/>
                <a:t>Corresponds to an Electric Field increment at the Epi/Substrate interface</a:t>
              </a:r>
              <a:endParaRPr lang="en-GB" sz="1200" dirty="0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5013338" y="2971763"/>
              <a:ext cx="1336662" cy="1073187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8867727" y="1981155"/>
              <a:ext cx="2177261" cy="86177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C00000"/>
                  </a:solidFill>
                </a:rPr>
                <a:t>Burnout: </a:t>
              </a:r>
            </a:p>
            <a:p>
              <a:pPr algn="ctr"/>
              <a:r>
                <a:rPr lang="en-US" sz="1200" dirty="0" smtClean="0"/>
                <a:t>For </a:t>
              </a:r>
              <a:r>
                <a:rPr lang="en-US" sz="1200" dirty="0" err="1" smtClean="0"/>
                <a:t>LET</a:t>
              </a:r>
              <a:r>
                <a:rPr lang="en-US" sz="1200" baseline="-25000" dirty="0" err="1" smtClean="0"/>
                <a:t>th</a:t>
              </a:r>
              <a:r>
                <a:rPr lang="en-US" sz="1200" dirty="0" smtClean="0"/>
                <a:t>, the increment in electric Field is high enough to induce avalanche breakdown</a:t>
              </a:r>
              <a:endParaRPr lang="en-GB" sz="1200" dirty="0"/>
            </a:p>
          </p:txBody>
        </p:sp>
        <p:cxnSp>
          <p:nvCxnSpPr>
            <p:cNvPr id="26" name="Straight Arrow Connector 25"/>
            <p:cNvCxnSpPr>
              <a:stCxn id="25" idx="1"/>
            </p:cNvCxnSpPr>
            <p:nvPr/>
          </p:nvCxnSpPr>
          <p:spPr>
            <a:xfrm flipH="1">
              <a:off x="7429500" y="2412042"/>
              <a:ext cx="1438227" cy="32480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25" idx="1"/>
            </p:cNvCxnSpPr>
            <p:nvPr/>
          </p:nvCxnSpPr>
          <p:spPr>
            <a:xfrm flipH="1" flipV="1">
              <a:off x="7175500" y="1231900"/>
              <a:ext cx="1692227" cy="1180142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5013338" y="2971763"/>
              <a:ext cx="688962" cy="1016037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583251" y="1370007"/>
            <a:ext cx="1158240" cy="2084070"/>
            <a:chOff x="1873250" y="1644650"/>
            <a:chExt cx="1158240" cy="2084070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73250" y="1644650"/>
              <a:ext cx="1158240" cy="2084070"/>
            </a:xfrm>
            <a:prstGeom prst="rect">
              <a:avLst/>
            </a:prstGeom>
          </p:spPr>
        </p:pic>
        <p:sp>
          <p:nvSpPr>
            <p:cNvPr id="48" name="Rectangle 47"/>
            <p:cNvSpPr/>
            <p:nvPr/>
          </p:nvSpPr>
          <p:spPr>
            <a:xfrm>
              <a:off x="2721602" y="2914650"/>
              <a:ext cx="74947" cy="889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714475" y="2215649"/>
            <a:ext cx="101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Electric Field at this point</a:t>
            </a:r>
            <a:endParaRPr lang="en-GB" sz="1200" dirty="0">
              <a:solidFill>
                <a:srgbClr val="C00000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1506550" y="2470150"/>
            <a:ext cx="254000" cy="176387"/>
          </a:xfrm>
          <a:prstGeom prst="straightConnector1">
            <a:avLst/>
          </a:prstGeom>
          <a:ln w="12700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384" y="3783306"/>
            <a:ext cx="1537335" cy="2042160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5190475" y="385354"/>
            <a:ext cx="1257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Electric Field</a:t>
            </a:r>
          </a:p>
        </p:txBody>
      </p:sp>
    </p:spTree>
    <p:extLst>
      <p:ext uri="{BB962C8B-B14F-4D97-AF65-F5344CB8AC3E}">
        <p14:creationId xmlns:p14="http://schemas.microsoft.com/office/powerpoint/2010/main" val="323663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758952" y="914400"/>
            <a:ext cx="9748838" cy="5691188"/>
            <a:chOff x="758952" y="914400"/>
            <a:chExt cx="9748838" cy="569118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8952" y="914400"/>
              <a:ext cx="9748838" cy="5691188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844550" y="987344"/>
              <a:ext cx="7133618" cy="3088960"/>
              <a:chOff x="844550" y="987344"/>
              <a:chExt cx="7133618" cy="308896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844550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030889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=4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250084" y="987344"/>
                <a:ext cx="7271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844550" y="3768527"/>
                <a:ext cx="7761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=0.1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030889" y="3765550"/>
                <a:ext cx="6367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250084" y="3765550"/>
                <a:ext cx="7280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622300" y="474245"/>
            <a:ext cx="15744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LET = 0.005 </a:t>
            </a:r>
            <a:r>
              <a:rPr lang="en-US" sz="1400" b="1" dirty="0" err="1" smtClean="0">
                <a:solidFill>
                  <a:srgbClr val="C00000"/>
                </a:solidFill>
              </a:rPr>
              <a:t>pC</a:t>
            </a:r>
            <a:r>
              <a:rPr lang="en-US" sz="1400" b="1" dirty="0" smtClean="0">
                <a:solidFill>
                  <a:srgbClr val="C00000"/>
                </a:solidFill>
              </a:rPr>
              <a:t>/µm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04941" y="458856"/>
            <a:ext cx="3721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Impact Ionization (Avalanche Generation)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9525" y="91748"/>
            <a:ext cx="1863515" cy="151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59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758952" y="914400"/>
            <a:ext cx="9744075" cy="5695950"/>
            <a:chOff x="758952" y="914400"/>
            <a:chExt cx="9744075" cy="569595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8952" y="914400"/>
              <a:ext cx="9744075" cy="5695950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844550" y="987344"/>
              <a:ext cx="7133618" cy="3088960"/>
              <a:chOff x="844550" y="987344"/>
              <a:chExt cx="7133618" cy="308896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844550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030889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=4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250084" y="987344"/>
                <a:ext cx="7271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844550" y="3768527"/>
                <a:ext cx="7761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=0.1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030889" y="3765550"/>
                <a:ext cx="6367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250084" y="3765550"/>
                <a:ext cx="7280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14" name="TextBox 13"/>
          <p:cNvSpPr txBox="1"/>
          <p:nvPr/>
        </p:nvSpPr>
        <p:spPr>
          <a:xfrm>
            <a:off x="622300" y="474245"/>
            <a:ext cx="1483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LET = 0.02 </a:t>
            </a:r>
            <a:r>
              <a:rPr lang="en-US" sz="1400" b="1" dirty="0" err="1" smtClean="0">
                <a:solidFill>
                  <a:srgbClr val="C00000"/>
                </a:solidFill>
              </a:rPr>
              <a:t>pC</a:t>
            </a:r>
            <a:r>
              <a:rPr lang="en-US" sz="1400" b="1" dirty="0" smtClean="0">
                <a:solidFill>
                  <a:srgbClr val="C00000"/>
                </a:solidFill>
              </a:rPr>
              <a:t>/µm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04941" y="458856"/>
            <a:ext cx="3721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Impact Ionization (Avalanche Generation)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128" y="91440"/>
            <a:ext cx="1842897" cy="149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79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758952" y="914400"/>
            <a:ext cx="9767888" cy="5691188"/>
            <a:chOff x="758952" y="914400"/>
            <a:chExt cx="9767888" cy="569118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8952" y="914400"/>
              <a:ext cx="9767888" cy="5691188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844550" y="987344"/>
              <a:ext cx="7133618" cy="3088960"/>
              <a:chOff x="844550" y="987344"/>
              <a:chExt cx="7133618" cy="308896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844550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030889" y="987344"/>
                <a:ext cx="635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=4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250084" y="987344"/>
                <a:ext cx="7271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</a:t>
                </a:r>
                <a:r>
                  <a:rPr lang="en-US" sz="1400" b="1" dirty="0" err="1" smtClean="0">
                    <a:solidFill>
                      <a:srgbClr val="0070C0"/>
                    </a:solidFill>
                  </a:rPr>
                  <a:t>ps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844550" y="3768527"/>
                <a:ext cx="7761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=0.1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030889" y="3765550"/>
                <a:ext cx="6367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250084" y="3765550"/>
                <a:ext cx="7280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=10 ns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622300" y="474245"/>
            <a:ext cx="1483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LET = 0.03 </a:t>
            </a:r>
            <a:r>
              <a:rPr lang="en-US" sz="1400" b="1" dirty="0" err="1" smtClean="0">
                <a:solidFill>
                  <a:srgbClr val="C00000"/>
                </a:solidFill>
              </a:rPr>
              <a:t>pC</a:t>
            </a:r>
            <a:r>
              <a:rPr lang="en-US" sz="1400" b="1" dirty="0" smtClean="0">
                <a:solidFill>
                  <a:srgbClr val="C00000"/>
                </a:solidFill>
              </a:rPr>
              <a:t>/µm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04941" y="458856"/>
            <a:ext cx="3721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Impact Ionization (Avalanche Generation)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128" y="91440"/>
            <a:ext cx="1842897" cy="150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83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532888" y="932688"/>
            <a:ext cx="8725662" cy="5330952"/>
            <a:chOff x="2532888" y="932688"/>
            <a:chExt cx="8725662" cy="533095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32888" y="932688"/>
              <a:ext cx="6529823" cy="5330952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8962977" y="4603705"/>
              <a:ext cx="2295573" cy="10464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C00000"/>
                  </a:solidFill>
                </a:rPr>
                <a:t>Avalanche Generation: </a:t>
              </a:r>
            </a:p>
            <a:p>
              <a:pPr algn="ctr"/>
              <a:r>
                <a:rPr lang="en-US" sz="1200" dirty="0" smtClean="0"/>
                <a:t>Impact Ionization at the Epi/Substrate interface increases with increasing LET, and leads to breakdown for </a:t>
              </a:r>
              <a:r>
                <a:rPr lang="en-US" sz="1200" dirty="0" err="1" smtClean="0"/>
                <a:t>LET</a:t>
              </a:r>
              <a:r>
                <a:rPr lang="en-US" sz="1200" baseline="-25000" dirty="0" err="1" smtClean="0"/>
                <a:t>th</a:t>
              </a:r>
              <a:endParaRPr lang="en-GB" sz="1200" baseline="-25000" dirty="0"/>
            </a:p>
          </p:txBody>
        </p:sp>
        <p:cxnSp>
          <p:nvCxnSpPr>
            <p:cNvPr id="4" name="Straight Arrow Connector 3"/>
            <p:cNvCxnSpPr>
              <a:stCxn id="3" idx="1"/>
            </p:cNvCxnSpPr>
            <p:nvPr/>
          </p:nvCxnSpPr>
          <p:spPr>
            <a:xfrm flipH="1" flipV="1">
              <a:off x="7486651" y="2565400"/>
              <a:ext cx="1476326" cy="256152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>
              <a:stCxn id="3" idx="1"/>
            </p:cNvCxnSpPr>
            <p:nvPr/>
          </p:nvCxnSpPr>
          <p:spPr>
            <a:xfrm flipH="1" flipV="1">
              <a:off x="6076951" y="3805544"/>
              <a:ext cx="2886026" cy="132138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583251" y="1370007"/>
            <a:ext cx="1158240" cy="2084070"/>
            <a:chOff x="1873250" y="1644650"/>
            <a:chExt cx="1158240" cy="208407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73250" y="1644650"/>
              <a:ext cx="1158240" cy="208407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2721602" y="2914650"/>
              <a:ext cx="74947" cy="889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714474" y="2215649"/>
            <a:ext cx="1201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Avalanche Gen. at this point</a:t>
            </a:r>
            <a:endParaRPr lang="en-GB" sz="1200" dirty="0">
              <a:solidFill>
                <a:srgbClr val="C0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506550" y="2470150"/>
            <a:ext cx="254000" cy="176387"/>
          </a:xfrm>
          <a:prstGeom prst="straightConnector1">
            <a:avLst/>
          </a:prstGeom>
          <a:ln w="12700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953" y="3795362"/>
            <a:ext cx="1693545" cy="205549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404941" y="458856"/>
            <a:ext cx="3721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Impact Ionization (Avalanche Generation)</a:t>
            </a:r>
          </a:p>
        </p:txBody>
      </p:sp>
    </p:spTree>
    <p:extLst>
      <p:ext uri="{BB962C8B-B14F-4D97-AF65-F5344CB8AC3E}">
        <p14:creationId xmlns:p14="http://schemas.microsoft.com/office/powerpoint/2010/main" val="70636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8025" y="185175"/>
            <a:ext cx="1024159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Conclusion:</a:t>
            </a:r>
          </a:p>
          <a:p>
            <a:pPr lvl="1"/>
            <a:r>
              <a:rPr lang="en-US" dirty="0" smtClean="0"/>
              <a:t>(Goodness, Utility and Limitations of Semiconductor Device Simulation, for the emulation of SEE)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825984" y="1074978"/>
            <a:ext cx="2715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0070C0"/>
                </a:solidFill>
              </a:rPr>
              <a:t>What </a:t>
            </a:r>
            <a:r>
              <a:rPr lang="en-US" b="1" u="sng" dirty="0" err="1" smtClean="0">
                <a:solidFill>
                  <a:srgbClr val="0070C0"/>
                </a:solidFill>
              </a:rPr>
              <a:t>Sentaurus</a:t>
            </a:r>
            <a:r>
              <a:rPr lang="en-US" b="1" u="sng" dirty="0" smtClean="0">
                <a:solidFill>
                  <a:srgbClr val="0070C0"/>
                </a:solidFill>
              </a:rPr>
              <a:t> CAN’T do </a:t>
            </a:r>
            <a:endParaRPr lang="en-GB" b="1" u="sng" dirty="0">
              <a:solidFill>
                <a:srgbClr val="0070C0"/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6096000" y="1241949"/>
            <a:ext cx="0" cy="482780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49"/>
          <p:cNvSpPr txBox="1"/>
          <p:nvPr/>
        </p:nvSpPr>
        <p:spPr>
          <a:xfrm>
            <a:off x="7837445" y="1074978"/>
            <a:ext cx="2598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0070C0"/>
                </a:solidFill>
              </a:rPr>
              <a:t>What </a:t>
            </a:r>
            <a:r>
              <a:rPr lang="en-US" b="1" u="sng" dirty="0" err="1" smtClean="0">
                <a:solidFill>
                  <a:srgbClr val="0070C0"/>
                </a:solidFill>
              </a:rPr>
              <a:t>Sentaurus</a:t>
            </a:r>
            <a:r>
              <a:rPr lang="en-US" b="1" u="sng" dirty="0" smtClean="0">
                <a:solidFill>
                  <a:srgbClr val="0070C0"/>
                </a:solidFill>
              </a:rPr>
              <a:t> CAN do </a:t>
            </a:r>
            <a:endParaRPr lang="en-GB" b="1" u="sng" dirty="0">
              <a:solidFill>
                <a:srgbClr val="0070C0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38026" y="1463827"/>
            <a:ext cx="529127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Given a certain radiation environment or a even a single ionizing particle, </a:t>
            </a:r>
            <a:r>
              <a:rPr lang="en-US" dirty="0" err="1" smtClean="0"/>
              <a:t>Sentaurus</a:t>
            </a:r>
            <a:r>
              <a:rPr lang="en-US" dirty="0" smtClean="0"/>
              <a:t> TCAD </a:t>
            </a:r>
            <a:r>
              <a:rPr lang="en-US" dirty="0" smtClean="0">
                <a:solidFill>
                  <a:srgbClr val="C00000"/>
                </a:solidFill>
              </a:rPr>
              <a:t>CANNOT calculate the Generated Charge Profile</a:t>
            </a:r>
          </a:p>
          <a:p>
            <a:pPr marL="742950" lvl="1" indent="-285750" algn="just">
              <a:spcAft>
                <a:spcPts val="600"/>
              </a:spcAft>
              <a:buFontTx/>
              <a:buChar char="-"/>
            </a:pPr>
            <a:r>
              <a:rPr lang="en-US" sz="1600" dirty="0" smtClean="0"/>
              <a:t>We must better use, for instance, FLUKA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err="1" smtClean="0"/>
              <a:t>Sentaurus</a:t>
            </a:r>
            <a:r>
              <a:rPr lang="en-US" dirty="0" smtClean="0"/>
              <a:t> TCAD </a:t>
            </a:r>
            <a:r>
              <a:rPr lang="en-US" dirty="0" smtClean="0">
                <a:solidFill>
                  <a:srgbClr val="C00000"/>
                </a:solidFill>
              </a:rPr>
              <a:t>IS NOT useful to study Rad. Eff. in different Materials</a:t>
            </a:r>
            <a:endParaRPr lang="en-US" dirty="0" smtClean="0"/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1600" dirty="0" smtClean="0">
                <a:solidFill>
                  <a:prstClr val="black"/>
                </a:solidFill>
              </a:rPr>
              <a:t>You can just simulate Semiconductors (Silicon, in particular) and the typical dielectrics (just to a certain extent…)</a:t>
            </a:r>
            <a:endParaRPr lang="en-US" dirty="0" smtClean="0"/>
          </a:p>
          <a:p>
            <a:pPr marL="285750" indent="-2857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 smtClean="0"/>
              <a:t>Sentaurus</a:t>
            </a:r>
            <a:r>
              <a:rPr lang="en-US" dirty="0" smtClean="0"/>
              <a:t> TCAD </a:t>
            </a:r>
            <a:r>
              <a:rPr lang="en-US" dirty="0" smtClean="0">
                <a:solidFill>
                  <a:srgbClr val="C00000"/>
                </a:solidFill>
              </a:rPr>
              <a:t>CANNOT assess the SEE Cross Section</a:t>
            </a:r>
          </a:p>
          <a:p>
            <a:pPr marL="742950" lvl="1" indent="-285750" algn="just">
              <a:spcAft>
                <a:spcPts val="600"/>
              </a:spcAft>
              <a:buFontTx/>
              <a:buChar char="-"/>
            </a:pPr>
            <a:r>
              <a:rPr lang="en-US" sz="1600" dirty="0" smtClean="0"/>
              <a:t>TCAD simulations are deterministic, no statistics can be extracted from them</a:t>
            </a:r>
          </a:p>
          <a:p>
            <a:pPr marL="285750" indent="-2857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Sentaurus</a:t>
            </a:r>
            <a:r>
              <a:rPr lang="en-US" dirty="0" smtClean="0"/>
              <a:t> TCAD </a:t>
            </a:r>
            <a:r>
              <a:rPr lang="en-US" dirty="0" smtClean="0">
                <a:solidFill>
                  <a:srgbClr val="C00000"/>
                </a:solidFill>
              </a:rPr>
              <a:t>CANNOT replace </a:t>
            </a:r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dirty="0" smtClean="0">
                <a:solidFill>
                  <a:srgbClr val="C00000"/>
                </a:solidFill>
              </a:rPr>
              <a:t>xperimental Tests</a:t>
            </a:r>
          </a:p>
        </p:txBody>
      </p:sp>
      <p:sp>
        <p:nvSpPr>
          <p:cNvPr id="40" name="CuadroTexto 39"/>
          <p:cNvSpPr txBox="1"/>
          <p:nvPr/>
        </p:nvSpPr>
        <p:spPr>
          <a:xfrm>
            <a:off x="6491170" y="1473347"/>
            <a:ext cx="529127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Given a generated </a:t>
            </a:r>
            <a:r>
              <a:rPr lang="en-US" dirty="0"/>
              <a:t>c</a:t>
            </a:r>
            <a:r>
              <a:rPr lang="en-US" dirty="0" smtClean="0"/>
              <a:t>harge profile, </a:t>
            </a:r>
            <a:r>
              <a:rPr lang="en-US" dirty="0" err="1" smtClean="0"/>
              <a:t>Sentaurus</a:t>
            </a:r>
            <a:r>
              <a:rPr lang="en-US" dirty="0" smtClean="0"/>
              <a:t> TCAD </a:t>
            </a:r>
            <a:r>
              <a:rPr lang="en-US" dirty="0" smtClean="0">
                <a:solidFill>
                  <a:srgbClr val="C00000"/>
                </a:solidFill>
              </a:rPr>
              <a:t>CAN simulate the Transient Evolution of the Carriers</a:t>
            </a:r>
          </a:p>
          <a:p>
            <a:pPr marL="285750" indent="-2857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 smtClean="0"/>
              <a:t>Sentaurus</a:t>
            </a:r>
            <a:r>
              <a:rPr lang="en-US" dirty="0" smtClean="0"/>
              <a:t> TCAD </a:t>
            </a:r>
            <a:r>
              <a:rPr lang="en-US" dirty="0" smtClean="0">
                <a:solidFill>
                  <a:srgbClr val="C00000"/>
                </a:solidFill>
              </a:rPr>
              <a:t>CAN evaluate the consequences of the Single Event at a Device level</a:t>
            </a:r>
          </a:p>
          <a:p>
            <a:pPr marL="742950" lvl="1" indent="-285750" algn="just">
              <a:spcAft>
                <a:spcPts val="600"/>
              </a:spcAft>
              <a:buFontTx/>
              <a:buChar char="-"/>
            </a:pPr>
            <a:r>
              <a:rPr lang="en-US" sz="1600" dirty="0" smtClean="0"/>
              <a:t>Is an excellent tool to evaluate Sensitive Volumes, LET/Range thresholds, </a:t>
            </a:r>
            <a:r>
              <a:rPr lang="en-US" sz="1600" dirty="0" err="1" smtClean="0"/>
              <a:t>etc</a:t>
            </a:r>
            <a:r>
              <a:rPr lang="en-US" sz="1600" dirty="0" smtClean="0"/>
              <a:t>…</a:t>
            </a:r>
          </a:p>
          <a:p>
            <a:pPr marL="742950" lvl="1" indent="-285750" algn="just">
              <a:spcAft>
                <a:spcPts val="600"/>
              </a:spcAft>
              <a:buFontTx/>
              <a:buChar char="-"/>
            </a:pPr>
            <a:r>
              <a:rPr lang="en-US" sz="1600" dirty="0" smtClean="0"/>
              <a:t>In general, results should be considered qualitative; (although the accuracy can be increased, improving the precision of the models)</a:t>
            </a:r>
          </a:p>
          <a:p>
            <a:pPr marL="285750" indent="-2857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Sentaurus</a:t>
            </a:r>
            <a:r>
              <a:rPr lang="en-US" dirty="0" smtClean="0"/>
              <a:t> TCAD </a:t>
            </a:r>
            <a:r>
              <a:rPr lang="en-US" dirty="0" smtClean="0">
                <a:solidFill>
                  <a:srgbClr val="C00000"/>
                </a:solidFill>
              </a:rPr>
              <a:t>CAN help to understand the physical mechanisms that lead to a SEE</a:t>
            </a:r>
          </a:p>
        </p:txBody>
      </p:sp>
    </p:spTree>
    <p:extLst>
      <p:ext uri="{BB962C8B-B14F-4D97-AF65-F5344CB8AC3E}">
        <p14:creationId xmlns:p14="http://schemas.microsoft.com/office/powerpoint/2010/main" val="56886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C00000"/>
                </a:solidFill>
              </a:rPr>
              <a:t>¡Muchas Gracias!</a:t>
            </a:r>
            <a:endParaRPr lang="es-E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7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242" y="947300"/>
            <a:ext cx="7781426" cy="56601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06804" y="557349"/>
            <a:ext cx="235422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Device Creator</a:t>
            </a:r>
          </a:p>
          <a:p>
            <a:pPr algn="ctr"/>
            <a:r>
              <a:rPr lang="en-US" sz="1400" b="1" dirty="0" smtClean="0"/>
              <a:t>(</a:t>
            </a:r>
            <a:r>
              <a:rPr lang="en-US" sz="1400" b="1" dirty="0" err="1" smtClean="0"/>
              <a:t>Sentaurus</a:t>
            </a:r>
            <a:r>
              <a:rPr lang="en-US" sz="1400" b="1" dirty="0" smtClean="0"/>
              <a:t> Structure Editor)</a:t>
            </a:r>
            <a:endParaRPr lang="en-GB" sz="1400" b="1" dirty="0"/>
          </a:p>
        </p:txBody>
      </p:sp>
      <p:cxnSp>
        <p:nvCxnSpPr>
          <p:cNvPr id="10" name="Straight Arrow Connector 9"/>
          <p:cNvCxnSpPr>
            <a:stCxn id="11" idx="2"/>
          </p:cNvCxnSpPr>
          <p:nvPr/>
        </p:nvCxnSpPr>
        <p:spPr>
          <a:xfrm>
            <a:off x="6456271" y="1080569"/>
            <a:ext cx="342186" cy="5477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279158" y="557349"/>
            <a:ext cx="235422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Electrical Simulation</a:t>
            </a:r>
          </a:p>
          <a:p>
            <a:pPr algn="ctr"/>
            <a:r>
              <a:rPr lang="en-US" sz="1400" b="1" dirty="0" smtClean="0"/>
              <a:t>(</a:t>
            </a:r>
            <a:r>
              <a:rPr lang="en-US" sz="1400" b="1" dirty="0" err="1" smtClean="0"/>
              <a:t>Sentaurus</a:t>
            </a:r>
            <a:r>
              <a:rPr lang="en-US" sz="1400" b="1" dirty="0" smtClean="0"/>
              <a:t> Device)</a:t>
            </a:r>
            <a:endParaRPr lang="en-GB" sz="1400" b="1" dirty="0"/>
          </a:p>
        </p:txBody>
      </p:sp>
      <p:cxnSp>
        <p:nvCxnSpPr>
          <p:cNvPr id="12" name="Straight Arrow Connector 11"/>
          <p:cNvCxnSpPr>
            <a:stCxn id="8" idx="2"/>
          </p:cNvCxnSpPr>
          <p:nvPr/>
        </p:nvCxnSpPr>
        <p:spPr>
          <a:xfrm>
            <a:off x="3783917" y="1080569"/>
            <a:ext cx="463374" cy="6285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1" idx="2"/>
          </p:cNvCxnSpPr>
          <p:nvPr/>
        </p:nvCxnSpPr>
        <p:spPr>
          <a:xfrm flipH="1">
            <a:off x="5618077" y="1080569"/>
            <a:ext cx="838194" cy="5281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962488" y="1731314"/>
            <a:ext cx="2139456" cy="14157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Parameters</a:t>
            </a:r>
          </a:p>
          <a:p>
            <a:r>
              <a:rPr lang="en-US" sz="1200" dirty="0" err="1" smtClean="0"/>
              <a:t>Xpart</a:t>
            </a:r>
            <a:r>
              <a:rPr lang="en-US" sz="1200" dirty="0" smtClean="0"/>
              <a:t> = HI position</a:t>
            </a:r>
          </a:p>
          <a:p>
            <a:r>
              <a:rPr lang="en-US" sz="1200" dirty="0" err="1" smtClean="0"/>
              <a:t>Rpart</a:t>
            </a:r>
            <a:r>
              <a:rPr lang="en-US" sz="1200" dirty="0" smtClean="0"/>
              <a:t> = HI </a:t>
            </a:r>
            <a:r>
              <a:rPr lang="en-US" sz="1200" dirty="0" err="1" smtClean="0"/>
              <a:t>charact</a:t>
            </a:r>
            <a:r>
              <a:rPr lang="en-US" sz="1200" dirty="0" smtClean="0"/>
              <a:t>. width</a:t>
            </a:r>
          </a:p>
          <a:p>
            <a:r>
              <a:rPr lang="en-US" sz="1200" dirty="0" smtClean="0"/>
              <a:t>Vg = Gate voltage</a:t>
            </a:r>
          </a:p>
          <a:p>
            <a:r>
              <a:rPr lang="en-US" sz="1200" dirty="0" err="1" smtClean="0"/>
              <a:t>Vd</a:t>
            </a:r>
            <a:r>
              <a:rPr lang="en-US" sz="1200" dirty="0" smtClean="0"/>
              <a:t> = Drain voltage</a:t>
            </a:r>
          </a:p>
          <a:p>
            <a:r>
              <a:rPr lang="en-US" sz="1200" dirty="0" smtClean="0"/>
              <a:t>Length = HI Range</a:t>
            </a:r>
          </a:p>
          <a:p>
            <a:r>
              <a:rPr lang="en-US" sz="1200" dirty="0" smtClean="0"/>
              <a:t>LET = HI Range</a:t>
            </a:r>
            <a:endParaRPr lang="en-GB" sz="1200" dirty="0"/>
          </a:p>
        </p:txBody>
      </p:sp>
      <p:cxnSp>
        <p:nvCxnSpPr>
          <p:cNvPr id="27" name="Straight Arrow Connector 26"/>
          <p:cNvCxnSpPr>
            <a:stCxn id="25" idx="1"/>
          </p:cNvCxnSpPr>
          <p:nvPr/>
        </p:nvCxnSpPr>
        <p:spPr>
          <a:xfrm flipH="1" flipV="1">
            <a:off x="7262952" y="1906982"/>
            <a:ext cx="699536" cy="5322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7372127" y="3988526"/>
            <a:ext cx="474296" cy="870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7372127" y="4075611"/>
            <a:ext cx="47429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7372127" y="4075611"/>
            <a:ext cx="474296" cy="870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7372127" y="4075610"/>
            <a:ext cx="474296" cy="1741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 flipV="1">
            <a:off x="7372127" y="3890187"/>
            <a:ext cx="474296" cy="1846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813016" y="3736328"/>
            <a:ext cx="2438400" cy="6771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Experiments</a:t>
            </a:r>
          </a:p>
          <a:p>
            <a:r>
              <a:rPr lang="en-US" sz="1200" dirty="0" smtClean="0"/>
              <a:t>Each “line” is a different experiment</a:t>
            </a:r>
          </a:p>
          <a:p>
            <a:r>
              <a:rPr lang="en-US" sz="1200" dirty="0" smtClean="0"/>
              <a:t>(different parameter values)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401519" y="352215"/>
            <a:ext cx="25374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err="1" smtClean="0">
                <a:solidFill>
                  <a:srgbClr val="C00000"/>
                </a:solidFill>
              </a:rPr>
              <a:t>Sentaurus</a:t>
            </a:r>
            <a:r>
              <a:rPr lang="en-US" sz="2000" b="1" u="sng" dirty="0" smtClean="0">
                <a:solidFill>
                  <a:srgbClr val="C00000"/>
                </a:solidFill>
              </a:rPr>
              <a:t> Workbench</a:t>
            </a:r>
            <a:endParaRPr lang="en-GB" sz="2000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400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8025" y="185175"/>
            <a:ext cx="10241591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Semiconductor Device Simulation </a:t>
            </a:r>
            <a:r>
              <a:rPr lang="en-US" dirty="0" smtClean="0"/>
              <a:t>(a.k.a. TCAD Simulation):</a:t>
            </a:r>
          </a:p>
          <a:p>
            <a:pPr marL="1200150" lvl="2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Find the solution of the </a:t>
            </a:r>
            <a:r>
              <a:rPr lang="en-US" dirty="0" smtClean="0">
                <a:solidFill>
                  <a:srgbClr val="0070C0"/>
                </a:solidFill>
              </a:rPr>
              <a:t>semiconductor equations </a:t>
            </a:r>
            <a:r>
              <a:rPr lang="en-US" dirty="0" smtClean="0"/>
              <a:t>for a </a:t>
            </a:r>
            <a:r>
              <a:rPr lang="en-US" dirty="0" smtClean="0">
                <a:solidFill>
                  <a:srgbClr val="0070C0"/>
                </a:solidFill>
              </a:rPr>
              <a:t>model</a:t>
            </a:r>
            <a:r>
              <a:rPr lang="en-US" dirty="0" smtClean="0"/>
              <a:t> of a semiconductor device, under some specific </a:t>
            </a:r>
            <a:r>
              <a:rPr lang="en-US" dirty="0" smtClean="0">
                <a:solidFill>
                  <a:srgbClr val="0070C0"/>
                </a:solidFill>
              </a:rPr>
              <a:t>boundary conditions</a:t>
            </a:r>
            <a:r>
              <a:rPr lang="en-US" dirty="0" smtClean="0"/>
              <a:t>,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taking into account the </a:t>
            </a:r>
            <a:r>
              <a:rPr lang="en-US" dirty="0" smtClean="0">
                <a:solidFill>
                  <a:srgbClr val="0070C0"/>
                </a:solidFill>
              </a:rPr>
              <a:t>solid state physics</a:t>
            </a:r>
            <a:r>
              <a:rPr lang="en-US" dirty="0" smtClean="0"/>
              <a:t> and by using </a:t>
            </a:r>
            <a:r>
              <a:rPr lang="en-US" dirty="0" smtClean="0">
                <a:solidFill>
                  <a:srgbClr val="0070C0"/>
                </a:solidFill>
              </a:rPr>
              <a:t>numerical</a:t>
            </a:r>
            <a:r>
              <a:rPr lang="en-US" dirty="0" smtClean="0"/>
              <a:t> (Finite Difference / Finite Element) </a:t>
            </a:r>
            <a:r>
              <a:rPr lang="en-US" dirty="0" smtClean="0">
                <a:solidFill>
                  <a:srgbClr val="0070C0"/>
                </a:solidFill>
              </a:rPr>
              <a:t>methods</a:t>
            </a:r>
            <a:r>
              <a:rPr lang="en-US" dirty="0" smtClean="0"/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98981" y="3020265"/>
            <a:ext cx="1976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Boundary Conditions</a:t>
            </a:r>
            <a:endParaRPr lang="en-GB" sz="1600" b="1" u="sng" dirty="0"/>
          </a:p>
        </p:txBody>
      </p:sp>
      <p:grpSp>
        <p:nvGrpSpPr>
          <p:cNvPr id="49" name="Group 48"/>
          <p:cNvGrpSpPr/>
          <p:nvPr/>
        </p:nvGrpSpPr>
        <p:grpSpPr>
          <a:xfrm>
            <a:off x="471471" y="2050954"/>
            <a:ext cx="5270288" cy="3653784"/>
            <a:chOff x="375130" y="2283250"/>
            <a:chExt cx="5270288" cy="3653784"/>
          </a:xfrm>
          <a:effectLst/>
        </p:grpSpPr>
        <p:grpSp>
          <p:nvGrpSpPr>
            <p:cNvPr id="46" name="Group 45"/>
            <p:cNvGrpSpPr/>
            <p:nvPr/>
          </p:nvGrpSpPr>
          <p:grpSpPr>
            <a:xfrm>
              <a:off x="375133" y="2283250"/>
              <a:ext cx="4487783" cy="573773"/>
              <a:chOff x="375133" y="2283250"/>
              <a:chExt cx="4487783" cy="57377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" name="TextBox 1"/>
                  <p:cNvSpPr txBox="1"/>
                  <p:nvPr/>
                </p:nvSpPr>
                <p:spPr>
                  <a:xfrm>
                    <a:off x="1201613" y="2313611"/>
                    <a:ext cx="890757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oMath>
                      </m:oMathPara>
                    </a14:m>
                    <a:endParaRPr lang="en-GB" sz="1400" dirty="0"/>
                  </a:p>
                </p:txBody>
              </p:sp>
            </mc:Choice>
            <mc:Fallback xmlns="">
              <p:sp>
                <p:nvSpPr>
                  <p:cNvPr id="2" name="TextBox 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01613" y="2313611"/>
                    <a:ext cx="890757" cy="215444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2740" r="-3425" b="-22222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" name="TextBox 2"/>
                  <p:cNvSpPr txBox="1"/>
                  <p:nvPr/>
                </p:nvSpPr>
                <p:spPr>
                  <a:xfrm>
                    <a:off x="2389034" y="2641515"/>
                    <a:ext cx="2473882" cy="21550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=−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bSup>
                            </m:e>
                          </m:d>
                        </m:oMath>
                      </m:oMathPara>
                    </a14:m>
                    <a:endParaRPr lang="en-GB" sz="1400" dirty="0"/>
                  </a:p>
                </p:txBody>
              </p:sp>
            </mc:Choice>
            <mc:Fallback xmlns="">
              <p:sp>
                <p:nvSpPr>
                  <p:cNvPr id="3" name="Text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89034" y="2641515"/>
                    <a:ext cx="2473882" cy="215508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739" b="-3333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3" name="TextBox 12"/>
              <p:cNvSpPr txBox="1"/>
              <p:nvPr/>
            </p:nvSpPr>
            <p:spPr>
              <a:xfrm>
                <a:off x="375133" y="2283250"/>
                <a:ext cx="81322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0070C0"/>
                    </a:solidFill>
                  </a:rPr>
                  <a:t>Poisson:</a:t>
                </a:r>
                <a:endParaRPr lang="en-GB" sz="1400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>
                <a:off x="2131812" y="2469001"/>
                <a:ext cx="264331" cy="202076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2176631" y="2346066"/>
                <a:ext cx="112768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C00000"/>
                    </a:solidFill>
                  </a:rPr>
                  <a:t>Semiconductor</a:t>
                </a:r>
                <a:endParaRPr lang="en-GB" sz="1200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375130" y="2940592"/>
              <a:ext cx="3026407" cy="1055307"/>
              <a:chOff x="375130" y="2940592"/>
              <a:chExt cx="3026407" cy="105530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" name="TextBox 3"/>
                  <p:cNvSpPr txBox="1"/>
                  <p:nvPr/>
                </p:nvSpPr>
                <p:spPr>
                  <a:xfrm>
                    <a:off x="1551553" y="2940592"/>
                    <a:ext cx="1689180" cy="44595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oMath>
                      </m:oMathPara>
                    </a14:m>
                    <a:endParaRPr lang="en-GB" sz="1400" dirty="0"/>
                  </a:p>
                </p:txBody>
              </p:sp>
            </mc:Choice>
            <mc:Fallback xmlns="">
              <p:sp>
                <p:nvSpPr>
                  <p:cNvPr id="4" name="TextBox 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51553" y="2940592"/>
                    <a:ext cx="1689180" cy="445956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805" r="-1444" b="-1369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TextBox 4"/>
                  <p:cNvSpPr txBox="1"/>
                  <p:nvPr/>
                </p:nvSpPr>
                <p:spPr>
                  <a:xfrm>
                    <a:off x="1555711" y="3549943"/>
                    <a:ext cx="1845826" cy="44595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=−</m:t>
                          </m:r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oMath>
                      </m:oMathPara>
                    </a14:m>
                    <a:endParaRPr lang="en-GB" sz="1400" dirty="0"/>
                  </a:p>
                </p:txBody>
              </p:sp>
            </mc:Choice>
            <mc:Fallback xmlns="">
              <p:sp>
                <p:nvSpPr>
                  <p:cNvPr id="5" name="TextBox 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55711" y="3549943"/>
                    <a:ext cx="1845826" cy="44595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650" r="-1320" b="-1369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0" name="TextBox 19"/>
              <p:cNvSpPr txBox="1"/>
              <p:nvPr/>
            </p:nvSpPr>
            <p:spPr>
              <a:xfrm>
                <a:off x="375130" y="3016135"/>
                <a:ext cx="116059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0070C0"/>
                    </a:solidFill>
                  </a:rPr>
                  <a:t>e Continuity: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75131" y="3620149"/>
                <a:ext cx="116059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0070C0"/>
                    </a:solidFill>
                  </a:rPr>
                  <a:t>h Continuity:</a:t>
                </a:r>
              </a:p>
            </p:txBody>
          </p:sp>
          <p:sp>
            <p:nvSpPr>
              <p:cNvPr id="23" name="Oval 22"/>
              <p:cNvSpPr>
                <a:spLocks noChangeAspect="1"/>
              </p:cNvSpPr>
              <p:nvPr/>
            </p:nvSpPr>
            <p:spPr>
              <a:xfrm>
                <a:off x="2476420" y="3676100"/>
                <a:ext cx="254477" cy="25809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Oval 23"/>
              <p:cNvSpPr>
                <a:spLocks noChangeAspect="1"/>
              </p:cNvSpPr>
              <p:nvPr/>
            </p:nvSpPr>
            <p:spPr>
              <a:xfrm>
                <a:off x="2322677" y="3058828"/>
                <a:ext cx="254477" cy="25809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999258" y="4054083"/>
              <a:ext cx="3146370" cy="1027297"/>
              <a:chOff x="858835" y="4053460"/>
              <a:chExt cx="3146370" cy="102729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TextBox 5"/>
                  <p:cNvSpPr txBox="1"/>
                  <p:nvPr/>
                </p:nvSpPr>
                <p:spPr>
                  <a:xfrm>
                    <a:off x="2222855" y="4430606"/>
                    <a:ext cx="1696425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oMath>
                      </m:oMathPara>
                    </a14:m>
                    <a:endParaRPr lang="en-GB" sz="1400" dirty="0"/>
                  </a:p>
                </p:txBody>
              </p:sp>
            </mc:Choice>
            <mc:Fallback xmlns="">
              <p:sp>
                <p:nvSpPr>
                  <p:cNvPr id="6" name="TextBox 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22855" y="4430606"/>
                    <a:ext cx="1696425" cy="21544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2867" r="-717" b="-3142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TextBox 6"/>
                  <p:cNvSpPr txBox="1"/>
                  <p:nvPr/>
                </p:nvSpPr>
                <p:spPr>
                  <a:xfrm>
                    <a:off x="2222855" y="4802433"/>
                    <a:ext cx="1681679" cy="23205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just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oMath>
                      </m:oMathPara>
                    </a14:m>
                    <a:endParaRPr lang="en-GB" sz="1400" dirty="0"/>
                  </a:p>
                </p:txBody>
              </p:sp>
            </mc:Choice>
            <mc:Fallback xmlns="">
              <p:sp>
                <p:nvSpPr>
                  <p:cNvPr id="7" name="TextBox 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22855" y="4802433"/>
                    <a:ext cx="1681679" cy="23205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2899" r="-1087" b="-2368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4" name="TextBox 33"/>
              <p:cNvSpPr txBox="1"/>
              <p:nvPr/>
            </p:nvSpPr>
            <p:spPr>
              <a:xfrm>
                <a:off x="858835" y="4477642"/>
                <a:ext cx="127297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0070C0"/>
                    </a:solidFill>
                  </a:rPr>
                  <a:t>Drift-Diffusion</a:t>
                </a:r>
              </a:p>
              <a:p>
                <a:pPr algn="ctr"/>
                <a:r>
                  <a:rPr lang="en-US" sz="1400" dirty="0" smtClean="0">
                    <a:solidFill>
                      <a:srgbClr val="0070C0"/>
                    </a:solidFill>
                  </a:rPr>
                  <a:t>Formalism:</a:t>
                </a:r>
              </a:p>
            </p:txBody>
          </p:sp>
          <p:sp>
            <p:nvSpPr>
              <p:cNvPr id="35" name="Right Brace 34"/>
              <p:cNvSpPr/>
              <p:nvPr/>
            </p:nvSpPr>
            <p:spPr>
              <a:xfrm rot="16200000">
                <a:off x="2852262" y="4101769"/>
                <a:ext cx="119270" cy="538404"/>
              </a:xfrm>
              <a:prstGeom prst="rightBrac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679301" y="4053460"/>
                <a:ext cx="4651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C00000"/>
                    </a:solidFill>
                  </a:rPr>
                  <a:t>Drift</a:t>
                </a:r>
                <a:endParaRPr lang="en-GB" sz="12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38" name="Right Brace 37"/>
              <p:cNvSpPr/>
              <p:nvPr/>
            </p:nvSpPr>
            <p:spPr>
              <a:xfrm rot="16200000">
                <a:off x="3574498" y="4101769"/>
                <a:ext cx="119270" cy="538404"/>
              </a:xfrm>
              <a:prstGeom prst="rightBrac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260962" y="4053460"/>
                <a:ext cx="7442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C00000"/>
                    </a:solidFill>
                  </a:rPr>
                  <a:t>Diffusion</a:t>
                </a:r>
                <a:endParaRPr lang="en-GB" sz="12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42" name="Oval 41"/>
              <p:cNvSpPr>
                <a:spLocks noChangeAspect="1"/>
              </p:cNvSpPr>
              <p:nvPr/>
            </p:nvSpPr>
            <p:spPr>
              <a:xfrm>
                <a:off x="2188404" y="4822667"/>
                <a:ext cx="254477" cy="25809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/>
              <p:cNvSpPr>
                <a:spLocks noChangeAspect="1"/>
              </p:cNvSpPr>
              <p:nvPr/>
            </p:nvSpPr>
            <p:spPr>
              <a:xfrm>
                <a:off x="2188405" y="4430606"/>
                <a:ext cx="254477" cy="25809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1017852" y="5198370"/>
              <a:ext cx="462756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Alternative formalisms </a:t>
              </a:r>
              <a:r>
                <a:rPr lang="en-US" sz="1400" dirty="0" smtClean="0"/>
                <a:t>(less simplified)</a:t>
              </a:r>
              <a:r>
                <a:rPr lang="en-US" sz="1400" dirty="0" smtClean="0">
                  <a:solidFill>
                    <a:srgbClr val="0070C0"/>
                  </a:solidFill>
                </a:rPr>
                <a:t>:</a:t>
              </a:r>
            </a:p>
            <a:p>
              <a:pPr marL="742950" lvl="1" indent="-285750">
                <a:buClr>
                  <a:schemeClr val="tx1"/>
                </a:buClr>
                <a:buFontTx/>
                <a:buChar char="-"/>
              </a:pPr>
              <a:r>
                <a:rPr lang="en-US" sz="1400" dirty="0" smtClean="0">
                  <a:solidFill>
                    <a:srgbClr val="C00000"/>
                  </a:solidFill>
                </a:rPr>
                <a:t>Thermodynamic</a:t>
              </a:r>
              <a:r>
                <a:rPr lang="en-US" sz="1400" dirty="0" smtClean="0"/>
                <a:t>: Including temperature</a:t>
              </a:r>
            </a:p>
            <a:p>
              <a:pPr marL="742950" lvl="1" indent="-285750">
                <a:buClr>
                  <a:schemeClr val="tx1"/>
                </a:buClr>
                <a:buFontTx/>
                <a:buChar char="-"/>
              </a:pPr>
              <a:r>
                <a:rPr lang="en-US" sz="1400" dirty="0" smtClean="0">
                  <a:solidFill>
                    <a:srgbClr val="C00000"/>
                  </a:solidFill>
                </a:rPr>
                <a:t>Hydrodynamic</a:t>
              </a:r>
              <a:r>
                <a:rPr lang="en-US" sz="1400" dirty="0" smtClean="0"/>
                <a:t>: Taking into account Energy balance</a:t>
              </a:r>
              <a:endParaRPr lang="en-GB" sz="1400" dirty="0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9990458" y="1522908"/>
            <a:ext cx="1352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Device Model</a:t>
            </a:r>
            <a:endParaRPr lang="en-GB" sz="1600" b="1" u="sng" dirty="0"/>
          </a:p>
        </p:txBody>
      </p:sp>
      <p:sp>
        <p:nvSpPr>
          <p:cNvPr id="54" name="TextBox 53"/>
          <p:cNvSpPr txBox="1"/>
          <p:nvPr/>
        </p:nvSpPr>
        <p:spPr>
          <a:xfrm>
            <a:off x="6127614" y="3362028"/>
            <a:ext cx="529502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Structural:</a:t>
            </a:r>
          </a:p>
          <a:p>
            <a:pPr marL="742950" lvl="1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rgbClr val="C00000"/>
                </a:solidFill>
              </a:rPr>
              <a:t>Dirchlet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en-US" sz="1400" dirty="0" smtClean="0"/>
              <a:t>(space-charge neutrality on the contacts), </a:t>
            </a:r>
            <a:r>
              <a:rPr lang="en-US" sz="1400" dirty="0" smtClean="0">
                <a:solidFill>
                  <a:srgbClr val="C00000"/>
                </a:solidFill>
              </a:rPr>
              <a:t>Neumann </a:t>
            </a:r>
            <a:r>
              <a:rPr lang="en-US" sz="1400" dirty="0" smtClean="0"/>
              <a:t>(reflecting on the edge), etc..</a:t>
            </a:r>
          </a:p>
          <a:p>
            <a:r>
              <a:rPr lang="en-US" sz="1400" dirty="0" smtClean="0">
                <a:solidFill>
                  <a:srgbClr val="0070C0"/>
                </a:solidFill>
              </a:rPr>
              <a:t>Operational:</a:t>
            </a:r>
            <a:endParaRPr lang="en-US" sz="1400" dirty="0">
              <a:solidFill>
                <a:srgbClr val="0070C0"/>
              </a:solidFill>
            </a:endParaRPr>
          </a:p>
          <a:p>
            <a:pPr marL="742950" lvl="1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C00000"/>
                </a:solidFill>
              </a:rPr>
              <a:t>Bias</a:t>
            </a:r>
            <a:r>
              <a:rPr lang="en-US" sz="1400" dirty="0" smtClean="0"/>
              <a:t>, </a:t>
            </a:r>
            <a:r>
              <a:rPr lang="en-US" sz="1400" dirty="0" smtClean="0">
                <a:solidFill>
                  <a:srgbClr val="C00000"/>
                </a:solidFill>
              </a:rPr>
              <a:t>Charges</a:t>
            </a:r>
            <a:r>
              <a:rPr lang="en-US" sz="1400" dirty="0" smtClean="0"/>
              <a:t>, etc…</a:t>
            </a:r>
            <a:endParaRPr lang="en-US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8103689" y="1847818"/>
            <a:ext cx="34323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Layout details:</a:t>
            </a:r>
            <a:endParaRPr lang="en-US" sz="1400" dirty="0">
              <a:solidFill>
                <a:srgbClr val="0070C0"/>
              </a:solidFill>
            </a:endParaRPr>
          </a:p>
          <a:p>
            <a:pPr marL="742950" lvl="1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C00000"/>
                </a:solidFill>
              </a:rPr>
              <a:t>2D </a:t>
            </a:r>
            <a:r>
              <a:rPr lang="en-US" sz="1400" dirty="0" smtClean="0"/>
              <a:t>or</a:t>
            </a:r>
            <a:r>
              <a:rPr lang="en-US" sz="1400" dirty="0" smtClean="0">
                <a:solidFill>
                  <a:srgbClr val="C00000"/>
                </a:solidFill>
              </a:rPr>
              <a:t> 3D</a:t>
            </a:r>
            <a:r>
              <a:rPr lang="en-US" sz="1400" dirty="0" smtClean="0"/>
              <a:t>, </a:t>
            </a:r>
            <a:r>
              <a:rPr lang="en-US" sz="1400" dirty="0" smtClean="0">
                <a:solidFill>
                  <a:srgbClr val="C00000"/>
                </a:solidFill>
              </a:rPr>
              <a:t>full/partial</a:t>
            </a:r>
            <a:r>
              <a:rPr lang="en-US" sz="1400" dirty="0" smtClean="0"/>
              <a:t> model, </a:t>
            </a:r>
            <a:r>
              <a:rPr lang="en-US" sz="1400" dirty="0"/>
              <a:t>etc…</a:t>
            </a:r>
          </a:p>
          <a:p>
            <a:r>
              <a:rPr lang="en-US" sz="1400" dirty="0" smtClean="0">
                <a:solidFill>
                  <a:srgbClr val="0070C0"/>
                </a:solidFill>
              </a:rPr>
              <a:t>Technological details:</a:t>
            </a:r>
            <a:endParaRPr lang="en-US" sz="1400" dirty="0">
              <a:solidFill>
                <a:srgbClr val="0070C0"/>
              </a:solidFill>
            </a:endParaRPr>
          </a:p>
          <a:p>
            <a:pPr marL="742950" lvl="1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C00000"/>
                </a:solidFill>
              </a:rPr>
              <a:t>Materials</a:t>
            </a:r>
            <a:r>
              <a:rPr lang="en-US" sz="1400" dirty="0" smtClean="0"/>
              <a:t>, </a:t>
            </a:r>
            <a:r>
              <a:rPr lang="en-US" sz="1400" dirty="0" smtClean="0">
                <a:solidFill>
                  <a:srgbClr val="C00000"/>
                </a:solidFill>
              </a:rPr>
              <a:t>Doping profiles</a:t>
            </a:r>
            <a:r>
              <a:rPr lang="en-US" sz="1400" dirty="0" smtClean="0"/>
              <a:t>, etc…</a:t>
            </a:r>
            <a:endParaRPr lang="en-US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9324927" y="4851834"/>
            <a:ext cx="25537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Solid State Physics</a:t>
            </a:r>
            <a:r>
              <a:rPr lang="en-US" sz="1600" b="1" dirty="0" smtClean="0"/>
              <a:t> (Models)</a:t>
            </a:r>
            <a:endParaRPr lang="en-GB" sz="16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7797894" y="5149871"/>
            <a:ext cx="40893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Numerical models:</a:t>
            </a:r>
          </a:p>
          <a:p>
            <a:pPr marL="742950" lvl="1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C00000"/>
                </a:solidFill>
              </a:rPr>
              <a:t>Recombination </a:t>
            </a:r>
            <a:r>
              <a:rPr lang="en-US" sz="1400" dirty="0" smtClean="0"/>
              <a:t>(SRH, Auger…), </a:t>
            </a:r>
            <a:r>
              <a:rPr lang="en-US" sz="1400" dirty="0" smtClean="0">
                <a:solidFill>
                  <a:srgbClr val="C00000"/>
                </a:solidFill>
              </a:rPr>
              <a:t>Generation</a:t>
            </a:r>
            <a:r>
              <a:rPr lang="en-US" sz="1400" dirty="0" smtClean="0"/>
              <a:t>, </a:t>
            </a:r>
            <a:r>
              <a:rPr lang="en-US" sz="1400" dirty="0">
                <a:solidFill>
                  <a:srgbClr val="C00000"/>
                </a:solidFill>
              </a:rPr>
              <a:t>Impact </a:t>
            </a:r>
            <a:r>
              <a:rPr lang="en-US" sz="1400" dirty="0" smtClean="0">
                <a:solidFill>
                  <a:srgbClr val="C00000"/>
                </a:solidFill>
              </a:rPr>
              <a:t>Ionization </a:t>
            </a:r>
            <a:r>
              <a:rPr lang="en-US" sz="1400" dirty="0" smtClean="0"/>
              <a:t>(Avalanche), </a:t>
            </a:r>
            <a:r>
              <a:rPr lang="en-US" sz="1400" dirty="0" smtClean="0">
                <a:solidFill>
                  <a:srgbClr val="C00000"/>
                </a:solidFill>
              </a:rPr>
              <a:t>High Field</a:t>
            </a:r>
            <a:r>
              <a:rPr lang="en-US" sz="1400" dirty="0" smtClean="0"/>
              <a:t> effects, </a:t>
            </a:r>
            <a:r>
              <a:rPr lang="en-US" sz="1400" dirty="0" smtClean="0">
                <a:solidFill>
                  <a:srgbClr val="C00000"/>
                </a:solidFill>
              </a:rPr>
              <a:t>Tunneling</a:t>
            </a:r>
            <a:r>
              <a:rPr lang="en-US" sz="1400" dirty="0" smtClean="0"/>
              <a:t>, </a:t>
            </a:r>
            <a:r>
              <a:rPr lang="en-US" sz="1400" dirty="0" smtClean="0">
                <a:solidFill>
                  <a:srgbClr val="C00000"/>
                </a:solidFill>
              </a:rPr>
              <a:t>Carrier Scattering</a:t>
            </a:r>
            <a:r>
              <a:rPr lang="en-US" sz="1400" dirty="0" smtClean="0"/>
              <a:t>, etc..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94446" y="1676797"/>
            <a:ext cx="2355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Semiconductor Equations</a:t>
            </a:r>
            <a:endParaRPr lang="en-GB" sz="1600" b="1" u="sng" dirty="0"/>
          </a:p>
        </p:txBody>
      </p:sp>
      <p:cxnSp>
        <p:nvCxnSpPr>
          <p:cNvPr id="60" name="Straight Connector 59"/>
          <p:cNvCxnSpPr/>
          <p:nvPr/>
        </p:nvCxnSpPr>
        <p:spPr>
          <a:xfrm>
            <a:off x="5741759" y="1744226"/>
            <a:ext cx="0" cy="482780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725873" y="5948089"/>
            <a:ext cx="40386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b="1" dirty="0" smtClean="0"/>
              <a:t>More details</a:t>
            </a:r>
            <a:r>
              <a:rPr lang="en-US" sz="1000" dirty="0" smtClean="0"/>
              <a:t>: W. </a:t>
            </a:r>
            <a:r>
              <a:rPr lang="en-US" sz="1000" dirty="0" err="1" smtClean="0"/>
              <a:t>Fichtner</a:t>
            </a:r>
            <a:r>
              <a:rPr lang="en-US" sz="1000" dirty="0" smtClean="0"/>
              <a:t>, et al. “Semiconductor Device Simulation”, IEEE TNS 30, 9, 1018-1030 (1983)</a:t>
            </a:r>
          </a:p>
        </p:txBody>
      </p:sp>
    </p:spTree>
    <p:extLst>
      <p:ext uri="{BB962C8B-B14F-4D97-AF65-F5344CB8AC3E}">
        <p14:creationId xmlns:p14="http://schemas.microsoft.com/office/powerpoint/2010/main" val="328956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787" y="1098550"/>
            <a:ext cx="9739313" cy="5676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5350" y="317500"/>
            <a:ext cx="1952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LET = 0.005 </a:t>
            </a:r>
            <a:r>
              <a:rPr lang="en-US" dirty="0" err="1" smtClean="0"/>
              <a:t>pC</a:t>
            </a:r>
            <a:r>
              <a:rPr lang="en-US" dirty="0" smtClean="0"/>
              <a:t>/µm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972173" y="338693"/>
            <a:ext cx="1716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 Density</a:t>
            </a:r>
          </a:p>
        </p:txBody>
      </p:sp>
    </p:spTree>
    <p:extLst>
      <p:ext uri="{BB962C8B-B14F-4D97-AF65-F5344CB8AC3E}">
        <p14:creationId xmlns:p14="http://schemas.microsoft.com/office/powerpoint/2010/main" val="197566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1035050"/>
            <a:ext cx="9734550" cy="5676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3600" y="258802"/>
            <a:ext cx="1835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LET = 0.02 </a:t>
            </a:r>
            <a:r>
              <a:rPr lang="en-US" dirty="0" err="1" smtClean="0"/>
              <a:t>pC</a:t>
            </a:r>
            <a:r>
              <a:rPr lang="en-US" dirty="0" smtClean="0"/>
              <a:t>/µm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022973" y="258802"/>
            <a:ext cx="1716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 Density</a:t>
            </a:r>
          </a:p>
        </p:txBody>
      </p:sp>
    </p:spTree>
    <p:extLst>
      <p:ext uri="{BB962C8B-B14F-4D97-AF65-F5344CB8AC3E}">
        <p14:creationId xmlns:p14="http://schemas.microsoft.com/office/powerpoint/2010/main" val="367427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512" y="1166812"/>
            <a:ext cx="9748838" cy="56911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3600" y="258802"/>
            <a:ext cx="2550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LET = 0.03 </a:t>
            </a:r>
            <a:r>
              <a:rPr lang="en-US" dirty="0" err="1" smtClean="0"/>
              <a:t>pC</a:t>
            </a:r>
            <a:r>
              <a:rPr lang="en-US" dirty="0" smtClean="0"/>
              <a:t>/µm (</a:t>
            </a:r>
            <a:r>
              <a:rPr lang="en-US" dirty="0" err="1" smtClean="0"/>
              <a:t>LET</a:t>
            </a:r>
            <a:r>
              <a:rPr lang="en-US" baseline="-25000" dirty="0" err="1" smtClean="0"/>
              <a:t>th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988173" y="258802"/>
            <a:ext cx="1716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 Density</a:t>
            </a:r>
          </a:p>
        </p:txBody>
      </p:sp>
    </p:spTree>
    <p:extLst>
      <p:ext uri="{BB962C8B-B14F-4D97-AF65-F5344CB8AC3E}">
        <p14:creationId xmlns:p14="http://schemas.microsoft.com/office/powerpoint/2010/main" val="343332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5015" y="509950"/>
            <a:ext cx="89932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Finite Element Technique: 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How to solve Partial Differential Equations (PDE) in a Computer </a:t>
            </a:r>
            <a:endParaRPr lang="en-GB" b="1" u="sng" dirty="0"/>
          </a:p>
        </p:txBody>
      </p:sp>
      <p:sp>
        <p:nvSpPr>
          <p:cNvPr id="3" name="CuadroTexto 6"/>
          <p:cNvSpPr txBox="1"/>
          <p:nvPr/>
        </p:nvSpPr>
        <p:spPr>
          <a:xfrm>
            <a:off x="1509214" y="999254"/>
            <a:ext cx="7704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en-US" sz="1600" dirty="0" smtClean="0"/>
              <a:t>Discretization of the solution region into a </a:t>
            </a:r>
            <a:r>
              <a:rPr lang="en-US" sz="1600" dirty="0" smtClean="0">
                <a:solidFill>
                  <a:srgbClr val="0070C0"/>
                </a:solidFill>
              </a:rPr>
              <a:t>finite number of </a:t>
            </a:r>
            <a:r>
              <a:rPr lang="en-US" sz="1600" i="1" dirty="0" smtClean="0">
                <a:solidFill>
                  <a:srgbClr val="0070C0"/>
                </a:solidFill>
              </a:rPr>
              <a:t>elements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en-US" sz="1600" dirty="0" smtClean="0"/>
              <a:t>Setting the equations for a typical element (</a:t>
            </a:r>
            <a:r>
              <a:rPr lang="en-US" sz="1600" dirty="0" smtClean="0">
                <a:solidFill>
                  <a:srgbClr val="0070C0"/>
                </a:solidFill>
              </a:rPr>
              <a:t>Test Functions</a:t>
            </a:r>
            <a:r>
              <a:rPr lang="en-US" sz="1600" dirty="0" smtClean="0"/>
              <a:t>)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en-US" sz="1600" dirty="0" smtClean="0"/>
              <a:t>Assembling all elements in the solution region (</a:t>
            </a:r>
            <a:r>
              <a:rPr lang="en-US" sz="1600" dirty="0" err="1" smtClean="0">
                <a:solidFill>
                  <a:srgbClr val="0070C0"/>
                </a:solidFill>
              </a:rPr>
              <a:t>Variationals</a:t>
            </a:r>
            <a:r>
              <a:rPr lang="en-US" sz="1600" dirty="0" smtClean="0"/>
              <a:t>)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en-US" sz="1600" dirty="0" smtClean="0"/>
              <a:t>Solving the system of equations obtained (</a:t>
            </a:r>
            <a:r>
              <a:rPr lang="en-US" sz="1600" dirty="0" smtClean="0">
                <a:solidFill>
                  <a:srgbClr val="0070C0"/>
                </a:solidFill>
              </a:rPr>
              <a:t>Iteration Solver</a:t>
            </a:r>
            <a:r>
              <a:rPr lang="en-US" sz="1600" dirty="0" smtClean="0"/>
              <a:t>: Newton, Bank-Rose, etc..)</a:t>
            </a:r>
            <a:endParaRPr lang="en-US" sz="1600" dirty="0"/>
          </a:p>
        </p:txBody>
      </p:sp>
      <p:grpSp>
        <p:nvGrpSpPr>
          <p:cNvPr id="4" name="Grupo 35"/>
          <p:cNvGrpSpPr/>
          <p:nvPr/>
        </p:nvGrpSpPr>
        <p:grpSpPr>
          <a:xfrm>
            <a:off x="1065265" y="2629511"/>
            <a:ext cx="9384073" cy="3478437"/>
            <a:chOff x="-36512" y="2924944"/>
            <a:chExt cx="9217024" cy="3290785"/>
          </a:xfrm>
        </p:grpSpPr>
        <p:pic>
          <p:nvPicPr>
            <p:cNvPr id="5" name="Imagen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6512" y="2924944"/>
              <a:ext cx="2469615" cy="3290785"/>
            </a:xfrm>
            <a:prstGeom prst="rect">
              <a:avLst/>
            </a:prstGeom>
          </p:spPr>
        </p:pic>
        <p:grpSp>
          <p:nvGrpSpPr>
            <p:cNvPr id="6" name="Grupo 20"/>
            <p:cNvGrpSpPr/>
            <p:nvPr/>
          </p:nvGrpSpPr>
          <p:grpSpPr>
            <a:xfrm>
              <a:off x="2415716" y="3093617"/>
              <a:ext cx="2013881" cy="2672579"/>
              <a:chOff x="2757343" y="3171958"/>
              <a:chExt cx="2013881" cy="2672579"/>
            </a:xfrm>
          </p:grpSpPr>
          <p:pic>
            <p:nvPicPr>
              <p:cNvPr id="25" name="Imagen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81772" y="5072050"/>
                <a:ext cx="1762236" cy="772487"/>
              </a:xfrm>
              <a:prstGeom prst="rect">
                <a:avLst/>
              </a:prstGeom>
            </p:spPr>
          </p:pic>
          <p:pic>
            <p:nvPicPr>
              <p:cNvPr id="26" name="Imagen 1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57343" y="3465617"/>
                <a:ext cx="2013881" cy="383008"/>
              </a:xfrm>
              <a:prstGeom prst="rect">
                <a:avLst/>
              </a:prstGeom>
            </p:spPr>
          </p:pic>
          <p:sp>
            <p:nvSpPr>
              <p:cNvPr id="27" name="CuadroTexto 12"/>
              <p:cNvSpPr txBox="1"/>
              <p:nvPr/>
            </p:nvSpPr>
            <p:spPr>
              <a:xfrm>
                <a:off x="3017844" y="3171958"/>
                <a:ext cx="12894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Test Function</a:t>
                </a:r>
                <a:endParaRPr lang="en-GB" sz="1600" dirty="0"/>
              </a:p>
            </p:txBody>
          </p:sp>
          <p:sp>
            <p:nvSpPr>
              <p:cNvPr id="28" name="CuadroTexto 13"/>
              <p:cNvSpPr txBox="1"/>
              <p:nvPr/>
            </p:nvSpPr>
            <p:spPr>
              <a:xfrm>
                <a:off x="3078333" y="3809669"/>
                <a:ext cx="1395895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 smtClean="0"/>
                  <a:t>Test Function</a:t>
                </a:r>
              </a:p>
              <a:p>
                <a:pPr algn="ctr"/>
                <a:r>
                  <a:rPr lang="en-GB" sz="1400" dirty="0" smtClean="0"/>
                  <a:t>in terms of finite</a:t>
                </a:r>
              </a:p>
              <a:p>
                <a:pPr algn="ctr"/>
                <a:r>
                  <a:rPr lang="en-GB" sz="1400" dirty="0" smtClean="0"/>
                  <a:t>element vertex</a:t>
                </a:r>
              </a:p>
              <a:p>
                <a:pPr algn="ctr"/>
                <a:r>
                  <a:rPr lang="en-GB" sz="1400" dirty="0" smtClean="0"/>
                  <a:t>values</a:t>
                </a:r>
                <a:endParaRPr lang="en-GB" sz="1400" dirty="0"/>
              </a:p>
            </p:txBody>
          </p:sp>
        </p:grpSp>
        <p:pic>
          <p:nvPicPr>
            <p:cNvPr id="7" name="Imagen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20343" y="3034192"/>
              <a:ext cx="2373718" cy="572485"/>
            </a:xfrm>
            <a:prstGeom prst="rect">
              <a:avLst/>
            </a:prstGeom>
          </p:spPr>
        </p:pic>
        <p:sp>
          <p:nvSpPr>
            <p:cNvPr id="8" name="CuadroTexto 16"/>
            <p:cNvSpPr txBox="1"/>
            <p:nvPr/>
          </p:nvSpPr>
          <p:spPr>
            <a:xfrm>
              <a:off x="4817766" y="3035532"/>
              <a:ext cx="18156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smtClean="0"/>
                <a:t>Element </a:t>
              </a:r>
              <a:r>
                <a:rPr lang="en-GB" sz="1600" dirty="0" err="1" smtClean="0"/>
                <a:t>Variational</a:t>
              </a:r>
              <a:endParaRPr lang="en-GB" sz="1600" dirty="0" smtClean="0"/>
            </a:p>
            <a:p>
              <a:pPr algn="ctr"/>
              <a:r>
                <a:rPr lang="en-GB" sz="1600" dirty="0" smtClean="0"/>
                <a:t>(potential energy)</a:t>
              </a:r>
              <a:endParaRPr lang="en-GB" sz="1600" dirty="0"/>
            </a:p>
          </p:txBody>
        </p:sp>
        <p:sp>
          <p:nvSpPr>
            <p:cNvPr id="9" name="CuadroTexto 17"/>
            <p:cNvSpPr txBox="1"/>
            <p:nvPr/>
          </p:nvSpPr>
          <p:spPr>
            <a:xfrm>
              <a:off x="4977485" y="3862940"/>
              <a:ext cx="12014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smtClean="0"/>
                <a:t>Total Energy</a:t>
              </a:r>
              <a:endParaRPr lang="en-GB" sz="1600" dirty="0"/>
            </a:p>
          </p:txBody>
        </p:sp>
        <p:pic>
          <p:nvPicPr>
            <p:cNvPr id="10" name="Imagen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31014" y="3645024"/>
              <a:ext cx="2749498" cy="912029"/>
            </a:xfrm>
            <a:prstGeom prst="rect">
              <a:avLst/>
            </a:prstGeom>
          </p:spPr>
        </p:pic>
        <p:sp>
          <p:nvSpPr>
            <p:cNvPr id="11" name="CuadroTexto 19"/>
            <p:cNvSpPr txBox="1"/>
            <p:nvPr/>
          </p:nvSpPr>
          <p:spPr>
            <a:xfrm>
              <a:off x="5304873" y="4428401"/>
              <a:ext cx="2919503" cy="553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smtClean="0"/>
                <a:t>PDE Solution in discretized region</a:t>
              </a:r>
            </a:p>
            <a:p>
              <a:pPr algn="ctr"/>
              <a:r>
                <a:rPr lang="en-GB" sz="1600" dirty="0" smtClean="0"/>
                <a:t>is the </a:t>
              </a:r>
              <a:r>
                <a:rPr lang="en-GB" sz="1600" dirty="0" err="1" smtClean="0"/>
                <a:t>variational</a:t>
              </a:r>
              <a:r>
                <a:rPr lang="en-GB" sz="1600" dirty="0" smtClean="0"/>
                <a:t> minimum</a:t>
              </a:r>
              <a:endParaRPr lang="en-GB" sz="1600" dirty="0"/>
            </a:p>
          </p:txBody>
        </p:sp>
        <p:pic>
          <p:nvPicPr>
            <p:cNvPr id="12" name="Imagen 2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55254" y="5288159"/>
              <a:ext cx="2485548" cy="572681"/>
            </a:xfrm>
            <a:prstGeom prst="rect">
              <a:avLst/>
            </a:prstGeom>
          </p:spPr>
        </p:pic>
        <p:grpSp>
          <p:nvGrpSpPr>
            <p:cNvPr id="13" name="Grupo 30"/>
            <p:cNvGrpSpPr/>
            <p:nvPr/>
          </p:nvGrpSpPr>
          <p:grpSpPr>
            <a:xfrm>
              <a:off x="7099073" y="4941168"/>
              <a:ext cx="2050773" cy="1152128"/>
              <a:chOff x="7099073" y="5038938"/>
              <a:chExt cx="2050773" cy="1152128"/>
            </a:xfrm>
          </p:grpSpPr>
          <p:pic>
            <p:nvPicPr>
              <p:cNvPr id="23" name="Imagen 2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099073" y="5038938"/>
                <a:ext cx="2050773" cy="1115332"/>
              </a:xfrm>
              <a:prstGeom prst="rect">
                <a:avLst/>
              </a:prstGeom>
            </p:spPr>
          </p:pic>
          <p:sp>
            <p:nvSpPr>
              <p:cNvPr id="24" name="Rectángulo 24"/>
              <p:cNvSpPr/>
              <p:nvPr/>
            </p:nvSpPr>
            <p:spPr bwMode="auto">
              <a:xfrm>
                <a:off x="7297269" y="5109705"/>
                <a:ext cx="1671667" cy="1081361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  <a:alpha val="31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</p:grpSp>
        <p:sp>
          <p:nvSpPr>
            <p:cNvPr id="14" name="CuadroTexto 25"/>
            <p:cNvSpPr txBox="1"/>
            <p:nvPr/>
          </p:nvSpPr>
          <p:spPr>
            <a:xfrm>
              <a:off x="413111" y="4327853"/>
              <a:ext cx="296316" cy="3494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>
                  <a:solidFill>
                    <a:srgbClr val="0070C0"/>
                  </a:solidFill>
                </a:rPr>
                <a:t>1</a:t>
              </a:r>
              <a:endParaRPr lang="es-ES" b="1" dirty="0">
                <a:solidFill>
                  <a:srgbClr val="0070C0"/>
                </a:solidFill>
              </a:endParaRPr>
            </a:p>
          </p:txBody>
        </p:sp>
        <p:sp>
          <p:nvSpPr>
            <p:cNvPr id="15" name="CuadroTexto 26"/>
            <p:cNvSpPr txBox="1"/>
            <p:nvPr/>
          </p:nvSpPr>
          <p:spPr>
            <a:xfrm>
              <a:off x="3237559" y="4624587"/>
              <a:ext cx="296316" cy="3494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>
                  <a:solidFill>
                    <a:srgbClr val="0070C0"/>
                  </a:solidFill>
                </a:rPr>
                <a:t>2</a:t>
              </a:r>
              <a:endParaRPr lang="es-ES" b="1" dirty="0">
                <a:solidFill>
                  <a:srgbClr val="0070C0"/>
                </a:solidFill>
              </a:endParaRPr>
            </a:p>
          </p:txBody>
        </p:sp>
        <p:sp>
          <p:nvSpPr>
            <p:cNvPr id="16" name="CuadroTexto 27"/>
            <p:cNvSpPr txBox="1"/>
            <p:nvPr/>
          </p:nvSpPr>
          <p:spPr>
            <a:xfrm flipH="1">
              <a:off x="6277874" y="3543399"/>
              <a:ext cx="382358" cy="3494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>
                  <a:solidFill>
                    <a:srgbClr val="0070C0"/>
                  </a:solidFill>
                </a:rPr>
                <a:t>3</a:t>
              </a:r>
              <a:endParaRPr lang="es-ES" b="1" dirty="0">
                <a:solidFill>
                  <a:srgbClr val="0070C0"/>
                </a:solidFill>
              </a:endParaRPr>
            </a:p>
          </p:txBody>
        </p:sp>
        <p:sp>
          <p:nvSpPr>
            <p:cNvPr id="17" name="CuadroTexto 28"/>
            <p:cNvSpPr txBox="1"/>
            <p:nvPr/>
          </p:nvSpPr>
          <p:spPr>
            <a:xfrm>
              <a:off x="6327962" y="4911551"/>
              <a:ext cx="296316" cy="3494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rgbClr val="0070C0"/>
                  </a:solidFill>
                </a:rPr>
                <a:t>4</a:t>
              </a:r>
            </a:p>
          </p:txBody>
        </p:sp>
        <p:sp>
          <p:nvSpPr>
            <p:cNvPr id="18" name="Flecha derecha 29"/>
            <p:cNvSpPr/>
            <p:nvPr/>
          </p:nvSpPr>
          <p:spPr bwMode="auto">
            <a:xfrm>
              <a:off x="7031686" y="5274793"/>
              <a:ext cx="276618" cy="458463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rPr>
                <a:t> </a:t>
              </a:r>
            </a:p>
          </p:txBody>
        </p:sp>
        <p:sp>
          <p:nvSpPr>
            <p:cNvPr id="19" name="Rectángulo 31"/>
            <p:cNvSpPr/>
            <p:nvPr/>
          </p:nvSpPr>
          <p:spPr bwMode="auto">
            <a:xfrm>
              <a:off x="2435506" y="2996661"/>
              <a:ext cx="2040584" cy="3121582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0" name="Rectángulo 32"/>
            <p:cNvSpPr/>
            <p:nvPr/>
          </p:nvSpPr>
          <p:spPr bwMode="auto">
            <a:xfrm>
              <a:off x="143898" y="2996952"/>
              <a:ext cx="2170176" cy="3121291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1" name="Rectángulo 33"/>
            <p:cNvSpPr/>
            <p:nvPr/>
          </p:nvSpPr>
          <p:spPr bwMode="auto">
            <a:xfrm>
              <a:off x="4531238" y="3009896"/>
              <a:ext cx="4556141" cy="1386184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2" name="Rectángulo 34"/>
            <p:cNvSpPr/>
            <p:nvPr/>
          </p:nvSpPr>
          <p:spPr bwMode="auto">
            <a:xfrm>
              <a:off x="4534361" y="4426449"/>
              <a:ext cx="4553019" cy="1691796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262279" y="6171570"/>
            <a:ext cx="679474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b="1" dirty="0" smtClean="0"/>
              <a:t>More details</a:t>
            </a:r>
            <a:r>
              <a:rPr lang="en-US" sz="1000" dirty="0" smtClean="0"/>
              <a:t>: R. Bank, et al. “Numerical Methods for Semiconductor Device Simulation”, IEEE TNS 30, 9, 1031-1041 (1983)</a:t>
            </a:r>
          </a:p>
        </p:txBody>
      </p:sp>
    </p:spTree>
    <p:extLst>
      <p:ext uri="{BB962C8B-B14F-4D97-AF65-F5344CB8AC3E}">
        <p14:creationId xmlns:p14="http://schemas.microsoft.com/office/powerpoint/2010/main" val="129870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0915" y="175633"/>
            <a:ext cx="42591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How simulate the effects of Radiation:</a:t>
            </a:r>
            <a:endParaRPr lang="en-GB" sz="20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908050" y="560996"/>
            <a:ext cx="964080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rgbClr val="0070C0"/>
                </a:solidFill>
              </a:rPr>
              <a:t>Displacement Damage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(cumulative effect):</a:t>
            </a:r>
          </a:p>
          <a:p>
            <a:pPr marL="742950" lvl="1" indent="-285750" algn="just">
              <a:spcBef>
                <a:spcPts val="600"/>
              </a:spcBef>
              <a:buFontTx/>
              <a:buChar char="-"/>
            </a:pPr>
            <a:r>
              <a:rPr lang="en-US" dirty="0" smtClean="0"/>
              <a:t>We include </a:t>
            </a:r>
            <a:r>
              <a:rPr lang="en-US" dirty="0" smtClean="0">
                <a:solidFill>
                  <a:srgbClr val="C00000"/>
                </a:solidFill>
              </a:rPr>
              <a:t>localized states</a:t>
            </a:r>
            <a:r>
              <a:rPr lang="en-US" dirty="0" smtClean="0"/>
              <a:t> (carrier traps) in the </a:t>
            </a:r>
            <a:r>
              <a:rPr lang="en-US" dirty="0" smtClean="0">
                <a:solidFill>
                  <a:srgbClr val="C00000"/>
                </a:solidFill>
              </a:rPr>
              <a:t>bandgap</a:t>
            </a:r>
          </a:p>
          <a:p>
            <a:pPr marL="1200150" lvl="2" indent="-285750" algn="just">
              <a:spcBef>
                <a:spcPts val="600"/>
              </a:spcBef>
              <a:buFontTx/>
              <a:buChar char="-"/>
            </a:pPr>
            <a:r>
              <a:rPr lang="en-US" sz="1600" dirty="0" smtClean="0"/>
              <a:t>The </a:t>
            </a:r>
            <a:r>
              <a:rPr lang="en-US" sz="1600" dirty="0">
                <a:solidFill>
                  <a:srgbClr val="C00000"/>
                </a:solidFill>
              </a:rPr>
              <a:t>E</a:t>
            </a:r>
            <a:r>
              <a:rPr lang="en-US" sz="1600" dirty="0" smtClean="0">
                <a:solidFill>
                  <a:srgbClr val="C00000"/>
                </a:solidFill>
              </a:rPr>
              <a:t>nergy</a:t>
            </a:r>
            <a:r>
              <a:rPr lang="en-US" sz="1600" dirty="0" smtClean="0"/>
              <a:t>, trapping/</a:t>
            </a:r>
            <a:r>
              <a:rPr lang="en-US" sz="1600" dirty="0" err="1" smtClean="0"/>
              <a:t>detrapping</a:t>
            </a:r>
            <a:r>
              <a:rPr lang="en-US" sz="1600" dirty="0" smtClean="0"/>
              <a:t> </a:t>
            </a:r>
            <a:r>
              <a:rPr lang="en-US" sz="1600" dirty="0">
                <a:solidFill>
                  <a:srgbClr val="C00000"/>
                </a:solidFill>
              </a:rPr>
              <a:t>C</a:t>
            </a:r>
            <a:r>
              <a:rPr lang="en-US" sz="1600" dirty="0" smtClean="0">
                <a:solidFill>
                  <a:srgbClr val="C00000"/>
                </a:solidFill>
              </a:rPr>
              <a:t>ross </a:t>
            </a:r>
            <a:r>
              <a:rPr lang="en-US" sz="1600" dirty="0">
                <a:solidFill>
                  <a:srgbClr val="C00000"/>
                </a:solidFill>
              </a:rPr>
              <a:t>S</a:t>
            </a:r>
            <a:r>
              <a:rPr lang="en-US" sz="1600" dirty="0" smtClean="0">
                <a:solidFill>
                  <a:srgbClr val="C00000"/>
                </a:solidFill>
              </a:rPr>
              <a:t>ection</a:t>
            </a:r>
            <a:r>
              <a:rPr lang="en-US" sz="1600" dirty="0" smtClean="0"/>
              <a:t> and </a:t>
            </a:r>
            <a:r>
              <a:rPr lang="en-US" sz="1600" dirty="0">
                <a:solidFill>
                  <a:srgbClr val="C00000"/>
                </a:solidFill>
              </a:rPr>
              <a:t>C</a:t>
            </a:r>
            <a:r>
              <a:rPr lang="en-US" sz="1600" dirty="0" smtClean="0">
                <a:solidFill>
                  <a:srgbClr val="C00000"/>
                </a:solidFill>
              </a:rPr>
              <a:t>oncentration</a:t>
            </a:r>
            <a:r>
              <a:rPr lang="en-US" sz="1600" dirty="0" smtClean="0"/>
              <a:t> of the carrier traps is correlated with the received </a:t>
            </a:r>
            <a:r>
              <a:rPr lang="en-US" sz="1600" dirty="0" err="1">
                <a:solidFill>
                  <a:srgbClr val="C00000"/>
                </a:solidFill>
              </a:rPr>
              <a:t>F</a:t>
            </a:r>
            <a:r>
              <a:rPr lang="en-US" sz="1600" dirty="0" err="1" smtClean="0">
                <a:solidFill>
                  <a:srgbClr val="C00000"/>
                </a:solidFill>
              </a:rPr>
              <a:t>luence</a:t>
            </a:r>
            <a:endParaRPr lang="en-US" sz="1600" dirty="0" smtClean="0">
              <a:solidFill>
                <a:srgbClr val="C00000"/>
              </a:solidFill>
            </a:endParaRPr>
          </a:p>
          <a:p>
            <a:pPr marL="1200150" lvl="2" indent="-285750" algn="just">
              <a:spcBef>
                <a:spcPts val="600"/>
              </a:spcBef>
              <a:buFontTx/>
              <a:buChar char="-"/>
            </a:pPr>
            <a:r>
              <a:rPr lang="en-US" sz="1600" dirty="0" smtClean="0"/>
              <a:t>Occasionally, some physical properties (e.g. carrier mobility or lifetime) can be also modified in correlation with </a:t>
            </a:r>
            <a:r>
              <a:rPr lang="en-US" sz="1600" dirty="0" err="1"/>
              <a:t>F</a:t>
            </a:r>
            <a:r>
              <a:rPr lang="en-US" sz="1600" dirty="0" err="1" smtClean="0"/>
              <a:t>luence</a:t>
            </a:r>
            <a:r>
              <a:rPr lang="en-US" sz="1600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08051" y="2518529"/>
            <a:ext cx="963974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rgbClr val="0070C0"/>
                </a:solidFill>
              </a:rPr>
              <a:t>Total Ionizing Dose</a:t>
            </a:r>
            <a:r>
              <a:rPr lang="en-US" dirty="0" smtClean="0"/>
              <a:t> (cumulative effect):</a:t>
            </a:r>
          </a:p>
          <a:p>
            <a:pPr marL="742950" lvl="1" indent="-285750" algn="just">
              <a:spcAft>
                <a:spcPts val="600"/>
              </a:spcAft>
              <a:buFontTx/>
              <a:buChar char="-"/>
            </a:pPr>
            <a:r>
              <a:rPr lang="en-US" dirty="0" smtClean="0"/>
              <a:t>We include </a:t>
            </a:r>
            <a:r>
              <a:rPr lang="en-US" dirty="0">
                <a:solidFill>
                  <a:srgbClr val="C00000"/>
                </a:solidFill>
              </a:rPr>
              <a:t>C</a:t>
            </a:r>
            <a:r>
              <a:rPr lang="en-US" dirty="0" smtClean="0">
                <a:solidFill>
                  <a:srgbClr val="C00000"/>
                </a:solidFill>
              </a:rPr>
              <a:t>harge </a:t>
            </a:r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dirty="0" smtClean="0">
                <a:solidFill>
                  <a:srgbClr val="C00000"/>
                </a:solidFill>
              </a:rPr>
              <a:t>ensities</a:t>
            </a:r>
            <a:r>
              <a:rPr lang="en-US" dirty="0" smtClean="0"/>
              <a:t> in the semiconductor/dielectric </a:t>
            </a:r>
            <a:r>
              <a:rPr lang="en-US" dirty="0">
                <a:solidFill>
                  <a:srgbClr val="C00000"/>
                </a:solidFill>
              </a:rPr>
              <a:t>I</a:t>
            </a:r>
            <a:r>
              <a:rPr lang="en-US" dirty="0" smtClean="0">
                <a:solidFill>
                  <a:srgbClr val="C00000"/>
                </a:solidFill>
              </a:rPr>
              <a:t>nterface</a:t>
            </a:r>
            <a:r>
              <a:rPr lang="en-US" dirty="0" smtClean="0"/>
              <a:t> (or within the dielectric bulk)</a:t>
            </a:r>
          </a:p>
          <a:p>
            <a:pPr marL="1200150" lvl="2" indent="-285750" algn="just">
              <a:spcAft>
                <a:spcPts val="600"/>
              </a:spcAft>
              <a:buFontTx/>
              <a:buChar char="-"/>
            </a:pPr>
            <a:r>
              <a:rPr lang="en-US" sz="1600" dirty="0" smtClean="0"/>
              <a:t>The </a:t>
            </a:r>
            <a:r>
              <a:rPr lang="en-US" sz="1600" dirty="0" smtClean="0">
                <a:solidFill>
                  <a:srgbClr val="C00000"/>
                </a:solidFill>
              </a:rPr>
              <a:t>Charge Concentration</a:t>
            </a:r>
            <a:r>
              <a:rPr lang="en-US" sz="1600" dirty="0" smtClean="0"/>
              <a:t> is correlated with the </a:t>
            </a:r>
            <a:r>
              <a:rPr lang="en-US" sz="1600" dirty="0">
                <a:solidFill>
                  <a:srgbClr val="C00000"/>
                </a:solidFill>
              </a:rPr>
              <a:t>T</a:t>
            </a:r>
            <a:r>
              <a:rPr lang="en-US" sz="1600" dirty="0" smtClean="0">
                <a:solidFill>
                  <a:srgbClr val="C00000"/>
                </a:solidFill>
              </a:rPr>
              <a:t>otal Absorbed </a:t>
            </a:r>
            <a:r>
              <a:rPr lang="en-US" sz="1600" dirty="0">
                <a:solidFill>
                  <a:srgbClr val="C00000"/>
                </a:solidFill>
              </a:rPr>
              <a:t>D</a:t>
            </a:r>
            <a:r>
              <a:rPr lang="en-US" sz="1600" dirty="0" smtClean="0">
                <a:solidFill>
                  <a:srgbClr val="C00000"/>
                </a:solidFill>
              </a:rPr>
              <a:t>ose</a:t>
            </a:r>
          </a:p>
          <a:p>
            <a:pPr marL="1200150" lvl="2" indent="-285750" algn="just">
              <a:spcAft>
                <a:spcPts val="600"/>
              </a:spcAft>
              <a:buFontTx/>
              <a:buChar char="-"/>
            </a:pPr>
            <a:r>
              <a:rPr lang="en-US" sz="1600" dirty="0" smtClean="0"/>
              <a:t>Very often, </a:t>
            </a:r>
            <a:r>
              <a:rPr lang="en-US" sz="1600" dirty="0" smtClean="0">
                <a:solidFill>
                  <a:srgbClr val="C00000"/>
                </a:solidFill>
              </a:rPr>
              <a:t>Interface states</a:t>
            </a:r>
            <a:r>
              <a:rPr lang="en-US" sz="1600" dirty="0" smtClean="0"/>
              <a:t> (carrier traps) can also be included. Their properties are also correlated with the Dose.</a:t>
            </a:r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908050" y="4369338"/>
            <a:ext cx="9640800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rgbClr val="0070C0"/>
                </a:solidFill>
              </a:rPr>
              <a:t>Single Event Effects</a:t>
            </a:r>
            <a:r>
              <a:rPr lang="en-US" dirty="0" smtClean="0"/>
              <a:t> (stochastic effect):</a:t>
            </a:r>
          </a:p>
          <a:p>
            <a:pPr marL="742950" lvl="1" indent="-285750" algn="just">
              <a:spcBef>
                <a:spcPts val="600"/>
              </a:spcBef>
              <a:buFontTx/>
              <a:buChar char="-"/>
            </a:pPr>
            <a:r>
              <a:rPr lang="en-US" dirty="0" smtClean="0"/>
              <a:t>We act on the physical model for the carrier </a:t>
            </a:r>
            <a:r>
              <a:rPr lang="en-US" dirty="0">
                <a:solidFill>
                  <a:srgbClr val="C00000"/>
                </a:solidFill>
              </a:rPr>
              <a:t>G</a:t>
            </a:r>
            <a:r>
              <a:rPr lang="en-US" dirty="0" smtClean="0">
                <a:solidFill>
                  <a:srgbClr val="C00000"/>
                </a:solidFill>
              </a:rPr>
              <a:t>eneration</a:t>
            </a:r>
            <a:r>
              <a:rPr lang="en-US" dirty="0" smtClean="0"/>
              <a:t>, including a </a:t>
            </a:r>
            <a:r>
              <a:rPr lang="en-US" dirty="0" smtClean="0">
                <a:solidFill>
                  <a:srgbClr val="C00000"/>
                </a:solidFill>
              </a:rPr>
              <a:t>Charge Distribution</a:t>
            </a:r>
            <a:r>
              <a:rPr lang="en-US" dirty="0" smtClean="0"/>
              <a:t> in a specific region of the semiconductor and then we simulate its evolution.	</a:t>
            </a:r>
          </a:p>
          <a:p>
            <a:pPr marL="1200150" lvl="2" indent="-285750" algn="just">
              <a:spcBef>
                <a:spcPts val="600"/>
              </a:spcBef>
              <a:buFontTx/>
              <a:buChar char="-"/>
            </a:pPr>
            <a:r>
              <a:rPr lang="en-GB" sz="1600" dirty="0" smtClean="0"/>
              <a:t>The </a:t>
            </a:r>
            <a:r>
              <a:rPr lang="en-GB" sz="1600" dirty="0" smtClean="0">
                <a:solidFill>
                  <a:srgbClr val="C00000"/>
                </a:solidFill>
              </a:rPr>
              <a:t>Charge Distribution Profile</a:t>
            </a:r>
            <a:r>
              <a:rPr lang="en-GB" sz="1600" dirty="0" smtClean="0"/>
              <a:t> (amount of charge, length, width… ) is correlated with the incident radiation properties (LET, range, </a:t>
            </a:r>
            <a:r>
              <a:rPr lang="en-GB" sz="1600" dirty="0" err="1" smtClean="0"/>
              <a:t>etc</a:t>
            </a:r>
            <a:r>
              <a:rPr lang="en-GB" sz="1600" dirty="0" smtClean="0"/>
              <a:t>…) </a:t>
            </a:r>
          </a:p>
          <a:p>
            <a:pPr marL="1200150" lvl="2" indent="-285750" algn="just">
              <a:spcBef>
                <a:spcPts val="600"/>
              </a:spcBef>
              <a:buFontTx/>
              <a:buChar char="-"/>
            </a:pPr>
            <a:r>
              <a:rPr lang="en-GB" sz="1600" dirty="0" smtClean="0"/>
              <a:t>but </a:t>
            </a:r>
            <a:r>
              <a:rPr lang="en-GB" u="sng" dirty="0" smtClean="0">
                <a:solidFill>
                  <a:srgbClr val="C00000"/>
                </a:solidFill>
              </a:rPr>
              <a:t>the relationship is not calculated in the TCAD Simulation</a:t>
            </a:r>
            <a:r>
              <a:rPr lang="en-GB" sz="1600" dirty="0" smtClean="0"/>
              <a:t> (we need the input from FLUKA or similar….)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5700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8465" y="319650"/>
            <a:ext cx="940547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Reference example</a:t>
            </a:r>
            <a:r>
              <a:rPr lang="en-US" sz="1400" dirty="0" smtClean="0"/>
              <a:t>:</a:t>
            </a:r>
            <a:r>
              <a:rPr lang="en-US" sz="1200" dirty="0" smtClean="0"/>
              <a:t> A. </a:t>
            </a:r>
            <a:r>
              <a:rPr lang="en-US" sz="1200" dirty="0" err="1" smtClean="0"/>
              <a:t>Luu</a:t>
            </a:r>
            <a:r>
              <a:rPr lang="en-US" sz="1200" dirty="0" smtClean="0"/>
              <a:t> et al. “Sensitive volume and Triggering Criteria of SEB in Classic Planar VDMOS”, IEEE TNS 57, 4, 1900-1907 (2010)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5257" y="718878"/>
            <a:ext cx="3000106" cy="2535721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3653501" y="1795607"/>
            <a:ext cx="906716" cy="849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884683" y="1422530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2D</a:t>
            </a:r>
            <a:endParaRPr lang="en-GB" dirty="0">
              <a:solidFill>
                <a:schemeClr val="accent5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27917" y="755708"/>
            <a:ext cx="2924277" cy="2456704"/>
            <a:chOff x="527917" y="1008251"/>
            <a:chExt cx="2924277" cy="245670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7917" y="1008251"/>
              <a:ext cx="2924277" cy="233054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27917" y="1454331"/>
              <a:ext cx="1196380" cy="2010624"/>
            </a:xfrm>
            <a:prstGeom prst="rect">
              <a:avLst/>
            </a:prstGeom>
            <a:noFill/>
            <a:ln w="38100">
              <a:solidFill>
                <a:schemeClr val="accent1">
                  <a:shade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1585" y="1026409"/>
            <a:ext cx="3008975" cy="20173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618466" y="1880521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Half Cell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5933" y="4576059"/>
            <a:ext cx="1763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err="1" smtClean="0">
                <a:solidFill>
                  <a:srgbClr val="C00000"/>
                </a:solidFill>
              </a:rPr>
              <a:t>Sentaurus</a:t>
            </a:r>
            <a:r>
              <a:rPr lang="en-US" b="1" u="sng" dirty="0" smtClean="0">
                <a:solidFill>
                  <a:srgbClr val="C00000"/>
                </a:solidFill>
              </a:rPr>
              <a:t> TCAD </a:t>
            </a:r>
          </a:p>
          <a:p>
            <a:pPr algn="ctr"/>
            <a:r>
              <a:rPr lang="en-US" b="1" u="sng" dirty="0" smtClean="0">
                <a:solidFill>
                  <a:srgbClr val="C00000"/>
                </a:solidFill>
              </a:rPr>
              <a:t>Model</a:t>
            </a:r>
            <a:endParaRPr lang="en-GB" b="1" u="sng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97329" y="795577"/>
            <a:ext cx="792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N/N++</a:t>
            </a:r>
          </a:p>
          <a:p>
            <a:r>
              <a:rPr lang="en-US" sz="1200" dirty="0" smtClean="0"/>
              <a:t>transition</a:t>
            </a:r>
            <a:endParaRPr lang="en-GB" sz="1200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10293531" y="1201788"/>
            <a:ext cx="0" cy="4054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2441641" y="3469112"/>
            <a:ext cx="3308554" cy="3248885"/>
            <a:chOff x="2441641" y="3469112"/>
            <a:chExt cx="3308554" cy="324888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/>
            <a:srcRect r="7052"/>
            <a:stretch/>
          </p:blipFill>
          <p:spPr>
            <a:xfrm>
              <a:off x="2441641" y="3531598"/>
              <a:ext cx="2886084" cy="3186399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221069" y="5791424"/>
              <a:ext cx="10010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N+ Substrate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21069" y="4331214"/>
              <a:ext cx="83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N- Epitaxy</a:t>
              </a:r>
              <a:endParaRPr lang="en-GB" sz="12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74278" y="4858286"/>
              <a:ext cx="7924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Gaussian transition</a:t>
              </a:r>
              <a:endParaRPr lang="en-GB" sz="1200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3666965" y="5319951"/>
              <a:ext cx="217718" cy="3031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009203" y="3614707"/>
              <a:ext cx="3433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P+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467690" y="3505360"/>
              <a:ext cx="36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N+</a:t>
              </a:r>
              <a:endParaRPr lang="en-GB" sz="12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293034" y="3741231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P Body</a:t>
              </a:r>
              <a:endParaRPr lang="en-GB" sz="12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810875" y="3469112"/>
              <a:ext cx="9393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Gate Oxide (100 nm)</a:t>
              </a:r>
              <a:endParaRPr lang="en-GB" sz="1200" dirty="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H="1">
              <a:off x="4530181" y="3673818"/>
              <a:ext cx="326158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6045324" y="3385665"/>
            <a:ext cx="1630041" cy="3121011"/>
            <a:chOff x="6045324" y="3385665"/>
            <a:chExt cx="1630041" cy="3121011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89735" y="3580203"/>
              <a:ext cx="1585630" cy="2719856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6599770" y="6229677"/>
              <a:ext cx="5307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5"/>
                  </a:solidFill>
                </a:rPr>
                <a:t>Drain</a:t>
              </a:r>
              <a:endParaRPr lang="en-GB" sz="1200" b="1" dirty="0">
                <a:solidFill>
                  <a:schemeClr val="accent5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045324" y="3391004"/>
              <a:ext cx="6169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5"/>
                  </a:solidFill>
                </a:rPr>
                <a:t>Source</a:t>
              </a:r>
              <a:endParaRPr lang="en-GB" sz="1200" b="1" dirty="0">
                <a:solidFill>
                  <a:schemeClr val="accent5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182052" y="3385665"/>
              <a:ext cx="4843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5"/>
                  </a:solidFill>
                </a:rPr>
                <a:t>Gate</a:t>
              </a:r>
              <a:endParaRPr lang="en-GB" sz="1200" b="1" dirty="0">
                <a:solidFill>
                  <a:schemeClr val="accent5"/>
                </a:solidFill>
              </a:endParaRPr>
            </a:p>
          </p:txBody>
        </p:sp>
      </p:grpSp>
      <p:cxnSp>
        <p:nvCxnSpPr>
          <p:cNvPr id="47" name="Straight Arrow Connector 46"/>
          <p:cNvCxnSpPr/>
          <p:nvPr/>
        </p:nvCxnSpPr>
        <p:spPr>
          <a:xfrm>
            <a:off x="7424233" y="5124797"/>
            <a:ext cx="890781" cy="61705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635527" y="5741849"/>
            <a:ext cx="22439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2060"/>
                </a:solidFill>
              </a:rPr>
              <a:t>Refinement for the </a:t>
            </a:r>
            <a:r>
              <a:rPr lang="en-US" sz="1400" dirty="0" smtClean="0">
                <a:solidFill>
                  <a:srgbClr val="002060"/>
                </a:solidFill>
              </a:rPr>
              <a:t>SEE</a:t>
            </a:r>
            <a:endParaRPr lang="en-GB" sz="1400" dirty="0">
              <a:solidFill>
                <a:srgbClr val="002060"/>
              </a:solidFill>
            </a:endParaRPr>
          </a:p>
          <a:p>
            <a:pPr algn="ctr"/>
            <a:r>
              <a:rPr lang="en-US" sz="1200" dirty="0" smtClean="0"/>
              <a:t>Parametrized position and shape</a:t>
            </a:r>
          </a:p>
          <a:p>
            <a:pPr algn="ctr"/>
            <a:r>
              <a:rPr lang="en-US" sz="1200" dirty="0" smtClean="0"/>
              <a:t>(can be displaced and redefined)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15014" y="3411022"/>
            <a:ext cx="2667684" cy="20052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67697" y="3529503"/>
            <a:ext cx="812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N+ source</a:t>
            </a:r>
            <a:endParaRPr lang="en-GB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8681676" y="4120592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 Body</a:t>
            </a:r>
            <a:endParaRPr lang="en-GB" sz="1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9164489" y="4608213"/>
            <a:ext cx="7861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 Epitaxy</a:t>
            </a:r>
            <a:endParaRPr lang="en-GB" sz="1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0424038" y="3643859"/>
            <a:ext cx="1001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N+ Substrate</a:t>
            </a:r>
            <a:endParaRPr lang="en-GB" sz="1200" b="1" dirty="0"/>
          </a:p>
        </p:txBody>
      </p:sp>
      <p:sp>
        <p:nvSpPr>
          <p:cNvPr id="39" name="TextBox 1"/>
          <p:cNvSpPr txBox="1"/>
          <p:nvPr/>
        </p:nvSpPr>
        <p:spPr>
          <a:xfrm>
            <a:off x="640915" y="175633"/>
            <a:ext cx="11600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Example:</a:t>
            </a:r>
            <a:endParaRPr lang="en-GB" sz="2000" b="1" u="sng" dirty="0"/>
          </a:p>
        </p:txBody>
      </p:sp>
      <p:sp>
        <p:nvSpPr>
          <p:cNvPr id="5" name="CuadroTexto 4"/>
          <p:cNvSpPr txBox="1"/>
          <p:nvPr/>
        </p:nvSpPr>
        <p:spPr>
          <a:xfrm>
            <a:off x="404925" y="5363168"/>
            <a:ext cx="1862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400" dirty="0" smtClean="0"/>
              <a:t>(</a:t>
            </a:r>
            <a:r>
              <a:rPr lang="es-ES" sz="1400" dirty="0" err="1" smtClean="0"/>
              <a:t>Silvaco</a:t>
            </a:r>
            <a:r>
              <a:rPr lang="es-ES" sz="1400" dirty="0" smtClean="0"/>
              <a:t> TCAD </a:t>
            </a:r>
            <a:r>
              <a:rPr lang="es-ES" sz="1400" dirty="0" err="1" smtClean="0"/>
              <a:t>model</a:t>
            </a:r>
            <a:endParaRPr lang="es-ES" sz="1400" dirty="0" smtClean="0"/>
          </a:p>
          <a:p>
            <a:pPr algn="ctr"/>
            <a:r>
              <a:rPr lang="es-ES" sz="1400" dirty="0" err="1" smtClean="0"/>
              <a:t>would</a:t>
            </a:r>
            <a:r>
              <a:rPr lang="es-ES" sz="1400" dirty="0" smtClean="0"/>
              <a:t> be quite similar)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99067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7005" y="484980"/>
            <a:ext cx="1964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Simulation Flow:</a:t>
            </a:r>
            <a:endParaRPr lang="en-GB" sz="20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80606" y="1050553"/>
            <a:ext cx="3844833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1</a:t>
            </a:r>
            <a:r>
              <a:rPr lang="en-US" b="1" baseline="30000" dirty="0" smtClean="0">
                <a:solidFill>
                  <a:srgbClr val="C00000"/>
                </a:solidFill>
              </a:rPr>
              <a:t>st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/>
              <a:t>Creation of the Structure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/>
              <a:t>With a proper refinement mesh for both the electrical and the SEE simulation</a:t>
            </a:r>
          </a:p>
          <a:p>
            <a:pPr marL="742950" lvl="1" indent="-285750">
              <a:spcBef>
                <a:spcPts val="600"/>
              </a:spcBef>
              <a:buFontTx/>
              <a:buChar char="-"/>
            </a:pPr>
            <a:r>
              <a:rPr lang="en-US" sz="1400" dirty="0" smtClean="0"/>
              <a:t>Different particle positions require different mesh, i.e. different structure files</a:t>
            </a: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234" y="1381479"/>
            <a:ext cx="1127762" cy="19344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73936" y="2552215"/>
            <a:ext cx="471191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2</a:t>
            </a:r>
            <a:r>
              <a:rPr lang="en-US" b="1" baseline="30000" dirty="0" smtClean="0">
                <a:solidFill>
                  <a:srgbClr val="C00000"/>
                </a:solidFill>
              </a:rPr>
              <a:t>nd</a:t>
            </a:r>
            <a:r>
              <a:rPr lang="en-US" b="1" dirty="0" smtClean="0"/>
              <a:t> Electrical Simulation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en-US" sz="1400" dirty="0" smtClean="0"/>
              <a:t>Initial electrical conditions: Vg = Vs = </a:t>
            </a:r>
            <a:r>
              <a:rPr lang="en-US" sz="1400" dirty="0" err="1" smtClean="0"/>
              <a:t>Vd</a:t>
            </a:r>
            <a:r>
              <a:rPr lang="en-US" sz="1400" dirty="0" smtClean="0"/>
              <a:t> = 0 V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en-US" sz="1400" dirty="0" smtClean="0"/>
              <a:t>Quasi-stationary ramp up to the target </a:t>
            </a:r>
            <a:r>
              <a:rPr lang="en-US" sz="1400" dirty="0" err="1" smtClean="0"/>
              <a:t>Vd</a:t>
            </a:r>
            <a:r>
              <a:rPr lang="en-US" sz="1400" dirty="0" smtClean="0"/>
              <a:t> (e.g. </a:t>
            </a:r>
            <a:r>
              <a:rPr lang="en-US" sz="1400" dirty="0" err="1" smtClean="0"/>
              <a:t>Vd</a:t>
            </a:r>
            <a:r>
              <a:rPr lang="en-US" sz="1400" dirty="0" smtClean="0"/>
              <a:t> = 500 V)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en-US" sz="1400" dirty="0" smtClean="0"/>
              <a:t>Final solution is save to be used in the next step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2845431" y="3807379"/>
            <a:ext cx="3734550" cy="2558187"/>
            <a:chOff x="2575465" y="3774859"/>
            <a:chExt cx="3734550" cy="255818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75465" y="3774859"/>
              <a:ext cx="3734550" cy="255818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179825" y="4576073"/>
              <a:ext cx="232702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Current level is not quantitatively relevant</a:t>
              </a:r>
            </a:p>
            <a:p>
              <a:pPr algn="ctr"/>
              <a:r>
                <a:rPr lang="en-US" sz="1400" dirty="0" smtClean="0"/>
                <a:t>(only half of a 2D cell has been simulated)</a:t>
              </a:r>
              <a:endParaRPr lang="en-GB" sz="14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3000111" y="4040780"/>
              <a:ext cx="496390" cy="749742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3000111" y="4677760"/>
              <a:ext cx="496390" cy="112762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3000111" y="4790522"/>
              <a:ext cx="496390" cy="524215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7158834" y="5198318"/>
            <a:ext cx="4310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Distributions of the </a:t>
            </a:r>
            <a:r>
              <a:rPr lang="en-US" sz="1600" dirty="0" smtClean="0">
                <a:solidFill>
                  <a:srgbClr val="C00000"/>
                </a:solidFill>
              </a:rPr>
              <a:t>Electric Field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C00000"/>
                </a:solidFill>
              </a:rPr>
              <a:t>Electrostatic Potential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C00000"/>
                </a:solidFill>
              </a:rPr>
              <a:t>Charge Carriers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C00000"/>
                </a:solidFill>
              </a:rPr>
              <a:t>Carrier Currents</a:t>
            </a:r>
            <a:r>
              <a:rPr lang="en-US" sz="1600" dirty="0" smtClean="0"/>
              <a:t>, etc… are saved in the final solution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7485850" y="744277"/>
            <a:ext cx="3810339" cy="4202489"/>
            <a:chOff x="7581646" y="1922633"/>
            <a:chExt cx="3810339" cy="4202489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15926" y="2204908"/>
              <a:ext cx="3276059" cy="3877949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849599" y="5909678"/>
              <a:ext cx="310896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800" dirty="0" smtClean="0"/>
                <a:t>500 V</a:t>
              </a:r>
              <a:endParaRPr lang="en-GB" sz="8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49599" y="4770291"/>
              <a:ext cx="310896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800" dirty="0" smtClean="0"/>
                <a:t>480 V</a:t>
              </a:r>
              <a:endParaRPr lang="en-GB" sz="8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849599" y="3933058"/>
              <a:ext cx="310896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800" dirty="0" smtClean="0"/>
                <a:t>420 V</a:t>
              </a:r>
              <a:endParaRPr lang="en-GB" sz="8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847949" y="3676151"/>
              <a:ext cx="310896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800" dirty="0" smtClean="0"/>
                <a:t>380 V</a:t>
              </a:r>
              <a:endParaRPr lang="en-GB" sz="8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847949" y="3393125"/>
              <a:ext cx="310896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800" dirty="0" smtClean="0"/>
                <a:t>320 V</a:t>
              </a:r>
              <a:endParaRPr lang="en-GB" sz="8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856657" y="3136215"/>
              <a:ext cx="310896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800" dirty="0" smtClean="0"/>
                <a:t>260 V</a:t>
              </a:r>
              <a:endParaRPr lang="en-GB" sz="8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856658" y="2879313"/>
              <a:ext cx="310896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800" dirty="0" smtClean="0"/>
                <a:t>180 V</a:t>
              </a:r>
              <a:endParaRPr lang="en-GB" sz="8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849599" y="4291128"/>
              <a:ext cx="310896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800" dirty="0" smtClean="0"/>
                <a:t>460 V</a:t>
              </a:r>
              <a:endParaRPr lang="en-GB" sz="8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859357" y="2639831"/>
              <a:ext cx="310896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800" dirty="0" smtClean="0"/>
                <a:t>100 V</a:t>
              </a:r>
              <a:endParaRPr lang="en-GB" sz="8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854049" y="2338577"/>
              <a:ext cx="310896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800" dirty="0" smtClean="0"/>
                <a:t>0 V</a:t>
              </a:r>
              <a:endParaRPr lang="en-GB" sz="8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581646" y="1922633"/>
              <a:ext cx="8435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/>
                <a:t>Electrostatic</a:t>
              </a:r>
            </a:p>
            <a:p>
              <a:pPr algn="ctr"/>
              <a:r>
                <a:rPr lang="en-US" sz="1000" b="1" dirty="0" smtClean="0"/>
                <a:t>Potential</a:t>
              </a:r>
              <a:endParaRPr lang="en-GB" sz="1000" b="1" dirty="0"/>
            </a:p>
          </p:txBody>
        </p:sp>
      </p:grpSp>
      <p:sp>
        <p:nvSpPr>
          <p:cNvPr id="39" name="Oval 38"/>
          <p:cNvSpPr/>
          <p:nvPr/>
        </p:nvSpPr>
        <p:spPr>
          <a:xfrm>
            <a:off x="6496594" y="4073300"/>
            <a:ext cx="165463" cy="208618"/>
          </a:xfrm>
          <a:prstGeom prst="ellipse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/>
          <p:cNvCxnSpPr>
            <a:stCxn id="39" idx="7"/>
          </p:cNvCxnSpPr>
          <p:nvPr/>
        </p:nvCxnSpPr>
        <p:spPr>
          <a:xfrm flipV="1">
            <a:off x="6637826" y="3220494"/>
            <a:ext cx="1042017" cy="883357"/>
          </a:xfrm>
          <a:prstGeom prst="straightConnector1">
            <a:avLst/>
          </a:prstGeom>
          <a:ln w="19050">
            <a:solidFill>
              <a:schemeClr val="accent5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44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5600" y="486000"/>
            <a:ext cx="1964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Simulation Flow:</a:t>
            </a:r>
            <a:endParaRPr lang="en-GB" sz="20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9762" y="832015"/>
            <a:ext cx="525818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3</a:t>
            </a:r>
            <a:r>
              <a:rPr lang="en-US" b="1" baseline="30000" dirty="0" smtClean="0">
                <a:solidFill>
                  <a:srgbClr val="C00000"/>
                </a:solidFill>
              </a:rPr>
              <a:t>rd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/>
              <a:t>Single Event Simulation</a:t>
            </a:r>
            <a:endParaRPr lang="en-US" b="1" dirty="0" smtClean="0"/>
          </a:p>
          <a:p>
            <a:pPr marL="742950" lvl="1" indent="-285750">
              <a:buFontTx/>
              <a:buChar char="-"/>
            </a:pPr>
            <a:r>
              <a:rPr lang="en-US" sz="1400" dirty="0" smtClean="0"/>
              <a:t>Load the previous solution</a:t>
            </a: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US" sz="1200" dirty="0" smtClean="0">
                <a:sym typeface="Wingdings" panose="05000000000000000000" pitchFamily="2" charset="2"/>
              </a:rPr>
              <a:t>Bias conditions</a:t>
            </a: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US" sz="1200" dirty="0" smtClean="0">
                <a:sym typeface="Wingdings" panose="05000000000000000000" pitchFamily="2" charset="2"/>
              </a:rPr>
              <a:t>Electric field distribution, electrostatic potential, charge carriers density, etc…</a:t>
            </a:r>
            <a:endParaRPr lang="en-US" sz="1200" dirty="0" smtClean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r="31450"/>
          <a:stretch/>
        </p:blipFill>
        <p:spPr>
          <a:xfrm>
            <a:off x="814345" y="1209928"/>
            <a:ext cx="1261531" cy="217841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102514" y="1989205"/>
            <a:ext cx="505609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Tx/>
              <a:buChar char="-"/>
            </a:pPr>
            <a:r>
              <a:rPr lang="en-US" sz="1400" dirty="0"/>
              <a:t>Transient simulation (time is the running variable)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sz="1200" dirty="0" smtClean="0">
                <a:sym typeface="Wingdings" panose="05000000000000000000" pitchFamily="2" charset="2"/>
              </a:rPr>
              <a:t>Holding the same </a:t>
            </a:r>
            <a:r>
              <a:rPr lang="en-US" sz="1200" dirty="0">
                <a:sym typeface="Wingdings" panose="05000000000000000000" pitchFamily="2" charset="2"/>
              </a:rPr>
              <a:t>bias conditions on the electrodes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sz="1200" dirty="0">
                <a:sym typeface="Wingdings" panose="05000000000000000000" pitchFamily="2" charset="2"/>
              </a:rPr>
              <a:t>At a given time (</a:t>
            </a:r>
            <a:r>
              <a:rPr lang="en-US" sz="1200" dirty="0">
                <a:solidFill>
                  <a:srgbClr val="C00000"/>
                </a:solidFill>
                <a:sym typeface="Wingdings" panose="05000000000000000000" pitchFamily="2" charset="2"/>
              </a:rPr>
              <a:t>e.g.</a:t>
            </a:r>
            <a:r>
              <a:rPr lang="en-US" sz="1200" dirty="0">
                <a:sym typeface="Wingdings" panose="05000000000000000000" pitchFamily="2" charset="2"/>
              </a:rPr>
              <a:t> </a:t>
            </a:r>
            <a:r>
              <a:rPr lang="en-US" sz="1200" dirty="0">
                <a:solidFill>
                  <a:srgbClr val="C00000"/>
                </a:solidFill>
                <a:sym typeface="Wingdings" panose="05000000000000000000" pitchFamily="2" charset="2"/>
              </a:rPr>
              <a:t>t = 4 </a:t>
            </a:r>
            <a:r>
              <a:rPr lang="en-US" sz="1200" dirty="0" err="1">
                <a:solidFill>
                  <a:srgbClr val="C00000"/>
                </a:solidFill>
                <a:sym typeface="Wingdings" panose="05000000000000000000" pitchFamily="2" charset="2"/>
              </a:rPr>
              <a:t>ps</a:t>
            </a:r>
            <a:r>
              <a:rPr lang="en-US" sz="1200" dirty="0">
                <a:sym typeface="Wingdings" panose="05000000000000000000" pitchFamily="2" charset="2"/>
              </a:rPr>
              <a:t>), </a:t>
            </a:r>
            <a:r>
              <a:rPr lang="en-US" sz="1200" dirty="0" smtClean="0">
                <a:sym typeface="Wingdings" panose="05000000000000000000" pitchFamily="2" charset="2"/>
              </a:rPr>
              <a:t>SE </a:t>
            </a:r>
            <a:r>
              <a:rPr lang="en-US" sz="1200" dirty="0">
                <a:sym typeface="Wingdings" panose="05000000000000000000" pitchFamily="2" charset="2"/>
              </a:rPr>
              <a:t>charge density is introduced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sz="1200" dirty="0">
                <a:sym typeface="Wingdings" panose="05000000000000000000" pitchFamily="2" charset="2"/>
              </a:rPr>
              <a:t>For every time step, the simulation calculates the new situation: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anose="05000000000000000000" pitchFamily="2" charset="2"/>
              </a:rPr>
              <a:t>The </a:t>
            </a:r>
            <a:r>
              <a:rPr lang="en-US" sz="1200" dirty="0">
                <a:solidFill>
                  <a:srgbClr val="C00000"/>
                </a:solidFill>
                <a:sym typeface="Wingdings" panose="05000000000000000000" pitchFamily="2" charset="2"/>
              </a:rPr>
              <a:t>new charge distribution</a:t>
            </a:r>
            <a:r>
              <a:rPr lang="en-US" sz="1200" dirty="0">
                <a:sym typeface="Wingdings" panose="05000000000000000000" pitchFamily="2" charset="2"/>
              </a:rPr>
              <a:t>, considering the boundary conditions at this precise time step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anose="05000000000000000000" pitchFamily="2" charset="2"/>
              </a:rPr>
              <a:t>The </a:t>
            </a:r>
            <a:r>
              <a:rPr lang="en-US" sz="1200" dirty="0">
                <a:solidFill>
                  <a:srgbClr val="C00000"/>
                </a:solidFill>
                <a:sym typeface="Wingdings" panose="05000000000000000000" pitchFamily="2" charset="2"/>
              </a:rPr>
              <a:t>new boundary conditions</a:t>
            </a:r>
            <a:r>
              <a:rPr lang="en-US" sz="1200" dirty="0">
                <a:sym typeface="Wingdings" panose="05000000000000000000" pitchFamily="2" charset="2"/>
              </a:rPr>
              <a:t>, considering the charge distribution at this precise time </a:t>
            </a:r>
            <a:r>
              <a:rPr lang="en-US" sz="1200" dirty="0" smtClean="0">
                <a:sym typeface="Wingdings" panose="05000000000000000000" pitchFamily="2" charset="2"/>
              </a:rPr>
              <a:t>step</a:t>
            </a:r>
            <a:endParaRPr lang="en-US" sz="1200" dirty="0">
              <a:sym typeface="Wingdings" panose="05000000000000000000" pitchFamily="2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26658" y="891832"/>
            <a:ext cx="2292935" cy="24006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perspectiveRight" fov="600000"/>
            <a:lightRig rig="threePt" dir="t"/>
          </a:scene3d>
          <a:sp3d>
            <a:bevelT w="114300" prst="artDeco"/>
          </a:sp3d>
        </p:spPr>
        <p:txBody>
          <a:bodyPr wrap="none" lIns="182880" tIns="91440" rIns="182880" bIns="9144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2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HeavyIon</a:t>
            </a:r>
            <a:r>
              <a:rPr lang="en-GB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</a:p>
          <a:p>
            <a:pPr>
              <a:lnSpc>
                <a:spcPct val="120000"/>
              </a:lnSpc>
            </a:pP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Direction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= (0,1)</a:t>
            </a:r>
          </a:p>
          <a:p>
            <a:pPr>
              <a:lnSpc>
                <a:spcPct val="120000"/>
              </a:lnSpc>
            </a:pP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Location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= (</a:t>
            </a:r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2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Xpart</a:t>
            </a:r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0)</a:t>
            </a:r>
          </a:p>
          <a:p>
            <a:pPr>
              <a:lnSpc>
                <a:spcPct val="120000"/>
              </a:lnSpc>
            </a:pP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Time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4.0e-12</a:t>
            </a:r>
          </a:p>
          <a:p>
            <a:pPr>
              <a:lnSpc>
                <a:spcPct val="120000"/>
              </a:lnSpc>
            </a:pP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Length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@Length@</a:t>
            </a:r>
          </a:p>
          <a:p>
            <a:pPr>
              <a:lnSpc>
                <a:spcPct val="120000"/>
              </a:lnSpc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Wt_hi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2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rpart</a:t>
            </a:r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</a:p>
          <a:p>
            <a:pPr>
              <a:lnSpc>
                <a:spcPct val="120000"/>
              </a:lnSpc>
            </a:pP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LET_f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@LET@</a:t>
            </a:r>
          </a:p>
          <a:p>
            <a:pPr>
              <a:lnSpc>
                <a:spcPct val="120000"/>
              </a:lnSpc>
            </a:pP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Gaussian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PicoCoulomb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25850" y="4402114"/>
            <a:ext cx="3994876" cy="166199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perspectiveRight" fov="1200000"/>
            <a:lightRig rig="threePt" dir="t"/>
          </a:scene3d>
          <a:sp3d>
            <a:bevelT w="114300" prst="artDeco"/>
          </a:sp3d>
        </p:spPr>
        <p:txBody>
          <a:bodyPr wrap="none" lIns="182880" tIns="91440" rIns="182880" bIns="91440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Transient </a:t>
            </a:r>
            <a:r>
              <a:rPr lang="en-GB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InitialTime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FinalTime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1e-8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InitialStep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1e-13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MaxStep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1e-10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MinStep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1e-15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    Increment=</a:t>
            </a:r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 Coupled { Poisson Electron Hole }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	Plot ( Time= (</a:t>
            </a:r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1.0e-12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4.0e-12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GB" sz="1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5.0e-12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8962931" y="652157"/>
            <a:ext cx="756662" cy="58816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191307" y="375158"/>
            <a:ext cx="23708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 (0,1) = perpendicular, downwards</a:t>
            </a:r>
            <a:endParaRPr lang="en-GB" sz="1200" b="1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9173648" y="1133112"/>
            <a:ext cx="649810" cy="32592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823458" y="809946"/>
            <a:ext cx="2368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e.g. (30,0) = located at x = 30 µm and the front surface (y = 0 µm) </a:t>
            </a:r>
            <a:endParaRPr lang="en-GB" sz="1200" b="1" dirty="0"/>
          </a:p>
        </p:txBody>
      </p:sp>
      <p:cxnSp>
        <p:nvCxnSpPr>
          <p:cNvPr id="32" name="Straight Arrow Connector 31"/>
          <p:cNvCxnSpPr>
            <a:endCxn id="34" idx="1"/>
          </p:cNvCxnSpPr>
          <p:nvPr/>
        </p:nvCxnSpPr>
        <p:spPr>
          <a:xfrm flipV="1">
            <a:off x="8885405" y="1700317"/>
            <a:ext cx="1001427" cy="5879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9886832" y="1469484"/>
            <a:ext cx="1538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HI charge density is introduced at t = 4 </a:t>
            </a:r>
            <a:r>
              <a:rPr lang="en-US" sz="1200" b="1" dirty="0" err="1" smtClean="0"/>
              <a:t>ps</a:t>
            </a:r>
            <a:r>
              <a:rPr lang="en-US" sz="1200" b="1" dirty="0" smtClean="0"/>
              <a:t> </a:t>
            </a:r>
            <a:endParaRPr lang="en-GB" sz="1200" b="1" dirty="0"/>
          </a:p>
        </p:txBody>
      </p:sp>
      <p:cxnSp>
        <p:nvCxnSpPr>
          <p:cNvPr id="35" name="Straight Arrow Connector 34"/>
          <p:cNvCxnSpPr>
            <a:endCxn id="37" idx="1"/>
          </p:cNvCxnSpPr>
          <p:nvPr/>
        </p:nvCxnSpPr>
        <p:spPr>
          <a:xfrm>
            <a:off x="9233193" y="1988101"/>
            <a:ext cx="653638" cy="8154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9886831" y="1931149"/>
            <a:ext cx="1950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e.g. 20 = HI range is 20 µm</a:t>
            </a:r>
          </a:p>
        </p:txBody>
      </p:sp>
      <p:cxnSp>
        <p:nvCxnSpPr>
          <p:cNvPr id="39" name="Straight Arrow Connector 38"/>
          <p:cNvCxnSpPr>
            <a:endCxn id="43" idx="1"/>
          </p:cNvCxnSpPr>
          <p:nvPr/>
        </p:nvCxnSpPr>
        <p:spPr>
          <a:xfrm>
            <a:off x="9059298" y="2219100"/>
            <a:ext cx="827533" cy="21804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886831" y="2298642"/>
            <a:ext cx="2090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e.g. 0.05 = HI with is 0.05 µm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9027611" y="2450460"/>
            <a:ext cx="890906" cy="28917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9902674" y="2606050"/>
            <a:ext cx="2090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e.g. 0.01 = LET is 0.01 </a:t>
            </a:r>
            <a:r>
              <a:rPr lang="en-US" sz="1200" b="1" dirty="0" err="1" smtClean="0"/>
              <a:t>pC</a:t>
            </a:r>
            <a:r>
              <a:rPr lang="en-US" sz="1200" b="1" dirty="0" smtClean="0"/>
              <a:t>/µm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8646059" y="2670772"/>
            <a:ext cx="1256614" cy="46172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9902673" y="2958180"/>
            <a:ext cx="2210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The charge density has a lateral Gaussian profile (with </a:t>
            </a:r>
            <a:r>
              <a:rPr lang="en-US" sz="1200" b="1" dirty="0" err="1" smtClean="0"/>
              <a:t>Wt_hi</a:t>
            </a:r>
            <a:r>
              <a:rPr lang="en-US" sz="1200" b="1" dirty="0" smtClean="0"/>
              <a:t> the characteristic width)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8754701" y="3019265"/>
            <a:ext cx="304597" cy="54461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8227205" y="3563880"/>
            <a:ext cx="1892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LET is expressed in </a:t>
            </a:r>
            <a:r>
              <a:rPr lang="en-US" sz="1200" b="1" dirty="0" err="1" smtClean="0"/>
              <a:t>pC</a:t>
            </a:r>
            <a:r>
              <a:rPr lang="en-US" sz="1200" b="1" dirty="0" smtClean="0"/>
              <a:t>/µm, and distances in µm.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 flipV="1">
            <a:off x="4101210" y="4172161"/>
            <a:ext cx="856442" cy="45416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4957652" y="3898366"/>
            <a:ext cx="2225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Time interval of the simulation (e.g. from t = 0 to t = 10 ns)</a:t>
            </a:r>
          </a:p>
        </p:txBody>
      </p:sp>
      <p:cxnSp>
        <p:nvCxnSpPr>
          <p:cNvPr id="68" name="Straight Arrow Connector 67"/>
          <p:cNvCxnSpPr/>
          <p:nvPr/>
        </p:nvCxnSpPr>
        <p:spPr>
          <a:xfrm flipV="1">
            <a:off x="6155073" y="4975119"/>
            <a:ext cx="435840" cy="1672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572959" y="4744287"/>
            <a:ext cx="1774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Parameters to modulate de size of the time steps</a:t>
            </a:r>
          </a:p>
        </p:txBody>
      </p:sp>
      <p:cxnSp>
        <p:nvCxnSpPr>
          <p:cNvPr id="72" name="Straight Arrow Connector 71"/>
          <p:cNvCxnSpPr/>
          <p:nvPr/>
        </p:nvCxnSpPr>
        <p:spPr>
          <a:xfrm flipH="1" flipV="1">
            <a:off x="2161971" y="5395866"/>
            <a:ext cx="635550" cy="6337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84315" y="4744287"/>
            <a:ext cx="2175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For each time step: </a:t>
            </a:r>
            <a:r>
              <a:rPr lang="en-US" sz="1200" b="1" dirty="0" smtClean="0"/>
              <a:t>Coupled calculation of </a:t>
            </a:r>
            <a:r>
              <a:rPr lang="en-US" sz="1200" b="1" dirty="0" smtClean="0">
                <a:solidFill>
                  <a:srgbClr val="0070C0"/>
                </a:solidFill>
              </a:rPr>
              <a:t>Poisson</a:t>
            </a:r>
            <a:r>
              <a:rPr lang="en-US" sz="1200" b="1" dirty="0" smtClean="0"/>
              <a:t> equation and the </a:t>
            </a:r>
            <a:r>
              <a:rPr lang="en-US" sz="1200" b="1" dirty="0" smtClean="0">
                <a:solidFill>
                  <a:srgbClr val="0070C0"/>
                </a:solidFill>
              </a:rPr>
              <a:t>Continuity equations</a:t>
            </a:r>
            <a:r>
              <a:rPr lang="en-US" sz="1200" b="1" dirty="0" smtClean="0"/>
              <a:t> for </a:t>
            </a:r>
            <a:r>
              <a:rPr lang="en-US" sz="1200" b="1" dirty="0" smtClean="0">
                <a:solidFill>
                  <a:srgbClr val="0070C0"/>
                </a:solidFill>
              </a:rPr>
              <a:t>electrons</a:t>
            </a:r>
            <a:r>
              <a:rPr lang="en-US" sz="1200" b="1" dirty="0" smtClean="0"/>
              <a:t> and </a:t>
            </a:r>
            <a:r>
              <a:rPr lang="en-US" sz="1200" b="1" dirty="0" smtClean="0">
                <a:solidFill>
                  <a:srgbClr val="0070C0"/>
                </a:solidFill>
              </a:rPr>
              <a:t>holes</a:t>
            </a:r>
          </a:p>
          <a:p>
            <a:r>
              <a:rPr lang="en-US" sz="1200" b="1" dirty="0" smtClean="0"/>
              <a:t>- i.e. the new boundary conditions (</a:t>
            </a:r>
            <a:r>
              <a:rPr lang="en-US" sz="1200" b="1" dirty="0" err="1" smtClean="0"/>
              <a:t>Efield</a:t>
            </a:r>
            <a:r>
              <a:rPr lang="en-US" sz="1200" b="1" dirty="0" smtClean="0"/>
              <a:t>/potential), and the new carrier distribution</a:t>
            </a:r>
          </a:p>
        </p:txBody>
      </p:sp>
      <p:cxnSp>
        <p:nvCxnSpPr>
          <p:cNvPr id="79" name="Straight Arrow Connector 78"/>
          <p:cNvCxnSpPr>
            <a:endCxn id="82" idx="1"/>
          </p:cNvCxnSpPr>
          <p:nvPr/>
        </p:nvCxnSpPr>
        <p:spPr>
          <a:xfrm>
            <a:off x="6155073" y="5830432"/>
            <a:ext cx="365653" cy="15218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6520726" y="5751783"/>
            <a:ext cx="1774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Save solutions at given t</a:t>
            </a:r>
          </a:p>
          <a:p>
            <a:r>
              <a:rPr lang="en-US" sz="1200" b="1" dirty="0" smtClean="0"/>
              <a:t>(e.g. 1, 4 and 5 </a:t>
            </a:r>
            <a:r>
              <a:rPr lang="en-US" sz="1200" b="1" dirty="0" err="1" smtClean="0"/>
              <a:t>ps</a:t>
            </a:r>
            <a:r>
              <a:rPr lang="en-US" sz="1200" b="1" dirty="0" smtClean="0"/>
              <a:t>)</a:t>
            </a: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2608" y="4210486"/>
            <a:ext cx="2730436" cy="249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21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0772" y="188914"/>
            <a:ext cx="11600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Example:</a:t>
            </a:r>
            <a:endParaRPr lang="en-GB" sz="2000" b="1" u="sng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238" y="1024230"/>
            <a:ext cx="1056624" cy="1812444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610772" y="3547248"/>
            <a:ext cx="4437723" cy="2559230"/>
            <a:chOff x="707669" y="3425386"/>
            <a:chExt cx="4437723" cy="255923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l="3325" r="3159" b="3027"/>
            <a:stretch/>
          </p:blipFill>
          <p:spPr>
            <a:xfrm>
              <a:off x="1448553" y="3998747"/>
              <a:ext cx="2209046" cy="1985869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 flipH="1" flipV="1">
              <a:off x="1828800" y="3718089"/>
              <a:ext cx="434566" cy="101159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07669" y="3425386"/>
              <a:ext cx="25381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 Different </a:t>
              </a:r>
              <a:r>
                <a:rPr lang="en-US" sz="1200" b="1" dirty="0" smtClean="0">
                  <a:solidFill>
                    <a:srgbClr val="0070C0"/>
                  </a:solidFill>
                </a:rPr>
                <a:t>@Length@ </a:t>
              </a:r>
              <a:r>
                <a:rPr lang="en-US" sz="1200" b="1" dirty="0" smtClean="0"/>
                <a:t>values (Range) </a:t>
              </a:r>
              <a:endParaRPr lang="en-GB" sz="1200" b="1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3476531" y="3838670"/>
              <a:ext cx="561315" cy="89101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349772" y="3581419"/>
              <a:ext cx="17956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 Different </a:t>
              </a:r>
              <a:r>
                <a:rPr lang="en-US" sz="1200" b="1" dirty="0" smtClean="0">
                  <a:solidFill>
                    <a:srgbClr val="0070C0"/>
                  </a:solidFill>
                </a:rPr>
                <a:t>@LET@ </a:t>
              </a:r>
              <a:r>
                <a:rPr lang="en-US" sz="1200" b="1" dirty="0" smtClean="0"/>
                <a:t>values </a:t>
              </a:r>
              <a:endParaRPr lang="en-GB" sz="1200" b="1" dirty="0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3777" y="524197"/>
            <a:ext cx="6274127" cy="577249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259250" y="2407169"/>
            <a:ext cx="178766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C00000"/>
                </a:solidFill>
              </a:rPr>
              <a:t>LET</a:t>
            </a:r>
            <a:r>
              <a:rPr lang="en-US" sz="1600" b="1" baseline="-25000" dirty="0" err="1" smtClean="0">
                <a:solidFill>
                  <a:srgbClr val="C00000"/>
                </a:solidFill>
              </a:rPr>
              <a:t>th</a:t>
            </a:r>
            <a:r>
              <a:rPr lang="en-US" sz="1600" b="1" dirty="0" smtClean="0">
                <a:solidFill>
                  <a:srgbClr val="C00000"/>
                </a:solidFill>
              </a:rPr>
              <a:t> = 0.09 </a:t>
            </a:r>
            <a:r>
              <a:rPr lang="en-US" sz="1600" b="1" dirty="0" err="1" smtClean="0">
                <a:solidFill>
                  <a:srgbClr val="C00000"/>
                </a:solidFill>
              </a:rPr>
              <a:t>pC</a:t>
            </a:r>
            <a:r>
              <a:rPr lang="en-US" sz="1600" b="1" dirty="0" smtClean="0">
                <a:solidFill>
                  <a:srgbClr val="C00000"/>
                </a:solidFill>
              </a:rPr>
              <a:t>/um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55536" y="586742"/>
            <a:ext cx="37979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1</a:t>
            </a:r>
            <a:r>
              <a:rPr lang="en-US" b="1" baseline="30000" dirty="0" smtClean="0">
                <a:solidFill>
                  <a:srgbClr val="C00000"/>
                </a:solidFill>
              </a:rPr>
              <a:t>st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/>
              <a:t>Creation of the Structure</a:t>
            </a:r>
          </a:p>
          <a:p>
            <a:pPr lvl="1"/>
            <a:r>
              <a:rPr lang="en-US" sz="1400" b="1" dirty="0" err="1" smtClean="0">
                <a:solidFill>
                  <a:srgbClr val="0070C0"/>
                </a:solidFill>
              </a:rPr>
              <a:t>X_part</a:t>
            </a:r>
            <a:r>
              <a:rPr lang="en-US" sz="1400" dirty="0" smtClean="0"/>
              <a:t> = 30 µm  </a:t>
            </a:r>
            <a:r>
              <a:rPr lang="en-US" sz="1400" dirty="0" smtClean="0"/>
              <a:t>(SE </a:t>
            </a:r>
            <a:r>
              <a:rPr lang="en-US" sz="1400" dirty="0" smtClean="0"/>
              <a:t>position)</a:t>
            </a:r>
          </a:p>
          <a:p>
            <a:pPr marL="1097280" lvl="2" indent="-640080"/>
            <a:r>
              <a:rPr lang="en-US" sz="1400" b="1" dirty="0" err="1" smtClean="0">
                <a:solidFill>
                  <a:srgbClr val="0070C0"/>
                </a:solidFill>
              </a:rPr>
              <a:t>r_part</a:t>
            </a:r>
            <a:r>
              <a:rPr lang="en-US" sz="1400" dirty="0" smtClean="0">
                <a:solidFill>
                  <a:srgbClr val="0070C0"/>
                </a:solidFill>
              </a:rPr>
              <a:t> </a:t>
            </a:r>
            <a:r>
              <a:rPr lang="en-US" sz="1400" dirty="0" smtClean="0"/>
              <a:t>= 0.05 µm (characteristic width of the generated charge density)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26830" y="3231219"/>
            <a:ext cx="282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3</a:t>
            </a:r>
            <a:r>
              <a:rPr lang="en-US" b="1" baseline="30000" dirty="0" smtClean="0">
                <a:solidFill>
                  <a:srgbClr val="C00000"/>
                </a:solidFill>
              </a:rPr>
              <a:t>rd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/>
              <a:t>Single Event Simulation</a:t>
            </a:r>
            <a:endParaRPr lang="en-US" b="1" dirty="0" smtClean="0"/>
          </a:p>
        </p:txBody>
      </p:sp>
      <p:grpSp>
        <p:nvGrpSpPr>
          <p:cNvPr id="21" name="Group 20"/>
          <p:cNvGrpSpPr/>
          <p:nvPr/>
        </p:nvGrpSpPr>
        <p:grpSpPr>
          <a:xfrm>
            <a:off x="1776413" y="1810522"/>
            <a:ext cx="3401518" cy="1736726"/>
            <a:chOff x="1630417" y="1479242"/>
            <a:chExt cx="3401518" cy="1736726"/>
          </a:xfrm>
        </p:grpSpPr>
        <p:sp>
          <p:nvSpPr>
            <p:cNvPr id="15" name="TextBox 14"/>
            <p:cNvSpPr txBox="1"/>
            <p:nvPr/>
          </p:nvSpPr>
          <p:spPr>
            <a:xfrm>
              <a:off x="1630417" y="1479242"/>
              <a:ext cx="2488213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2</a:t>
              </a:r>
              <a:r>
                <a:rPr lang="en-US" b="1" baseline="30000" dirty="0" smtClean="0">
                  <a:solidFill>
                    <a:srgbClr val="C00000"/>
                  </a:solidFill>
                </a:rPr>
                <a:t>nd</a:t>
              </a:r>
              <a:r>
                <a:rPr lang="en-US" b="1" dirty="0" smtClean="0"/>
                <a:t> Electrical Simulation</a:t>
              </a:r>
            </a:p>
            <a:p>
              <a:pPr lvl="1"/>
              <a:r>
                <a:rPr lang="en-US" sz="1400" dirty="0" smtClean="0"/>
                <a:t>Vs = </a:t>
              </a:r>
              <a:r>
                <a:rPr lang="en-US" sz="1400" b="1" dirty="0" smtClean="0">
                  <a:solidFill>
                    <a:srgbClr val="0070C0"/>
                  </a:solidFill>
                </a:rPr>
                <a:t>Vg</a:t>
              </a:r>
              <a:r>
                <a:rPr lang="en-US" sz="1400" dirty="0" smtClean="0"/>
                <a:t> = 0 V (fixed)</a:t>
              </a:r>
            </a:p>
            <a:p>
              <a:pPr marL="822960" lvl="1" indent="-365760"/>
              <a:r>
                <a:rPr lang="en-US" sz="1400" b="1" dirty="0" err="1" smtClean="0">
                  <a:solidFill>
                    <a:srgbClr val="0070C0"/>
                  </a:solidFill>
                </a:rPr>
                <a:t>Vd</a:t>
              </a:r>
              <a:r>
                <a:rPr lang="en-US" sz="1400" b="1" dirty="0" smtClean="0">
                  <a:solidFill>
                    <a:srgbClr val="0070C0"/>
                  </a:solidFill>
                </a:rPr>
                <a:t> </a:t>
              </a:r>
              <a:r>
                <a:rPr lang="en-US" sz="1400" dirty="0" smtClean="0"/>
                <a:t>=</a:t>
              </a:r>
              <a:r>
                <a:rPr lang="en-US" sz="1400" b="1" dirty="0" smtClean="0">
                  <a:solidFill>
                    <a:srgbClr val="0070C0"/>
                  </a:solidFill>
                </a:rPr>
                <a:t> </a:t>
              </a:r>
              <a:r>
                <a:rPr lang="en-US" sz="1400" dirty="0" smtClean="0"/>
                <a:t>500 V (sweep from 0 to 500 V)</a:t>
              </a:r>
            </a:p>
            <a:p>
              <a:pPr lvl="1"/>
              <a:r>
                <a:rPr lang="en-US" sz="1400" dirty="0" smtClean="0"/>
                <a:t>Final solution saved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/>
            <a:srcRect r="31450"/>
            <a:stretch/>
          </p:blipFill>
          <p:spPr>
            <a:xfrm>
              <a:off x="4037846" y="1499373"/>
              <a:ext cx="994089" cy="1716595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/>
            <p:nvPr/>
          </p:nvCxnSpPr>
          <p:spPr>
            <a:xfrm flipV="1">
              <a:off x="3657599" y="2335008"/>
              <a:ext cx="355430" cy="15989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ight Arrow 21"/>
          <p:cNvSpPr/>
          <p:nvPr/>
        </p:nvSpPr>
        <p:spPr>
          <a:xfrm rot="20533100">
            <a:off x="3935699" y="5084570"/>
            <a:ext cx="1455446" cy="1587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 rot="20513190">
            <a:off x="4047184" y="4621528"/>
            <a:ext cx="987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Transient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Simulation</a:t>
            </a:r>
            <a:endParaRPr lang="en-GB" sz="1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6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296281BA9F4E4FAF193737C414B3AF" ma:contentTypeVersion="0" ma:contentTypeDescription="Create a new document." ma:contentTypeScope="" ma:versionID="8be096052bf6c0a9a1637d09bc9cd93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5923CB5-ED7F-4881-A226-75CBAEA13D4C}"/>
</file>

<file path=customXml/itemProps2.xml><?xml version="1.0" encoding="utf-8"?>
<ds:datastoreItem xmlns:ds="http://schemas.openxmlformats.org/officeDocument/2006/customXml" ds:itemID="{9FC15FBA-782E-4614-8933-E944C7C529F8}"/>
</file>

<file path=customXml/itemProps3.xml><?xml version="1.0" encoding="utf-8"?>
<ds:datastoreItem xmlns:ds="http://schemas.openxmlformats.org/officeDocument/2006/customXml" ds:itemID="{628AF9C3-DECF-4F2A-BBAA-361F9AD6BE10}"/>
</file>

<file path=docProps/app.xml><?xml version="1.0" encoding="utf-8"?>
<Properties xmlns="http://schemas.openxmlformats.org/officeDocument/2006/extended-properties" xmlns:vt="http://schemas.openxmlformats.org/officeDocument/2006/docPropsVTypes">
  <TotalTime>2168</TotalTime>
  <Words>1943</Words>
  <Application>Microsoft Office PowerPoint</Application>
  <PresentationFormat>Widescreen</PresentationFormat>
  <Paragraphs>355</Paragraphs>
  <Slides>32</Slides>
  <Notes>0</Notes>
  <HiddenSlides>4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Calibri Light</vt:lpstr>
      <vt:lpstr>Cambria Math</vt:lpstr>
      <vt:lpstr>Verdana</vt:lpstr>
      <vt:lpstr>Wingdings</vt:lpstr>
      <vt:lpstr>Office Theme</vt:lpstr>
      <vt:lpstr>Simulation of SEE with Sentaurus TCAD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¡Muchas Gracias!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of SEB with Sentaurus TCAD</dc:title>
  <dc:creator>Pablo Fernandez Martinez</dc:creator>
  <cp:lastModifiedBy>Pablo Fernandez Martinez</cp:lastModifiedBy>
  <cp:revision>133</cp:revision>
  <dcterms:created xsi:type="dcterms:W3CDTF">2017-04-20T12:12:11Z</dcterms:created>
  <dcterms:modified xsi:type="dcterms:W3CDTF">2017-05-11T09:09:15Z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0x010100AB296281BA9F4E4FAF193737C414B3AF</vt:lpwstr>
  </property>
</Properties>
</file>