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24"/>
  </p:notesMasterIdLst>
  <p:handoutMasterIdLst>
    <p:handoutMasterId r:id="rId25"/>
  </p:handoutMasterIdLst>
  <p:sldIdLst>
    <p:sldId id="1350" r:id="rId3"/>
    <p:sldId id="1365" r:id="rId4"/>
    <p:sldId id="1403" r:id="rId5"/>
    <p:sldId id="1402" r:id="rId6"/>
    <p:sldId id="1396" r:id="rId7"/>
    <p:sldId id="1398" r:id="rId8"/>
    <p:sldId id="1385" r:id="rId9"/>
    <p:sldId id="1393" r:id="rId10"/>
    <p:sldId id="1381" r:id="rId11"/>
    <p:sldId id="1383" r:id="rId12"/>
    <p:sldId id="1384" r:id="rId13"/>
    <p:sldId id="1386" r:id="rId14"/>
    <p:sldId id="1388" r:id="rId15"/>
    <p:sldId id="1391" r:id="rId16"/>
    <p:sldId id="1389" r:id="rId17"/>
    <p:sldId id="1392" r:id="rId18"/>
    <p:sldId id="1405" r:id="rId19"/>
    <p:sldId id="1387" r:id="rId20"/>
    <p:sldId id="1367" r:id="rId21"/>
    <p:sldId id="1397" r:id="rId22"/>
    <p:sldId id="140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623" autoAdjust="0"/>
    <p:restoredTop sz="97335" autoAdjust="0"/>
  </p:normalViewPr>
  <p:slideViewPr>
    <p:cSldViewPr>
      <p:cViewPr varScale="1">
        <p:scale>
          <a:sx n="206" d="100"/>
          <a:sy n="206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6/4/17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6/4/17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4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4" Type="http://schemas.openxmlformats.org/officeDocument/2006/relationships/image" Target="../media/image3.png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2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8-1-2013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Link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1674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Animated G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6203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0v1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92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Availability Working Group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>
                    <a:lumMod val="65000"/>
                  </a:srgbClr>
                </a:solidFill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20786061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Evian Preparation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796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8540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502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2803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01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961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3535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2315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6009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SMP @ MPP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800" kern="0" dirty="0" smtClean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72828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6" Type="http://schemas.openxmlformats.org/officeDocument/2006/relationships/image" Target="../media/image1.emf"/><Relationship Id="rId17" Type="http://schemas.openxmlformats.org/officeDocument/2006/relationships/image" Target="../media/image2.w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hyperlink" Target="http://pbc.web.cern.ch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Relationship Id="rId3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51054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Mike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Lamont for PBC coordination (</a:t>
            </a:r>
            <a:r>
              <a:rPr lang="en-US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Joerg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Jaeckel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Claude </a:t>
            </a:r>
            <a:r>
              <a:rPr lang="en-US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Vallée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and the BDF team</a:t>
            </a: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  <a:r>
              <a:rPr lang="en-US" sz="200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June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2017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610" y="3276600"/>
            <a:ext cx="8458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Status and News</a:t>
            </a:r>
            <a:endParaRPr lang="en-US" sz="3200" b="1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4800"/>
            <a:ext cx="3166571" cy="28427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8200" y="39624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Overview </a:t>
            </a:r>
            <a:r>
              <a:rPr lang="en-US" dirty="0"/>
              <a:t>of </a:t>
            </a:r>
            <a:r>
              <a:rPr lang="en-US" dirty="0" smtClean="0"/>
              <a:t>the </a:t>
            </a:r>
            <a:r>
              <a:rPr lang="en-US" dirty="0"/>
              <a:t>PBC-</a:t>
            </a:r>
            <a:r>
              <a:rPr lang="en-US" dirty="0" err="1"/>
              <a:t>acc</a:t>
            </a:r>
            <a:r>
              <a:rPr lang="en-US" dirty="0"/>
              <a:t> </a:t>
            </a:r>
            <a:r>
              <a:rPr lang="en-US" dirty="0" smtClean="0"/>
              <a:t>activities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</a:t>
            </a:r>
            <a:r>
              <a:rPr lang="en-US" dirty="0" smtClean="0"/>
              <a:t>etails of </a:t>
            </a:r>
            <a:r>
              <a:rPr lang="en-US" dirty="0"/>
              <a:t>the BDF </a:t>
            </a:r>
            <a:r>
              <a:rPr lang="en-US" dirty="0" smtClean="0"/>
              <a:t>planning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F</a:t>
            </a:r>
            <a:r>
              <a:rPr lang="en-US" dirty="0" smtClean="0"/>
              <a:t>uture </a:t>
            </a:r>
            <a:r>
              <a:rPr lang="en-US" dirty="0"/>
              <a:t>PBC meetings</a:t>
            </a:r>
          </a:p>
        </p:txBody>
      </p:sp>
    </p:spTree>
    <p:extLst>
      <p:ext uri="{BB962C8B-B14F-4D97-AF65-F5344CB8AC3E}">
        <p14:creationId xmlns:p14="http://schemas.microsoft.com/office/powerpoint/2010/main" val="170980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0"/>
            <a:ext cx="9144000" cy="51435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delivery – one possibility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58674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Polarized proton source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473360" y="5943600"/>
            <a:ext cx="76200" cy="76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3529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R-plus-galleri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0"/>
            <a:ext cx="8558127" cy="68580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2251075" y="3352800"/>
            <a:ext cx="3311525" cy="57150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29000" y="30596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160 m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" name="Picture 2" descr="Screen Shot 2017-06-07 at 6.19.1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05000"/>
            <a:ext cx="3505200" cy="322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643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beams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9144000" cy="51424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57800" y="6477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Lau </a:t>
            </a:r>
            <a:r>
              <a:rPr lang="en-US" dirty="0" err="1" smtClean="0"/>
              <a:t>Gatignon</a:t>
            </a:r>
            <a:r>
              <a:rPr lang="en-US" dirty="0" smtClean="0"/>
              <a:t>, Markus </a:t>
            </a:r>
            <a:r>
              <a:rPr lang="en-US" dirty="0" err="1" smtClean="0"/>
              <a:t>Brugger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522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Injector complex performance after LIU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648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Proton </a:t>
            </a:r>
            <a:r>
              <a:rPr lang="en-US" dirty="0"/>
              <a:t>delivery through the CERN accelerator complex will be </a:t>
            </a:r>
            <a:r>
              <a:rPr lang="en-US" dirty="0" smtClean="0"/>
              <a:t>developed </a:t>
            </a:r>
            <a:r>
              <a:rPr lang="en-US" dirty="0"/>
              <a:t>in view of the potential provided by </a:t>
            </a:r>
            <a:r>
              <a:rPr lang="en-US" dirty="0" smtClean="0"/>
              <a:t>LIU</a:t>
            </a:r>
            <a:r>
              <a:rPr lang="en-US" dirty="0"/>
              <a:t>;</a:t>
            </a:r>
            <a:r>
              <a:rPr lang="en-US" dirty="0" smtClean="0"/>
              <a:t> included </a:t>
            </a:r>
            <a:r>
              <a:rPr lang="en-US" dirty="0"/>
              <a:t>in the analysis:</a:t>
            </a:r>
          </a:p>
          <a:p>
            <a:pPr lvl="1"/>
            <a:r>
              <a:rPr lang="en-US" dirty="0"/>
              <a:t>LHC and HL-LHC</a:t>
            </a:r>
          </a:p>
          <a:p>
            <a:pPr lvl="1"/>
            <a:r>
              <a:rPr lang="en-US" dirty="0"/>
              <a:t>Existing non-LHC physics users and their future perspectives 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Potential new physics users, in particular </a:t>
            </a:r>
            <a:r>
              <a:rPr lang="en-US" dirty="0" err="1">
                <a:solidFill>
                  <a:srgbClr val="FF0000"/>
                </a:solidFill>
              </a:rPr>
              <a:t>SHiP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Considerations on the </a:t>
            </a:r>
            <a:r>
              <a:rPr lang="en-US" dirty="0" smtClean="0"/>
              <a:t>optimization </a:t>
            </a:r>
            <a:r>
              <a:rPr lang="en-US" dirty="0"/>
              <a:t>of the delivery rates</a:t>
            </a:r>
          </a:p>
          <a:p>
            <a:pPr lvl="1"/>
            <a:r>
              <a:rPr lang="en-US" dirty="0"/>
              <a:t>Limitations, areas of improvement, </a:t>
            </a:r>
            <a:r>
              <a:rPr lang="en-US" dirty="0" smtClean="0"/>
              <a:t>challenges </a:t>
            </a:r>
          </a:p>
          <a:p>
            <a:r>
              <a:rPr lang="en-US" dirty="0"/>
              <a:t>Beam losses in all accelerators </a:t>
            </a:r>
            <a:r>
              <a:rPr lang="en-US" dirty="0" smtClean="0"/>
              <a:t>- machine </a:t>
            </a:r>
            <a:r>
              <a:rPr lang="en-US" dirty="0"/>
              <a:t>activation</a:t>
            </a:r>
          </a:p>
          <a:p>
            <a:r>
              <a:rPr lang="en-US" dirty="0" smtClean="0"/>
              <a:t>Other </a:t>
            </a:r>
            <a:r>
              <a:rPr lang="en-US" dirty="0"/>
              <a:t>intensity </a:t>
            </a:r>
            <a:r>
              <a:rPr lang="en-US" dirty="0" smtClean="0"/>
              <a:t>limitations and mitigation</a:t>
            </a:r>
          </a:p>
          <a:p>
            <a:pPr lvl="1"/>
            <a:r>
              <a:rPr lang="en-US" dirty="0" smtClean="0"/>
              <a:t>PS </a:t>
            </a:r>
          </a:p>
          <a:p>
            <a:pPr lvl="2"/>
            <a:r>
              <a:rPr lang="en-US" dirty="0" smtClean="0"/>
              <a:t>RF power, instabilities, extraction beam loss</a:t>
            </a:r>
          </a:p>
          <a:p>
            <a:pPr lvl="2"/>
            <a:r>
              <a:rPr lang="en-US" dirty="0" smtClean="0"/>
              <a:t>MTE, barrier bucket, higher extraction energy…</a:t>
            </a:r>
          </a:p>
          <a:p>
            <a:pPr lvl="1"/>
            <a:r>
              <a:rPr lang="en-US" dirty="0" smtClean="0"/>
              <a:t>SPS </a:t>
            </a:r>
          </a:p>
          <a:p>
            <a:pPr lvl="2"/>
            <a:r>
              <a:rPr lang="en-US" dirty="0" smtClean="0"/>
              <a:t>RF power, instabilities, e-cloud, beam dump, extraction losses</a:t>
            </a:r>
          </a:p>
          <a:p>
            <a:pPr lvl="2"/>
            <a:r>
              <a:rPr lang="en-US" dirty="0" smtClean="0"/>
              <a:t>RF capture,  800 MHz, gamma jump quads, extraction monitoring and control, collimators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486400"/>
            <a:ext cx="6934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 fellow</a:t>
            </a:r>
            <a:r>
              <a:rPr lang="en-US" dirty="0"/>
              <a:t> for fixed target beams intensity </a:t>
            </a:r>
            <a:r>
              <a:rPr lang="en-US" dirty="0" smtClean="0"/>
              <a:t>limitations (Giovanni, </a:t>
            </a:r>
            <a:r>
              <a:rPr lang="en-US" dirty="0" err="1" smtClean="0"/>
              <a:t>Hannes</a:t>
            </a:r>
            <a:r>
              <a:rPr lang="en-US" dirty="0" smtClean="0"/>
              <a:t>)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 Ph.D.</a:t>
            </a:r>
            <a:r>
              <a:rPr lang="en-US" dirty="0" smtClean="0"/>
              <a:t> for PS barrier bucket studies (</a:t>
            </a:r>
            <a:r>
              <a:rPr lang="en-US" dirty="0" err="1" smtClean="0"/>
              <a:t>Heiko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648866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Giovanni </a:t>
            </a:r>
            <a:r>
              <a:rPr lang="en-US" dirty="0" err="1" smtClean="0"/>
              <a:t>Rumolo</a:t>
            </a:r>
            <a:r>
              <a:rPr lang="en-US" dirty="0" smtClean="0"/>
              <a:t>, </a:t>
            </a:r>
            <a:r>
              <a:rPr lang="en-US" dirty="0" err="1" smtClean="0"/>
              <a:t>Hannes</a:t>
            </a:r>
            <a:r>
              <a:rPr lang="en-US" dirty="0" smtClean="0"/>
              <a:t> </a:t>
            </a:r>
            <a:r>
              <a:rPr lang="en-US" dirty="0" err="1" smtClean="0"/>
              <a:t>Bartosik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04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09600"/>
            <a:ext cx="2819400" cy="1978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 factory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305800" cy="2209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Well-motivated initiative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team </a:t>
            </a:r>
            <a:r>
              <a:rPr lang="en-US" dirty="0" smtClean="0"/>
              <a:t>at CERN </a:t>
            </a:r>
            <a:r>
              <a:rPr lang="en-US" dirty="0" smtClean="0"/>
              <a:t>and elsewhere already formed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Scientific associate</a:t>
            </a:r>
            <a:r>
              <a:rPr lang="en-US" dirty="0" smtClean="0"/>
              <a:t> </a:t>
            </a:r>
            <a:r>
              <a:rPr lang="en-US" dirty="0" smtClean="0"/>
              <a:t>at </a:t>
            </a:r>
            <a:r>
              <a:rPr lang="en-US" dirty="0" smtClean="0"/>
              <a:t>CERN for ~1 year </a:t>
            </a:r>
            <a:r>
              <a:rPr lang="en-US" dirty="0" smtClean="0"/>
              <a:t>to concentrate on this </a:t>
            </a:r>
            <a:r>
              <a:rPr lang="en-US" dirty="0" smtClean="0"/>
              <a:t>effort</a:t>
            </a:r>
          </a:p>
          <a:p>
            <a:r>
              <a:rPr lang="en-US" dirty="0" smtClean="0"/>
              <a:t>MD program established</a:t>
            </a:r>
          </a:p>
          <a:p>
            <a:r>
              <a:rPr lang="en-US" dirty="0" smtClean="0"/>
              <a:t>Simulation software development and tests</a:t>
            </a:r>
          </a:p>
          <a:p>
            <a:r>
              <a:rPr lang="en-US" dirty="0" smtClean="0"/>
              <a:t>GF workshop incoming</a:t>
            </a:r>
          </a:p>
          <a:p>
            <a:r>
              <a:rPr lang="en-US" dirty="0" smtClean="0"/>
              <a:t>Conceptual studies of applied GF research tools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914400"/>
            <a:ext cx="1165730" cy="1143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4572000"/>
            <a:ext cx="7696200" cy="21056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838200"/>
            <a:ext cx="2326415" cy="1371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72400" y="22860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Witek</a:t>
            </a:r>
            <a:r>
              <a:rPr lang="en-US" sz="1400" dirty="0" smtClean="0"/>
              <a:t> </a:t>
            </a:r>
            <a:r>
              <a:rPr lang="en-US" sz="1400" dirty="0" err="1" smtClean="0"/>
              <a:t>Krasny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101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nuSTORM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438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Meeting</a:t>
            </a:r>
            <a:r>
              <a:rPr lang="en-US" dirty="0" smtClean="0"/>
              <a:t> </a:t>
            </a:r>
            <a:r>
              <a:rPr lang="en-US" dirty="0" smtClean="0"/>
              <a:t>in UK </a:t>
            </a:r>
            <a:r>
              <a:rPr lang="en-US" dirty="0" smtClean="0"/>
              <a:t>in Feb</a:t>
            </a:r>
            <a:r>
              <a:rPr lang="en-US" dirty="0" smtClean="0"/>
              <a:t>. </a:t>
            </a:r>
            <a:r>
              <a:rPr lang="en-US" dirty="0" smtClean="0"/>
              <a:t>Keen on exploring options to site at CERN. </a:t>
            </a:r>
          </a:p>
          <a:p>
            <a:r>
              <a:rPr lang="en-US" dirty="0" smtClean="0"/>
              <a:t>Production/capture/ring design already well-</a:t>
            </a:r>
            <a:r>
              <a:rPr lang="en-US" dirty="0" smtClean="0"/>
              <a:t>developed (along with possible siting at FNAL).</a:t>
            </a:r>
            <a:endParaRPr lang="en-US" dirty="0" smtClean="0"/>
          </a:p>
          <a:p>
            <a:r>
              <a:rPr lang="en-US" dirty="0" smtClean="0"/>
              <a:t>Targeting a </a:t>
            </a:r>
            <a:r>
              <a:rPr lang="en-US" dirty="0" smtClean="0"/>
              <a:t>preliminary</a:t>
            </a:r>
            <a:r>
              <a:rPr lang="en-US" dirty="0" smtClean="0"/>
              <a:t> </a:t>
            </a:r>
            <a:r>
              <a:rPr lang="en-US" dirty="0"/>
              <a:t>proposal for siting </a:t>
            </a:r>
            <a:r>
              <a:rPr lang="en-US" dirty="0" smtClean="0"/>
              <a:t>and exploitation at CERN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Possible material outlay to support some (very) preliminary civil engineering/RP studies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5146533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371600"/>
            <a:ext cx="3657600" cy="104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21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AWAKE@PBC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380999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Exploratory study of possible applications of the AWAKE concept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Leads: E. </a:t>
            </a:r>
            <a:r>
              <a:rPr lang="en-US" dirty="0" err="1" smtClean="0">
                <a:solidFill>
                  <a:srgbClr val="008000"/>
                </a:solidFill>
              </a:rPr>
              <a:t>Gschwendtner</a:t>
            </a:r>
            <a:r>
              <a:rPr lang="en-US" dirty="0" smtClean="0">
                <a:solidFill>
                  <a:srgbClr val="008000"/>
                </a:solidFill>
              </a:rPr>
              <a:t>, M. Wing</a:t>
            </a:r>
          </a:p>
          <a:p>
            <a:r>
              <a:rPr lang="en-US" dirty="0" smtClean="0"/>
              <a:t>Possibilities:</a:t>
            </a:r>
          </a:p>
          <a:p>
            <a:pPr lvl="1"/>
            <a:r>
              <a:rPr lang="en-US" dirty="0" smtClean="0"/>
              <a:t>Use of electron beam for test-beam campaigns</a:t>
            </a:r>
          </a:p>
          <a:p>
            <a:pPr lvl="1"/>
            <a:r>
              <a:rPr lang="en-US" dirty="0" smtClean="0"/>
              <a:t>Fixed-target experiments using electron beams</a:t>
            </a:r>
          </a:p>
          <a:p>
            <a:pPr lvl="1"/>
            <a:r>
              <a:rPr lang="en-US" dirty="0" smtClean="0"/>
              <a:t>Searches for dark photons (NA64-like)</a:t>
            </a:r>
          </a:p>
          <a:p>
            <a:pPr lvl="1"/>
            <a:r>
              <a:rPr lang="en-US" dirty="0" smtClean="0"/>
              <a:t>High energy electron-proton collider</a:t>
            </a:r>
            <a:endParaRPr lang="en-US" dirty="0"/>
          </a:p>
          <a:p>
            <a:r>
              <a:rPr lang="en-US" dirty="0" smtClean="0"/>
              <a:t>Key studies</a:t>
            </a:r>
          </a:p>
          <a:p>
            <a:pPr lvl="1"/>
            <a:r>
              <a:rPr lang="en-US" dirty="0" smtClean="0"/>
              <a:t>Particle physics: development of physics cases and experimental design</a:t>
            </a:r>
          </a:p>
          <a:p>
            <a:pPr lvl="1"/>
            <a:r>
              <a:rPr lang="en-US" dirty="0" smtClean="0"/>
              <a:t>Accelerator systems and realistic range of parameters</a:t>
            </a:r>
          </a:p>
          <a:p>
            <a:pPr lvl="1"/>
            <a:r>
              <a:rPr lang="en-US" dirty="0" smtClean="0"/>
              <a:t>Infrastructure and siting </a:t>
            </a:r>
          </a:p>
          <a:p>
            <a:pPr lvl="1"/>
            <a:r>
              <a:rPr lang="en-US" dirty="0" smtClean="0"/>
              <a:t>Possible synergies with AWAKE Run 2 integration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6248400"/>
            <a:ext cx="34290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Request for fellow – not successful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AWAKE-overvi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4648200"/>
            <a:ext cx="4346111" cy="1981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2596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Fixed Target</a:t>
            </a:r>
            <a:endParaRPr lang="en-US" dirty="0"/>
          </a:p>
        </p:txBody>
      </p:sp>
      <p:pic>
        <p:nvPicPr>
          <p:cNvPr id="4" name="Picture 3" descr="Screen Shot 2017-06-07 at 6.51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057400"/>
            <a:ext cx="6553200" cy="39592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0" y="6400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Stefano </a:t>
            </a:r>
            <a:r>
              <a:rPr lang="en-US" dirty="0" err="1" smtClean="0"/>
              <a:t>Redaelli</a:t>
            </a:r>
            <a:r>
              <a:rPr lang="en-US" dirty="0" smtClean="0"/>
              <a:t>, </a:t>
            </a:r>
            <a:r>
              <a:rPr lang="en-US" dirty="0" err="1" smtClean="0"/>
              <a:t>Massi</a:t>
            </a:r>
            <a:r>
              <a:rPr lang="en-US" dirty="0" smtClean="0"/>
              <a:t> Ferro-</a:t>
            </a:r>
            <a:r>
              <a:rPr lang="en-US" dirty="0" err="1" smtClean="0"/>
              <a:t>Luzzi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Considerable lively interest in the various options (internal gas-jet; target-crystal; crystal-target-crystal</a:t>
            </a:r>
            <a:r>
              <a:rPr lang="en-US" dirty="0" smtClean="0"/>
              <a:t>). </a:t>
            </a:r>
            <a:r>
              <a:rPr lang="en-US" dirty="0" err="1" smtClean="0"/>
              <a:t>LHCb</a:t>
            </a:r>
            <a:r>
              <a:rPr lang="en-US" dirty="0" smtClean="0"/>
              <a:t>, ALICE, UA9 in the mix.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19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3276600"/>
            <a:ext cx="4461841" cy="33402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1143000"/>
            <a:ext cx="777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Mini-IAXO </a:t>
            </a:r>
            <a:r>
              <a:rPr lang="en-US" b="1" dirty="0"/>
              <a:t>concept</a:t>
            </a:r>
            <a:r>
              <a:rPr lang="en-US" dirty="0"/>
              <a:t>: An intermediate stage with prototyping activities + relevant physics reach.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Strongly pursued at the moment. High motivation in the collaboration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Work in progress. Conceptual design quite advanced, incl. rough cost &amp; physics reach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First sketch </a:t>
            </a:r>
            <a:r>
              <a:rPr lang="en-US" dirty="0" smtClean="0"/>
              <a:t>: </a:t>
            </a:r>
            <a:r>
              <a:rPr lang="en-US" dirty="0"/>
              <a:t>10 m 60 cm diameter bore.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657600"/>
            <a:ext cx="3581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PBC fellow to work on IAXO magnet development -- AFC Nov 17</a:t>
            </a:r>
          </a:p>
          <a:p>
            <a:endParaRPr lang="en-US" dirty="0" smtClean="0"/>
          </a:p>
          <a:p>
            <a:r>
              <a:rPr lang="en-US" dirty="0" smtClean="0"/>
              <a:t>Discussions with </a:t>
            </a:r>
            <a:r>
              <a:rPr lang="en-US" dirty="0"/>
              <a:t>LSW/</a:t>
            </a:r>
            <a:r>
              <a:rPr lang="en-US" dirty="0" smtClean="0"/>
              <a:t>ALPS also in progress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987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Accelerator domain - deliverables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734829"/>
              </p:ext>
            </p:extLst>
          </p:nvPr>
        </p:nvGraphicFramePr>
        <p:xfrm>
          <a:off x="533400" y="1173480"/>
          <a:ext cx="8001001" cy="4693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76400"/>
                <a:gridCol w="63246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COMPLEX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Fully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developed proton performance plan – post LIU era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BDF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Complete technical feasibility studies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Preliminary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Comprehensive 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Design Report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EDM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Fully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developed p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roposal including preliminary costing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CONV.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BEAMS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Establish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r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equirements, initiate feasibility studies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LHC FT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Preliminary conceptual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design report(s)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GAMMA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Exploratory study, initiate initial tests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rgbClr val="008000"/>
                          </a:solidFill>
                        </a:rPr>
                        <a:t>nuSTORM</a:t>
                      </a:r>
                      <a:endParaRPr lang="en-US" b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8000"/>
                          </a:solidFill>
                        </a:rPr>
                        <a:t>Exploratory</a:t>
                      </a:r>
                      <a:r>
                        <a:rPr lang="en-US" b="0" baseline="0" dirty="0" smtClean="0">
                          <a:solidFill>
                            <a:srgbClr val="008000"/>
                          </a:solidFill>
                        </a:rPr>
                        <a:t> s</a:t>
                      </a:r>
                      <a:r>
                        <a:rPr lang="en-US" b="0" dirty="0" smtClean="0">
                          <a:solidFill>
                            <a:srgbClr val="008000"/>
                          </a:solidFill>
                        </a:rPr>
                        <a:t>tudy of implementation at CERN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8000"/>
                          </a:solidFill>
                        </a:rPr>
                        <a:t>Review potential scientific impact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AWAKE+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Exploratory study for potential application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of </a:t>
                      </a:r>
                      <a:r>
                        <a:rPr lang="en-US" baseline="0" smtClean="0">
                          <a:solidFill>
                            <a:srgbClr val="008000"/>
                          </a:solidFill>
                        </a:rPr>
                        <a:t>AWAKE concept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Technology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Explore possible technological contributions by CERN to externally hosted facilities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Facilitate potential use of CERN infrastructure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Study physics case and technical requirements as input to ESU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28800" y="60960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All groups up and running – resources limited in some areas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40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</a:t>
            </a:r>
            <a:endParaRPr lang="en-US" dirty="0"/>
          </a:p>
        </p:txBody>
      </p:sp>
      <p:pic>
        <p:nvPicPr>
          <p:cNvPr id="8" name="Picture 7" descr="Screen Shot 2017-01-19 at 4.58.32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8382000" cy="4661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61722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 See </a:t>
            </a:r>
            <a:r>
              <a:rPr lang="en-US" dirty="0" smtClean="0">
                <a:solidFill>
                  <a:srgbClr val="000090"/>
                </a:solidFill>
                <a:hlinkClick r:id="rId3"/>
              </a:rPr>
              <a:t>//cern.ch/pbc</a:t>
            </a:r>
            <a:r>
              <a:rPr lang="en-US" dirty="0" smtClean="0">
                <a:solidFill>
                  <a:srgbClr val="000090"/>
                </a:solidFill>
              </a:rPr>
              <a:t> for details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Physics  Beyond  Colliders study  heading, shown explicitly in </a:t>
            </a:r>
            <a:r>
              <a:rPr lang="en-US" dirty="0" smtClean="0"/>
              <a:t>the MTP </a:t>
            </a:r>
            <a:r>
              <a:rPr lang="en-US" dirty="0"/>
              <a:t>for the first time, reports the budget allocated to PBC studies until 2019 to prepare the necessary input to the </a:t>
            </a:r>
            <a:r>
              <a:rPr lang="en-US" dirty="0" smtClean="0"/>
              <a:t>ESPP</a:t>
            </a:r>
          </a:p>
          <a:p>
            <a:pPr lvl="1"/>
            <a:r>
              <a:rPr lang="en-US" dirty="0" smtClean="0"/>
              <a:t>e.g</a:t>
            </a:r>
            <a:r>
              <a:rPr lang="en-US" dirty="0"/>
              <a:t>. to complete technical feasibility studies for a possible beam-dump facility at the North Area, and to perform initial civil engineering studies for a possible proton EDM ring </a:t>
            </a:r>
            <a:r>
              <a:rPr lang="en-US" dirty="0" smtClean="0"/>
              <a:t>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162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6-07 at 6.48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3600"/>
            <a:ext cx="9144000" cy="260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20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rth-a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1693"/>
            <a:ext cx="7162800" cy="67501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600" y="6096000"/>
            <a:ext cx="41148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Beam delivery by SPS</a:t>
            </a:r>
          </a:p>
          <a:p>
            <a:r>
              <a:rPr lang="en-US" dirty="0" smtClean="0"/>
              <a:t>Slow extraction with acceptable losses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76200"/>
            <a:ext cx="39624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Civil engineering </a:t>
            </a:r>
          </a:p>
          <a:p>
            <a:r>
              <a:rPr lang="en-US" dirty="0" smtClean="0"/>
              <a:t>Geotechnical and hydrogeology of site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29400" y="0"/>
            <a:ext cx="15240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Existing users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04800"/>
            <a:ext cx="2438400" cy="2999468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4876800" y="1600200"/>
            <a:ext cx="2743200" cy="3493532"/>
            <a:chOff x="4876800" y="1600200"/>
            <a:chExt cx="2743200" cy="3493532"/>
          </a:xfrm>
        </p:grpSpPr>
        <p:sp>
          <p:nvSpPr>
            <p:cNvPr id="8" name="TextBox 7"/>
            <p:cNvSpPr txBox="1"/>
            <p:nvPr/>
          </p:nvSpPr>
          <p:spPr>
            <a:xfrm>
              <a:off x="4876800" y="4724400"/>
              <a:ext cx="2743200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Target and target complex 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6019800" y="1600200"/>
              <a:ext cx="228600" cy="3124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1371600" y="2209800"/>
            <a:ext cx="3733800" cy="646331"/>
            <a:chOff x="1371600" y="2209800"/>
            <a:chExt cx="3733800" cy="646331"/>
          </a:xfrm>
        </p:grpSpPr>
        <p:sp>
          <p:nvSpPr>
            <p:cNvPr id="7" name="TextBox 6"/>
            <p:cNvSpPr txBox="1"/>
            <p:nvPr/>
          </p:nvSpPr>
          <p:spPr>
            <a:xfrm>
              <a:off x="1371600" y="2209800"/>
              <a:ext cx="3124200" cy="64633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Construction of junction cavern</a:t>
              </a:r>
            </a:p>
            <a:p>
              <a:r>
                <a:rPr lang="en-US" dirty="0" smtClean="0"/>
                <a:t>Switching into new beam-line </a:t>
              </a:r>
            </a:p>
          </p:txBody>
        </p:sp>
        <p:cxnSp>
          <p:nvCxnSpPr>
            <p:cNvPr id="11" name="Straight Arrow Connector 10"/>
            <p:cNvCxnSpPr>
              <a:stCxn id="7" idx="3"/>
            </p:cNvCxnSpPr>
            <p:nvPr/>
          </p:nvCxnSpPr>
          <p:spPr>
            <a:xfrm>
              <a:off x="4495800" y="2532966"/>
              <a:ext cx="609600" cy="5783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1905000" y="1219200"/>
            <a:ext cx="3886200" cy="646331"/>
            <a:chOff x="1905000" y="1219200"/>
            <a:chExt cx="3886200" cy="646331"/>
          </a:xfrm>
        </p:grpSpPr>
        <p:sp>
          <p:nvSpPr>
            <p:cNvPr id="16" name="TextBox 15"/>
            <p:cNvSpPr txBox="1"/>
            <p:nvPr/>
          </p:nvSpPr>
          <p:spPr>
            <a:xfrm>
              <a:off x="1905000" y="1219200"/>
              <a:ext cx="2362200" cy="64633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New beam line</a:t>
              </a:r>
            </a:p>
            <a:p>
              <a:r>
                <a:rPr lang="en-US" dirty="0" smtClean="0"/>
                <a:t>Dilution </a:t>
              </a:r>
            </a:p>
          </p:txBody>
        </p:sp>
        <p:cxnSp>
          <p:nvCxnSpPr>
            <p:cNvPr id="17" name="Straight Arrow Connector 16"/>
            <p:cNvCxnSpPr>
              <a:stCxn id="16" idx="3"/>
            </p:cNvCxnSpPr>
            <p:nvPr/>
          </p:nvCxnSpPr>
          <p:spPr>
            <a:xfrm>
              <a:off x="4267200" y="1542366"/>
              <a:ext cx="1524000" cy="21023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1371600" y="3429000"/>
            <a:ext cx="2971800" cy="1207532"/>
            <a:chOff x="1371600" y="3429000"/>
            <a:chExt cx="2971800" cy="1207532"/>
          </a:xfrm>
        </p:grpSpPr>
        <p:sp>
          <p:nvSpPr>
            <p:cNvPr id="20" name="TextBox 19"/>
            <p:cNvSpPr txBox="1"/>
            <p:nvPr/>
          </p:nvSpPr>
          <p:spPr>
            <a:xfrm>
              <a:off x="1371600" y="3429000"/>
              <a:ext cx="2971800" cy="64633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Radiation protection of personnel and environment</a:t>
              </a:r>
              <a:r>
                <a:rPr lang="en-US" dirty="0" smtClean="0"/>
                <a:t>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71600" y="4267200"/>
              <a:ext cx="1752600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Safe exploitation</a:t>
              </a:r>
              <a:r>
                <a:rPr lang="en-US" dirty="0" smtClean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5128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BDF deliverables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Beam </a:t>
            </a:r>
            <a:r>
              <a:rPr lang="en-US" dirty="0">
                <a:solidFill>
                  <a:srgbClr val="0000FF"/>
                </a:solidFill>
              </a:rPr>
              <a:t>requirements </a:t>
            </a:r>
            <a:r>
              <a:rPr lang="en-US" dirty="0" smtClean="0">
                <a:solidFill>
                  <a:srgbClr val="0000FF"/>
                </a:solidFill>
              </a:rPr>
              <a:t>specification for all potential users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Evaluation </a:t>
            </a:r>
            <a:r>
              <a:rPr lang="en-US" dirty="0">
                <a:solidFill>
                  <a:srgbClr val="0000FF"/>
                </a:solidFill>
              </a:rPr>
              <a:t>of SPS performance reach per requested beam type</a:t>
            </a:r>
            <a:r>
              <a:rPr lang="en-US" dirty="0"/>
              <a:t>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Design </a:t>
            </a:r>
            <a:r>
              <a:rPr lang="en-US" dirty="0">
                <a:solidFill>
                  <a:srgbClr val="FF6600"/>
                </a:solidFill>
              </a:rPr>
              <a:t>and feasibility evaluation for </a:t>
            </a:r>
            <a:r>
              <a:rPr lang="en-US" dirty="0" smtClean="0">
                <a:solidFill>
                  <a:srgbClr val="FF6600"/>
                </a:solidFill>
              </a:rPr>
              <a:t>engineering subsystems (extraction, beam-lines, splitting, dilution, target and target complex, interface to experiment(s))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Preliminary </a:t>
            </a:r>
            <a:r>
              <a:rPr lang="en-US" dirty="0">
                <a:solidFill>
                  <a:srgbClr val="008000"/>
                </a:solidFill>
              </a:rPr>
              <a:t>integration and infrastructure study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Preliminary </a:t>
            </a:r>
            <a:r>
              <a:rPr lang="en-US" dirty="0">
                <a:solidFill>
                  <a:srgbClr val="008000"/>
                </a:solidFill>
              </a:rPr>
              <a:t>civil engineering </a:t>
            </a:r>
            <a:r>
              <a:rPr lang="en-US" dirty="0" smtClean="0">
                <a:solidFill>
                  <a:srgbClr val="008000"/>
                </a:solidFill>
              </a:rPr>
              <a:t>design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RP simulation, impact and optimization studies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Safety impact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studies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Preliminary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project safety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folder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Projection execution analysis and planning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Cost analysis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Comprehensive </a:t>
            </a:r>
            <a:r>
              <a:rPr lang="en-US" dirty="0">
                <a:solidFill>
                  <a:srgbClr val="660066"/>
                </a:solidFill>
              </a:rPr>
              <a:t>Design </a:t>
            </a:r>
            <a:r>
              <a:rPr lang="en-US" dirty="0" smtClean="0">
                <a:solidFill>
                  <a:srgbClr val="660066"/>
                </a:solidFill>
              </a:rPr>
              <a:t>Report plus CDR </a:t>
            </a:r>
            <a:r>
              <a:rPr lang="en-US" dirty="0">
                <a:solidFill>
                  <a:srgbClr val="660066"/>
                </a:solidFill>
              </a:rPr>
              <a:t>input for </a:t>
            </a:r>
            <a:r>
              <a:rPr lang="en-US" dirty="0" err="1">
                <a:solidFill>
                  <a:srgbClr val="660066"/>
                </a:solidFill>
              </a:rPr>
              <a:t>SHiP</a:t>
            </a:r>
            <a:endParaRPr lang="en-US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43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BDF work packages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Target and target complex (</a:t>
            </a:r>
            <a:r>
              <a:rPr lang="en-US" dirty="0" smtClean="0"/>
              <a:t>Marco Calviani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BDF target &amp; target complex WG</a:t>
            </a:r>
          </a:p>
          <a:p>
            <a:r>
              <a:rPr lang="en-US" dirty="0"/>
              <a:t>Extraction and beam transfer (</a:t>
            </a:r>
            <a:r>
              <a:rPr lang="en-US" dirty="0" smtClean="0"/>
              <a:t>Brennan Goddard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SPS Losses and Activation WG (SLAWG)</a:t>
            </a:r>
          </a:p>
          <a:p>
            <a:pPr lvl="1"/>
            <a:r>
              <a:rPr lang="en-US" dirty="0"/>
              <a:t>SPS Crystal-Assisted Slow Extraction WG (SPS-CASE WG)</a:t>
            </a:r>
          </a:p>
          <a:p>
            <a:pPr lvl="1"/>
            <a:r>
              <a:rPr lang="en-US" dirty="0"/>
              <a:t>TT20 for BDF WG: splitters and TL design</a:t>
            </a:r>
          </a:p>
          <a:p>
            <a:r>
              <a:rPr lang="en-US" dirty="0"/>
              <a:t>Radiation protection (</a:t>
            </a:r>
            <a:r>
              <a:rPr lang="en-US" dirty="0" smtClean="0"/>
              <a:t>Heinz </a:t>
            </a:r>
            <a:r>
              <a:rPr lang="en-US" dirty="0"/>
              <a:t>Vincke)</a:t>
            </a:r>
          </a:p>
          <a:p>
            <a:r>
              <a:rPr lang="en-US" dirty="0"/>
              <a:t>Safety engineering (</a:t>
            </a:r>
            <a:r>
              <a:rPr lang="en-US" dirty="0" smtClean="0"/>
              <a:t>Fernando </a:t>
            </a:r>
            <a:r>
              <a:rPr lang="en-US" dirty="0"/>
              <a:t>Pedrosa)</a:t>
            </a:r>
          </a:p>
          <a:p>
            <a:r>
              <a:rPr lang="en-US" dirty="0" smtClean="0"/>
              <a:t>Integration </a:t>
            </a:r>
            <a:r>
              <a:rPr lang="en-US" dirty="0"/>
              <a:t>and </a:t>
            </a:r>
            <a:r>
              <a:rPr lang="en-US" dirty="0" smtClean="0"/>
              <a:t>infrastructure </a:t>
            </a:r>
            <a:r>
              <a:rPr lang="en-US" dirty="0"/>
              <a:t>(</a:t>
            </a:r>
            <a:r>
              <a:rPr lang="en-US" dirty="0" smtClean="0"/>
              <a:t>Lau </a:t>
            </a:r>
            <a:r>
              <a:rPr lang="en-US" dirty="0" err="1"/>
              <a:t>Gatignon</a:t>
            </a:r>
            <a:r>
              <a:rPr lang="en-US" dirty="0"/>
              <a:t>, </a:t>
            </a:r>
            <a:r>
              <a:rPr lang="en-US" dirty="0" smtClean="0"/>
              <a:t>Markus </a:t>
            </a:r>
            <a:r>
              <a:rPr lang="en-US" dirty="0" err="1"/>
              <a:t>Brugger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Junction cavern, beam-line, target complex, detector hall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ivil engineering (J. Osborne)</a:t>
            </a:r>
          </a:p>
          <a:p>
            <a:pPr lvl="1"/>
            <a:r>
              <a:rPr lang="en-US" dirty="0" smtClean="0"/>
              <a:t>Preliminary studies - 2017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24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BDF activities - May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638800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>
                <a:solidFill>
                  <a:srgbClr val="660066"/>
                </a:solidFill>
              </a:rPr>
              <a:t>Extraction and beam transfer</a:t>
            </a:r>
            <a:endParaRPr lang="en-US" dirty="0">
              <a:solidFill>
                <a:srgbClr val="660066"/>
              </a:solidFill>
            </a:endParaRPr>
          </a:p>
          <a:p>
            <a:pPr lvl="1"/>
            <a:r>
              <a:rPr lang="en-US" dirty="0">
                <a:solidFill>
                  <a:srgbClr val="660066"/>
                </a:solidFill>
              </a:rPr>
              <a:t>Loss mitigation studies </a:t>
            </a:r>
          </a:p>
          <a:p>
            <a:pPr lvl="1"/>
            <a:r>
              <a:rPr lang="en-US" dirty="0">
                <a:solidFill>
                  <a:srgbClr val="660066"/>
                </a:solidFill>
              </a:rPr>
              <a:t>Two polarity splitter magnet design and prototyping</a:t>
            </a:r>
          </a:p>
          <a:p>
            <a:pPr lvl="1"/>
            <a:r>
              <a:rPr lang="en-US" dirty="0">
                <a:solidFill>
                  <a:srgbClr val="660066"/>
                </a:solidFill>
              </a:rPr>
              <a:t>TT20 optics studies</a:t>
            </a:r>
          </a:p>
          <a:p>
            <a:r>
              <a:rPr lang="en-US" b="1" dirty="0">
                <a:solidFill>
                  <a:srgbClr val="008000"/>
                </a:solidFill>
              </a:rPr>
              <a:t>Target and target complex</a:t>
            </a:r>
            <a:endParaRPr lang="en-US" dirty="0">
              <a:solidFill>
                <a:srgbClr val="008000"/>
              </a:solidFill>
            </a:endParaRPr>
          </a:p>
          <a:p>
            <a:pPr lvl="1"/>
            <a:r>
              <a:rPr lang="en-US" dirty="0">
                <a:solidFill>
                  <a:srgbClr val="008000"/>
                </a:solidFill>
              </a:rPr>
              <a:t>Beam dilution sweep on target optimization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Target material studies and characterization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Target cooling simulations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Target complex handling and integration studies (OTL design study)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Target shielding studies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T6 target test preparation</a:t>
            </a:r>
          </a:p>
          <a:p>
            <a:r>
              <a:rPr lang="en-US" b="1" dirty="0">
                <a:solidFill>
                  <a:srgbClr val="FF6600"/>
                </a:solidFill>
              </a:rPr>
              <a:t>Safety engineering</a:t>
            </a:r>
            <a:r>
              <a:rPr lang="en-US" dirty="0">
                <a:solidFill>
                  <a:srgbClr val="FF6600"/>
                </a:solidFill>
              </a:rPr>
              <a:t> Impact studies on existing installations and environment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Support on the definition of Safety based design, installation, and maintenance procedures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PBC hazard register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Preliminary qualitative flooding risk assessment for the BDF target building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Definition of the strategy to perform the hydrogeological study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Preliminary list of hazards for the BDF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Preliminary list of qualitative risk assessments</a:t>
            </a:r>
          </a:p>
          <a:p>
            <a:r>
              <a:rPr lang="en-US" b="1" dirty="0">
                <a:solidFill>
                  <a:srgbClr val="FF0000"/>
                </a:solidFill>
              </a:rPr>
              <a:t>Radiation protection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Update of the new, quite complex FLUKA geometry followed by update of estimates of prompt dose </a:t>
            </a:r>
            <a:r>
              <a:rPr lang="en-US" dirty="0" smtClean="0">
                <a:solidFill>
                  <a:srgbClr val="FF0000"/>
                </a:solidFill>
              </a:rPr>
              <a:t>rates…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Optimization of the design of the target bunker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The production of radionuclides in air, helium &amp; water compartments/circuits of the BDF; beam extraction and transfer tunnels; TDC2/TCC2.</a:t>
            </a:r>
          </a:p>
          <a:p>
            <a:r>
              <a:rPr lang="en-US" b="1" dirty="0">
                <a:solidFill>
                  <a:srgbClr val="0000FF"/>
                </a:solidFill>
              </a:rPr>
              <a:t>Integration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>
                <a:solidFill>
                  <a:srgbClr val="0000FF"/>
                </a:solidFill>
              </a:rPr>
              <a:t>Studies to start on integration for target complex, beam lines, junction cavern and eventually the experimental hall.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84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868363"/>
          </a:xfrm>
        </p:spPr>
        <p:txBody>
          <a:bodyPr/>
          <a:lstStyle/>
          <a:p>
            <a:r>
              <a:rPr lang="en-US" dirty="0" smtClean="0"/>
              <a:t>BDF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0"/>
            <a:ext cx="70811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61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612185"/>
              </p:ext>
            </p:extLst>
          </p:nvPr>
        </p:nvGraphicFramePr>
        <p:xfrm>
          <a:off x="381000" y="1371600"/>
          <a:ext cx="8001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13"/>
                <a:gridCol w="4852987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EN/STI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place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EN/MME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Target complex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place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EN/CV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 complex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place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HSE/SEE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Safety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place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HSE/RP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Radiation</a:t>
                      </a:r>
                      <a:r>
                        <a:rPr lang="en-US" baseline="0" dirty="0" smtClean="0"/>
                        <a:t> protection </a:t>
                      </a:r>
                      <a:r>
                        <a:rPr lang="en-US" baseline="0" dirty="0" smtClean="0"/>
                        <a:t>studies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place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TE/MSC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Splitter magnet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place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TE/ABT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Extraction and beamline studies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AFC May</a:t>
                      </a:r>
                      <a:r>
                        <a:rPr lang="en-US" baseline="0" dirty="0" smtClean="0"/>
                        <a:t> 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EN/EA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and EA integration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AFC May</a:t>
                      </a:r>
                      <a:r>
                        <a:rPr lang="en-US" baseline="0" dirty="0" smtClean="0"/>
                        <a:t> 17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EN/ACE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line and junction cavern integration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AFC May</a:t>
                      </a:r>
                      <a:r>
                        <a:rPr lang="en-US" baseline="0" dirty="0" smtClean="0"/>
                        <a:t> 17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SMB/SE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Civil engineering studies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66800" y="54864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Assigned material budget is also being utilized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600" y="990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BDF fellows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0" y="5917565"/>
            <a:ext cx="1371600" cy="85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6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CPEDM collaboration established between JEDI, </a:t>
            </a:r>
            <a:r>
              <a:rPr lang="en-US" dirty="0" err="1" smtClean="0"/>
              <a:t>srEDM</a:t>
            </a:r>
            <a:r>
              <a:rPr lang="en-US" dirty="0" smtClean="0"/>
              <a:t> and CERN</a:t>
            </a:r>
          </a:p>
          <a:p>
            <a:pPr lvl="1"/>
            <a:r>
              <a:rPr lang="en-US" dirty="0" smtClean="0"/>
              <a:t>Kick-off meeting 1-2 March 2017</a:t>
            </a:r>
          </a:p>
          <a:p>
            <a:r>
              <a:rPr lang="en-US" dirty="0" smtClean="0"/>
              <a:t>Huge amount work already gone into proton (pure E) and deuteron (mixed B,E) storage rings</a:t>
            </a:r>
          </a:p>
          <a:p>
            <a:r>
              <a:rPr lang="en-US" dirty="0" smtClean="0"/>
              <a:t>Targeting a feasibility study for possible implementation at CERN</a:t>
            </a:r>
          </a:p>
          <a:p>
            <a:r>
              <a:rPr lang="en-US" dirty="0" smtClean="0"/>
              <a:t>Work packages and coordinators established</a:t>
            </a:r>
          </a:p>
          <a:p>
            <a:pPr lvl="1"/>
            <a:r>
              <a:rPr lang="en-US" dirty="0" smtClean="0"/>
              <a:t>CERN concentrating on possible siting, beam delivery and getting up to speed on systematics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PBC fellow selected at May AFC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28600"/>
            <a:ext cx="3742099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92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6427736</TotalTime>
  <Words>1194</Words>
  <Application>Microsoft Macintosh PowerPoint</Application>
  <PresentationFormat>On-screen Show (4:3)</PresentationFormat>
  <Paragraphs>206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BTODD primary master</vt:lpstr>
      <vt:lpstr>PowerPoint Presentation</vt:lpstr>
      <vt:lpstr>Organization </vt:lpstr>
      <vt:lpstr>PowerPoint Presentation</vt:lpstr>
      <vt:lpstr>BDF deliverables</vt:lpstr>
      <vt:lpstr>BDF work packages</vt:lpstr>
      <vt:lpstr>BDF activities - May 2017</vt:lpstr>
      <vt:lpstr>BDF</vt:lpstr>
      <vt:lpstr>Resources</vt:lpstr>
      <vt:lpstr>PowerPoint Presentation</vt:lpstr>
      <vt:lpstr>Beam delivery – one possibility</vt:lpstr>
      <vt:lpstr>PowerPoint Presentation</vt:lpstr>
      <vt:lpstr>Conventional beams</vt:lpstr>
      <vt:lpstr>Injector complex performance after LIU</vt:lpstr>
      <vt:lpstr>Gamma factory</vt:lpstr>
      <vt:lpstr>nuSTORM</vt:lpstr>
      <vt:lpstr>AWAKE@PBC</vt:lpstr>
      <vt:lpstr>LHC Fixed Target</vt:lpstr>
      <vt:lpstr>Technology</vt:lpstr>
      <vt:lpstr>Accelerator domain - deliverables </vt:lpstr>
      <vt:lpstr>MTP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PBC workshop intro</dc:title>
  <dc:subject/>
  <dc:creator>Mike Lamont</dc:creator>
  <cp:keywords/>
  <dc:description/>
  <cp:lastModifiedBy>Mike LAMONT</cp:lastModifiedBy>
  <cp:revision>2779</cp:revision>
  <dcterms:created xsi:type="dcterms:W3CDTF">2011-01-18T19:25:28Z</dcterms:created>
  <dcterms:modified xsi:type="dcterms:W3CDTF">2017-06-07T06:19:22Z</dcterms:modified>
  <cp:category/>
</cp:coreProperties>
</file>