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0" r:id="rId1"/>
    <p:sldMasterId id="2147483686" r:id="rId2"/>
  </p:sldMasterIdLst>
  <p:notesMasterIdLst>
    <p:notesMasterId r:id="rId35"/>
  </p:notesMasterIdLst>
  <p:sldIdLst>
    <p:sldId id="256" r:id="rId3"/>
    <p:sldId id="257" r:id="rId4"/>
    <p:sldId id="260" r:id="rId5"/>
    <p:sldId id="292" r:id="rId6"/>
    <p:sldId id="267" r:id="rId7"/>
    <p:sldId id="261" r:id="rId8"/>
    <p:sldId id="268" r:id="rId9"/>
    <p:sldId id="269" r:id="rId10"/>
    <p:sldId id="282" r:id="rId11"/>
    <p:sldId id="266" r:id="rId12"/>
    <p:sldId id="278" r:id="rId13"/>
    <p:sldId id="279" r:id="rId14"/>
    <p:sldId id="280" r:id="rId15"/>
    <p:sldId id="273" r:id="rId16"/>
    <p:sldId id="274" r:id="rId17"/>
    <p:sldId id="275" r:id="rId18"/>
    <p:sldId id="276" r:id="rId19"/>
    <p:sldId id="277" r:id="rId20"/>
    <p:sldId id="258" r:id="rId21"/>
    <p:sldId id="283" r:id="rId22"/>
    <p:sldId id="271" r:id="rId23"/>
    <p:sldId id="272" r:id="rId24"/>
    <p:sldId id="264" r:id="rId25"/>
    <p:sldId id="285" r:id="rId26"/>
    <p:sldId id="286" r:id="rId27"/>
    <p:sldId id="287" r:id="rId28"/>
    <p:sldId id="289" r:id="rId29"/>
    <p:sldId id="290" r:id="rId30"/>
    <p:sldId id="291" r:id="rId31"/>
    <p:sldId id="293" r:id="rId32"/>
    <p:sldId id="284" r:id="rId33"/>
    <p:sldId id="259" r:id="rId3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1317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3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2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74AEF-0619-4821-80C1-9B2BB273F3E5}" type="datetimeFigureOut">
              <a:rPr lang="en-GB" smtClean="0"/>
              <a:t>07/06/2017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BFC96-A682-4E15-8D62-0200462AC6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430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F65345A-FDD3-4399-9965-22B3829E005E}" type="datetime5">
              <a:rPr lang="en-US" smtClean="0"/>
              <a:t>7-Jun-17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707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7-Jun-17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932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C15AE-0B98-4F3F-AA9F-55F752F96FDA}" type="datetime5">
              <a:rPr lang="en-US" smtClean="0"/>
              <a:t>7-Jun-17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4326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48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7333B-4316-41E8-948F-7FDD4F1856CC}" type="datetime5">
              <a:rPr lang="en-US" smtClean="0"/>
              <a:t>7-Jun-17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554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ADA-93FB-44FA-8412-7EBB0D85B018}" type="datetime5">
              <a:rPr lang="en-US" smtClean="0"/>
              <a:t>7-Jun-17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536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E2BE-3038-4261-B75E-67C373D89655}" type="datetime5">
              <a:rPr lang="en-US" smtClean="0"/>
              <a:t>7-Jun-17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3757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9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9352" y="2028337"/>
            <a:ext cx="2611246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77021" y="2024875"/>
            <a:ext cx="54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99354" y="3321393"/>
            <a:ext cx="2611244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873E-CDAD-4138-ADC8-C54AE9B7775D}" type="datetime5">
              <a:rPr lang="en-US" smtClean="0"/>
              <a:t>7-Jun-17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5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949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17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5076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0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0" y="6156326"/>
            <a:ext cx="9159875" cy="715962"/>
            <a:chOff x="0" y="3878"/>
            <a:chExt cx="5770" cy="45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AC8B4-776B-4A71-945D-89D1254441CB}" type="datetime5">
              <a:rPr lang="en-US" smtClean="0"/>
              <a:t>7-Jun-17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727" y="6009929"/>
            <a:ext cx="3338102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65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77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media" Target="../media/media2.mp4"/><Relationship Id="rId7" Type="http://schemas.openxmlformats.org/officeDocument/2006/relationships/image" Target="../media/image2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BDF/SHiP target &amp; target complex (TTC) studies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M. Calviani (EN/STI/TCD)</a:t>
            </a:r>
          </a:p>
          <a:p>
            <a:r>
              <a:rPr lang="en-US" dirty="0" smtClean="0"/>
              <a:t>for the BDF TTC WG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9840" y="942884"/>
            <a:ext cx="5269904" cy="95410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11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SHiP Collaboration Meeting</a:t>
            </a:r>
          </a:p>
          <a:p>
            <a:pPr algn="ctr"/>
            <a:r>
              <a:rPr lang="en-GB" sz="2800" dirty="0" smtClean="0"/>
              <a:t>7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June 2017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7491" y="3023625"/>
            <a:ext cx="5918104" cy="29315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07" y="61993"/>
            <a:ext cx="8312239" cy="302362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948" y="4815879"/>
            <a:ext cx="3991056" cy="19293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17933" y="117882"/>
            <a:ext cx="355738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Ideas on trolley concept handling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111756" y="4015488"/>
            <a:ext cx="291624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Target cooling connections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004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BDF target mechanical design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6425" cy="225036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13 TZM blocks + 5 tungsten blocks. All blocks are Ta-cladded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30x30 cm</a:t>
            </a:r>
            <a:r>
              <a:rPr lang="en-US" sz="2000" baseline="30000" dirty="0"/>
              <a:t>2</a:t>
            </a:r>
            <a:r>
              <a:rPr lang="en-US" sz="2000" dirty="0"/>
              <a:t> rectangular plates with variable thickness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Highly probable to </a:t>
            </a:r>
            <a:r>
              <a:rPr lang="en-US" sz="2000" b="1" dirty="0"/>
              <a:t>switch to 25 cm diameter circular plates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Total target length = 1.445 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5 mm longitudinal gap between the blocks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" y="3786222"/>
            <a:ext cx="3088651" cy="24435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407" y="3609299"/>
            <a:ext cx="6633984" cy="248100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661705" y="2513029"/>
            <a:ext cx="3417456" cy="1373339"/>
            <a:chOff x="657412" y="2802965"/>
            <a:chExt cx="5354917" cy="252804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l="5569" t="20904" r="46948" b="13884"/>
            <a:stretch/>
          </p:blipFill>
          <p:spPr>
            <a:xfrm>
              <a:off x="657412" y="2802965"/>
              <a:ext cx="5253317" cy="2450351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3866776" y="4882776"/>
              <a:ext cx="2145553" cy="4482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708856" y="590071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E. Lopez Sola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412981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59999"/>
            <a:ext cx="4412415" cy="491983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Circular beam dilution: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50 mm radius circle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1 second extraction in 4 turns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8 mm 1</a:t>
            </a:r>
            <a:r>
              <a:rPr lang="en-US" sz="2000" dirty="0">
                <a:sym typeface="Symbol" panose="05050102010706020507" pitchFamily="18" charset="2"/>
              </a:rPr>
              <a:t></a:t>
            </a:r>
            <a:r>
              <a:rPr lang="en-US" sz="2000" dirty="0"/>
              <a:t> beam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Maximum temperatures: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Tantalum cladding: 160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°C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TZM core: 185°C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Maximum Von Mises equivalent stress: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Tantalum cladding: 120 MPa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TZM core: 175 </a:t>
            </a:r>
            <a:r>
              <a:rPr lang="en-US" sz="2000" dirty="0" smtClean="0"/>
              <a:t>MPa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2381" y="949333"/>
            <a:ext cx="4078328" cy="2606349"/>
          </a:xfrm>
          <a:prstGeom prst="rect">
            <a:avLst/>
          </a:prstGeom>
        </p:spPr>
      </p:pic>
      <p:pic>
        <p:nvPicPr>
          <p:cNvPr id="7" name="Circle 4 turns 50 mm 8mm beam c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r="66240" b="21545"/>
          <a:stretch>
            <a:fillRect/>
          </a:stretch>
        </p:blipFill>
        <p:spPr>
          <a:xfrm>
            <a:off x="4641649" y="3666526"/>
            <a:ext cx="2267130" cy="2302244"/>
          </a:xfrm>
          <a:prstGeom prst="rect">
            <a:avLst/>
          </a:prstGeom>
        </p:spPr>
      </p:pic>
      <p:pic>
        <p:nvPicPr>
          <p:cNvPr id="8" name="VM Tantalum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r="66697" b="4955"/>
          <a:stretch>
            <a:fillRect/>
          </a:stretch>
        </p:blipFill>
        <p:spPr>
          <a:xfrm>
            <a:off x="6999248" y="3666526"/>
            <a:ext cx="2022809" cy="2352314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08856" y="602078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E. Lopez Sola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778008907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Proximity shielding design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23366"/>
            <a:ext cx="8226425" cy="143673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Around 25 kW deposited in the proximity shielding blocks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Active cooling necessary in the cast iron blocks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Proposed design avoids active water cooling in the US1010 part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1" y="2601964"/>
            <a:ext cx="3856182" cy="200698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Trolley concept: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Proximity shielding blocks cooled by conduction through horizontal and vertical plates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13078" y="2612474"/>
            <a:ext cx="4447309" cy="1661124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Crane concept: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Proximity shielding blocks cooled by embedded SS pipes</a:t>
            </a:r>
            <a:endParaRPr lang="en-GB" dirty="0"/>
          </a:p>
        </p:txBody>
      </p:sp>
      <p:pic>
        <p:nvPicPr>
          <p:cNvPr id="11" name="Picture 2" descr="b752344c-1cbb-4ef3-916b-b4dff903188a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5" t="38471" r="29453" b="19141"/>
          <a:stretch/>
        </p:blipFill>
        <p:spPr bwMode="auto">
          <a:xfrm>
            <a:off x="970963" y="4472877"/>
            <a:ext cx="2907623" cy="1650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637490" y="5711972"/>
            <a:ext cx="1031788" cy="87260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637491" y="4951891"/>
            <a:ext cx="148943" cy="676186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35646" y="4951891"/>
            <a:ext cx="230960" cy="209231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26156" y="4951891"/>
            <a:ext cx="230960" cy="209231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382189" y="5234960"/>
            <a:ext cx="1049832" cy="319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US1010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5085" y="4519368"/>
            <a:ext cx="4155606" cy="1691028"/>
          </a:xfrm>
          <a:prstGeom prst="rect">
            <a:avLst/>
          </a:prstGeom>
        </p:spPr>
      </p:pic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8856" y="590071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E. Lopez Sola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0080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CV activities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128267"/>
            <a:ext cx="8226425" cy="501606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u="sng" dirty="0"/>
              <a:t>He-vessel </a:t>
            </a:r>
            <a:r>
              <a:rPr lang="en-US" u="sng" dirty="0" smtClean="0"/>
              <a:t>design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Task 1: Design of He circulation/purification system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Task 2: Economic study on purification vs. flushing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Task 3: Study of purification system by </a:t>
            </a:r>
            <a:r>
              <a:rPr lang="en-US" smtClean="0"/>
              <a:t>external partner</a:t>
            </a:r>
            <a:endParaRPr lang="en-US" dirty="0" smtClean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Task 4: Procurement and operation of prototype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u="sng" dirty="0" smtClean="0"/>
              <a:t>Ventilation systems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Task 5: Conceptual design and pre-integration of ventilation systems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u="sng" dirty="0" smtClean="0"/>
              <a:t>Cooling systems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Task 6: Conceptual design and pre-integration of cooling systems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Task 7: Optimization of target cooling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08856" y="5900711"/>
            <a:ext cx="762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P. Avigni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4386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– He vessel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Started preliminary </a:t>
            </a:r>
            <a:r>
              <a:rPr lang="en-US" sz="2400" u="sng" dirty="0"/>
              <a:t>design of He circulation system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Setup of preliminary CAD models for CFD simulations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Preliminary considerations on blocks and gaps distribution; He volumes; He source and sink locations; He </a:t>
            </a:r>
            <a:r>
              <a:rPr lang="en-US" sz="2000" dirty="0" err="1"/>
              <a:t>flowpath</a:t>
            </a:r>
            <a:endParaRPr lang="en-US" sz="2000" dirty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Started discussion on concrete/iron releases and vessel leak-tightness for definition of purification requirements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Defined options for purification approaches and respective </a:t>
            </a:r>
            <a:r>
              <a:rPr lang="en-US" sz="2400" u="sng" dirty="0"/>
              <a:t>economic analysis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Established preliminary contact with </a:t>
            </a:r>
            <a:r>
              <a:rPr lang="en-US" sz="2400" dirty="0" smtClean="0"/>
              <a:t>external partner for </a:t>
            </a:r>
            <a:r>
              <a:rPr lang="en-US" sz="2400" u="sng" dirty="0"/>
              <a:t>study of purification system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Definition of He purification general requirements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Started procedure for </a:t>
            </a:r>
            <a:r>
              <a:rPr lang="en-US" sz="2400" u="sng" dirty="0"/>
              <a:t>procurement of He gas purification system</a:t>
            </a:r>
            <a:r>
              <a:rPr lang="en-US" sz="2400" dirty="0"/>
              <a:t> (MS, IT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08856" y="5900711"/>
            <a:ext cx="762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P. Avigni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25033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– Ventilation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Defined preliminary </a:t>
            </a:r>
            <a:r>
              <a:rPr lang="en-US" sz="2400" u="sng" dirty="0"/>
              <a:t>pressure cascade</a:t>
            </a:r>
            <a:r>
              <a:rPr lang="en-US" sz="2400" dirty="0"/>
              <a:t> according to nuclear ISO standard and CENF experience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He-vessel room: -140 Pa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Handling area / CV room: -80 Pa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Access staircase: -40 Pa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Target hall: -20 Pa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Setup of </a:t>
            </a:r>
            <a:r>
              <a:rPr lang="en-US" sz="2400" u="sng" dirty="0"/>
              <a:t>integration approach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Defined preliminary list of ventilation components needed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Started calculation of volumes for integration (OTL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08856" y="5900711"/>
            <a:ext cx="762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P. Avigni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414057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– cooling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36016"/>
            <a:ext cx="8226425" cy="501606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Started preliminary </a:t>
            </a:r>
            <a:r>
              <a:rPr lang="en-US" sz="2400" u="sng" dirty="0"/>
              <a:t>design of cooling systems</a:t>
            </a:r>
            <a:r>
              <a:rPr lang="en-US" sz="2400" dirty="0"/>
              <a:t>: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Target cooling: 350 kW, ~200 m</a:t>
            </a:r>
            <a:r>
              <a:rPr lang="en-US" sz="2000" baseline="30000" dirty="0"/>
              <a:t>3</a:t>
            </a:r>
            <a:r>
              <a:rPr lang="en-US" sz="2000" dirty="0"/>
              <a:t>/h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Proximity shielding: </a:t>
            </a:r>
            <a:r>
              <a:rPr lang="en-US" sz="2000" dirty="0" smtClean="0"/>
              <a:t>25 </a:t>
            </a:r>
            <a:r>
              <a:rPr lang="en-US" sz="2000" dirty="0"/>
              <a:t>kW, ~2 m</a:t>
            </a:r>
            <a:r>
              <a:rPr lang="en-US" sz="2000" baseline="30000" dirty="0"/>
              <a:t>3</a:t>
            </a:r>
            <a:r>
              <a:rPr lang="en-US" sz="2000" dirty="0"/>
              <a:t>/h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Magnetic coil: 150 kW, ~15 m</a:t>
            </a:r>
            <a:r>
              <a:rPr lang="en-US" sz="2000" baseline="30000" dirty="0"/>
              <a:t>3</a:t>
            </a:r>
            <a:r>
              <a:rPr lang="en-US" sz="2000" dirty="0"/>
              <a:t>/h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Setup of </a:t>
            </a:r>
            <a:r>
              <a:rPr lang="en-US" sz="2400" u="sng" dirty="0"/>
              <a:t>integration approach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Component list based on work performed for CENF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Calculation of piping/system and fluid volumes for 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integration (OTL) 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water activation (RP)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u="sng" dirty="0"/>
              <a:t>Target cooling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Performed single-channel water CFD analysis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Assessment of He target cooling </a:t>
            </a:r>
            <a:r>
              <a:rPr lang="en-US" sz="2000" dirty="0" smtClean="0"/>
              <a:t>feasibility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08856" y="5900711"/>
            <a:ext cx="762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P. Avigni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79465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Short-term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Run preliminary </a:t>
            </a:r>
            <a:r>
              <a:rPr lang="en-US" sz="2400" u="sng" dirty="0"/>
              <a:t>CFD simulations for He circulation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Needed to establish requirements for He circulation system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Perform </a:t>
            </a:r>
            <a:r>
              <a:rPr lang="en-US" sz="2400" u="sng" dirty="0"/>
              <a:t>He circulation study</a:t>
            </a:r>
            <a:r>
              <a:rPr lang="en-US" sz="2400" dirty="0"/>
              <a:t> with </a:t>
            </a:r>
            <a:r>
              <a:rPr lang="en-US" sz="2400" dirty="0" smtClean="0"/>
              <a:t>external contract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Needed to establish requirements for prototype procurement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Define </a:t>
            </a:r>
            <a:r>
              <a:rPr lang="en-US" sz="2400" u="sng" dirty="0"/>
              <a:t>baseline cooling and ventilation systems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Preliminary P&amp;ID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Calculation of volumes for integration and activation </a:t>
            </a:r>
            <a:r>
              <a:rPr lang="en-US" sz="2000" dirty="0" smtClean="0"/>
              <a:t>calculations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08856" y="5900711"/>
            <a:ext cx="762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P. Avigni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57633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BDF beam test prototype in T6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23627"/>
            <a:ext cx="8226425" cy="240134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Proposition to run a dedicated high intensity (O(10</a:t>
            </a:r>
            <a:r>
              <a:rPr lang="en-US" baseline="30000" dirty="0" smtClean="0"/>
              <a:t>12</a:t>
            </a:r>
            <a:r>
              <a:rPr lang="en-US" dirty="0" smtClean="0"/>
              <a:t>-10</a:t>
            </a:r>
            <a:r>
              <a:rPr lang="en-US" baseline="30000" dirty="0" smtClean="0"/>
              <a:t>13</a:t>
            </a:r>
            <a:r>
              <a:rPr lang="en-US" dirty="0" smtClean="0"/>
              <a:t>)) test in TCC2 during 2018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slow extraction &amp; high intensity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Possibly need for dedicated NA beam – collaboration with TE/ABT to define the optics and with PS/SPS coordination to assess the scheduling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Memo to SPSC to be prepared for August 2017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Preparation of the area in collaboration with EN/EA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271" y="3524967"/>
            <a:ext cx="5394847" cy="25861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Context of BDF TTC activities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TTC integration &amp; handling studies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BDF target/dump design status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BDF CV activities overview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BDF T6 target test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Target/dump material R&amp;D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HSE feedback on BDF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BDF beam test prototype in T6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2"/>
            <a:ext cx="5001491" cy="233818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Reduced scale prototype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100 mm diameter plates, same thicknesses as the final target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Recreate level of T and stresses during operation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PIE foreseen after irradiation</a:t>
            </a:r>
            <a:endParaRPr lang="en-GB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8691" y="1141478"/>
            <a:ext cx="3405308" cy="2546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011" y="3755324"/>
            <a:ext cx="8378035" cy="240506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5458691" y="1052945"/>
            <a:ext cx="3029527" cy="17364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9826407">
            <a:off x="6095007" y="1551709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~1500 mm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403273" y="3085571"/>
            <a:ext cx="258618" cy="3522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3078698">
            <a:off x="4935837" y="3268161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~100 mm</a:t>
            </a:r>
            <a:endParaRPr lang="en-GB" sz="140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708856" y="5900711"/>
            <a:ext cx="1816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A. Perez, E. Lopez Sola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9317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86718" y="116236"/>
            <a:ext cx="6127440" cy="3689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091" y="2976619"/>
            <a:ext cx="4499507" cy="1657523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373" y="3907817"/>
            <a:ext cx="4839464" cy="28843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08856" y="5900711"/>
            <a:ext cx="14789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S. Girod, O. Aberle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37707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BDF T6 test location(s)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3374" y="1034472"/>
            <a:ext cx="8814505" cy="460790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08856" y="5900711"/>
            <a:ext cx="14789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S. Girod, O. Aberle</a:t>
            </a:r>
            <a:endParaRPr lang="en-GB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855581" y="2054037"/>
            <a:ext cx="45397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921150" y="3338425"/>
            <a:ext cx="45397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T6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777298" y="4592285"/>
            <a:ext cx="235192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Proposed position #1</a:t>
            </a:r>
          </a:p>
          <a:p>
            <a:pPr algn="ctr"/>
            <a:r>
              <a:rPr lang="en-GB" dirty="0" smtClean="0"/>
              <a:t>(preferred)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567185" y="4596804"/>
            <a:ext cx="235192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Proposed position #2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553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BDF materials R&amp;D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Several ongoing parallel sub-projects: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Intermetallic bonding follow-up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Raw material characterisation campaign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Evaluation of Ta gettering properties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Investigation of W/Gr as a candidate material to substitute TZM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08856" y="5900711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J. Busom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28793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Just some flavour…</a:t>
            </a:r>
            <a:endParaRPr lang="en-GB" dirty="0"/>
          </a:p>
        </p:txBody>
      </p:sp>
      <p:pic>
        <p:nvPicPr>
          <p:cNvPr id="4" name="Picture 1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37" y="949333"/>
            <a:ext cx="4919139" cy="251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6"/>
          <a:stretch>
            <a:fillRect/>
          </a:stretch>
        </p:blipFill>
        <p:spPr bwMode="auto">
          <a:xfrm>
            <a:off x="386220" y="3635879"/>
            <a:ext cx="1996573" cy="234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3"/>
          <a:stretch>
            <a:fillRect/>
          </a:stretch>
        </p:blipFill>
        <p:spPr bwMode="auto">
          <a:xfrm>
            <a:off x="3021866" y="3635879"/>
            <a:ext cx="2154566" cy="249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6432" y="1117622"/>
            <a:ext cx="3854023" cy="2597823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2598" y="4003872"/>
            <a:ext cx="3847857" cy="26181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62965" y="5991295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J. Busom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50204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W/Gr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002952"/>
            <a:ext cx="5949242" cy="247169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3200" dirty="0" smtClean="0"/>
              <a:t>Sintered from powder metallurgy – tunable density – possible alternative to TZM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3200" dirty="0" smtClean="0"/>
              <a:t>Thermal </a:t>
            </a:r>
            <a:r>
              <a:rPr lang="en-US" sz="3200" dirty="0"/>
              <a:t>conductivity and CTE </a:t>
            </a:r>
            <a:r>
              <a:rPr lang="en-US" sz="3200" dirty="0" smtClean="0"/>
              <a:t>improved in the pressing direction</a:t>
            </a:r>
            <a:endParaRPr lang="en-US" sz="32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3200" dirty="0" smtClean="0"/>
              <a:t>Density </a:t>
            </a:r>
            <a:r>
              <a:rPr lang="en-US" sz="3200" dirty="0"/>
              <a:t>around 11 g/cm</a:t>
            </a:r>
            <a:r>
              <a:rPr lang="en-US" sz="3200" baseline="30000" dirty="0"/>
              <a:t>3 </a:t>
            </a:r>
            <a:r>
              <a:rPr lang="en-US" sz="3200" dirty="0" smtClean="0"/>
              <a:t>(</a:t>
            </a:r>
            <a:r>
              <a:rPr lang="en-US" sz="3200" dirty="0" smtClean="0">
                <a:sym typeface="Wingdings" panose="05000000000000000000" pitchFamily="2" charset="2"/>
              </a:rPr>
              <a:t>50 </a:t>
            </a:r>
            <a:r>
              <a:rPr lang="en-US" sz="3200" dirty="0" err="1" smtClean="0">
                <a:sym typeface="Wingdings" panose="05000000000000000000" pitchFamily="2" charset="2"/>
              </a:rPr>
              <a:t>vol</a:t>
            </a:r>
            <a:r>
              <a:rPr lang="en-US" sz="3200" dirty="0" smtClean="0">
                <a:sym typeface="Wingdings" panose="05000000000000000000" pitchFamily="2" charset="2"/>
              </a:rPr>
              <a:t>% of graphite)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3200" dirty="0" smtClean="0">
                <a:sym typeface="Wingdings" panose="05000000000000000000" pitchFamily="2" charset="2"/>
              </a:rPr>
              <a:t>Material complete characterization launched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203003" y="3585483"/>
            <a:ext cx="4110306" cy="2524065"/>
            <a:chOff x="460106" y="2116539"/>
            <a:chExt cx="4110306" cy="2524065"/>
          </a:xfrm>
        </p:grpSpPr>
        <p:grpSp>
          <p:nvGrpSpPr>
            <p:cNvPr id="5" name="Group 4"/>
            <p:cNvGrpSpPr/>
            <p:nvPr/>
          </p:nvGrpSpPr>
          <p:grpSpPr>
            <a:xfrm>
              <a:off x="460106" y="2116539"/>
              <a:ext cx="4110306" cy="2524065"/>
              <a:chOff x="2230729" y="2253999"/>
              <a:chExt cx="4110306" cy="2524065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30729" y="2253999"/>
                <a:ext cx="4110306" cy="2524065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3161553" y="3300878"/>
                <a:ext cx="466165" cy="123639"/>
              </a:xfrm>
              <a:prstGeom prst="rect">
                <a:avLst/>
              </a:prstGeom>
              <a:noFill/>
              <a:ln w="19050"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263154" y="3986307"/>
                <a:ext cx="280894" cy="186078"/>
              </a:xfrm>
              <a:prstGeom prst="rect">
                <a:avLst/>
              </a:prstGeom>
              <a:noFill/>
              <a:ln w="19050"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ight Arrow 5"/>
            <p:cNvSpPr/>
            <p:nvPr/>
          </p:nvSpPr>
          <p:spPr>
            <a:xfrm>
              <a:off x="877824" y="3225237"/>
              <a:ext cx="310896" cy="61820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21093" y="3471621"/>
            <a:ext cx="2677002" cy="2637928"/>
            <a:chOff x="5189679" y="2099576"/>
            <a:chExt cx="2506521" cy="255798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89679" y="2099576"/>
              <a:ext cx="2506521" cy="2557989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5684368" y="3116961"/>
              <a:ext cx="83644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515100" y="3116961"/>
              <a:ext cx="0" cy="7072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6406442" y="680734"/>
            <a:ext cx="2617409" cy="2571968"/>
            <a:chOff x="4874698" y="3533174"/>
            <a:chExt cx="2617409" cy="257196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954" b="1374"/>
            <a:stretch/>
          </p:blipFill>
          <p:spPr>
            <a:xfrm>
              <a:off x="4874698" y="3533174"/>
              <a:ext cx="2617409" cy="2571968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4874698" y="5839548"/>
              <a:ext cx="668458" cy="2655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381919" y="69037"/>
            <a:ext cx="2472034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High thermal conductivity in the XY plane</a:t>
            </a:r>
            <a:endParaRPr lang="en-US" sz="16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6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irradiation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11701" y="949333"/>
            <a:ext cx="7127135" cy="5180032"/>
          </a:xfrm>
          <a:prstGeom prst="rect">
            <a:avLst/>
          </a:prstGeom>
        </p:spPr>
      </p:pic>
      <p:pic>
        <p:nvPicPr>
          <p:cNvPr id="5" name="Picture 4" descr="RaDIATE Red Transparent BG.png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489" y="233493"/>
            <a:ext cx="910167" cy="113048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5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18593" y="312652"/>
            <a:ext cx="7903638" cy="583088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3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12215" y="256248"/>
            <a:ext cx="8116395" cy="592296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9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65018" y="310808"/>
            <a:ext cx="7773994" cy="57483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481622" y="2150296"/>
            <a:ext cx="2658651" cy="1495492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4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BDF TTC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6425" cy="452069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Design &amp; integration studies of the BDF TTC (including hadron absorber magnetisation (HAM) follow-up)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BDF target/dump optimisation, design and manufacturing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Realisation of the test area in T6 and design of a prototype target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Design of cooling systems, ventilation and He-purification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/>
              <a:t>R&amp;D on advanced </a:t>
            </a:r>
            <a:r>
              <a:rPr lang="en-GB" dirty="0" smtClean="0"/>
              <a:t>materials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Support in the muon flux replica target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4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HSE-SEE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650" y="1142600"/>
            <a:ext cx="8039961" cy="4985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Ongoing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Organize the hydrogeological study for the area where the BDF will be implemented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Flooding risk assessment due to internal and external sources for the BDF and the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experimental hall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Helium vessel discussions on possible ways of making it leak tight, and the options between under pressure or over pressure vessel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Fire risk analysis for the BDF ventilation compartments as required by the ISO 17873 chapter 7.3 (some data is still needed)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Helium release into the atmosphere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subjects under discussion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 of tritium reducer materials in some of the existing infrastructures affected by the BDF connection to the SPS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Ventilation and environment emissions optimization for the TT20, TDC2, TCC2, new junction cavern, new transfer tunnel and BDF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Definition of a unique hazard list for all PBC projects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33764" y="5900711"/>
            <a:ext cx="9166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F. Pedrosa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9982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Good progresses on all fronts – starting from BDF Target Complex integration studies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Important “starting point/agreement” for the design of the hadron absorber magnetisation between BDF WG and SHiP reached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Target/dump configuration “stabilized”, including beam dilution requirement on target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Material irradiation (TZM) ongoing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38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39611" y="0"/>
            <a:ext cx="6043450" cy="679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03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TTC design and handling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582632" cy="501606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Preliminary study specification based on two concepts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b="1" dirty="0" smtClean="0"/>
              <a:t>Crane handling concept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Shielding, target, etc. moved by crane with pure vertical movement (SHiP TP)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b="1" dirty="0" smtClean="0"/>
              <a:t>ISIS/RAL facility concept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Trolley and services on trolleys on rails (side movement)</a:t>
            </a:r>
            <a:endParaRPr lang="en-GB" dirty="0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158" y="1920606"/>
            <a:ext cx="3250817" cy="2321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833" y="3768034"/>
            <a:ext cx="3622956" cy="19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08856" y="5900711"/>
            <a:ext cx="1953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K. Kershaw, J.-L. Grenard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27289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TTC design and handling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345055" cy="482549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Contract placed with Oxford Technologies Ltd (OTL), Abingdon, UK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Work started officially 2 May 2017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Progress meetings already started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CERN provided revised 3D models for both concepts with: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Single coil for HAM, located above shielding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Complete separation of the HAM (uncooled US1010) vs. proximity shielding (cooled cast iron)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Close discussion with HSE/RP &amp; HSE/SEE for key aspects of the TC design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First review at CERN on July 25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pPr marL="231775" lvl="1" indent="0">
              <a:lnSpc>
                <a:spcPct val="120000"/>
              </a:lnSpc>
              <a:buNone/>
            </a:pPr>
            <a:r>
              <a:rPr lang="en-GB" dirty="0" smtClean="0"/>
              <a:t>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08856" y="5900711"/>
            <a:ext cx="1953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K. Kershaw, J.-L. Grenard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409881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54" y="223283"/>
            <a:ext cx="5056838" cy="44869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491" y="116957"/>
            <a:ext cx="4235870" cy="3373335"/>
          </a:xfrm>
          <a:prstGeom prst="rect">
            <a:avLst/>
          </a:prstGeom>
          <a:ln w="50800"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567491" y="116957"/>
            <a:ext cx="162095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Crane version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415013" y="3610794"/>
            <a:ext cx="167648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Trolley version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672049" y="786809"/>
            <a:ext cx="696024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 smtClean="0"/>
              <a:t>US1010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1101779" y="5325834"/>
            <a:ext cx="688009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 smtClean="0"/>
              <a:t>SS316L</a:t>
            </a:r>
            <a:endParaRPr lang="en-GB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2666076" y="1350334"/>
            <a:ext cx="46839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dirty="0" smtClean="0"/>
              <a:t>coils</a:t>
            </a:r>
            <a:endParaRPr lang="en-GB" sz="1100" dirty="0"/>
          </a:p>
        </p:txBody>
      </p:sp>
      <p:sp>
        <p:nvSpPr>
          <p:cNvPr id="30" name="Oval 29"/>
          <p:cNvSpPr/>
          <p:nvPr/>
        </p:nvSpPr>
        <p:spPr>
          <a:xfrm rot="21389204">
            <a:off x="480766" y="1343762"/>
            <a:ext cx="754520" cy="2987532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 rot="21389204">
            <a:off x="1384336" y="1450089"/>
            <a:ext cx="754520" cy="2987532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15" idx="0"/>
          </p:cNvCxnSpPr>
          <p:nvPr/>
        </p:nvCxnSpPr>
        <p:spPr>
          <a:xfrm flipV="1">
            <a:off x="1445784" y="4099303"/>
            <a:ext cx="352019" cy="12265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5" idx="0"/>
          </p:cNvCxnSpPr>
          <p:nvPr/>
        </p:nvCxnSpPr>
        <p:spPr>
          <a:xfrm flipH="1" flipV="1">
            <a:off x="984143" y="4079116"/>
            <a:ext cx="461641" cy="12467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1902870" y="1452759"/>
            <a:ext cx="794203" cy="3183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984143" y="1452759"/>
            <a:ext cx="1712930" cy="1591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981" y="3596618"/>
            <a:ext cx="4630890" cy="3123229"/>
          </a:xfrm>
          <a:prstGeom prst="rect">
            <a:avLst/>
          </a:prstGeom>
          <a:ln w="508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0046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42" y="275700"/>
            <a:ext cx="8463516" cy="53317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778" y="486629"/>
            <a:ext cx="6406443" cy="553975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08856" y="6020783"/>
            <a:ext cx="1953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K. Kershaw, J.-L. Grenard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31890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Outstanding items with SHiP on TTC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Need to work hand in hand with SHiP on the design/optimisation of the HAM, since handling/support/cooling will have to be secured within the framework of the TTC design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Important aspects: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Forces, assembly of the magnets, global optimisation, cooling connection of coil, reliability, etc.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June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Calviani for the BDF TTC - 11th SHiP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1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1654</TotalTime>
  <Words>1771</Words>
  <Application>Microsoft Office PowerPoint</Application>
  <PresentationFormat>On-screen Show (4:3)</PresentationFormat>
  <Paragraphs>277</Paragraphs>
  <Slides>32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Ubuntu</vt:lpstr>
      <vt:lpstr>Wingdings</vt:lpstr>
      <vt:lpstr>Ubuntu Light</vt:lpstr>
      <vt:lpstr>Symbol</vt:lpstr>
      <vt:lpstr>CERN_ENdept_Presentation_ArialFont copy</vt:lpstr>
      <vt:lpstr>CERNCorporate4-3</vt:lpstr>
      <vt:lpstr>Status of BDF/SHiP target &amp; target complex (TTC) studies</vt:lpstr>
      <vt:lpstr>Outline</vt:lpstr>
      <vt:lpstr>Status of BDF TTC studies</vt:lpstr>
      <vt:lpstr>PowerPoint Presentation</vt:lpstr>
      <vt:lpstr>TTC design and handling studies</vt:lpstr>
      <vt:lpstr>TTC design and handling studies</vt:lpstr>
      <vt:lpstr>PowerPoint Presentation</vt:lpstr>
      <vt:lpstr>PowerPoint Presentation</vt:lpstr>
      <vt:lpstr>Outstanding items with SHiP on TTC</vt:lpstr>
      <vt:lpstr>PowerPoint Presentation</vt:lpstr>
      <vt:lpstr>BDF target mechanical design status</vt:lpstr>
      <vt:lpstr>Target configuration</vt:lpstr>
      <vt:lpstr>Proximity shielding design status</vt:lpstr>
      <vt:lpstr>Overview of CV activities</vt:lpstr>
      <vt:lpstr>Status – He vessel design</vt:lpstr>
      <vt:lpstr>Status – Ventilation systems</vt:lpstr>
      <vt:lpstr>Status – cooling systems</vt:lpstr>
      <vt:lpstr>Short-term plans</vt:lpstr>
      <vt:lpstr>BDF beam test prototype in T6 </vt:lpstr>
      <vt:lpstr>BDF beam test prototype in T6 </vt:lpstr>
      <vt:lpstr>PowerPoint Presentation</vt:lpstr>
      <vt:lpstr>BDF T6 test location(s)</vt:lpstr>
      <vt:lpstr>BDF materials R&amp;D status</vt:lpstr>
      <vt:lpstr>Just some flavour…</vt:lpstr>
      <vt:lpstr>W/Gr studies</vt:lpstr>
      <vt:lpstr>Material irradiation</vt:lpstr>
      <vt:lpstr>PowerPoint Presentation</vt:lpstr>
      <vt:lpstr>PowerPoint Presentation</vt:lpstr>
      <vt:lpstr>PowerPoint Presentation</vt:lpstr>
      <vt:lpstr>HSE-SEE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Calviani</dc:creator>
  <cp:lastModifiedBy>Marco Calviani</cp:lastModifiedBy>
  <cp:revision>62</cp:revision>
  <dcterms:created xsi:type="dcterms:W3CDTF">2017-06-05T12:58:44Z</dcterms:created>
  <dcterms:modified xsi:type="dcterms:W3CDTF">2017-06-07T06:40:31Z</dcterms:modified>
</cp:coreProperties>
</file>