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90" r:id="rId2"/>
    <p:sldId id="534" r:id="rId3"/>
    <p:sldId id="554" r:id="rId4"/>
    <p:sldId id="569" r:id="rId5"/>
    <p:sldId id="561" r:id="rId6"/>
    <p:sldId id="542" r:id="rId7"/>
    <p:sldId id="571" r:id="rId8"/>
    <p:sldId id="538" r:id="rId9"/>
    <p:sldId id="549" r:id="rId10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F5E4D0"/>
    <a:srgbClr val="FF0000"/>
    <a:srgbClr val="8CD291"/>
    <a:srgbClr val="EBB3BC"/>
    <a:srgbClr val="FF99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129" d="100"/>
          <a:sy n="129" d="100"/>
        </p:scale>
        <p:origin x="462" y="1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2598" y="-90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917" cy="4959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758" y="0"/>
            <a:ext cx="2945917" cy="4959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238"/>
            <a:ext cx="2945917" cy="4959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758" y="9432238"/>
            <a:ext cx="2945917" cy="4959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380F6C-DC24-4CD2-B432-32C47F9A2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682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111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539" y="4715270"/>
            <a:ext cx="5438140" cy="44689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521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533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895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505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67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993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16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816100" y="2286000"/>
            <a:ext cx="77597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742950" y="6248400"/>
            <a:ext cx="2063750" cy="4572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5B2CD69-792F-4788-AC0F-73D72B541098}" type="datetime1">
              <a:rPr lang="en-US" smtClean="0"/>
              <a:t>6/12/2017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ED71B-7FFE-461C-98E2-22D467807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1D08A-CEC0-43B6-8E9E-E041755BF70E}" type="datetime1">
              <a:rPr lang="en-US" smtClean="0"/>
              <a:t>6/12/2017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02AE8-F96A-413D-9D9A-77C78E495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228600"/>
            <a:ext cx="22288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5341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9A304-C7FD-4E1C-8CFC-64FF781F04E3}" type="datetime1">
              <a:rPr lang="en-US" smtClean="0"/>
              <a:t>6/12/2017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DED6B-9FCD-4714-804B-DDE94EC0E3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73B59-8B4F-42E2-953E-27E67B1A1C72}" type="datetime1">
              <a:rPr lang="en-US" smtClean="0"/>
              <a:t>6/12/2017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15C0D-AED4-47D7-A3F5-D4DA1831B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A13B4-AFC4-4E6D-9A3E-85CA2AE28550}" type="datetime1">
              <a:rPr lang="en-US" smtClean="0"/>
              <a:t>6/12/2017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B914B-7DD8-4BD0-8720-BAED743CD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43815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066800"/>
            <a:ext cx="43815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384C1-C6FC-490F-B4BB-F44A58734F90}" type="datetime1">
              <a:rPr lang="en-US" smtClean="0"/>
              <a:t>6/12/2017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15189-4367-4962-8A21-F4B7DFCB0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524E8-2FCF-469A-9170-8882BEFEF0CB}" type="datetime1">
              <a:rPr lang="en-US" smtClean="0"/>
              <a:t>6/12/2017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0DB4A-9AC6-4571-B46E-8718C1844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105DF-2235-4D19-8F42-29C76B058AA5}" type="datetime1">
              <a:rPr lang="en-US" smtClean="0"/>
              <a:t>6/12/2017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7D1A3-DB33-436F-94DD-996021DCE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23049-BE25-4452-83D6-443C9F5509B6}" type="datetime1">
              <a:rPr lang="en-US" smtClean="0"/>
              <a:t>6/12/2017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25827-B8F7-4CF8-9E9F-B851EA729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0FF47-D241-4082-9D7C-10E403E0D67A}" type="datetime1">
              <a:rPr lang="en-US" smtClean="0"/>
              <a:t>6/12/2017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D5360-382F-4876-8E59-25748C374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9129D-A7D6-4B88-A88E-A2732EBA006A}" type="datetime1">
              <a:rPr lang="en-US" smtClean="0"/>
              <a:t>6/12/2017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A6BC2-7F72-4B1F-AA8B-F774BF426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2484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E0CB98C2-5E9C-41E0-9E6C-CE63171C9636}" type="datetime1">
              <a:rPr lang="en-US" smtClean="0"/>
              <a:t>6/12/2017</a:t>
            </a:fld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Calibrating the SHiP muon flux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3000" y="6248400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63313539-E919-4C46-9A05-3245AC5D53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915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066800"/>
            <a:ext cx="8915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56" name="Line 32"/>
          <p:cNvSpPr>
            <a:spLocks noChangeShapeType="1"/>
          </p:cNvSpPr>
          <p:nvPr/>
        </p:nvSpPr>
        <p:spPr bwMode="auto">
          <a:xfrm>
            <a:off x="381000" y="990600"/>
            <a:ext cx="8915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95" y="6248400"/>
            <a:ext cx="435005" cy="5214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spd="med">
    <p:wipe dir="r"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hip-charmandmuons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828800"/>
            <a:ext cx="7759700" cy="1143000"/>
          </a:xfrm>
        </p:spPr>
        <p:txBody>
          <a:bodyPr/>
          <a:lstStyle/>
          <a:p>
            <a:pPr lvl="1"/>
            <a:r>
              <a:rPr lang="en-GB" dirty="0" smtClean="0"/>
              <a:t>Status of the </a:t>
            </a:r>
            <a:r>
              <a:rPr lang="el-GR" dirty="0" smtClean="0"/>
              <a:t>μ</a:t>
            </a:r>
            <a:r>
              <a:rPr lang="en-GB" dirty="0" smtClean="0"/>
              <a:t>-flux proposa</a:t>
            </a:r>
            <a:r>
              <a:rPr lang="en-GB" dirty="0"/>
              <a:t>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3581400"/>
            <a:ext cx="6934200" cy="1752600"/>
          </a:xfrm>
        </p:spPr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Eric van Herwijnen</a:t>
            </a:r>
          </a:p>
          <a:p>
            <a:r>
              <a:rPr lang="en-US" dirty="0" smtClean="0">
                <a:cs typeface="Times New Roman" pitchFamily="18" charset="0"/>
              </a:rPr>
              <a:t>9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39711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GB" dirty="0" smtClean="0"/>
              <a:t>Motivation (reminder)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GB" dirty="0" smtClean="0"/>
              <a:t>H4 area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GB" dirty="0" smtClean="0"/>
              <a:t>Layout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GB" dirty="0" smtClean="0"/>
              <a:t>Target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GB" dirty="0" smtClean="0"/>
              <a:t>Drift tubes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GB" dirty="0" smtClean="0"/>
              <a:t>Muon tagger</a:t>
            </a:r>
          </a:p>
          <a:p>
            <a:pPr>
              <a:buSzPct val="100000"/>
              <a:buFont typeface="+mj-lt"/>
              <a:buAutoNum type="arabicPeriod"/>
            </a:pPr>
            <a:endParaRPr lang="en-GB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D909F0-5D12-46ED-A191-C01E34C957B1}" type="datetime1">
              <a:rPr lang="en-US" smtClean="0"/>
              <a:t>6/12/2017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Calibrating the SHiP muon flux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5945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C66177-3D0F-428C-9FF8-136131F5AA3E}" type="datetime1">
              <a:rPr lang="en-US" smtClean="0"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Calibrating the SHiP muon flux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2956"/>
            <a:ext cx="3560956" cy="35609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3400" y="4733912"/>
            <a:ext cx="2951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Expected </a:t>
            </a:r>
            <a:r>
              <a:rPr lang="el-GR" dirty="0" smtClean="0"/>
              <a:t>μ</a:t>
            </a:r>
            <a:r>
              <a:rPr lang="en-GB" dirty="0" smtClean="0"/>
              <a:t> phase space for 1 spill (4x10</a:t>
            </a:r>
            <a:r>
              <a:rPr lang="en-GB" baseline="30000" dirty="0" smtClean="0"/>
              <a:t>13</a:t>
            </a:r>
            <a:r>
              <a:rPr lang="en-GB" dirty="0"/>
              <a:t> </a:t>
            </a:r>
            <a:r>
              <a:rPr lang="en-GB" dirty="0" smtClean="0"/>
              <a:t>pot)</a:t>
            </a:r>
          </a:p>
          <a:p>
            <a:pPr algn="l"/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3810000" y="1752600"/>
            <a:ext cx="5486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dirty="0" smtClean="0"/>
              <a:t>~2.6x10</a:t>
            </a:r>
            <a:r>
              <a:rPr lang="en-GB" baseline="30000" dirty="0" smtClean="0"/>
              <a:t>10</a:t>
            </a:r>
            <a:r>
              <a:rPr lang="en-GB" dirty="0" smtClean="0"/>
              <a:t> </a:t>
            </a:r>
            <a:r>
              <a:rPr lang="el-GR" dirty="0"/>
              <a:t>μ</a:t>
            </a:r>
            <a:r>
              <a:rPr lang="en-GB" dirty="0"/>
              <a:t>’s/spill in </a:t>
            </a:r>
            <a:r>
              <a:rPr lang="en-GB" dirty="0" err="1"/>
              <a:t>SHiP</a:t>
            </a:r>
            <a:r>
              <a:rPr lang="en-GB" dirty="0"/>
              <a:t> acceptance</a:t>
            </a:r>
          </a:p>
          <a:p>
            <a:pPr algn="l"/>
            <a:r>
              <a:rPr lang="en-GB" dirty="0"/>
              <a:t>~4x10</a:t>
            </a:r>
            <a:r>
              <a:rPr lang="en-GB" baseline="30000" dirty="0"/>
              <a:t>8</a:t>
            </a:r>
            <a:r>
              <a:rPr lang="en-GB" dirty="0"/>
              <a:t> with p&gt;100 </a:t>
            </a:r>
            <a:r>
              <a:rPr lang="en-GB" dirty="0" smtClean="0"/>
              <a:t>GeV</a:t>
            </a:r>
          </a:p>
          <a:p>
            <a:pPr algn="l"/>
            <a:endParaRPr lang="en-GB" dirty="0" smtClean="0"/>
          </a:p>
          <a:p>
            <a:pPr algn="l"/>
            <a:r>
              <a:rPr lang="en-GB" dirty="0"/>
              <a:t>In 10</a:t>
            </a:r>
            <a:r>
              <a:rPr lang="en-GB" baseline="30000" dirty="0"/>
              <a:t>10 </a:t>
            </a:r>
            <a:r>
              <a:rPr lang="en-GB" dirty="0"/>
              <a:t>simulated pp </a:t>
            </a:r>
            <a:r>
              <a:rPr lang="en-GB" dirty="0" err="1"/>
              <a:t>ints</a:t>
            </a:r>
            <a:r>
              <a:rPr lang="en-GB" dirty="0"/>
              <a:t>: 166 muons with p&gt;100 GeV,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&gt;3 GeV, too small</a:t>
            </a:r>
            <a:r>
              <a:rPr lang="en-GB" dirty="0" smtClean="0"/>
              <a:t>!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Proposal</a:t>
            </a:r>
            <a:r>
              <a:rPr lang="en-GB" dirty="0"/>
              <a:t>: accumulate ~10</a:t>
            </a:r>
            <a:r>
              <a:rPr lang="en-GB" baseline="30000" dirty="0"/>
              <a:t>11</a:t>
            </a:r>
            <a:r>
              <a:rPr lang="en-GB" dirty="0"/>
              <a:t> pot </a:t>
            </a:r>
            <a:r>
              <a:rPr lang="en-GB" dirty="0" smtClean="0"/>
              <a:t>at H4 using the charm x-section setup early 2018</a:t>
            </a:r>
            <a:endParaRPr lang="en-GB" dirty="0"/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429383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Situation in H4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273B59-8B4F-42E2-953E-27E67B1A1C72}" type="datetime1">
              <a:rPr lang="en-US" smtClean="0"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Calibrating the SHiP muon flux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196" t="4806" r="12428" b="3500"/>
          <a:stretch/>
        </p:blipFill>
        <p:spPr>
          <a:xfrm>
            <a:off x="762000" y="256800"/>
            <a:ext cx="8382000" cy="59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06815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45" y="642938"/>
            <a:ext cx="8172450" cy="52926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264598-B853-42C0-9E56-A0802EE6FCCB}" type="datetime1">
              <a:rPr lang="en-US" smtClean="0"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Calibrating the SHiP muon flux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3087724" y="5105400"/>
            <a:ext cx="308947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242198" y="49033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066508" y="4685113"/>
            <a:ext cx="35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3946234" y="54980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3367428" y="4866435"/>
            <a:ext cx="210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 P1-P2 = 100 cm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3058374" y="4659735"/>
            <a:ext cx="2595419" cy="550654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-74333" y="2438400"/>
            <a:ext cx="1744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10x10x116cm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81305" y="3584008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Absorber</a:t>
            </a: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80x80x240cm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14600" y="914400"/>
            <a:ext cx="1287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T1,T2</a:t>
            </a: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50x100cm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96000" y="914400"/>
            <a:ext cx="1415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T3,T4</a:t>
            </a: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200x160cm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>
            <a:off x="3317345" y="1499066"/>
            <a:ext cx="96457" cy="87847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7062609" y="1516463"/>
            <a:ext cx="267129" cy="76143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 flipH="1">
            <a:off x="2966564" y="1487221"/>
            <a:ext cx="101112" cy="91116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 flipH="1">
            <a:off x="6421996" y="1487221"/>
            <a:ext cx="346354" cy="8546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2745457" y="2344682"/>
            <a:ext cx="453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173471" y="2344682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vy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265543" y="234468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11387" y="234468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3017119" y="4846914"/>
            <a:ext cx="41857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6344644" y="4764922"/>
            <a:ext cx="945094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2590800" y="4959849"/>
            <a:ext cx="118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80 cm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248400" y="4894452"/>
            <a:ext cx="118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200 cm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362528" y="1938523"/>
            <a:ext cx="979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Goliath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616701" y="1123974"/>
            <a:ext cx="266420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38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311924" y="1151260"/>
            <a:ext cx="266420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38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743200" y="3771154"/>
            <a:ext cx="266420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38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458952" y="234468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Muon tagger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1474143" y="2115571"/>
            <a:ext cx="1412565" cy="88486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17926" y="1524000"/>
            <a:ext cx="1377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Scintillator</a:t>
            </a: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50x70cm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5371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22" y="144716"/>
            <a:ext cx="8915400" cy="685800"/>
          </a:xfrm>
        </p:spPr>
        <p:txBody>
          <a:bodyPr/>
          <a:lstStyle/>
          <a:p>
            <a:r>
              <a:rPr lang="en-GB" dirty="0" smtClean="0"/>
              <a:t>BDF target mechanical design status (</a:t>
            </a:r>
            <a:r>
              <a:rPr lang="en-GB" dirty="0" err="1" smtClean="0"/>
              <a:t>M.Calviani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AA40F7-AE3D-4F63-A5D5-25B538685709}" type="datetime1">
              <a:rPr lang="en-US" smtClean="0"/>
              <a:t>6/12/2017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/>
        </p:nvSpPr>
        <p:spPr>
          <a:xfrm>
            <a:off x="845686" y="1211516"/>
            <a:ext cx="8226425" cy="22503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13 TZM blocks + 5 tungsten blocks. All blocks are Ta-cladded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30x30 cm</a:t>
            </a:r>
            <a:r>
              <a:rPr lang="en-US" sz="2000" baseline="30000" dirty="0"/>
              <a:t>2</a:t>
            </a:r>
            <a:r>
              <a:rPr lang="en-US" sz="2000" dirty="0"/>
              <a:t> rectangular plates with variable thickness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Highly probable to </a:t>
            </a:r>
            <a:r>
              <a:rPr lang="en-US" sz="2000" b="1" dirty="0"/>
              <a:t>switch to 25 cm diameter circular plates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Total target length = 1.445 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5 mm longitudinal gap between the blocks</a:t>
            </a:r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22" y="3737738"/>
            <a:ext cx="3088651" cy="24435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893" y="3560815"/>
            <a:ext cx="6633984" cy="2481002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050191" y="2464545"/>
            <a:ext cx="3417456" cy="1373339"/>
            <a:chOff x="657412" y="2802965"/>
            <a:chExt cx="5354917" cy="252804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/>
            <a:srcRect l="5569" t="20904" r="46948" b="13884"/>
            <a:stretch/>
          </p:blipFill>
          <p:spPr>
            <a:xfrm>
              <a:off x="657412" y="2802965"/>
              <a:ext cx="5253317" cy="2450351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3866776" y="4882776"/>
              <a:ext cx="2145553" cy="4482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5" name="Date Placeholder 11"/>
          <p:cNvSpPr>
            <a:spLocks noGrp="1"/>
          </p:cNvSpPr>
          <p:nvPr/>
        </p:nvSpPr>
        <p:spPr>
          <a:xfrm>
            <a:off x="2683812" y="6307866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16" name="Footer Placeholder 12"/>
          <p:cNvSpPr>
            <a:spLocks noGrp="1"/>
          </p:cNvSpPr>
          <p:nvPr/>
        </p:nvSpPr>
        <p:spPr>
          <a:xfrm>
            <a:off x="4054920" y="6307866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17" name="Slide Number Placeholder 13"/>
          <p:cNvSpPr>
            <a:spLocks noGrp="1"/>
          </p:cNvSpPr>
          <p:nvPr/>
        </p:nvSpPr>
        <p:spPr>
          <a:xfrm>
            <a:off x="8345410" y="6307866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8" name="TextBox 14"/>
          <p:cNvSpPr txBox="1"/>
          <p:nvPr/>
        </p:nvSpPr>
        <p:spPr>
          <a:xfrm>
            <a:off x="7097342" y="5852227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i="1" dirty="0" smtClean="0"/>
              <a:t>E. Lopez Sola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52061145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Drift tubes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54100"/>
            <a:ext cx="6934200" cy="5105400"/>
          </a:xfrm>
        </p:spPr>
        <p:txBody>
          <a:bodyPr/>
          <a:lstStyle/>
          <a:p>
            <a:r>
              <a:rPr lang="en-GB" dirty="0" smtClean="0"/>
              <a:t>Opera test modules, some used for </a:t>
            </a:r>
            <a:r>
              <a:rPr lang="en-GB" dirty="0" err="1" smtClean="0"/>
              <a:t>Borexino</a:t>
            </a:r>
            <a:endParaRPr lang="en-GB" dirty="0" smtClean="0"/>
          </a:p>
          <a:p>
            <a:r>
              <a:rPr lang="en-GB" dirty="0" smtClean="0"/>
              <a:t>Electronics: FE boards, power supplies and logic elements for trigger available</a:t>
            </a:r>
          </a:p>
          <a:p>
            <a:r>
              <a:rPr lang="en-GB" dirty="0" smtClean="0"/>
              <a:t>DAQ (3kHz) being tested</a:t>
            </a:r>
          </a:p>
          <a:p>
            <a:r>
              <a:rPr lang="en-GB" dirty="0" smtClean="0"/>
              <a:t>Commissioning on going: faster drift gas being tried out, data taking next week</a:t>
            </a:r>
          </a:p>
          <a:p>
            <a:r>
              <a:rPr lang="en-GB" dirty="0" smtClean="0"/>
              <a:t>Scintillator </a:t>
            </a:r>
            <a:r>
              <a:rPr lang="en-GB" dirty="0"/>
              <a:t>plane for trigger purchased </a:t>
            </a:r>
            <a:endParaRPr lang="en-GB" dirty="0" smtClean="0"/>
          </a:p>
          <a:p>
            <a:r>
              <a:rPr lang="en-GB" dirty="0" smtClean="0"/>
              <a:t>Next steps: mechanical integration, setup of all modules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273B59-8B4F-42E2-953E-27E67B1A1C72}" type="datetime1">
              <a:rPr lang="en-US" smtClean="0"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Calibrating the SHiP muon flux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0600" y="2229000"/>
            <a:ext cx="1800000" cy="2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51782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tagger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RPCs will be built in Korea by KODEL, synergy with CMS</a:t>
            </a:r>
          </a:p>
          <a:p>
            <a:r>
              <a:rPr lang="en-GB" dirty="0" smtClean="0"/>
              <a:t>Module-0 for </a:t>
            </a:r>
            <a:r>
              <a:rPr lang="en-GB" dirty="0" err="1" smtClean="0"/>
              <a:t>SHiP</a:t>
            </a:r>
            <a:r>
              <a:rPr lang="en-GB" dirty="0" smtClean="0"/>
              <a:t> </a:t>
            </a:r>
          </a:p>
          <a:p>
            <a:r>
              <a:rPr lang="en-GB" dirty="0" smtClean="0"/>
              <a:t>FE electronics developed by Napoli/Bari</a:t>
            </a:r>
          </a:p>
          <a:p>
            <a:pPr lvl="1"/>
            <a:r>
              <a:rPr lang="en-GB" dirty="0" smtClean="0"/>
              <a:t>Test ALICE boards coupled to readout electronics for RPCs in streamer mode</a:t>
            </a:r>
          </a:p>
          <a:p>
            <a:pPr lvl="1"/>
            <a:r>
              <a:rPr lang="en-GB" dirty="0" smtClean="0"/>
              <a:t>Production of 150 boards under investigation</a:t>
            </a:r>
          </a:p>
          <a:p>
            <a:pPr lvl="1"/>
            <a:r>
              <a:rPr lang="en-GB" dirty="0" smtClean="0"/>
              <a:t>FE electronics for avalanche RPCs under study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4C6AB5-F5EE-4ACB-82FB-1DCEBD659001}" type="datetime1">
              <a:rPr lang="en-US" smtClean="0"/>
              <a:t>6/12/2017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Calibrating the SHiP muon flux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24515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SPSC proposal submitted:</a:t>
            </a:r>
          </a:p>
          <a:p>
            <a:pPr lvl="1"/>
            <a:r>
              <a:rPr lang="en-GB" dirty="0" smtClean="0"/>
              <a:t>https://cds.cern.ch/record/2267770/files/SPSC-EOI-016.pdf</a:t>
            </a:r>
          </a:p>
          <a:p>
            <a:r>
              <a:rPr lang="en-GB" dirty="0" smtClean="0"/>
              <a:t>Mailing list created: </a:t>
            </a:r>
          </a:p>
          <a:p>
            <a:pPr lvl="1"/>
            <a:r>
              <a:rPr lang="en-GB" dirty="0" smtClean="0">
                <a:hlinkClick r:id="rId3"/>
              </a:rPr>
              <a:t>ship-charmandmuons@cern.ch</a:t>
            </a:r>
            <a:endParaRPr lang="en-GB" dirty="0" smtClean="0"/>
          </a:p>
          <a:p>
            <a:r>
              <a:rPr lang="en-GB" dirty="0" smtClean="0"/>
              <a:t>Monthly meetings</a:t>
            </a:r>
          </a:p>
          <a:p>
            <a:pPr lvl="1"/>
            <a:r>
              <a:rPr lang="en-GB" dirty="0"/>
              <a:t>Detailed project time </a:t>
            </a:r>
            <a:r>
              <a:rPr lang="en-GB" dirty="0" smtClean="0"/>
              <a:t>schedule at the next meeting</a:t>
            </a:r>
          </a:p>
          <a:p>
            <a:r>
              <a:rPr lang="en-GB" dirty="0" smtClean="0"/>
              <a:t>Aim to do this early next year, </a:t>
            </a:r>
            <a:r>
              <a:rPr lang="en-GB" dirty="0" err="1" smtClean="0"/>
              <a:t>ie</a:t>
            </a:r>
            <a:r>
              <a:rPr lang="en-GB" dirty="0" smtClean="0"/>
              <a:t>. setup in February 2018</a:t>
            </a:r>
          </a:p>
          <a:p>
            <a:r>
              <a:rPr lang="en-GB" smtClean="0"/>
              <a:t>Shifters needed!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F080BE-D321-41FB-8869-C45042106566}" type="datetime1">
              <a:rPr lang="en-US" smtClean="0"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Calibrating the SHiP muon flux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42188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124682</TotalTime>
  <Words>383</Words>
  <Application>Microsoft Office PowerPoint</Application>
  <PresentationFormat>A4 Paper (210x297 mm)</PresentationFormat>
  <Paragraphs>99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Ubuntu Light</vt:lpstr>
      <vt:lpstr>Wingdings</vt:lpstr>
      <vt:lpstr>Paper Presentation 1</vt:lpstr>
      <vt:lpstr>Status of the μ-flux proposal</vt:lpstr>
      <vt:lpstr>Contents</vt:lpstr>
      <vt:lpstr>Motivation</vt:lpstr>
      <vt:lpstr>Situation in H4</vt:lpstr>
      <vt:lpstr>Layout</vt:lpstr>
      <vt:lpstr>BDF target mechanical design status (M.Calviani)</vt:lpstr>
      <vt:lpstr>Drift tubes</vt:lpstr>
      <vt:lpstr>Muon tagger</vt:lpstr>
      <vt:lpstr>Status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Eric van Herwijnen</dc:creator>
  <cp:lastModifiedBy>Eric Van Herwijnen</cp:lastModifiedBy>
  <cp:revision>1233</cp:revision>
  <cp:lastPrinted>2015-10-28T16:01:25Z</cp:lastPrinted>
  <dcterms:created xsi:type="dcterms:W3CDTF">1999-02-09T13:06:48Z</dcterms:created>
  <dcterms:modified xsi:type="dcterms:W3CDTF">2017-06-12T07:28:01Z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eric.van.herwijnen@cern.ch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D:\lhcb</vt:lpwstr>
  </property>
</Properties>
</file>