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jpg" ContentType="image/jpeg"/>
  <Default Extension="emf" ContentType="image/x-emf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notesMasterIdLst>
    <p:notesMasterId r:id="rId20"/>
  </p:notesMasterIdLst>
  <p:sldIdLst>
    <p:sldId id="289" r:id="rId2"/>
    <p:sldId id="291" r:id="rId3"/>
    <p:sldId id="292" r:id="rId4"/>
    <p:sldId id="293" r:id="rId5"/>
    <p:sldId id="294" r:id="rId6"/>
    <p:sldId id="295" r:id="rId7"/>
    <p:sldId id="296" r:id="rId8"/>
    <p:sldId id="297" r:id="rId9"/>
    <p:sldId id="298" r:id="rId10"/>
    <p:sldId id="308" r:id="rId11"/>
    <p:sldId id="299" r:id="rId12"/>
    <p:sldId id="300" r:id="rId13"/>
    <p:sldId id="307" r:id="rId14"/>
    <p:sldId id="304" r:id="rId15"/>
    <p:sldId id="306" r:id="rId16"/>
    <p:sldId id="301" r:id="rId17"/>
    <p:sldId id="302" r:id="rId18"/>
    <p:sldId id="305" r:id="rId19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96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B387C"/>
    <a:srgbClr val="104282"/>
    <a:srgbClr val="0055A0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729" autoAdjust="0"/>
    <p:restoredTop sz="94660"/>
  </p:normalViewPr>
  <p:slideViewPr>
    <p:cSldViewPr snapToGrid="0" snapToObjects="1">
      <p:cViewPr varScale="1">
        <p:scale>
          <a:sx n="200" d="100"/>
          <a:sy n="200" d="100"/>
        </p:scale>
        <p:origin x="168" y="264"/>
      </p:cViewPr>
      <p:guideLst>
        <p:guide orient="horz" pos="1620"/>
        <p:guide pos="2896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36" d="100"/>
          <a:sy n="136" d="100"/>
        </p:scale>
        <p:origin x="-3872" y="-11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notesMaster" Target="notesMasters/notesMaster1.xml"/><Relationship Id="rId21" Type="http://schemas.openxmlformats.org/officeDocument/2006/relationships/presProps" Target="presProps.xml"/><Relationship Id="rId22" Type="http://schemas.openxmlformats.org/officeDocument/2006/relationships/viewProps" Target="viewProps.xml"/><Relationship Id="rId23" Type="http://schemas.openxmlformats.org/officeDocument/2006/relationships/theme" Target="theme/theme1.xml"/><Relationship Id="rId24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DA8CDB-4CDB-0047-B0A3-926A8FE44A35}" type="datetimeFigureOut">
              <a:rPr lang="fr-FR" smtClean="0"/>
              <a:t>05/03/2018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CH" smtClean="0"/>
              <a:t>Cliquez pour modifier les styles du texte du masque</a:t>
            </a:r>
          </a:p>
          <a:p>
            <a:pPr lvl="1"/>
            <a:r>
              <a:rPr lang="fr-CH" smtClean="0"/>
              <a:t>Deuxième niveau</a:t>
            </a:r>
          </a:p>
          <a:p>
            <a:pPr lvl="2"/>
            <a:r>
              <a:rPr lang="fr-CH" smtClean="0"/>
              <a:t>Troisième niveau</a:t>
            </a:r>
          </a:p>
          <a:p>
            <a:pPr lvl="3"/>
            <a:r>
              <a:rPr lang="fr-CH" smtClean="0"/>
              <a:t>Quatrième niveau</a:t>
            </a:r>
          </a:p>
          <a:p>
            <a:pPr lvl="4"/>
            <a:r>
              <a:rPr lang="fr-CH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60EA63-43D2-E842-92EA-B304A8820AD7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79120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 hasCustomPrompt="1"/>
          </p:nvPr>
        </p:nvSpPr>
        <p:spPr>
          <a:xfrm>
            <a:off x="457200" y="2947604"/>
            <a:ext cx="2743200" cy="314740"/>
          </a:xfrm>
        </p:spPr>
        <p:txBody>
          <a:bodyPr lIns="45720" tIns="0" rIns="45720" bIns="0" anchor="b">
            <a:normAutofit/>
          </a:bodyPr>
          <a:lstStyle>
            <a:lvl1pPr marL="0" indent="0" algn="l">
              <a:buNone/>
              <a:defRPr sz="1600" baseline="0">
                <a:solidFill>
                  <a:schemeClr val="tx1">
                    <a:lumMod val="60000"/>
                    <a:lumOff val="40000"/>
                  </a:schemeClr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dirty="0" smtClean="0"/>
              <a:t>RADSAGA Kick-Off Meeting</a:t>
            </a:r>
          </a:p>
          <a:p>
            <a:pPr lvl="0" eaLnBrk="1" latinLnBrk="0" hangingPunct="1"/>
            <a:r>
              <a:rPr kumimoji="0" lang="en-GB" dirty="0" smtClean="0"/>
              <a:t>April 27, 2017 - CERN</a:t>
            </a:r>
            <a:endParaRPr kumimoji="0" lang="en-US" dirty="0" smtClean="0"/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1640" y="205978"/>
            <a:ext cx="7355160" cy="691586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25355" y="1128965"/>
            <a:ext cx="7355160" cy="3510390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9252CB-AA16-4EF5-AF2A-0B08C1CF13A5}" type="datetimeFigureOut">
              <a:rPr lang="en-GB" smtClean="0"/>
              <a:pPr/>
              <a:t>05/03/2018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FF8FEA-8107-4D29-962E-159EBF1D9510}" type="slidenum">
              <a:rPr lang="en-GB" smtClean="0"/>
              <a:pPr/>
              <a:t>‹#›</a:t>
            </a:fld>
            <a:endParaRPr lang="en-GB"/>
          </a:p>
        </p:txBody>
      </p:sp>
      <p:cxnSp>
        <p:nvCxnSpPr>
          <p:cNvPr id="9" name="Straight Connector 8"/>
          <p:cNvCxnSpPr/>
          <p:nvPr userDrawn="1"/>
        </p:nvCxnSpPr>
        <p:spPr>
          <a:xfrm rot="5400000">
            <a:off x="-1069671" y="2425109"/>
            <a:ext cx="442849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 userDrawn="1"/>
        </p:nvCxnSpPr>
        <p:spPr>
          <a:xfrm>
            <a:off x="251520" y="1005576"/>
            <a:ext cx="842493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 userDrawn="1"/>
        </p:nvSpPr>
        <p:spPr>
          <a:xfrm>
            <a:off x="179512" y="1005576"/>
            <a:ext cx="100811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3000" dirty="0" smtClean="0">
                <a:solidFill>
                  <a:srgbClr val="002060"/>
                </a:solidFill>
              </a:rPr>
              <a:t>ITN</a:t>
            </a:r>
            <a:endParaRPr lang="en-GB" sz="30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97448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April 27, 2017</a:t>
            </a:r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RADSAGA Kick-Off Meeting</a:t>
            </a:r>
            <a:endParaRPr lang="en-US" dirty="0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7467600" cy="85725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3657600" cy="3262788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200150"/>
            <a:ext cx="3657600" cy="3262789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April 27, 2017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RADSAGA Kick-Off Meeting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8229600" cy="670483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55613" y="3826475"/>
            <a:ext cx="8231187" cy="447075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952333"/>
            <a:ext cx="4040188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6" y="952333"/>
            <a:ext cx="4041775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April 27, 2017</a:t>
            </a:r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RADSAGA Kick-Off Meeting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April 27, 2017</a:t>
            </a:r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RADSAGA Kick-Off Meeting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889146"/>
            <a:ext cx="3200400" cy="547688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485900"/>
            <a:ext cx="7086600" cy="2762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April 27, 2017</a:t>
            </a:r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RADSAGA Kick-Off Meeting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279282"/>
            <a:ext cx="3053868" cy="940356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601648"/>
            <a:ext cx="4759514" cy="3569636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249074"/>
            <a:ext cx="3053866" cy="199761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April 27, 2017</a:t>
            </a:r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RADSAGA Kick-Off Meeting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9252CB-AA16-4EF5-AF2A-0B08C1CF13A5}" type="datetimeFigureOut">
              <a:rPr lang="en-GB" smtClean="0"/>
              <a:pPr/>
              <a:t>05/03/2018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FF8FEA-8107-4D29-962E-159EBF1D9510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Rectangle 6"/>
          <p:cNvSpPr/>
          <p:nvPr userDrawn="1"/>
        </p:nvSpPr>
        <p:spPr>
          <a:xfrm>
            <a:off x="2336800" y="4476750"/>
            <a:ext cx="6350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9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This research project has been supported by a Marie </a:t>
            </a:r>
            <a:r>
              <a:rPr lang="en-US" sz="90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Skłodowska</a:t>
            </a:r>
            <a:r>
              <a:rPr lang="en-US" sz="9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-Curie Innovative Training Network Fellowship </a:t>
            </a:r>
            <a:br>
              <a:rPr lang="en-US" sz="9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US" sz="9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of the European Commission’s Horizon 2020 </a:t>
            </a:r>
            <a:r>
              <a:rPr lang="en-US" sz="90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Programme</a:t>
            </a:r>
            <a:r>
              <a:rPr lang="en-US" sz="9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under contract number 764879 </a:t>
            </a:r>
            <a:r>
              <a:rPr lang="en-US" sz="90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EASITrain</a:t>
            </a:r>
            <a:r>
              <a:rPr lang="en-GB" sz="900" dirty="0" smtClean="0">
                <a:effectLst/>
              </a:rPr>
              <a:t> </a:t>
            </a:r>
            <a:endParaRPr lang="en-GB" sz="900" i="1" dirty="0" smtClean="0"/>
          </a:p>
        </p:txBody>
      </p:sp>
    </p:spTree>
    <p:extLst>
      <p:ext uri="{BB962C8B-B14F-4D97-AF65-F5344CB8AC3E}">
        <p14:creationId xmlns:p14="http://schemas.microsoft.com/office/powerpoint/2010/main" val="2163440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theme" Target="../theme/theme1.xml"/><Relationship Id="rId12" Type="http://schemas.openxmlformats.org/officeDocument/2006/relationships/image" Target="../media/image1.jpg"/><Relationship Id="rId13" Type="http://schemas.openxmlformats.org/officeDocument/2006/relationships/image" Target="../media/image2.emf"/><Relationship Id="rId14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994205"/>
            <a:ext cx="8229600" cy="3203145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5 March 2018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err="1" smtClean="0"/>
              <a:t>EASITrain</a:t>
            </a:r>
            <a:r>
              <a:rPr lang="en-US" dirty="0" smtClean="0"/>
              <a:t> Kick-Off Meeting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4771" y="4247419"/>
            <a:ext cx="1154036" cy="79820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6241264"/>
            <a:ext cx="851897" cy="54000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6393664"/>
            <a:ext cx="851897" cy="54000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6546064"/>
            <a:ext cx="851897" cy="54000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" y="6698464"/>
            <a:ext cx="851897" cy="54000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6181475"/>
            <a:ext cx="851897" cy="5400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257140"/>
            <a:ext cx="1077750" cy="641714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81" r:id="rId1"/>
    <p:sldLayoutId id="2147483680" r:id="rId2"/>
    <p:sldLayoutId id="2147483679" r:id="rId3"/>
    <p:sldLayoutId id="2147483664" r:id="rId4"/>
    <p:sldLayoutId id="2147483665" r:id="rId5"/>
    <p:sldLayoutId id="2147483667" r:id="rId6"/>
    <p:sldLayoutId id="2147483668" r:id="rId7"/>
    <p:sldLayoutId id="2147483669" r:id="rId8"/>
    <p:sldLayoutId id="2147483682" r:id="rId9"/>
    <p:sldLayoutId id="2147483683" r:id="rId10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image" Target="../media/image4.emf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9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4" Type="http://schemas.openxmlformats.org/officeDocument/2006/relationships/image" Target="../media/image12.png"/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0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hyperlink" Target="https://www.mariecuriealumni.eu/home" TargetMode="External"/><Relationship Id="rId3" Type="http://schemas.openxmlformats.org/officeDocument/2006/relationships/image" Target="../media/image13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14.JP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5.JP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s://euraxess.ec.europa.eu/jobs/charter" TargetMode="External"/><Relationship Id="rId4" Type="http://schemas.openxmlformats.org/officeDocument/2006/relationships/hyperlink" Target="http://ec.europa.eu/research/participants/portal/desktop/en/support/national_contact_points.html" TargetMode="External"/><Relationship Id="rId5" Type="http://schemas.openxmlformats.org/officeDocument/2006/relationships/hyperlink" Target="mailto:emilie.nicole.david@cern.ch" TargetMode="External"/><Relationship Id="rId6" Type="http://schemas.openxmlformats.org/officeDocument/2006/relationships/hyperlink" Target="mailto:cecile.granier@cern.ch" TargetMode="External"/><Relationship Id="rId7" Type="http://schemas.openxmlformats.org/officeDocument/2006/relationships/hyperlink" Target="mailto:anita.ivanova@cern.ch" TargetMode="External"/><Relationship Id="rId8" Type="http://schemas.openxmlformats.org/officeDocument/2006/relationships/image" Target="../media/image16.png"/><Relationship Id="rId1" Type="http://schemas.openxmlformats.org/officeDocument/2006/relationships/slideLayout" Target="../slideLayouts/slideLayout3.xml"/><Relationship Id="rId2" Type="http://schemas.openxmlformats.org/officeDocument/2006/relationships/hyperlink" Target="https://ec.europa.eu/research/participants/portal/desktop/en/home.html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NULL" TargetMode="External"/><Relationship Id="rId4" Type="http://schemas.openxmlformats.org/officeDocument/2006/relationships/image" Target="../media/image8.png"/><Relationship Id="rId1" Type="http://schemas.openxmlformats.org/officeDocument/2006/relationships/slideLayout" Target="../slideLayouts/slideLayout10.xml"/><Relationship Id="rId2" Type="http://schemas.openxmlformats.org/officeDocument/2006/relationships/hyperlink" Target="NULL" TargetMode="Externa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hyperlink" Target="http://te-palvelut.fi/" TargetMode="Externa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57514" y="1159560"/>
            <a:ext cx="5829300" cy="1102519"/>
          </a:xfrm>
        </p:spPr>
        <p:txBody>
          <a:bodyPr>
            <a:normAutofit/>
          </a:bodyPr>
          <a:lstStyle/>
          <a:p>
            <a:pPr algn="ctr"/>
            <a:r>
              <a:rPr lang="en-US" sz="3600" dirty="0">
                <a:solidFill>
                  <a:srgbClr val="002060"/>
                </a:solidFill>
              </a:rPr>
              <a:t>Welcome to the ESRs!</a:t>
            </a:r>
            <a:endParaRPr lang="en-GB" sz="3600" dirty="0">
              <a:solidFill>
                <a:srgbClr val="00206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55750" y="1967670"/>
            <a:ext cx="5822950" cy="1728192"/>
          </a:xfrm>
        </p:spPr>
        <p:txBody>
          <a:bodyPr>
            <a:noAutofit/>
          </a:bodyPr>
          <a:lstStyle/>
          <a:p>
            <a:endParaRPr lang="en-US" sz="1400" dirty="0" smtClean="0">
              <a:solidFill>
                <a:srgbClr val="0070C0"/>
              </a:solidFill>
            </a:endParaRPr>
          </a:p>
          <a:p>
            <a:endParaRPr lang="en-US" sz="1400" dirty="0">
              <a:solidFill>
                <a:srgbClr val="0070C0"/>
              </a:solidFill>
            </a:endParaRPr>
          </a:p>
          <a:p>
            <a:r>
              <a:rPr lang="en-US" sz="2400" dirty="0" err="1">
                <a:solidFill>
                  <a:srgbClr val="0070C0"/>
                </a:solidFill>
              </a:rPr>
              <a:t>EASITrain</a:t>
            </a:r>
            <a:r>
              <a:rPr lang="en-US" sz="2400" dirty="0">
                <a:solidFill>
                  <a:srgbClr val="0070C0"/>
                </a:solidFill>
              </a:rPr>
              <a:t> Induction session for ESRs</a:t>
            </a:r>
          </a:p>
          <a:p>
            <a:r>
              <a:rPr lang="en-US" sz="2400" dirty="0">
                <a:solidFill>
                  <a:srgbClr val="0070C0"/>
                </a:solidFill>
              </a:rPr>
              <a:t>CERN </a:t>
            </a:r>
            <a:r>
              <a:rPr lang="mr-IN" sz="2400" dirty="0">
                <a:solidFill>
                  <a:srgbClr val="0070C0"/>
                </a:solidFill>
              </a:rPr>
              <a:t>–</a:t>
            </a:r>
            <a:r>
              <a:rPr lang="en-US" sz="2400" dirty="0">
                <a:solidFill>
                  <a:srgbClr val="0070C0"/>
                </a:solidFill>
              </a:rPr>
              <a:t> 05 March </a:t>
            </a:r>
            <a:r>
              <a:rPr lang="en-US" sz="2400" dirty="0" smtClean="0">
                <a:solidFill>
                  <a:srgbClr val="0070C0"/>
                </a:solidFill>
              </a:rPr>
              <a:t>2018</a:t>
            </a:r>
          </a:p>
          <a:p>
            <a:endParaRPr lang="en-GB" sz="1400" dirty="0">
              <a:solidFill>
                <a:srgbClr val="0070C0"/>
              </a:solidFill>
            </a:endParaRPr>
          </a:p>
          <a:p>
            <a:r>
              <a:rPr lang="en-US" sz="1200" dirty="0" smtClean="0">
                <a:solidFill>
                  <a:srgbClr val="0070C0"/>
                </a:solidFill>
              </a:rPr>
              <a:t>Cécile </a:t>
            </a:r>
            <a:r>
              <a:rPr lang="en-US" sz="1200" dirty="0" err="1" smtClean="0">
                <a:solidFill>
                  <a:srgbClr val="0070C0"/>
                </a:solidFill>
              </a:rPr>
              <a:t>Granier</a:t>
            </a:r>
            <a:r>
              <a:rPr lang="en-US" sz="1200" dirty="0" smtClean="0">
                <a:solidFill>
                  <a:srgbClr val="0070C0"/>
                </a:solidFill>
              </a:rPr>
              <a:t> - Human </a:t>
            </a:r>
            <a:r>
              <a:rPr lang="en-US" sz="1200" dirty="0">
                <a:solidFill>
                  <a:srgbClr val="0070C0"/>
                </a:solidFill>
              </a:rPr>
              <a:t>Resources Department </a:t>
            </a:r>
            <a:r>
              <a:rPr lang="en-US" sz="1200" dirty="0">
                <a:solidFill>
                  <a:srgbClr val="0070C0"/>
                </a:solidFill>
              </a:rPr>
              <a:t>- CERN</a:t>
            </a:r>
            <a:endParaRPr lang="en-US" sz="1200" dirty="0" smtClean="0">
              <a:solidFill>
                <a:srgbClr val="0070C0"/>
              </a:solidFill>
            </a:endParaRPr>
          </a:p>
          <a:p>
            <a:r>
              <a:rPr lang="en-US" sz="1200" dirty="0" smtClean="0">
                <a:solidFill>
                  <a:srgbClr val="0070C0"/>
                </a:solidFill>
              </a:rPr>
              <a:t>Anita </a:t>
            </a:r>
            <a:r>
              <a:rPr lang="en-US" sz="1200" dirty="0" err="1" smtClean="0">
                <a:solidFill>
                  <a:srgbClr val="0070C0"/>
                </a:solidFill>
              </a:rPr>
              <a:t>Ivanova</a:t>
            </a:r>
            <a:r>
              <a:rPr lang="en-US" sz="1200" dirty="0" smtClean="0">
                <a:solidFill>
                  <a:srgbClr val="0070C0"/>
                </a:solidFill>
              </a:rPr>
              <a:t> </a:t>
            </a:r>
            <a:r>
              <a:rPr lang="mr-IN" sz="1200" dirty="0" smtClean="0">
                <a:solidFill>
                  <a:srgbClr val="0070C0"/>
                </a:solidFill>
              </a:rPr>
              <a:t>–</a:t>
            </a:r>
            <a:r>
              <a:rPr lang="en-US" sz="1200" dirty="0" smtClean="0">
                <a:solidFill>
                  <a:srgbClr val="0070C0"/>
                </a:solidFill>
              </a:rPr>
              <a:t> Finance and Administrative Processes Department - CERN</a:t>
            </a:r>
            <a:r>
              <a:rPr lang="en-US" sz="1200" dirty="0">
                <a:solidFill>
                  <a:srgbClr val="0070C0"/>
                </a:solidFill>
              </a:rPr>
              <a:t/>
            </a:r>
            <a:br>
              <a:rPr lang="en-US" sz="1200" dirty="0">
                <a:solidFill>
                  <a:srgbClr val="0070C0"/>
                </a:solidFill>
              </a:rPr>
            </a:br>
            <a:endParaRPr lang="en-US" sz="1200" dirty="0">
              <a:solidFill>
                <a:srgbClr val="0070C0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81" y="108463"/>
            <a:ext cx="2527854" cy="16023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869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CH" sz="3000" dirty="0" smtClean="0">
                <a:solidFill>
                  <a:srgbClr val="0B387C"/>
                </a:solidFill>
              </a:rPr>
              <a:t>ITN Budget </a:t>
            </a:r>
            <a:r>
              <a:rPr lang="fr-CH" sz="3000" dirty="0" err="1" smtClean="0">
                <a:solidFill>
                  <a:srgbClr val="0B387C"/>
                </a:solidFill>
              </a:rPr>
              <a:t>Categories</a:t>
            </a:r>
            <a:endParaRPr lang="en-GB" sz="3000" dirty="0">
              <a:solidFill>
                <a:srgbClr val="0B387C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CH" sz="1400" dirty="0" err="1" smtClean="0">
                <a:solidFill>
                  <a:srgbClr val="0070C0"/>
                </a:solidFill>
              </a:rPr>
              <a:t>Costs</a:t>
            </a:r>
            <a:r>
              <a:rPr lang="fr-CH" sz="1400" dirty="0" smtClean="0">
                <a:solidFill>
                  <a:srgbClr val="0070C0"/>
                </a:solidFill>
              </a:rPr>
              <a:t> for </a:t>
            </a:r>
            <a:r>
              <a:rPr lang="fr-CH" sz="1400" dirty="0" err="1" smtClean="0">
                <a:solidFill>
                  <a:srgbClr val="0070C0"/>
                </a:solidFill>
              </a:rPr>
              <a:t>Recruited</a:t>
            </a:r>
            <a:r>
              <a:rPr lang="fr-CH" sz="1400" dirty="0" smtClean="0">
                <a:solidFill>
                  <a:srgbClr val="0070C0"/>
                </a:solidFill>
              </a:rPr>
              <a:t> </a:t>
            </a:r>
            <a:r>
              <a:rPr lang="fr-CH" sz="1400" dirty="0" err="1" smtClean="0">
                <a:solidFill>
                  <a:srgbClr val="0070C0"/>
                </a:solidFill>
              </a:rPr>
              <a:t>researchers</a:t>
            </a:r>
            <a:r>
              <a:rPr lang="fr-CH" sz="1400" dirty="0">
                <a:solidFill>
                  <a:srgbClr val="0070C0"/>
                </a:solidFill>
              </a:rPr>
              <a:t> </a:t>
            </a:r>
            <a:r>
              <a:rPr lang="fr-CH" sz="1400" dirty="0" smtClean="0">
                <a:solidFill>
                  <a:srgbClr val="0070C0"/>
                </a:solidFill>
              </a:rPr>
              <a:t>(living, </a:t>
            </a:r>
            <a:r>
              <a:rPr lang="fr-CH" sz="1400" dirty="0" err="1" smtClean="0">
                <a:solidFill>
                  <a:srgbClr val="0070C0"/>
                </a:solidFill>
              </a:rPr>
              <a:t>mobility</a:t>
            </a:r>
            <a:r>
              <a:rPr lang="fr-CH" sz="1400" dirty="0" smtClean="0">
                <a:solidFill>
                  <a:srgbClr val="0070C0"/>
                </a:solidFill>
              </a:rPr>
              <a:t> and </a:t>
            </a:r>
            <a:r>
              <a:rPr lang="fr-CH" sz="1400" dirty="0" err="1" smtClean="0">
                <a:solidFill>
                  <a:srgbClr val="0070C0"/>
                </a:solidFill>
              </a:rPr>
              <a:t>family</a:t>
            </a:r>
            <a:r>
              <a:rPr lang="fr-CH" sz="1400" dirty="0" smtClean="0">
                <a:solidFill>
                  <a:srgbClr val="0070C0"/>
                </a:solidFill>
              </a:rPr>
              <a:t> </a:t>
            </a:r>
            <a:r>
              <a:rPr lang="fr-CH" sz="1400" dirty="0" err="1" smtClean="0">
                <a:solidFill>
                  <a:srgbClr val="0070C0"/>
                </a:solidFill>
              </a:rPr>
              <a:t>allowance</a:t>
            </a:r>
            <a:r>
              <a:rPr lang="fr-CH" sz="1400" dirty="0" smtClean="0">
                <a:solidFill>
                  <a:srgbClr val="0070C0"/>
                </a:solidFill>
              </a:rPr>
              <a:t>)</a:t>
            </a:r>
          </a:p>
          <a:p>
            <a:r>
              <a:rPr lang="fr-CH" sz="1400" dirty="0" err="1" smtClean="0">
                <a:solidFill>
                  <a:srgbClr val="0070C0"/>
                </a:solidFill>
              </a:rPr>
              <a:t>Institutional</a:t>
            </a:r>
            <a:r>
              <a:rPr lang="fr-CH" sz="1400" dirty="0" smtClean="0">
                <a:solidFill>
                  <a:srgbClr val="0070C0"/>
                </a:solidFill>
              </a:rPr>
              <a:t> </a:t>
            </a:r>
            <a:r>
              <a:rPr lang="fr-CH" sz="1400" dirty="0" err="1" smtClean="0">
                <a:solidFill>
                  <a:srgbClr val="0070C0"/>
                </a:solidFill>
              </a:rPr>
              <a:t>costs</a:t>
            </a:r>
            <a:r>
              <a:rPr lang="fr-CH" sz="1400" dirty="0" smtClean="0">
                <a:solidFill>
                  <a:srgbClr val="0070C0"/>
                </a:solidFill>
              </a:rPr>
              <a:t> (RTN and Management/</a:t>
            </a:r>
            <a:r>
              <a:rPr lang="fr-CH" sz="1400" dirty="0" err="1" smtClean="0">
                <a:solidFill>
                  <a:srgbClr val="0070C0"/>
                </a:solidFill>
              </a:rPr>
              <a:t>Overheads</a:t>
            </a:r>
            <a:r>
              <a:rPr lang="fr-CH" sz="1400" dirty="0" smtClean="0">
                <a:solidFill>
                  <a:srgbClr val="0070C0"/>
                </a:solidFill>
              </a:rPr>
              <a:t>)</a:t>
            </a:r>
          </a:p>
          <a:p>
            <a:r>
              <a:rPr lang="fr-CH" sz="1400" dirty="0" err="1" smtClean="0">
                <a:solidFill>
                  <a:srgbClr val="0070C0"/>
                </a:solidFill>
              </a:rPr>
              <a:t>Research</a:t>
            </a:r>
            <a:r>
              <a:rPr lang="fr-CH" sz="1400" dirty="0" smtClean="0">
                <a:solidFill>
                  <a:srgbClr val="0070C0"/>
                </a:solidFill>
              </a:rPr>
              <a:t>, Training and Networking </a:t>
            </a:r>
            <a:r>
              <a:rPr lang="fr-CH" sz="1400" dirty="0" err="1" smtClean="0">
                <a:solidFill>
                  <a:srgbClr val="0070C0"/>
                </a:solidFill>
              </a:rPr>
              <a:t>cost</a:t>
            </a:r>
            <a:r>
              <a:rPr lang="fr-CH" sz="1400" dirty="0" smtClean="0">
                <a:solidFill>
                  <a:srgbClr val="0070C0"/>
                </a:solidFill>
              </a:rPr>
              <a:t> </a:t>
            </a:r>
            <a:r>
              <a:rPr lang="fr-CH" sz="1400" dirty="0" err="1" smtClean="0">
                <a:solidFill>
                  <a:srgbClr val="0070C0"/>
                </a:solidFill>
              </a:rPr>
              <a:t>category</a:t>
            </a:r>
            <a:r>
              <a:rPr lang="fr-CH" sz="1400" dirty="0" smtClean="0">
                <a:solidFill>
                  <a:srgbClr val="0070C0"/>
                </a:solidFill>
              </a:rPr>
              <a:t> (RTN</a:t>
            </a:r>
            <a:r>
              <a:rPr lang="fr-CH" sz="1400" smtClean="0">
                <a:solidFill>
                  <a:srgbClr val="0070C0"/>
                </a:solidFill>
              </a:rPr>
              <a:t>): </a:t>
            </a:r>
            <a:r>
              <a:rPr lang="fr-CH" sz="1400" smtClean="0">
                <a:solidFill>
                  <a:srgbClr val="0070C0"/>
                </a:solidFill>
              </a:rPr>
              <a:t/>
            </a:r>
            <a:br>
              <a:rPr lang="fr-CH" sz="1400" smtClean="0">
                <a:solidFill>
                  <a:srgbClr val="0070C0"/>
                </a:solidFill>
              </a:rPr>
            </a:br>
            <a:r>
              <a:rPr lang="fr-CH" sz="1400" smtClean="0">
                <a:solidFill>
                  <a:srgbClr val="0070C0"/>
                </a:solidFill>
              </a:rPr>
              <a:t>lump </a:t>
            </a:r>
            <a:r>
              <a:rPr lang="fr-CH" sz="1400" dirty="0" err="1" smtClean="0">
                <a:solidFill>
                  <a:srgbClr val="0070C0"/>
                </a:solidFill>
              </a:rPr>
              <a:t>sum</a:t>
            </a:r>
            <a:r>
              <a:rPr lang="fr-CH" sz="1400" dirty="0" smtClean="0">
                <a:solidFill>
                  <a:srgbClr val="0070C0"/>
                </a:solidFill>
              </a:rPr>
              <a:t> of 1 800 € per </a:t>
            </a:r>
            <a:r>
              <a:rPr lang="fr-CH" sz="1400" dirty="0" err="1" smtClean="0">
                <a:solidFill>
                  <a:srgbClr val="0070C0"/>
                </a:solidFill>
              </a:rPr>
              <a:t>researcher</a:t>
            </a:r>
            <a:r>
              <a:rPr lang="fr-CH" sz="1400" dirty="0" smtClean="0">
                <a:solidFill>
                  <a:srgbClr val="0070C0"/>
                </a:solidFill>
              </a:rPr>
              <a:t>/</a:t>
            </a:r>
            <a:r>
              <a:rPr lang="fr-CH" sz="1400" dirty="0" err="1" smtClean="0">
                <a:solidFill>
                  <a:srgbClr val="0070C0"/>
                </a:solidFill>
              </a:rPr>
              <a:t>month</a:t>
            </a:r>
            <a:endParaRPr lang="fr-CH" sz="1400" dirty="0" smtClean="0">
              <a:solidFill>
                <a:srgbClr val="0070C0"/>
              </a:solidFill>
            </a:endParaRPr>
          </a:p>
          <a:p>
            <a:r>
              <a:rPr lang="fr-CH" sz="1400" dirty="0" err="1" smtClean="0">
                <a:solidFill>
                  <a:srgbClr val="0070C0"/>
                </a:solidFill>
              </a:rPr>
              <a:t>Amount</a:t>
            </a:r>
            <a:r>
              <a:rPr lang="fr-CH" sz="1400" dirty="0" smtClean="0">
                <a:solidFill>
                  <a:srgbClr val="0070C0"/>
                </a:solidFill>
              </a:rPr>
              <a:t> </a:t>
            </a:r>
            <a:r>
              <a:rPr lang="fr-CH" sz="1400" dirty="0" err="1" smtClean="0">
                <a:solidFill>
                  <a:srgbClr val="0070C0"/>
                </a:solidFill>
              </a:rPr>
              <a:t>revised</a:t>
            </a:r>
            <a:r>
              <a:rPr lang="fr-CH" sz="1400" dirty="0" smtClean="0">
                <a:solidFill>
                  <a:srgbClr val="0070C0"/>
                </a:solidFill>
              </a:rPr>
              <a:t> by Consortium: 1 170 €</a:t>
            </a:r>
          </a:p>
          <a:p>
            <a:pPr marL="36576" indent="0">
              <a:buNone/>
            </a:pPr>
            <a:endParaRPr lang="fr-CH" sz="1400" dirty="0" smtClean="0">
              <a:solidFill>
                <a:srgbClr val="0070C0"/>
              </a:solidFill>
            </a:endParaRPr>
          </a:p>
          <a:p>
            <a:r>
              <a:rPr lang="fr-CH" sz="1400" dirty="0" err="1" smtClean="0">
                <a:solidFill>
                  <a:srgbClr val="0070C0"/>
                </a:solidFill>
              </a:rPr>
              <a:t>What</a:t>
            </a:r>
            <a:r>
              <a:rPr lang="fr-CH" sz="1400" dirty="0" smtClean="0">
                <a:solidFill>
                  <a:srgbClr val="0070C0"/>
                </a:solidFill>
              </a:rPr>
              <a:t> for? </a:t>
            </a:r>
          </a:p>
          <a:p>
            <a:pPr marL="36576" indent="0">
              <a:buNone/>
            </a:pPr>
            <a:r>
              <a:rPr lang="fr-CH" sz="1400" dirty="0">
                <a:solidFill>
                  <a:srgbClr val="0070C0"/>
                </a:solidFill>
              </a:rPr>
              <a:t>	</a:t>
            </a:r>
            <a:r>
              <a:rPr lang="fr-CH" sz="1400" dirty="0" smtClean="0">
                <a:solidFill>
                  <a:srgbClr val="0070C0"/>
                </a:solidFill>
              </a:rPr>
              <a:t>- Publication of vacant positions;</a:t>
            </a:r>
          </a:p>
          <a:p>
            <a:pPr marL="36576" indent="0">
              <a:buNone/>
            </a:pPr>
            <a:r>
              <a:rPr lang="fr-CH" sz="1400" dirty="0">
                <a:solidFill>
                  <a:srgbClr val="0070C0"/>
                </a:solidFill>
              </a:rPr>
              <a:t>	</a:t>
            </a:r>
            <a:r>
              <a:rPr lang="fr-CH" sz="1400" dirty="0" smtClean="0">
                <a:solidFill>
                  <a:srgbClr val="0070C0"/>
                </a:solidFill>
              </a:rPr>
              <a:t>- Training </a:t>
            </a:r>
            <a:r>
              <a:rPr lang="fr-CH" sz="1400" dirty="0" err="1" smtClean="0">
                <a:solidFill>
                  <a:srgbClr val="0070C0"/>
                </a:solidFill>
              </a:rPr>
              <a:t>costs</a:t>
            </a:r>
            <a:r>
              <a:rPr lang="fr-CH" sz="1400" dirty="0" smtClean="0">
                <a:solidFill>
                  <a:srgbClr val="0070C0"/>
                </a:solidFill>
              </a:rPr>
              <a:t>;</a:t>
            </a:r>
          </a:p>
          <a:p>
            <a:pPr marL="36576" indent="0">
              <a:buNone/>
            </a:pPr>
            <a:r>
              <a:rPr lang="fr-CH" sz="1400" dirty="0">
                <a:solidFill>
                  <a:srgbClr val="0070C0"/>
                </a:solidFill>
              </a:rPr>
              <a:t>	</a:t>
            </a:r>
            <a:r>
              <a:rPr lang="fr-CH" sz="1400" dirty="0" smtClean="0">
                <a:solidFill>
                  <a:srgbClr val="0070C0"/>
                </a:solidFill>
              </a:rPr>
              <a:t>- </a:t>
            </a:r>
            <a:r>
              <a:rPr lang="fr-CH" sz="1400" dirty="0" err="1" smtClean="0">
                <a:solidFill>
                  <a:srgbClr val="0070C0"/>
                </a:solidFill>
              </a:rPr>
              <a:t>Research</a:t>
            </a:r>
            <a:r>
              <a:rPr lang="fr-CH" sz="1400" dirty="0" smtClean="0">
                <a:solidFill>
                  <a:srgbClr val="0070C0"/>
                </a:solidFill>
              </a:rPr>
              <a:t> </a:t>
            </a:r>
            <a:r>
              <a:rPr lang="fr-CH" sz="1400" dirty="0" err="1" smtClean="0">
                <a:solidFill>
                  <a:srgbClr val="0070C0"/>
                </a:solidFill>
              </a:rPr>
              <a:t>costs</a:t>
            </a:r>
            <a:r>
              <a:rPr lang="fr-CH" sz="1400" dirty="0" smtClean="0">
                <a:solidFill>
                  <a:srgbClr val="0070C0"/>
                </a:solidFill>
              </a:rPr>
              <a:t>, </a:t>
            </a:r>
            <a:r>
              <a:rPr lang="fr-CH" sz="1400" dirty="0" err="1" smtClean="0">
                <a:solidFill>
                  <a:srgbClr val="0070C0"/>
                </a:solidFill>
              </a:rPr>
              <a:t>organization</a:t>
            </a:r>
            <a:r>
              <a:rPr lang="fr-CH" sz="1400" dirty="0" smtClean="0">
                <a:solidFill>
                  <a:srgbClr val="0070C0"/>
                </a:solidFill>
              </a:rPr>
              <a:t> and </a:t>
            </a:r>
            <a:r>
              <a:rPr lang="fr-CH" sz="1400" dirty="0" err="1" smtClean="0">
                <a:solidFill>
                  <a:srgbClr val="0070C0"/>
                </a:solidFill>
              </a:rPr>
              <a:t>attendance</a:t>
            </a:r>
            <a:r>
              <a:rPr lang="fr-CH" sz="1400" dirty="0" smtClean="0">
                <a:solidFill>
                  <a:srgbClr val="0070C0"/>
                </a:solidFill>
              </a:rPr>
              <a:t> of </a:t>
            </a:r>
            <a:r>
              <a:rPr lang="fr-CH" sz="1400" dirty="0" err="1" smtClean="0">
                <a:solidFill>
                  <a:srgbClr val="0070C0"/>
                </a:solidFill>
              </a:rPr>
              <a:t>conferences</a:t>
            </a:r>
            <a:r>
              <a:rPr lang="fr-CH" sz="1400" dirty="0" smtClean="0">
                <a:solidFill>
                  <a:srgbClr val="0070C0"/>
                </a:solidFill>
              </a:rPr>
              <a:t>, etc.;</a:t>
            </a:r>
          </a:p>
          <a:p>
            <a:pPr marL="36576" indent="0">
              <a:buNone/>
            </a:pPr>
            <a:r>
              <a:rPr lang="fr-CH" sz="1400" dirty="0" smtClean="0">
                <a:solidFill>
                  <a:srgbClr val="0070C0"/>
                </a:solidFill>
              </a:rPr>
              <a:t>	- Coordination </a:t>
            </a:r>
            <a:r>
              <a:rPr lang="fr-CH" sz="1400" dirty="0" err="1" smtClean="0">
                <a:solidFill>
                  <a:srgbClr val="0070C0"/>
                </a:solidFill>
              </a:rPr>
              <a:t>between</a:t>
            </a:r>
            <a:r>
              <a:rPr lang="fr-CH" sz="1400" dirty="0" smtClean="0">
                <a:solidFill>
                  <a:srgbClr val="0070C0"/>
                </a:solidFill>
              </a:rPr>
              <a:t> participants </a:t>
            </a:r>
            <a:r>
              <a:rPr lang="fr-CH" sz="1400" dirty="0" err="1" smtClean="0">
                <a:solidFill>
                  <a:srgbClr val="0070C0"/>
                </a:solidFill>
              </a:rPr>
              <a:t>including</a:t>
            </a:r>
            <a:r>
              <a:rPr lang="fr-CH" sz="1400" dirty="0" smtClean="0">
                <a:solidFill>
                  <a:srgbClr val="0070C0"/>
                </a:solidFill>
              </a:rPr>
              <a:t> network meetings, </a:t>
            </a:r>
            <a:r>
              <a:rPr lang="fr-CH" sz="1400" dirty="0" err="1" smtClean="0">
                <a:solidFill>
                  <a:srgbClr val="0070C0"/>
                </a:solidFill>
              </a:rPr>
              <a:t>expenses</a:t>
            </a:r>
            <a:r>
              <a:rPr lang="fr-CH" sz="1400" dirty="0" smtClean="0">
                <a:solidFill>
                  <a:srgbClr val="0070C0"/>
                </a:solidFill>
              </a:rPr>
              <a:t> for 	</a:t>
            </a:r>
            <a:r>
              <a:rPr lang="fr-CH" sz="1400" dirty="0" err="1" smtClean="0">
                <a:solidFill>
                  <a:srgbClr val="0070C0"/>
                </a:solidFill>
              </a:rPr>
              <a:t>attending</a:t>
            </a:r>
            <a:r>
              <a:rPr lang="fr-CH" sz="1400" dirty="0" smtClean="0">
                <a:solidFill>
                  <a:srgbClr val="0070C0"/>
                </a:solidFill>
              </a:rPr>
              <a:t> trainings, workshops, </a:t>
            </a:r>
            <a:r>
              <a:rPr lang="fr-CH" sz="1400" dirty="0" err="1" smtClean="0">
                <a:solidFill>
                  <a:srgbClr val="0070C0"/>
                </a:solidFill>
              </a:rPr>
              <a:t>any</a:t>
            </a:r>
            <a:r>
              <a:rPr lang="fr-CH" sz="1400" dirty="0" smtClean="0">
                <a:solidFill>
                  <a:srgbClr val="0070C0"/>
                </a:solidFill>
              </a:rPr>
              <a:t> </a:t>
            </a:r>
            <a:r>
              <a:rPr lang="fr-CH" sz="1400" dirty="0" err="1" smtClean="0">
                <a:solidFill>
                  <a:srgbClr val="0070C0"/>
                </a:solidFill>
              </a:rPr>
              <a:t>kind</a:t>
            </a:r>
            <a:r>
              <a:rPr lang="fr-CH" sz="1400" dirty="0" smtClean="0">
                <a:solidFill>
                  <a:srgbClr val="0070C0"/>
                </a:solidFill>
              </a:rPr>
              <a:t> of network </a:t>
            </a:r>
            <a:r>
              <a:rPr lang="fr-CH" sz="1400" dirty="0" err="1" smtClean="0">
                <a:solidFill>
                  <a:srgbClr val="0070C0"/>
                </a:solidFill>
              </a:rPr>
              <a:t>activities</a:t>
            </a:r>
            <a:r>
              <a:rPr lang="fr-CH" sz="1400" dirty="0" smtClean="0">
                <a:solidFill>
                  <a:srgbClr val="0070C0"/>
                </a:solidFill>
              </a:rPr>
              <a:t>.</a:t>
            </a:r>
          </a:p>
          <a:p>
            <a:pPr marL="36576" indent="0">
              <a:buNone/>
            </a:pPr>
            <a:endParaRPr lang="en-GB" sz="1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3C7FF5-FDED-4334-AD69-A6DCE78A979E}" type="datetime1">
              <a:rPr lang="en-GB" smtClean="0"/>
              <a:t>05/03/2018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FF8FEA-8107-4D29-962E-159EBF1D9510}" type="slidenum">
              <a:rPr lang="en-GB" smtClean="0"/>
              <a:pPr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3066012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000" dirty="0">
                <a:solidFill>
                  <a:srgbClr val="002060"/>
                </a:solidFill>
              </a:rPr>
              <a:t>Contacts with Brussels</a:t>
            </a:r>
            <a:endParaRPr lang="en-GB" sz="3000" dirty="0">
              <a:solidFill>
                <a:srgbClr val="00206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69805" y="976565"/>
            <a:ext cx="7355160" cy="3510390"/>
          </a:xfrm>
        </p:spPr>
        <p:txBody>
          <a:bodyPr>
            <a:normAutofit lnSpcReduction="10000"/>
          </a:bodyPr>
          <a:lstStyle/>
          <a:p>
            <a:r>
              <a:rPr lang="en-US" sz="1500" dirty="0">
                <a:solidFill>
                  <a:srgbClr val="0070C0"/>
                </a:solidFill>
              </a:rPr>
              <a:t>Dedicated </a:t>
            </a:r>
            <a:r>
              <a:rPr lang="en-US" sz="1500" b="1" dirty="0">
                <a:solidFill>
                  <a:srgbClr val="0070C0"/>
                </a:solidFill>
              </a:rPr>
              <a:t>Project Officer</a:t>
            </a:r>
          </a:p>
          <a:p>
            <a:r>
              <a:rPr lang="en-US" sz="1500" b="1" dirty="0">
                <a:solidFill>
                  <a:srgbClr val="0070C0"/>
                </a:solidFill>
              </a:rPr>
              <a:t>Contacts by CERN</a:t>
            </a:r>
          </a:p>
          <a:p>
            <a:r>
              <a:rPr lang="en-US" sz="1500" b="1" dirty="0">
                <a:solidFill>
                  <a:srgbClr val="0070C0"/>
                </a:solidFill>
              </a:rPr>
              <a:t>Reports</a:t>
            </a:r>
            <a:r>
              <a:rPr lang="en-US" sz="1500" dirty="0">
                <a:solidFill>
                  <a:srgbClr val="0070C0"/>
                </a:solidFill>
              </a:rPr>
              <a:t> to be submitted</a:t>
            </a:r>
          </a:p>
          <a:p>
            <a:pPr lvl="1"/>
            <a:r>
              <a:rPr lang="en-US" sz="1500" dirty="0">
                <a:solidFill>
                  <a:srgbClr val="0070C0"/>
                </a:solidFill>
              </a:rPr>
              <a:t>Progress report at end of month 13</a:t>
            </a:r>
          </a:p>
          <a:p>
            <a:pPr lvl="1"/>
            <a:r>
              <a:rPr lang="en-US" sz="1500" dirty="0">
                <a:solidFill>
                  <a:srgbClr val="0070C0"/>
                </a:solidFill>
              </a:rPr>
              <a:t>Draft periodic report as input for the compulsory </a:t>
            </a:r>
            <a:r>
              <a:rPr lang="en-US" sz="1500" dirty="0" smtClean="0">
                <a:solidFill>
                  <a:srgbClr val="0070C0"/>
                </a:solidFill>
              </a:rPr>
              <a:t/>
            </a:r>
            <a:br>
              <a:rPr lang="en-US" sz="1500" dirty="0" smtClean="0">
                <a:solidFill>
                  <a:srgbClr val="0070C0"/>
                </a:solidFill>
              </a:rPr>
            </a:br>
            <a:r>
              <a:rPr lang="en-US" sz="1500" dirty="0" smtClean="0">
                <a:solidFill>
                  <a:srgbClr val="0070C0"/>
                </a:solidFill>
              </a:rPr>
              <a:t>Mid-Term </a:t>
            </a:r>
            <a:r>
              <a:rPr lang="en-US" sz="1500" dirty="0">
                <a:solidFill>
                  <a:srgbClr val="0070C0"/>
                </a:solidFill>
              </a:rPr>
              <a:t>Review </a:t>
            </a:r>
            <a:r>
              <a:rPr lang="en-US" sz="1500" dirty="0" smtClean="0">
                <a:solidFill>
                  <a:srgbClr val="0070C0"/>
                </a:solidFill>
              </a:rPr>
              <a:t>in </a:t>
            </a:r>
            <a:r>
              <a:rPr lang="en-US" sz="1500" dirty="0">
                <a:solidFill>
                  <a:srgbClr val="0070C0"/>
                </a:solidFill>
              </a:rPr>
              <a:t>month </a:t>
            </a:r>
            <a:r>
              <a:rPr lang="en-US" sz="1500" dirty="0" smtClean="0">
                <a:solidFill>
                  <a:srgbClr val="0070C0"/>
                </a:solidFill>
              </a:rPr>
              <a:t>13-15</a:t>
            </a:r>
          </a:p>
          <a:p>
            <a:pPr lvl="1"/>
            <a:r>
              <a:rPr lang="en-US" sz="1500" dirty="0" smtClean="0">
                <a:solidFill>
                  <a:srgbClr val="0070C0"/>
                </a:solidFill>
              </a:rPr>
              <a:t>Periodic </a:t>
            </a:r>
            <a:r>
              <a:rPr lang="en-US" sz="1500" dirty="0">
                <a:solidFill>
                  <a:srgbClr val="0070C0"/>
                </a:solidFill>
              </a:rPr>
              <a:t>and financial reports at end of month 26</a:t>
            </a:r>
          </a:p>
          <a:p>
            <a:pPr lvl="1"/>
            <a:r>
              <a:rPr lang="en-US" sz="1500" dirty="0">
                <a:solidFill>
                  <a:srgbClr val="0070C0"/>
                </a:solidFill>
              </a:rPr>
              <a:t>Periodic, financial and final reports 2 months after the end of </a:t>
            </a:r>
            <a:r>
              <a:rPr lang="en-US" sz="1500" dirty="0" smtClean="0">
                <a:solidFill>
                  <a:srgbClr val="0070C0"/>
                </a:solidFill>
              </a:rPr>
              <a:t/>
            </a:r>
            <a:br>
              <a:rPr lang="en-US" sz="1500" dirty="0" smtClean="0">
                <a:solidFill>
                  <a:srgbClr val="0070C0"/>
                </a:solidFill>
              </a:rPr>
            </a:br>
            <a:r>
              <a:rPr lang="en-US" sz="1500" dirty="0" smtClean="0">
                <a:solidFill>
                  <a:srgbClr val="0070C0"/>
                </a:solidFill>
              </a:rPr>
              <a:t>the </a:t>
            </a:r>
            <a:r>
              <a:rPr lang="en-US" sz="1500" dirty="0">
                <a:solidFill>
                  <a:srgbClr val="0070C0"/>
                </a:solidFill>
              </a:rPr>
              <a:t>Grant Agreement</a:t>
            </a:r>
          </a:p>
          <a:p>
            <a:r>
              <a:rPr lang="en-US" sz="1500" b="1" dirty="0">
                <a:solidFill>
                  <a:srgbClr val="0070C0"/>
                </a:solidFill>
              </a:rPr>
              <a:t>Mid-Term Review </a:t>
            </a:r>
            <a:r>
              <a:rPr lang="en-US" sz="1500" dirty="0">
                <a:solidFill>
                  <a:srgbClr val="0070C0"/>
                </a:solidFill>
              </a:rPr>
              <a:t>to make sure that everything is on </a:t>
            </a:r>
            <a:r>
              <a:rPr lang="en-US" sz="1500" dirty="0" smtClean="0">
                <a:solidFill>
                  <a:srgbClr val="0070C0"/>
                </a:solidFill>
              </a:rPr>
              <a:t>track: </a:t>
            </a:r>
            <a:br>
              <a:rPr lang="en-US" sz="1500" dirty="0" smtClean="0">
                <a:solidFill>
                  <a:srgbClr val="0070C0"/>
                </a:solidFill>
              </a:rPr>
            </a:br>
            <a:r>
              <a:rPr lang="en-US" sz="1500" dirty="0" smtClean="0">
                <a:solidFill>
                  <a:srgbClr val="0070C0"/>
                </a:solidFill>
              </a:rPr>
              <a:t>14 January 2019, Brussels</a:t>
            </a:r>
            <a:endParaRPr lang="en-GB" sz="1500" dirty="0">
              <a:solidFill>
                <a:srgbClr val="0070C0"/>
              </a:solidFill>
            </a:endParaRPr>
          </a:p>
          <a:p>
            <a:pPr lvl="1"/>
            <a:r>
              <a:rPr lang="en-US" sz="1500" dirty="0">
                <a:solidFill>
                  <a:srgbClr val="0070C0"/>
                </a:solidFill>
              </a:rPr>
              <a:t>Project Officer </a:t>
            </a:r>
            <a:r>
              <a:rPr lang="en-US" sz="1500" dirty="0" smtClean="0">
                <a:solidFill>
                  <a:srgbClr val="0070C0"/>
                </a:solidFill>
              </a:rPr>
              <a:t>present</a:t>
            </a:r>
            <a:endParaRPr lang="en-US" sz="1500" dirty="0">
              <a:solidFill>
                <a:srgbClr val="0070C0"/>
              </a:solidFill>
            </a:endParaRPr>
          </a:p>
          <a:p>
            <a:pPr lvl="1"/>
            <a:r>
              <a:rPr lang="en-US" sz="1500" dirty="0">
                <a:solidFill>
                  <a:srgbClr val="0070C0"/>
                </a:solidFill>
              </a:rPr>
              <a:t>Beneficiaries + Partner Organizations attend with all ESRs</a:t>
            </a:r>
          </a:p>
          <a:p>
            <a:r>
              <a:rPr lang="en-US" sz="1500" dirty="0">
                <a:solidFill>
                  <a:srgbClr val="0070C0"/>
                </a:solidFill>
              </a:rPr>
              <a:t>Project Officer is </a:t>
            </a:r>
            <a:r>
              <a:rPr lang="en-US" sz="1500" b="1" dirty="0">
                <a:solidFill>
                  <a:srgbClr val="0070C0"/>
                </a:solidFill>
              </a:rPr>
              <a:t>supportive</a:t>
            </a:r>
            <a:r>
              <a:rPr lang="en-US" sz="1500" dirty="0">
                <a:solidFill>
                  <a:srgbClr val="0070C0"/>
                </a:solidFill>
              </a:rPr>
              <a:t> – wants the ETN to succeed</a:t>
            </a:r>
          </a:p>
        </p:txBody>
      </p:sp>
    </p:spTree>
    <p:extLst>
      <p:ext uri="{BB962C8B-B14F-4D97-AF65-F5344CB8AC3E}">
        <p14:creationId xmlns:p14="http://schemas.microsoft.com/office/powerpoint/2010/main" val="1806715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000" dirty="0">
                <a:solidFill>
                  <a:srgbClr val="002060"/>
                </a:solidFill>
              </a:rPr>
              <a:t>Once you have </a:t>
            </a:r>
            <a:r>
              <a:rPr lang="en-US" sz="3000" dirty="0" smtClean="0">
                <a:solidFill>
                  <a:srgbClr val="002060"/>
                </a:solidFill>
              </a:rPr>
              <a:t>started your contract…</a:t>
            </a:r>
            <a:endParaRPr lang="en-GB" sz="3000" dirty="0">
              <a:solidFill>
                <a:srgbClr val="00206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41730" y="1113588"/>
            <a:ext cx="6075170" cy="3960062"/>
          </a:xfrm>
        </p:spPr>
        <p:txBody>
          <a:bodyPr>
            <a:normAutofit fontScale="92500" lnSpcReduction="10000"/>
          </a:bodyPr>
          <a:lstStyle/>
          <a:p>
            <a:r>
              <a:rPr lang="en-US" sz="1500" b="1" dirty="0">
                <a:solidFill>
                  <a:srgbClr val="0070C0"/>
                </a:solidFill>
              </a:rPr>
              <a:t>Information</a:t>
            </a:r>
            <a:r>
              <a:rPr lang="en-US" sz="1500" dirty="0">
                <a:solidFill>
                  <a:srgbClr val="0070C0"/>
                </a:solidFill>
              </a:rPr>
              <a:t> to the recruited researcher</a:t>
            </a:r>
            <a:br>
              <a:rPr lang="en-US" sz="1500" dirty="0">
                <a:solidFill>
                  <a:srgbClr val="0070C0"/>
                </a:solidFill>
              </a:rPr>
            </a:br>
            <a:endParaRPr lang="en-US" sz="1500" dirty="0">
              <a:solidFill>
                <a:srgbClr val="0070C0"/>
              </a:solidFill>
            </a:endParaRPr>
          </a:p>
          <a:p>
            <a:r>
              <a:rPr lang="en-US" sz="1500" dirty="0">
                <a:solidFill>
                  <a:srgbClr val="0070C0"/>
                </a:solidFill>
              </a:rPr>
              <a:t>Welcome / induction / integration</a:t>
            </a:r>
            <a:br>
              <a:rPr lang="en-US" sz="1500" dirty="0">
                <a:solidFill>
                  <a:srgbClr val="0070C0"/>
                </a:solidFill>
              </a:rPr>
            </a:br>
            <a:endParaRPr lang="en-US" sz="1500" dirty="0">
              <a:solidFill>
                <a:srgbClr val="0070C0"/>
              </a:solidFill>
            </a:endParaRPr>
          </a:p>
          <a:p>
            <a:r>
              <a:rPr lang="en-US" sz="1500" b="1" dirty="0" smtClean="0">
                <a:solidFill>
                  <a:srgbClr val="0070C0"/>
                </a:solidFill>
              </a:rPr>
              <a:t>Career </a:t>
            </a:r>
            <a:r>
              <a:rPr lang="en-US" sz="1500" b="1" dirty="0">
                <a:solidFill>
                  <a:srgbClr val="0070C0"/>
                </a:solidFill>
              </a:rPr>
              <a:t>Development Plan</a:t>
            </a:r>
          </a:p>
          <a:p>
            <a:pPr lvl="1"/>
            <a:r>
              <a:rPr lang="en-US" sz="1500" dirty="0" smtClean="0">
                <a:solidFill>
                  <a:srgbClr val="0070C0"/>
                </a:solidFill>
              </a:rPr>
              <a:t>identifies </a:t>
            </a:r>
            <a:r>
              <a:rPr lang="en-US" sz="1500" dirty="0">
                <a:solidFill>
                  <a:srgbClr val="0070C0"/>
                </a:solidFill>
              </a:rPr>
              <a:t>research aims &amp; training needs</a:t>
            </a:r>
          </a:p>
          <a:p>
            <a:pPr lvl="1"/>
            <a:r>
              <a:rPr lang="en-US" sz="1500" dirty="0" smtClean="0">
                <a:solidFill>
                  <a:srgbClr val="0070C0"/>
                </a:solidFill>
              </a:rPr>
              <a:t>gives </a:t>
            </a:r>
            <a:r>
              <a:rPr lang="en-US" sz="1500" dirty="0">
                <a:solidFill>
                  <a:srgbClr val="0070C0"/>
                </a:solidFill>
              </a:rPr>
              <a:t>researcher some responsibility for </a:t>
            </a:r>
            <a:r>
              <a:rPr lang="en-US" sz="1500" dirty="0" smtClean="0">
                <a:solidFill>
                  <a:srgbClr val="0070C0"/>
                </a:solidFill>
              </a:rPr>
              <a:t>financial </a:t>
            </a:r>
            <a:r>
              <a:rPr lang="en-US" sz="1500" dirty="0">
                <a:solidFill>
                  <a:srgbClr val="0070C0"/>
                </a:solidFill>
              </a:rPr>
              <a:t>planning</a:t>
            </a:r>
            <a:br>
              <a:rPr lang="en-US" sz="1500" dirty="0">
                <a:solidFill>
                  <a:srgbClr val="0070C0"/>
                </a:solidFill>
              </a:rPr>
            </a:br>
            <a:endParaRPr lang="en-US" sz="1500" dirty="0">
              <a:solidFill>
                <a:srgbClr val="0070C0"/>
              </a:solidFill>
            </a:endParaRPr>
          </a:p>
          <a:p>
            <a:r>
              <a:rPr lang="en-US" sz="1500" b="1" dirty="0">
                <a:solidFill>
                  <a:srgbClr val="0070C0"/>
                </a:solidFill>
              </a:rPr>
              <a:t>Regular contacts</a:t>
            </a:r>
          </a:p>
          <a:p>
            <a:pPr lvl="1"/>
            <a:r>
              <a:rPr lang="en-US" sz="1500" dirty="0">
                <a:solidFill>
                  <a:srgbClr val="0070C0"/>
                </a:solidFill>
              </a:rPr>
              <a:t>review progress</a:t>
            </a:r>
          </a:p>
          <a:p>
            <a:pPr lvl="1"/>
            <a:r>
              <a:rPr lang="en-US" sz="1500" dirty="0">
                <a:solidFill>
                  <a:srgbClr val="0070C0"/>
                </a:solidFill>
              </a:rPr>
              <a:t>log book</a:t>
            </a:r>
            <a:br>
              <a:rPr lang="en-US" sz="1500" dirty="0">
                <a:solidFill>
                  <a:srgbClr val="0070C0"/>
                </a:solidFill>
              </a:rPr>
            </a:br>
            <a:endParaRPr lang="en-US" sz="1500" dirty="0">
              <a:solidFill>
                <a:srgbClr val="0070C0"/>
              </a:solidFill>
            </a:endParaRPr>
          </a:p>
          <a:p>
            <a:r>
              <a:rPr lang="en-US" sz="1500" b="1" dirty="0">
                <a:solidFill>
                  <a:srgbClr val="0070C0"/>
                </a:solidFill>
              </a:rPr>
              <a:t>Outreach</a:t>
            </a:r>
            <a:r>
              <a:rPr lang="en-US" sz="1500" dirty="0">
                <a:solidFill>
                  <a:srgbClr val="0070C0"/>
                </a:solidFill>
              </a:rPr>
              <a:t> </a:t>
            </a:r>
            <a:r>
              <a:rPr lang="en-US" sz="1500" dirty="0" smtClean="0">
                <a:solidFill>
                  <a:srgbClr val="0070C0"/>
                </a:solidFill>
              </a:rPr>
              <a:t>and communication activities </a:t>
            </a:r>
            <a:br>
              <a:rPr lang="en-US" sz="1500" dirty="0" smtClean="0">
                <a:solidFill>
                  <a:srgbClr val="0070C0"/>
                </a:solidFill>
              </a:rPr>
            </a:br>
            <a:r>
              <a:rPr lang="en-US" sz="1500" dirty="0" smtClean="0">
                <a:solidFill>
                  <a:srgbClr val="0070C0"/>
                </a:solidFill>
              </a:rPr>
              <a:t>(as </a:t>
            </a:r>
            <a:r>
              <a:rPr lang="en-US" sz="1500" dirty="0">
                <a:solidFill>
                  <a:srgbClr val="0070C0"/>
                </a:solidFill>
              </a:rPr>
              <a:t>distinct from dissemination</a:t>
            </a:r>
            <a:r>
              <a:rPr lang="en-US" sz="1500" dirty="0" smtClean="0">
                <a:solidFill>
                  <a:srgbClr val="0070C0"/>
                </a:solidFill>
              </a:rPr>
              <a:t>)</a:t>
            </a:r>
            <a:br>
              <a:rPr lang="en-US" sz="1500" dirty="0" smtClean="0">
                <a:solidFill>
                  <a:srgbClr val="0070C0"/>
                </a:solidFill>
              </a:rPr>
            </a:br>
            <a:r>
              <a:rPr lang="en-US" sz="1500" dirty="0">
                <a:solidFill>
                  <a:srgbClr val="0070C0"/>
                </a:solidFill>
              </a:rPr>
              <a:t/>
            </a:r>
            <a:br>
              <a:rPr lang="en-US" sz="1500" dirty="0">
                <a:solidFill>
                  <a:srgbClr val="0070C0"/>
                </a:solidFill>
              </a:rPr>
            </a:br>
            <a:r>
              <a:rPr lang="en-US" sz="1300" dirty="0">
                <a:solidFill>
                  <a:srgbClr val="0070C0"/>
                </a:solidFill>
              </a:rPr>
              <a:t>http://</a:t>
            </a:r>
            <a:r>
              <a:rPr lang="en-US" sz="1300" dirty="0" err="1">
                <a:solidFill>
                  <a:srgbClr val="0070C0"/>
                </a:solidFill>
              </a:rPr>
              <a:t>ec.europa.eu</a:t>
            </a:r>
            <a:r>
              <a:rPr lang="en-US" sz="1300" dirty="0">
                <a:solidFill>
                  <a:srgbClr val="0070C0"/>
                </a:solidFill>
              </a:rPr>
              <a:t>/assets/</a:t>
            </a:r>
            <a:r>
              <a:rPr lang="en-US" sz="1300" dirty="0" err="1">
                <a:solidFill>
                  <a:srgbClr val="0070C0"/>
                </a:solidFill>
              </a:rPr>
              <a:t>eac</a:t>
            </a:r>
            <a:r>
              <a:rPr lang="en-US" sz="1300" dirty="0">
                <a:solidFill>
                  <a:srgbClr val="0070C0"/>
                </a:solidFill>
              </a:rPr>
              <a:t>/</a:t>
            </a:r>
            <a:r>
              <a:rPr lang="en-US" sz="1300" dirty="0" err="1">
                <a:solidFill>
                  <a:srgbClr val="0070C0"/>
                </a:solidFill>
              </a:rPr>
              <a:t>msca</a:t>
            </a:r>
            <a:r>
              <a:rPr lang="en-US" sz="1300" dirty="0">
                <a:solidFill>
                  <a:srgbClr val="0070C0"/>
                </a:solidFill>
              </a:rPr>
              <a:t>/documents/documentation/publications/</a:t>
            </a:r>
            <a:r>
              <a:rPr lang="en-US" sz="1300" dirty="0" err="1">
                <a:solidFill>
                  <a:srgbClr val="0070C0"/>
                </a:solidFill>
              </a:rPr>
              <a:t>outreach_activities_en.pdf</a:t>
            </a:r>
            <a:r>
              <a:rPr lang="en-US" sz="1500" dirty="0">
                <a:solidFill>
                  <a:srgbClr val="0070C0"/>
                </a:solidFill>
              </a:rPr>
              <a:t/>
            </a:r>
            <a:br>
              <a:rPr lang="en-US" sz="1500" dirty="0">
                <a:solidFill>
                  <a:srgbClr val="0070C0"/>
                </a:solidFill>
              </a:rPr>
            </a:br>
            <a:endParaRPr lang="en-US" sz="15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345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000" dirty="0" smtClean="0">
                <a:solidFill>
                  <a:srgbClr val="002060"/>
                </a:solidFill>
              </a:rPr>
              <a:t>Communication / Dissemination</a:t>
            </a:r>
            <a:endParaRPr lang="en-GB" sz="3000" dirty="0">
              <a:solidFill>
                <a:srgbClr val="002060"/>
              </a:solidFill>
            </a:endParaRP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3573" y="1039813"/>
            <a:ext cx="6216077" cy="4046708"/>
          </a:xfrm>
        </p:spPr>
      </p:pic>
    </p:spTree>
    <p:extLst>
      <p:ext uri="{BB962C8B-B14F-4D97-AF65-F5344CB8AC3E}">
        <p14:creationId xmlns:p14="http://schemas.microsoft.com/office/powerpoint/2010/main" val="1320700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394461" y="898390"/>
            <a:ext cx="6065116" cy="2147423"/>
          </a:xfrm>
        </p:spPr>
        <p:txBody>
          <a:bodyPr/>
          <a:lstStyle/>
          <a:p>
            <a:r>
              <a:rPr lang="en-US" dirty="0" smtClean="0">
                <a:solidFill>
                  <a:schemeClr val="tx2"/>
                </a:solidFill>
              </a:rPr>
              <a:t>Facebook Marie Curie Actions</a:t>
            </a:r>
            <a:br>
              <a:rPr lang="en-US" dirty="0" smtClean="0">
                <a:solidFill>
                  <a:schemeClr val="tx2"/>
                </a:solidFill>
              </a:rPr>
            </a:br>
            <a:endParaRPr lang="en-US" dirty="0" smtClean="0">
              <a:solidFill>
                <a:schemeClr val="tx2"/>
              </a:solidFill>
            </a:endParaRPr>
          </a:p>
          <a:p>
            <a:r>
              <a:rPr lang="en-US" dirty="0" err="1" smtClean="0">
                <a:solidFill>
                  <a:schemeClr val="tx2"/>
                </a:solidFill>
              </a:rPr>
              <a:t>Twitter@MSCActions</a:t>
            </a:r>
            <a:r>
              <a:rPr lang="en-US" dirty="0" smtClean="0">
                <a:solidFill>
                  <a:schemeClr val="tx2"/>
                </a:solidFill>
              </a:rPr>
              <a:t> </a:t>
            </a:r>
            <a:br>
              <a:rPr lang="en-US" dirty="0" smtClean="0">
                <a:solidFill>
                  <a:schemeClr val="tx2"/>
                </a:solidFill>
              </a:rPr>
            </a:br>
            <a:endParaRPr lang="en-US" dirty="0" smtClean="0">
              <a:solidFill>
                <a:schemeClr val="tx2"/>
              </a:solidFill>
            </a:endParaRPr>
          </a:p>
          <a:p>
            <a:r>
              <a:rPr lang="en-US" dirty="0" smtClean="0">
                <a:solidFill>
                  <a:schemeClr val="tx2"/>
                </a:solidFill>
              </a:rPr>
              <a:t>Hashtags:  #MSCA #</a:t>
            </a:r>
            <a:r>
              <a:rPr lang="en-US" dirty="0" err="1" smtClean="0">
                <a:solidFill>
                  <a:schemeClr val="tx2"/>
                </a:solidFill>
              </a:rPr>
              <a:t>MSCAjobalert</a:t>
            </a:r>
            <a:r>
              <a:rPr lang="en-US" dirty="0" smtClean="0">
                <a:solidFill>
                  <a:schemeClr val="tx2"/>
                </a:solidFill>
              </a:rPr>
              <a:t> #H2020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000" dirty="0" smtClean="0"/>
              <a:t>MSCA specific channels</a:t>
            </a:r>
            <a:endParaRPr lang="en-US" sz="30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10966" y="3255889"/>
            <a:ext cx="3524807" cy="130978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1967" y="2845748"/>
            <a:ext cx="2274332" cy="1110514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32737" y="621886"/>
            <a:ext cx="884939" cy="8274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88035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000" dirty="0" smtClean="0">
                <a:solidFill>
                  <a:srgbClr val="002060"/>
                </a:solidFill>
              </a:rPr>
              <a:t>Think of …</a:t>
            </a:r>
            <a:endParaRPr lang="en-GB" sz="3000" dirty="0">
              <a:solidFill>
                <a:srgbClr val="00206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41680" y="1126288"/>
            <a:ext cx="6075170" cy="3672408"/>
          </a:xfrm>
        </p:spPr>
        <p:txBody>
          <a:bodyPr>
            <a:normAutofit/>
          </a:bodyPr>
          <a:lstStyle/>
          <a:p>
            <a:r>
              <a:rPr lang="en-US" sz="1500" b="1" dirty="0" smtClean="0">
                <a:solidFill>
                  <a:srgbClr val="0070C0"/>
                </a:solidFill>
              </a:rPr>
              <a:t>Acknowledging EU funding</a:t>
            </a:r>
            <a:br>
              <a:rPr lang="en-US" sz="1500" b="1" dirty="0" smtClean="0">
                <a:solidFill>
                  <a:srgbClr val="0070C0"/>
                </a:solidFill>
              </a:rPr>
            </a:br>
            <a:r>
              <a:rPr lang="en-US" sz="1500" b="1" dirty="0" smtClean="0">
                <a:solidFill>
                  <a:srgbClr val="0070C0"/>
                </a:solidFill>
              </a:rPr>
              <a:t/>
            </a:r>
            <a:br>
              <a:rPr lang="en-US" sz="1500" b="1" dirty="0" smtClean="0">
                <a:solidFill>
                  <a:srgbClr val="0070C0"/>
                </a:solidFill>
              </a:rPr>
            </a:br>
            <a:r>
              <a:rPr lang="en-US" sz="1600" i="1" dirty="0"/>
              <a:t> “This research project has been supported by a Marie </a:t>
            </a:r>
            <a:r>
              <a:rPr lang="en-US" sz="1600" i="1" dirty="0" err="1"/>
              <a:t>Skłodowska</a:t>
            </a:r>
            <a:r>
              <a:rPr lang="en-US" sz="1600" i="1" dirty="0"/>
              <a:t>-Curie Innovative Training Network Fellowship of the European Commission’s Horizon 2020 </a:t>
            </a:r>
            <a:r>
              <a:rPr lang="en-US" sz="1600" i="1" dirty="0" err="1"/>
              <a:t>Programme</a:t>
            </a:r>
            <a:r>
              <a:rPr lang="en-US" sz="1600" i="1" dirty="0"/>
              <a:t> under contract number </a:t>
            </a:r>
            <a:r>
              <a:rPr lang="en-US" sz="1600" i="1" dirty="0" smtClean="0"/>
              <a:t>764879</a:t>
            </a:r>
            <a:r>
              <a:rPr lang="en-GB" sz="1600" dirty="0"/>
              <a:t> </a:t>
            </a:r>
            <a:r>
              <a:rPr lang="en-US" sz="1600" i="1" dirty="0" err="1" smtClean="0"/>
              <a:t>EASITrain</a:t>
            </a:r>
            <a:r>
              <a:rPr lang="en-US" sz="1600" i="1" dirty="0" smtClean="0"/>
              <a:t>”</a:t>
            </a:r>
            <a:r>
              <a:rPr lang="en-GB" sz="1600" dirty="0"/>
              <a:t/>
            </a:r>
            <a:br>
              <a:rPr lang="en-GB" sz="1600" dirty="0"/>
            </a:br>
            <a:r>
              <a:rPr lang="en-US" sz="1600" dirty="0" smtClean="0"/>
              <a:t/>
            </a:r>
            <a:br>
              <a:rPr lang="en-US" sz="1600" dirty="0" smtClean="0"/>
            </a:br>
            <a:r>
              <a:rPr lang="en-US" sz="1600" dirty="0" smtClean="0"/>
              <a:t>in </a:t>
            </a:r>
            <a:r>
              <a:rPr lang="en-US" sz="1600" dirty="0"/>
              <a:t>all papers, articles, publications, presentations, posters, etc., and using the European Commission </a:t>
            </a:r>
            <a:r>
              <a:rPr lang="en-US" sz="1600" dirty="0" smtClean="0"/>
              <a:t>emblem.</a:t>
            </a:r>
          </a:p>
          <a:p>
            <a:endParaRPr lang="en-US" sz="1600" dirty="0"/>
          </a:p>
          <a:p>
            <a:r>
              <a:rPr lang="en-US" sz="1500" b="1" dirty="0">
                <a:solidFill>
                  <a:srgbClr val="0070C0"/>
                </a:solidFill>
              </a:rPr>
              <a:t>Becoming part of the MSCA Alumni </a:t>
            </a:r>
            <a:r>
              <a:rPr lang="en-US" sz="1500" b="1" dirty="0" smtClean="0">
                <a:solidFill>
                  <a:srgbClr val="0070C0"/>
                </a:solidFill>
              </a:rPr>
              <a:t>Association (MCAA)</a:t>
            </a:r>
            <a:r>
              <a:rPr lang="en-US" sz="1600" dirty="0"/>
              <a:t/>
            </a:r>
            <a:br>
              <a:rPr lang="en-US" sz="1600" dirty="0"/>
            </a:br>
            <a:r>
              <a:rPr lang="en-US" sz="1600" dirty="0"/>
              <a:t> </a:t>
            </a:r>
            <a:r>
              <a:rPr lang="en-US" sz="1600" dirty="0">
                <a:hlinkClick r:id="rId2"/>
              </a:rPr>
              <a:t>https://</a:t>
            </a:r>
            <a:r>
              <a:rPr lang="en-US" sz="1600" dirty="0" smtClean="0">
                <a:hlinkClick r:id="rId2"/>
              </a:rPr>
              <a:t>www.mariecuriealumni.eu/home</a:t>
            </a:r>
            <a:endParaRPr lang="en-US" sz="1600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37450" y="3136900"/>
            <a:ext cx="800100" cy="5364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512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002060"/>
                </a:solidFill>
              </a:rPr>
              <a:t>Career development plan</a:t>
            </a:r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70C0"/>
                </a:solidFill>
              </a:rPr>
              <a:t>Let’s work on it!</a:t>
            </a:r>
            <a:endParaRPr lang="en-US" dirty="0">
              <a:solidFill>
                <a:srgbClr val="0070C0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0364" y="1697521"/>
            <a:ext cx="4066789" cy="30500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6775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9178" y="73802"/>
            <a:ext cx="6733860" cy="50503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5286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994205"/>
            <a:ext cx="8229600" cy="3505127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Information on EC sites to help you</a:t>
            </a:r>
            <a:br>
              <a:rPr lang="en-US" dirty="0" smtClean="0"/>
            </a:br>
            <a:r>
              <a:rPr lang="en-US" dirty="0" smtClean="0"/>
              <a:t>- </a:t>
            </a:r>
            <a:r>
              <a:rPr lang="en-US" dirty="0" smtClean="0">
                <a:hlinkClick r:id="rId2"/>
              </a:rPr>
              <a:t>The Research Participant Portal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- </a:t>
            </a:r>
            <a:r>
              <a:rPr lang="en-US" dirty="0" smtClean="0">
                <a:hlinkClick r:id="rId3"/>
              </a:rPr>
              <a:t>The European Charter for Researchers and the Code of Conduct for the Recruitment of Researchers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The </a:t>
            </a:r>
            <a:r>
              <a:rPr lang="en-US" dirty="0" smtClean="0">
                <a:hlinkClick r:id="rId4"/>
              </a:rPr>
              <a:t>National Contact Points </a:t>
            </a:r>
            <a:r>
              <a:rPr lang="en-US" dirty="0" smtClean="0"/>
              <a:t>in your </a:t>
            </a:r>
            <a:br>
              <a:rPr lang="en-US" dirty="0" smtClean="0"/>
            </a:br>
            <a:r>
              <a:rPr lang="en-US" dirty="0" smtClean="0"/>
              <a:t>country namely for questions </a:t>
            </a:r>
            <a:br>
              <a:rPr lang="en-US" dirty="0" smtClean="0"/>
            </a:br>
            <a:r>
              <a:rPr lang="en-US" dirty="0" smtClean="0"/>
              <a:t>on tax and social cover</a:t>
            </a:r>
            <a:br>
              <a:rPr lang="en-US" dirty="0" smtClean="0"/>
            </a:b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At CERN</a:t>
            </a:r>
            <a:br>
              <a:rPr lang="en-US" dirty="0" smtClean="0"/>
            </a:br>
            <a:r>
              <a:rPr lang="en-US" dirty="0" smtClean="0"/>
              <a:t>- Emilie David: </a:t>
            </a:r>
            <a:r>
              <a:rPr lang="en-US" dirty="0" smtClean="0">
                <a:hlinkClick r:id="rId5"/>
              </a:rPr>
              <a:t>emilie.nicole.david@cern.ch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- Cécile </a:t>
            </a:r>
            <a:r>
              <a:rPr lang="en-US" dirty="0" err="1" smtClean="0"/>
              <a:t>Granier</a:t>
            </a:r>
            <a:r>
              <a:rPr lang="en-US" dirty="0"/>
              <a:t>: </a:t>
            </a:r>
            <a:r>
              <a:rPr lang="en-US" dirty="0" smtClean="0">
                <a:hlinkClick r:id="rId6"/>
              </a:rPr>
              <a:t>cecile.granier@cern.c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- </a:t>
            </a:r>
            <a:r>
              <a:rPr lang="en-US" dirty="0"/>
              <a:t>Anita </a:t>
            </a:r>
            <a:r>
              <a:rPr lang="en-US" dirty="0" err="1"/>
              <a:t>Ivanova</a:t>
            </a:r>
            <a:r>
              <a:rPr lang="en-US" dirty="0"/>
              <a:t>: </a:t>
            </a:r>
            <a:r>
              <a:rPr lang="en-US" dirty="0" smtClean="0">
                <a:hlinkClick r:id="rId7"/>
              </a:rPr>
              <a:t>anita.ivanova@cern.ch</a:t>
            </a: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Useful Contacts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7282032" y="4218385"/>
            <a:ext cx="376068" cy="205383"/>
          </a:xfrm>
          <a:prstGeom prst="rect">
            <a:avLst/>
          </a:prstGeom>
        </p:spPr>
        <p:txBody>
          <a:bodyPr/>
          <a:lstStyle/>
          <a:p>
            <a:fld id="{17918391-D411-FE40-AAD7-861AE5233E0E}" type="slidenum">
              <a:rPr lang="en-US" smtClean="0"/>
              <a:pPr/>
              <a:t>18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04780" y="1833105"/>
            <a:ext cx="3880430" cy="15463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24316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002060"/>
                </a:solidFill>
              </a:rPr>
              <a:t>Who are you? </a:t>
            </a:r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defTabSz="685800">
              <a:spcBef>
                <a:spcPts val="0"/>
              </a:spcBef>
              <a:buClrTx/>
              <a:buSzTx/>
              <a:buNone/>
              <a:defRPr/>
            </a:pPr>
            <a:endParaRPr lang="en-US" dirty="0"/>
          </a:p>
          <a:p>
            <a:pPr marL="0" indent="0" defTabSz="685800">
              <a:spcBef>
                <a:spcPts val="0"/>
              </a:spcBef>
              <a:buClrTx/>
              <a:buSzTx/>
              <a:buNone/>
              <a:defRPr/>
            </a:pPr>
            <a:endParaRPr lang="en-US" dirty="0" smtClean="0"/>
          </a:p>
          <a:p>
            <a:pPr marL="0" indent="0" defTabSz="685800">
              <a:spcBef>
                <a:spcPts val="0"/>
              </a:spcBef>
              <a:buClrTx/>
              <a:buSzTx/>
              <a:buNone/>
              <a:defRPr/>
            </a:pPr>
            <a:endParaRPr lang="en-US" dirty="0"/>
          </a:p>
          <a:p>
            <a:pPr marL="0" indent="0" defTabSz="685800">
              <a:spcBef>
                <a:spcPts val="0"/>
              </a:spcBef>
              <a:buClrTx/>
              <a:buSzTx/>
              <a:buNone/>
              <a:defRPr/>
            </a:pPr>
            <a:endParaRPr lang="en-US" dirty="0"/>
          </a:p>
        </p:txBody>
      </p:sp>
      <p:sp>
        <p:nvSpPr>
          <p:cNvPr id="4" name="AutoShape 2" descr="apture.PNG"/>
          <p:cNvSpPr>
            <a:spLocks noChangeAspect="1" noChangeArrowheads="1"/>
          </p:cNvSpPr>
          <p:nvPr/>
        </p:nvSpPr>
        <p:spPr bwMode="auto">
          <a:xfrm>
            <a:off x="0" y="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AutoShape 2" descr="SR_table.PNG"/>
          <p:cNvSpPr>
            <a:spLocks noChangeAspect="1" noChangeArrowheads="1"/>
          </p:cNvSpPr>
          <p:nvPr/>
        </p:nvSpPr>
        <p:spPr bwMode="auto">
          <a:xfrm>
            <a:off x="152400" y="1524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AutoShape 4" descr="ADSAGA_recruitment.PNG"/>
          <p:cNvSpPr>
            <a:spLocks noChangeAspect="1" noChangeArrowheads="1"/>
          </p:cNvSpPr>
          <p:nvPr/>
        </p:nvSpPr>
        <p:spPr bwMode="auto">
          <a:xfrm>
            <a:off x="304800" y="3048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25178"/>
            <a:ext cx="9144000" cy="30794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1834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41730" y="205978"/>
            <a:ext cx="5724636" cy="691586"/>
          </a:xfrm>
        </p:spPr>
        <p:txBody>
          <a:bodyPr>
            <a:normAutofit/>
          </a:bodyPr>
          <a:lstStyle/>
          <a:p>
            <a:r>
              <a:rPr lang="en-US" sz="3000" dirty="0">
                <a:solidFill>
                  <a:srgbClr val="002060"/>
                </a:solidFill>
              </a:rPr>
              <a:t>Agreements for us</a:t>
            </a:r>
            <a:endParaRPr lang="en-GB" sz="3000" i="1" dirty="0">
              <a:solidFill>
                <a:srgbClr val="00206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26468" y="966480"/>
            <a:ext cx="7355160" cy="3510390"/>
          </a:xfrm>
        </p:spPr>
        <p:txBody>
          <a:bodyPr>
            <a:normAutofit/>
          </a:bodyPr>
          <a:lstStyle/>
          <a:p>
            <a:pPr marL="198835" indent="-198835">
              <a:tabLst>
                <a:tab pos="4776788" algn="dec"/>
              </a:tabLst>
            </a:pPr>
            <a:r>
              <a:rPr lang="en-US" sz="1500" b="1" dirty="0">
                <a:solidFill>
                  <a:srgbClr val="0070C0"/>
                </a:solidFill>
              </a:rPr>
              <a:t>The full Grant Agreement	</a:t>
            </a:r>
            <a:br>
              <a:rPr lang="en-US" sz="1500" b="1" dirty="0">
                <a:solidFill>
                  <a:srgbClr val="0070C0"/>
                </a:solidFill>
              </a:rPr>
            </a:br>
            <a:r>
              <a:rPr lang="en-US" sz="1500" i="1" dirty="0" smtClean="0">
                <a:solidFill>
                  <a:srgbClr val="0070C0"/>
                </a:solidFill>
              </a:rPr>
              <a:t>	</a:t>
            </a:r>
          </a:p>
          <a:p>
            <a:pPr marL="404813" lvl="1" indent="-205979">
              <a:tabLst>
                <a:tab pos="4776788" algn="dec"/>
              </a:tabLst>
            </a:pPr>
            <a:r>
              <a:rPr lang="en-US" sz="1500" dirty="0" smtClean="0">
                <a:solidFill>
                  <a:srgbClr val="0070C0"/>
                </a:solidFill>
              </a:rPr>
              <a:t>Annex </a:t>
            </a:r>
            <a:r>
              <a:rPr lang="en-US" sz="1500" dirty="0">
                <a:solidFill>
                  <a:srgbClr val="0070C0"/>
                </a:solidFill>
              </a:rPr>
              <a:t>1</a:t>
            </a:r>
            <a:br>
              <a:rPr lang="en-US" sz="1500" dirty="0">
                <a:solidFill>
                  <a:srgbClr val="0070C0"/>
                </a:solidFill>
              </a:rPr>
            </a:br>
            <a:r>
              <a:rPr lang="en-US" sz="1500" dirty="0">
                <a:solidFill>
                  <a:srgbClr val="0070C0"/>
                </a:solidFill>
              </a:rPr>
              <a:t>Part A: Beneficiaries, </a:t>
            </a:r>
            <a:r>
              <a:rPr lang="en-US" sz="1500" dirty="0" err="1">
                <a:solidFill>
                  <a:srgbClr val="0070C0"/>
                </a:solidFill>
              </a:rPr>
              <a:t>Workplan</a:t>
            </a:r>
            <a:r>
              <a:rPr lang="en-US" sz="1500" dirty="0">
                <a:solidFill>
                  <a:srgbClr val="0070C0"/>
                </a:solidFill>
              </a:rPr>
              <a:t>, Work packages, </a:t>
            </a:r>
            <a:r>
              <a:rPr lang="en-US" sz="1500" dirty="0" smtClean="0">
                <a:solidFill>
                  <a:srgbClr val="0070C0"/>
                </a:solidFill>
              </a:rPr>
              <a:t>milestones</a:t>
            </a:r>
            <a:r>
              <a:rPr lang="en-US" sz="1500" dirty="0">
                <a:solidFill>
                  <a:srgbClr val="0070C0"/>
                </a:solidFill>
              </a:rPr>
              <a:t>, etc.</a:t>
            </a:r>
            <a:br>
              <a:rPr lang="en-US" sz="1500" dirty="0">
                <a:solidFill>
                  <a:srgbClr val="0070C0"/>
                </a:solidFill>
              </a:rPr>
            </a:br>
            <a:r>
              <a:rPr lang="en-US" sz="1500" dirty="0">
                <a:solidFill>
                  <a:srgbClr val="0070C0"/>
                </a:solidFill>
              </a:rPr>
              <a:t>Part B: Description of the action </a:t>
            </a:r>
            <a:r>
              <a:rPr lang="en-US" sz="1500" dirty="0" smtClean="0">
                <a:solidFill>
                  <a:srgbClr val="0070C0"/>
                </a:solidFill>
              </a:rPr>
              <a:t/>
            </a:r>
            <a:br>
              <a:rPr lang="en-US" sz="1500" dirty="0" smtClean="0">
                <a:solidFill>
                  <a:srgbClr val="0070C0"/>
                </a:solidFill>
              </a:rPr>
            </a:br>
            <a:r>
              <a:rPr lang="en-US" sz="1500" dirty="0">
                <a:solidFill>
                  <a:srgbClr val="0070C0"/>
                </a:solidFill>
              </a:rPr>
              <a:t>	</a:t>
            </a:r>
          </a:p>
          <a:p>
            <a:pPr marL="404813" lvl="1" indent="-205979">
              <a:tabLst>
                <a:tab pos="4776788" algn="dec"/>
              </a:tabLst>
            </a:pPr>
            <a:r>
              <a:rPr lang="en-US" sz="1500" dirty="0">
                <a:solidFill>
                  <a:srgbClr val="0070C0"/>
                </a:solidFill>
              </a:rPr>
              <a:t>Annex 2 – Estimated budget for the </a:t>
            </a:r>
            <a:r>
              <a:rPr lang="en-US" sz="1500" dirty="0" smtClean="0">
                <a:solidFill>
                  <a:srgbClr val="0070C0"/>
                </a:solidFill>
              </a:rPr>
              <a:t>action</a:t>
            </a:r>
            <a:br>
              <a:rPr lang="en-US" sz="1500" dirty="0" smtClean="0">
                <a:solidFill>
                  <a:srgbClr val="0070C0"/>
                </a:solidFill>
              </a:rPr>
            </a:br>
            <a:endParaRPr lang="en-US" sz="1500" dirty="0">
              <a:solidFill>
                <a:srgbClr val="0070C0"/>
              </a:solidFill>
            </a:endParaRPr>
          </a:p>
          <a:p>
            <a:pPr marL="404813" lvl="1" indent="-205979">
              <a:tabLst>
                <a:tab pos="4776788" algn="dec"/>
              </a:tabLst>
            </a:pPr>
            <a:r>
              <a:rPr lang="en-US" sz="1500" dirty="0">
                <a:solidFill>
                  <a:srgbClr val="0070C0"/>
                </a:solidFill>
              </a:rPr>
              <a:t>Annex 3 – Accession form for </a:t>
            </a:r>
            <a:r>
              <a:rPr lang="en-US" sz="1500" dirty="0" smtClean="0">
                <a:solidFill>
                  <a:srgbClr val="0070C0"/>
                </a:solidFill>
              </a:rPr>
              <a:t>beneficiaries</a:t>
            </a:r>
            <a:br>
              <a:rPr lang="en-US" sz="1500" dirty="0" smtClean="0">
                <a:solidFill>
                  <a:srgbClr val="0070C0"/>
                </a:solidFill>
              </a:rPr>
            </a:br>
            <a:r>
              <a:rPr lang="en-US" sz="1500" dirty="0">
                <a:solidFill>
                  <a:srgbClr val="0070C0"/>
                </a:solidFill>
              </a:rPr>
              <a:t>	</a:t>
            </a:r>
          </a:p>
          <a:p>
            <a:pPr marL="404813" lvl="1" indent="-205979">
              <a:tabLst>
                <a:tab pos="4776788" algn="dec"/>
              </a:tabLst>
            </a:pPr>
            <a:r>
              <a:rPr lang="en-US" sz="1500" dirty="0">
                <a:solidFill>
                  <a:srgbClr val="0070C0"/>
                </a:solidFill>
              </a:rPr>
              <a:t>Annex 4 – Financial statement model</a:t>
            </a:r>
            <a:r>
              <a:rPr lang="en-US" sz="1500" i="1" dirty="0">
                <a:solidFill>
                  <a:srgbClr val="0070C0"/>
                </a:solidFill>
              </a:rPr>
              <a:t>	</a:t>
            </a:r>
          </a:p>
          <a:p>
            <a:pPr marL="104775" indent="-205979">
              <a:tabLst>
                <a:tab pos="4776788" algn="dec"/>
              </a:tabLst>
            </a:pPr>
            <a:endParaRPr lang="en-US" sz="1500" b="1" dirty="0">
              <a:solidFill>
                <a:srgbClr val="0070C0"/>
              </a:solidFill>
            </a:endParaRPr>
          </a:p>
          <a:p>
            <a:pPr marL="104775" indent="-205979">
              <a:tabLst>
                <a:tab pos="4776788" algn="dec"/>
              </a:tabLst>
            </a:pPr>
            <a:r>
              <a:rPr lang="en-US" sz="1500" b="1" dirty="0">
                <a:solidFill>
                  <a:srgbClr val="0070C0"/>
                </a:solidFill>
              </a:rPr>
              <a:t>The Annotated Model Grant Agreement	</a:t>
            </a:r>
            <a:endParaRPr lang="en-US" sz="1500" dirty="0">
              <a:solidFill>
                <a:srgbClr val="0070C0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6658" y="3457763"/>
            <a:ext cx="1309708" cy="9368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0998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41730" y="223359"/>
            <a:ext cx="5516370" cy="691586"/>
          </a:xfrm>
        </p:spPr>
        <p:txBody>
          <a:bodyPr>
            <a:normAutofit/>
          </a:bodyPr>
          <a:lstStyle/>
          <a:p>
            <a:r>
              <a:rPr lang="en-US" sz="3000" dirty="0">
                <a:solidFill>
                  <a:srgbClr val="002060"/>
                </a:solidFill>
              </a:rPr>
              <a:t>Other documents for us</a:t>
            </a:r>
            <a:endParaRPr lang="en-GB" sz="3000" i="1" dirty="0">
              <a:solidFill>
                <a:srgbClr val="00206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25355" y="1068405"/>
            <a:ext cx="7355160" cy="3510390"/>
          </a:xfrm>
        </p:spPr>
        <p:txBody>
          <a:bodyPr>
            <a:normAutofit fontScale="92500" lnSpcReduction="10000"/>
          </a:bodyPr>
          <a:lstStyle/>
          <a:p>
            <a:r>
              <a:rPr lang="en-US" sz="1500" b="1" dirty="0">
                <a:solidFill>
                  <a:srgbClr val="0070C0"/>
                </a:solidFill>
              </a:rPr>
              <a:t>Researcher Declaration</a:t>
            </a:r>
          </a:p>
          <a:p>
            <a:pPr lvl="1"/>
            <a:r>
              <a:rPr lang="en-US" sz="1500" dirty="0">
                <a:solidFill>
                  <a:srgbClr val="0070C0"/>
                </a:solidFill>
              </a:rPr>
              <a:t>within 20 </a:t>
            </a:r>
            <a:r>
              <a:rPr lang="en-US" sz="1500" dirty="0" smtClean="0">
                <a:solidFill>
                  <a:srgbClr val="0070C0"/>
                </a:solidFill>
              </a:rPr>
              <a:t>days of contract start</a:t>
            </a:r>
            <a:endParaRPr lang="en-US" sz="1500" dirty="0">
              <a:solidFill>
                <a:srgbClr val="0070C0"/>
              </a:solidFill>
            </a:endParaRPr>
          </a:p>
          <a:p>
            <a:pPr lvl="1"/>
            <a:r>
              <a:rPr lang="en-US" sz="1500" dirty="0" smtClean="0">
                <a:solidFill>
                  <a:srgbClr val="0070C0"/>
                </a:solidFill>
              </a:rPr>
              <a:t>submitted </a:t>
            </a:r>
            <a:r>
              <a:rPr lang="en-US" sz="1500" dirty="0">
                <a:solidFill>
                  <a:srgbClr val="0070C0"/>
                </a:solidFill>
              </a:rPr>
              <a:t>on Research Participant Portal </a:t>
            </a:r>
            <a:r>
              <a:rPr lang="en-US" sz="1500" b="1" dirty="0">
                <a:solidFill>
                  <a:srgbClr val="0070C0"/>
                </a:solidFill>
              </a:rPr>
              <a:t>by beneficiary</a:t>
            </a:r>
            <a:br>
              <a:rPr lang="en-US" sz="1500" b="1" dirty="0">
                <a:solidFill>
                  <a:srgbClr val="0070C0"/>
                </a:solidFill>
              </a:rPr>
            </a:br>
            <a:r>
              <a:rPr lang="en-US" sz="1500" b="1" dirty="0">
                <a:solidFill>
                  <a:srgbClr val="0070C0"/>
                </a:solidFill>
              </a:rPr>
              <a:t/>
            </a:r>
            <a:br>
              <a:rPr lang="en-US" sz="1500" b="1" dirty="0">
                <a:solidFill>
                  <a:srgbClr val="0070C0"/>
                </a:solidFill>
              </a:rPr>
            </a:br>
            <a:r>
              <a:rPr lang="en-US" sz="1500" dirty="0">
                <a:solidFill>
                  <a:srgbClr val="0070C0"/>
                </a:solidFill>
              </a:rPr>
              <a:t/>
            </a:r>
            <a:br>
              <a:rPr lang="en-US" sz="1500" dirty="0">
                <a:solidFill>
                  <a:srgbClr val="0070C0"/>
                </a:solidFill>
              </a:rPr>
            </a:br>
            <a:r>
              <a:rPr lang="en-US" sz="1500" dirty="0">
                <a:solidFill>
                  <a:srgbClr val="0070C0"/>
                </a:solidFill>
              </a:rPr>
              <a:t/>
            </a:r>
            <a:br>
              <a:rPr lang="en-US" sz="1500" dirty="0">
                <a:solidFill>
                  <a:srgbClr val="0070C0"/>
                </a:solidFill>
              </a:rPr>
            </a:br>
            <a:r>
              <a:rPr lang="en-US" sz="1500" dirty="0">
                <a:solidFill>
                  <a:srgbClr val="0070C0"/>
                </a:solidFill>
              </a:rPr>
              <a:t/>
            </a:r>
            <a:br>
              <a:rPr lang="en-US" sz="1500" dirty="0">
                <a:solidFill>
                  <a:srgbClr val="0070C0"/>
                </a:solidFill>
              </a:rPr>
            </a:br>
            <a:r>
              <a:rPr lang="en-US" sz="1500" dirty="0">
                <a:solidFill>
                  <a:srgbClr val="0070C0"/>
                </a:solidFill>
              </a:rPr>
              <a:t/>
            </a:r>
            <a:br>
              <a:rPr lang="en-US" sz="1500" dirty="0">
                <a:solidFill>
                  <a:srgbClr val="0070C0"/>
                </a:solidFill>
              </a:rPr>
            </a:br>
            <a:r>
              <a:rPr lang="en-US" sz="1500" dirty="0">
                <a:solidFill>
                  <a:srgbClr val="0070C0"/>
                </a:solidFill>
              </a:rPr>
              <a:t/>
            </a:r>
            <a:br>
              <a:rPr lang="en-US" sz="1500" dirty="0">
                <a:solidFill>
                  <a:srgbClr val="0070C0"/>
                </a:solidFill>
              </a:rPr>
            </a:br>
            <a:endParaRPr lang="en-US" sz="1500" dirty="0">
              <a:solidFill>
                <a:srgbClr val="0070C0"/>
              </a:solidFill>
            </a:endParaRPr>
          </a:p>
          <a:p>
            <a:r>
              <a:rPr lang="en-US" sz="1500" b="1" dirty="0">
                <a:solidFill>
                  <a:srgbClr val="0070C0"/>
                </a:solidFill>
              </a:rPr>
              <a:t>Consortium Agreement</a:t>
            </a:r>
          </a:p>
          <a:p>
            <a:pPr lvl="1"/>
            <a:r>
              <a:rPr lang="en-US" sz="1500" dirty="0">
                <a:solidFill>
                  <a:srgbClr val="0070C0"/>
                </a:solidFill>
              </a:rPr>
              <a:t>a more legal </a:t>
            </a:r>
            <a:r>
              <a:rPr lang="en-US" sz="1500" dirty="0" smtClean="0">
                <a:solidFill>
                  <a:srgbClr val="0070C0"/>
                </a:solidFill>
              </a:rPr>
              <a:t>document</a:t>
            </a:r>
            <a:endParaRPr lang="en-US" sz="1500" dirty="0">
              <a:solidFill>
                <a:srgbClr val="0070C0"/>
              </a:solidFill>
            </a:endParaRPr>
          </a:p>
          <a:p>
            <a:pPr lvl="1"/>
            <a:r>
              <a:rPr lang="en-US" sz="1500" dirty="0">
                <a:solidFill>
                  <a:srgbClr val="0070C0"/>
                </a:solidFill>
              </a:rPr>
              <a:t>provisions for any disputes</a:t>
            </a:r>
          </a:p>
          <a:p>
            <a:pPr lvl="1"/>
            <a:r>
              <a:rPr lang="en-US" sz="1500" dirty="0">
                <a:solidFill>
                  <a:srgbClr val="0070C0"/>
                </a:solidFill>
              </a:rPr>
              <a:t>IPR arrangements if not already in G</a:t>
            </a:r>
            <a:r>
              <a:rPr lang="en-US" sz="1500" dirty="0" smtClean="0">
                <a:solidFill>
                  <a:srgbClr val="0070C0"/>
                </a:solidFill>
              </a:rPr>
              <a:t>A</a:t>
            </a:r>
            <a:endParaRPr lang="en-US" sz="1500" dirty="0">
              <a:solidFill>
                <a:srgbClr val="0070C0"/>
              </a:solidFill>
            </a:endParaRPr>
          </a:p>
          <a:p>
            <a:pPr lvl="1"/>
            <a:r>
              <a:rPr lang="en-US" sz="1500" dirty="0">
                <a:solidFill>
                  <a:srgbClr val="0070C0"/>
                </a:solidFill>
              </a:rPr>
              <a:t>must not contradict contractual conditions</a:t>
            </a:r>
            <a:br>
              <a:rPr lang="en-US" sz="1500" dirty="0">
                <a:solidFill>
                  <a:srgbClr val="0070C0"/>
                </a:solidFill>
              </a:rPr>
            </a:br>
            <a:endParaRPr lang="en-US" sz="1500" dirty="0">
              <a:solidFill>
                <a:srgbClr val="0070C0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49450"/>
            <a:ext cx="9144000" cy="1077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3202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41730" y="205978"/>
            <a:ext cx="5778642" cy="691586"/>
          </a:xfrm>
        </p:spPr>
        <p:txBody>
          <a:bodyPr>
            <a:normAutofit/>
          </a:bodyPr>
          <a:lstStyle/>
          <a:p>
            <a:r>
              <a:rPr lang="en-US" sz="3000" dirty="0">
                <a:solidFill>
                  <a:srgbClr val="002060"/>
                </a:solidFill>
              </a:rPr>
              <a:t>Information for you</a:t>
            </a:r>
            <a:endParaRPr lang="en-GB" sz="3000" i="1" dirty="0">
              <a:solidFill>
                <a:srgbClr val="00206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54168" y="1194095"/>
            <a:ext cx="7434282" cy="3394472"/>
          </a:xfrm>
        </p:spPr>
        <p:txBody>
          <a:bodyPr>
            <a:normAutofit fontScale="92500" lnSpcReduction="10000"/>
          </a:bodyPr>
          <a:lstStyle/>
          <a:p>
            <a:pPr marL="198835" indent="-198835"/>
            <a:r>
              <a:rPr lang="en-US" sz="1500" b="1" dirty="0">
                <a:solidFill>
                  <a:srgbClr val="0070C0"/>
                </a:solidFill>
              </a:rPr>
              <a:t>Clarity</a:t>
            </a:r>
            <a:r>
              <a:rPr lang="en-US" sz="1500" dirty="0">
                <a:solidFill>
                  <a:srgbClr val="0070C0"/>
                </a:solidFill>
              </a:rPr>
              <a:t> needed between the researcher and the host organization</a:t>
            </a:r>
            <a:br>
              <a:rPr lang="en-US" sz="1500" dirty="0">
                <a:solidFill>
                  <a:srgbClr val="0070C0"/>
                </a:solidFill>
              </a:rPr>
            </a:br>
            <a:endParaRPr lang="en-US" sz="1500" dirty="0">
              <a:solidFill>
                <a:srgbClr val="0070C0"/>
              </a:solidFill>
            </a:endParaRPr>
          </a:p>
          <a:p>
            <a:pPr marL="198835" indent="-198835"/>
            <a:r>
              <a:rPr lang="en-US" sz="1500" dirty="0">
                <a:solidFill>
                  <a:srgbClr val="0070C0"/>
                </a:solidFill>
              </a:rPr>
              <a:t>Explanations about:</a:t>
            </a:r>
          </a:p>
          <a:p>
            <a:pPr marL="404813" lvl="1" indent="-205979"/>
            <a:r>
              <a:rPr lang="en-US" sz="1500" b="1" dirty="0">
                <a:solidFill>
                  <a:srgbClr val="0070C0"/>
                </a:solidFill>
              </a:rPr>
              <a:t>obligations</a:t>
            </a:r>
            <a:r>
              <a:rPr lang="en-US" sz="1500" dirty="0">
                <a:solidFill>
                  <a:srgbClr val="0070C0"/>
                </a:solidFill>
              </a:rPr>
              <a:t> of both parties</a:t>
            </a:r>
          </a:p>
          <a:p>
            <a:pPr marL="404813" lvl="1" indent="-205979"/>
            <a:r>
              <a:rPr lang="en-US" sz="1500" b="1" dirty="0">
                <a:solidFill>
                  <a:srgbClr val="0070C0"/>
                </a:solidFill>
              </a:rPr>
              <a:t>amounts</a:t>
            </a:r>
            <a:r>
              <a:rPr lang="en-US" sz="1500" dirty="0">
                <a:solidFill>
                  <a:srgbClr val="0070C0"/>
                </a:solidFill>
              </a:rPr>
              <a:t> to be received by researcher (allowances)</a:t>
            </a:r>
          </a:p>
          <a:p>
            <a:pPr marL="404813" lvl="1" indent="-205979"/>
            <a:r>
              <a:rPr lang="en-GB" sz="1500" b="1" dirty="0">
                <a:solidFill>
                  <a:srgbClr val="0070C0"/>
                </a:solidFill>
              </a:rPr>
              <a:t>social security</a:t>
            </a:r>
            <a:br>
              <a:rPr lang="en-GB" sz="1500" b="1" dirty="0">
                <a:solidFill>
                  <a:srgbClr val="0070C0"/>
                </a:solidFill>
              </a:rPr>
            </a:br>
            <a:endParaRPr lang="en-GB" sz="1500" b="1" dirty="0">
              <a:solidFill>
                <a:srgbClr val="0070C0"/>
              </a:solidFill>
            </a:endParaRPr>
          </a:p>
          <a:p>
            <a:pPr marL="198835" indent="-198835"/>
            <a:r>
              <a:rPr lang="en-US" sz="1500" dirty="0">
                <a:solidFill>
                  <a:srgbClr val="0070C0"/>
                </a:solidFill>
              </a:rPr>
              <a:t>ESRs </a:t>
            </a:r>
            <a:r>
              <a:rPr lang="en-US" sz="1500" dirty="0" smtClean="0">
                <a:solidFill>
                  <a:srgbClr val="0070C0"/>
                </a:solidFill>
              </a:rPr>
              <a:t>have </a:t>
            </a:r>
            <a:r>
              <a:rPr lang="en-US" sz="1500" dirty="0">
                <a:solidFill>
                  <a:srgbClr val="0070C0"/>
                </a:solidFill>
              </a:rPr>
              <a:t>access to the </a:t>
            </a:r>
            <a:r>
              <a:rPr lang="en-US" sz="1500" b="1" dirty="0">
                <a:solidFill>
                  <a:srgbClr val="0070C0"/>
                </a:solidFill>
              </a:rPr>
              <a:t>Grant Agreement </a:t>
            </a:r>
            <a:r>
              <a:rPr lang="en-US" sz="1500" dirty="0">
                <a:solidFill>
                  <a:srgbClr val="0070C0"/>
                </a:solidFill>
              </a:rPr>
              <a:t>via </a:t>
            </a:r>
            <a:r>
              <a:rPr lang="en-US" sz="1500" dirty="0" smtClean="0">
                <a:solidFill>
                  <a:srgbClr val="0070C0"/>
                </a:solidFill>
              </a:rPr>
              <a:t>the </a:t>
            </a:r>
            <a:r>
              <a:rPr lang="en-US" sz="1500" smtClean="0">
                <a:solidFill>
                  <a:srgbClr val="0070C0"/>
                </a:solidFill>
              </a:rPr>
              <a:t>project website</a:t>
            </a:r>
            <a:r>
              <a:rPr lang="en-US" sz="1600" dirty="0" smtClean="0"/>
              <a:t/>
            </a:r>
            <a:br>
              <a:rPr lang="en-US" sz="1600" dirty="0" smtClean="0"/>
            </a:br>
            <a:r>
              <a:rPr lang="en-US" sz="1600" u="sng" dirty="0" smtClean="0">
                <a:hlinkClick r:id="rId2" invalidUrl="https://fcc.web.cern.ch/easitrain/Documents/EC/764879_Annex 1 - Description Of Action (part B).pdf"/>
              </a:rPr>
              <a:t>https</a:t>
            </a:r>
            <a:r>
              <a:rPr lang="en-US" sz="1600" u="sng" dirty="0">
                <a:hlinkClick r:id="rId3" invalidUrl="https://fcc.web.cern.ch/easitrain/Documents/EC/764879_Annex 1 - Description Of Action (part B).pdf"/>
              </a:rPr>
              <a:t>://fcc.web.cern.ch/easitrain/Documents/EC/764879_Annex%201%20-%20Description%20Of%20Action%20(part%20B).pdf</a:t>
            </a:r>
            <a:r>
              <a:rPr lang="en-US" sz="1500" dirty="0">
                <a:solidFill>
                  <a:srgbClr val="0070C0"/>
                </a:solidFill>
              </a:rPr>
              <a:t/>
            </a:r>
            <a:br>
              <a:rPr lang="en-US" sz="1500" dirty="0">
                <a:solidFill>
                  <a:srgbClr val="0070C0"/>
                </a:solidFill>
              </a:rPr>
            </a:br>
            <a:endParaRPr lang="en-US" sz="1500" dirty="0">
              <a:solidFill>
                <a:srgbClr val="0070C0"/>
              </a:solidFill>
            </a:endParaRPr>
          </a:p>
          <a:p>
            <a:pPr marL="198835" indent="-198835"/>
            <a:r>
              <a:rPr lang="en-US" sz="1500" b="1" dirty="0" smtClean="0">
                <a:solidFill>
                  <a:srgbClr val="0070C0"/>
                </a:solidFill>
              </a:rPr>
              <a:t>Recommendation</a:t>
            </a:r>
            <a:endParaRPr lang="en-US" sz="1500" b="1" dirty="0">
              <a:solidFill>
                <a:srgbClr val="0070C0"/>
              </a:solidFill>
            </a:endParaRPr>
          </a:p>
          <a:p>
            <a:pPr lvl="1"/>
            <a:r>
              <a:rPr lang="en-US" sz="1500" b="1" dirty="0">
                <a:solidFill>
                  <a:srgbClr val="0070C0"/>
                </a:solidFill>
              </a:rPr>
              <a:t>Identify the service </a:t>
            </a:r>
            <a:r>
              <a:rPr lang="en-US" sz="1500" dirty="0">
                <a:solidFill>
                  <a:srgbClr val="0070C0"/>
                </a:solidFill>
              </a:rPr>
              <a:t>in your organization </a:t>
            </a:r>
            <a:br>
              <a:rPr lang="en-US" sz="1500" dirty="0">
                <a:solidFill>
                  <a:srgbClr val="0070C0"/>
                </a:solidFill>
              </a:rPr>
            </a:br>
            <a:r>
              <a:rPr lang="en-US" sz="1500" dirty="0">
                <a:solidFill>
                  <a:srgbClr val="0070C0"/>
                </a:solidFill>
              </a:rPr>
              <a:t>who can help you with questions</a:t>
            </a:r>
          </a:p>
          <a:p>
            <a:pPr marL="198835" indent="-198835"/>
            <a:endParaRPr lang="en-US" sz="1500" dirty="0">
              <a:solidFill>
                <a:srgbClr val="0070C0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6216" y="3759882"/>
            <a:ext cx="666471" cy="9611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0338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000" dirty="0">
                <a:solidFill>
                  <a:srgbClr val="002060"/>
                </a:solidFill>
              </a:rPr>
              <a:t>Recruitment – how it worked</a:t>
            </a:r>
            <a:endParaRPr lang="en-GB" sz="3000" dirty="0">
              <a:solidFill>
                <a:srgbClr val="00206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25880" y="978302"/>
            <a:ext cx="6532370" cy="4038197"/>
          </a:xfrm>
        </p:spPr>
        <p:txBody>
          <a:bodyPr>
            <a:normAutofit lnSpcReduction="10000"/>
          </a:bodyPr>
          <a:lstStyle/>
          <a:p>
            <a:r>
              <a:rPr lang="en-US" sz="1500" dirty="0">
                <a:solidFill>
                  <a:srgbClr val="0070C0"/>
                </a:solidFill>
              </a:rPr>
              <a:t>Posts were </a:t>
            </a:r>
            <a:r>
              <a:rPr lang="en-US" sz="1500" b="1" dirty="0">
                <a:solidFill>
                  <a:srgbClr val="0070C0"/>
                </a:solidFill>
              </a:rPr>
              <a:t>published centrally </a:t>
            </a:r>
            <a:r>
              <a:rPr lang="en-US" sz="1500" dirty="0">
                <a:solidFill>
                  <a:srgbClr val="0070C0"/>
                </a:solidFill>
              </a:rPr>
              <a:t>on CERN e-RT</a:t>
            </a:r>
            <a:br>
              <a:rPr lang="en-US" sz="1500" dirty="0">
                <a:solidFill>
                  <a:srgbClr val="0070C0"/>
                </a:solidFill>
              </a:rPr>
            </a:br>
            <a:endParaRPr lang="en-US" sz="1500" dirty="0">
              <a:solidFill>
                <a:srgbClr val="0070C0"/>
              </a:solidFill>
            </a:endParaRPr>
          </a:p>
          <a:p>
            <a:r>
              <a:rPr lang="en-US" sz="1500" b="1" dirty="0">
                <a:solidFill>
                  <a:srgbClr val="0070C0"/>
                </a:solidFill>
              </a:rPr>
              <a:t>Widely advertised </a:t>
            </a:r>
            <a:r>
              <a:rPr lang="en-US" sz="1500" b="1" dirty="0" smtClean="0">
                <a:solidFill>
                  <a:srgbClr val="0070C0"/>
                </a:solidFill>
              </a:rPr>
              <a:t/>
            </a:r>
            <a:br>
              <a:rPr lang="en-US" sz="1500" b="1" dirty="0" smtClean="0">
                <a:solidFill>
                  <a:srgbClr val="0070C0"/>
                </a:solidFill>
              </a:rPr>
            </a:br>
            <a:r>
              <a:rPr lang="en-US" sz="1500" dirty="0" smtClean="0">
                <a:solidFill>
                  <a:srgbClr val="0070C0"/>
                </a:solidFill>
              </a:rPr>
              <a:t>EURAXESS</a:t>
            </a:r>
            <a:r>
              <a:rPr lang="en-US" sz="1500" dirty="0">
                <a:solidFill>
                  <a:srgbClr val="0070C0"/>
                </a:solidFill>
              </a:rPr>
              <a:t>, CERN Careers page, Twitter, LinkedIn, Facebook, IEEE CSC site</a:t>
            </a:r>
            <a:r>
              <a:rPr lang="en-GB" sz="1500" dirty="0">
                <a:solidFill>
                  <a:srgbClr val="0070C0"/>
                </a:solidFill>
              </a:rPr>
              <a:t>, </a:t>
            </a:r>
            <a:r>
              <a:rPr lang="nl-NL" sz="1500" dirty="0" err="1" smtClean="0">
                <a:solidFill>
                  <a:srgbClr val="0070C0"/>
                </a:solidFill>
              </a:rPr>
              <a:t>Glassdoor</a:t>
            </a:r>
            <a:r>
              <a:rPr lang="en-GB" sz="1500" dirty="0" smtClean="0">
                <a:solidFill>
                  <a:srgbClr val="0070C0"/>
                </a:solidFill>
              </a:rPr>
              <a:t>, </a:t>
            </a:r>
            <a:r>
              <a:rPr lang="fi-FI" sz="1500" dirty="0">
                <a:solidFill>
                  <a:srgbClr val="0070C0"/>
                </a:solidFill>
              </a:rPr>
              <a:t>NEUVOO</a:t>
            </a:r>
            <a:r>
              <a:rPr lang="en-GB" sz="1500" dirty="0">
                <a:solidFill>
                  <a:srgbClr val="0070C0"/>
                </a:solidFill>
              </a:rPr>
              <a:t>, </a:t>
            </a:r>
            <a:r>
              <a:rPr lang="en-US" sz="1500" dirty="0">
                <a:solidFill>
                  <a:srgbClr val="0070C0"/>
                </a:solidFill>
              </a:rPr>
              <a:t>Global Academy Jobs</a:t>
            </a:r>
            <a:r>
              <a:rPr lang="en-GB" sz="1500" dirty="0">
                <a:solidFill>
                  <a:srgbClr val="0070C0"/>
                </a:solidFill>
              </a:rPr>
              <a:t>, </a:t>
            </a:r>
            <a:r>
              <a:rPr lang="en-US" sz="1500" dirty="0" smtClean="0">
                <a:solidFill>
                  <a:srgbClr val="0070C0"/>
                </a:solidFill>
              </a:rPr>
              <a:t>UNCAREER</a:t>
            </a:r>
            <a:r>
              <a:rPr lang="en-GB" sz="1500" dirty="0" smtClean="0">
                <a:solidFill>
                  <a:srgbClr val="0070C0"/>
                </a:solidFill>
              </a:rPr>
              <a:t>, 12jobs.nl, Job Is Job, Oil and Gas Jobs Register, </a:t>
            </a:r>
            <a:r>
              <a:rPr lang="en-GB" sz="1500" dirty="0" err="1" smtClean="0">
                <a:solidFill>
                  <a:srgbClr val="0070C0"/>
                </a:solidFill>
              </a:rPr>
              <a:t>Recruit.net</a:t>
            </a:r>
            <a:r>
              <a:rPr lang="en-GB" sz="1500" dirty="0" smtClean="0">
                <a:solidFill>
                  <a:srgbClr val="0070C0"/>
                </a:solidFill>
              </a:rPr>
              <a:t>, </a:t>
            </a:r>
            <a:r>
              <a:rPr lang="en-GB" sz="1500" dirty="0">
                <a:solidFill>
                  <a:srgbClr val="0070C0"/>
                </a:solidFill>
              </a:rPr>
              <a:t>Times Higher Education, </a:t>
            </a:r>
            <a:r>
              <a:rPr lang="en-GB" sz="1500" dirty="0" err="1">
                <a:solidFill>
                  <a:srgbClr val="0070C0"/>
                </a:solidFill>
              </a:rPr>
              <a:t>GraduateLand</a:t>
            </a:r>
            <a:r>
              <a:rPr lang="en-GB" sz="1500" dirty="0">
                <a:solidFill>
                  <a:srgbClr val="0070C0"/>
                </a:solidFill>
              </a:rPr>
              <a:t>, Brunel University</a:t>
            </a:r>
            <a:r>
              <a:rPr lang="en-GB" sz="1500" dirty="0" smtClean="0">
                <a:solidFill>
                  <a:srgbClr val="0070C0"/>
                </a:solidFill>
              </a:rPr>
              <a:t>, </a:t>
            </a:r>
            <a:r>
              <a:rPr lang="en-GB" sz="1500" dirty="0" smtClean="0">
                <a:solidFill>
                  <a:srgbClr val="0070C0"/>
                </a:solidFill>
                <a:hlinkClick r:id="rId2"/>
              </a:rPr>
              <a:t>http</a:t>
            </a:r>
            <a:r>
              <a:rPr lang="en-GB" sz="1500" dirty="0">
                <a:solidFill>
                  <a:srgbClr val="0070C0"/>
                </a:solidFill>
                <a:hlinkClick r:id="rId2"/>
              </a:rPr>
              <a:t>://te-palvelut.fi</a:t>
            </a:r>
            <a:r>
              <a:rPr lang="en-GB" sz="1500" dirty="0">
                <a:solidFill>
                  <a:srgbClr val="0070C0"/>
                </a:solidFill>
              </a:rPr>
              <a:t>, </a:t>
            </a:r>
            <a:r>
              <a:rPr lang="en-GB" sz="1500" dirty="0" err="1" smtClean="0">
                <a:solidFill>
                  <a:srgbClr val="0070C0"/>
                </a:solidFill>
              </a:rPr>
              <a:t>arbetsformedlingen</a:t>
            </a:r>
            <a:r>
              <a:rPr lang="en-GB" sz="1500" dirty="0" smtClean="0">
                <a:solidFill>
                  <a:srgbClr val="0070C0"/>
                </a:solidFill>
              </a:rPr>
              <a:t>, </a:t>
            </a:r>
            <a:r>
              <a:rPr lang="en-US" sz="1500" dirty="0" err="1" smtClean="0">
                <a:solidFill>
                  <a:srgbClr val="0070C0"/>
                </a:solidFill>
              </a:rPr>
              <a:t>EASITrain</a:t>
            </a:r>
            <a:r>
              <a:rPr lang="en-US" sz="1500" dirty="0" smtClean="0">
                <a:solidFill>
                  <a:srgbClr val="0070C0"/>
                </a:solidFill>
              </a:rPr>
              <a:t> </a:t>
            </a:r>
            <a:r>
              <a:rPr lang="en-US" sz="1500" dirty="0">
                <a:solidFill>
                  <a:srgbClr val="0070C0"/>
                </a:solidFill>
              </a:rPr>
              <a:t>pages, </a:t>
            </a:r>
            <a:r>
              <a:rPr lang="en-US" sz="1500" dirty="0" err="1">
                <a:solidFill>
                  <a:srgbClr val="0070C0"/>
                </a:solidFill>
              </a:rPr>
              <a:t>EASITrain</a:t>
            </a:r>
            <a:r>
              <a:rPr lang="en-US" sz="1500" dirty="0">
                <a:solidFill>
                  <a:srgbClr val="0070C0"/>
                </a:solidFill>
              </a:rPr>
              <a:t> network/consortium etc</a:t>
            </a:r>
            <a:r>
              <a:rPr lang="en-US" sz="1500" dirty="0" smtClean="0">
                <a:solidFill>
                  <a:srgbClr val="0070C0"/>
                </a:solidFill>
              </a:rPr>
              <a:t>.</a:t>
            </a:r>
            <a:r>
              <a:rPr lang="en-US" sz="1500" dirty="0">
                <a:solidFill>
                  <a:srgbClr val="0070C0"/>
                </a:solidFill>
              </a:rPr>
              <a:t/>
            </a:r>
            <a:br>
              <a:rPr lang="en-US" sz="1500" dirty="0">
                <a:solidFill>
                  <a:srgbClr val="0070C0"/>
                </a:solidFill>
              </a:rPr>
            </a:br>
            <a:r>
              <a:rPr lang="en-US" sz="1500" dirty="0">
                <a:solidFill>
                  <a:srgbClr val="0070C0"/>
                </a:solidFill>
              </a:rPr>
              <a:t> </a:t>
            </a:r>
          </a:p>
          <a:p>
            <a:r>
              <a:rPr lang="en-US" sz="1500" dirty="0" smtClean="0">
                <a:solidFill>
                  <a:srgbClr val="0070C0"/>
                </a:solidFill>
              </a:rPr>
              <a:t>Researchers </a:t>
            </a:r>
            <a:r>
              <a:rPr lang="en-US" sz="1500" dirty="0">
                <a:solidFill>
                  <a:srgbClr val="0070C0"/>
                </a:solidFill>
              </a:rPr>
              <a:t>could be of </a:t>
            </a:r>
            <a:r>
              <a:rPr lang="en-US" sz="1500" b="1" u="sng" dirty="0">
                <a:solidFill>
                  <a:srgbClr val="0070C0"/>
                </a:solidFill>
              </a:rPr>
              <a:t>any</a:t>
            </a:r>
            <a:r>
              <a:rPr lang="en-US" sz="1500" b="1" dirty="0">
                <a:solidFill>
                  <a:srgbClr val="0070C0"/>
                </a:solidFill>
              </a:rPr>
              <a:t> nationality</a:t>
            </a:r>
            <a:br>
              <a:rPr lang="en-US" sz="1500" b="1" dirty="0">
                <a:solidFill>
                  <a:srgbClr val="0070C0"/>
                </a:solidFill>
              </a:rPr>
            </a:br>
            <a:endParaRPr lang="en-US" sz="1500" b="1" dirty="0">
              <a:solidFill>
                <a:srgbClr val="0070C0"/>
              </a:solidFill>
            </a:endParaRPr>
          </a:p>
          <a:p>
            <a:r>
              <a:rPr lang="en-US" sz="1500" dirty="0">
                <a:solidFill>
                  <a:srgbClr val="0070C0"/>
                </a:solidFill>
              </a:rPr>
              <a:t>Nothing that could discriminate against applicants</a:t>
            </a:r>
            <a:br>
              <a:rPr lang="en-US" sz="1500" dirty="0">
                <a:solidFill>
                  <a:srgbClr val="0070C0"/>
                </a:solidFill>
              </a:rPr>
            </a:br>
            <a:endParaRPr lang="en-US" sz="1500" dirty="0">
              <a:solidFill>
                <a:srgbClr val="0070C0"/>
              </a:solidFill>
            </a:endParaRPr>
          </a:p>
          <a:p>
            <a:r>
              <a:rPr lang="en-US" sz="1500" b="1" dirty="0" smtClean="0">
                <a:solidFill>
                  <a:srgbClr val="0070C0"/>
                </a:solidFill>
              </a:rPr>
              <a:t>40% females </a:t>
            </a:r>
            <a:r>
              <a:rPr lang="en-US" sz="1500" dirty="0" smtClean="0">
                <a:solidFill>
                  <a:srgbClr val="0070C0"/>
                </a:solidFill>
              </a:rPr>
              <a:t>selected / 21% females applicants</a:t>
            </a:r>
            <a:r>
              <a:rPr lang="en-US" sz="1500" dirty="0">
                <a:solidFill>
                  <a:srgbClr val="0070C0"/>
                </a:solidFill>
              </a:rPr>
              <a:t/>
            </a:r>
            <a:br>
              <a:rPr lang="en-US" sz="1500" dirty="0">
                <a:solidFill>
                  <a:srgbClr val="0070C0"/>
                </a:solidFill>
              </a:rPr>
            </a:br>
            <a:endParaRPr lang="en-US" sz="1500" dirty="0">
              <a:solidFill>
                <a:srgbClr val="0070C0"/>
              </a:solidFill>
            </a:endParaRPr>
          </a:p>
          <a:p>
            <a:r>
              <a:rPr lang="en-US" sz="1500" b="1" dirty="0">
                <a:solidFill>
                  <a:srgbClr val="0070C0"/>
                </a:solidFill>
              </a:rPr>
              <a:t>Mobility</a:t>
            </a:r>
            <a:r>
              <a:rPr lang="en-US" sz="1500" dirty="0">
                <a:solidFill>
                  <a:srgbClr val="0070C0"/>
                </a:solidFill>
              </a:rPr>
              <a:t> is </a:t>
            </a:r>
            <a:r>
              <a:rPr lang="en-US" sz="1500" dirty="0" smtClean="0">
                <a:solidFill>
                  <a:srgbClr val="0070C0"/>
                </a:solidFill>
              </a:rPr>
              <a:t>key</a:t>
            </a:r>
            <a:endParaRPr lang="en-US" sz="15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8132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000" dirty="0">
                <a:solidFill>
                  <a:srgbClr val="002060"/>
                </a:solidFill>
              </a:rPr>
              <a:t>Recruitment – what is an ESR?</a:t>
            </a:r>
            <a:endParaRPr lang="en-GB" sz="3000" dirty="0">
              <a:solidFill>
                <a:srgbClr val="00206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41729" y="1167594"/>
            <a:ext cx="5900145" cy="3726414"/>
          </a:xfrm>
        </p:spPr>
        <p:txBody>
          <a:bodyPr>
            <a:normAutofit/>
          </a:bodyPr>
          <a:lstStyle/>
          <a:p>
            <a:r>
              <a:rPr lang="en-US" sz="1500" dirty="0">
                <a:solidFill>
                  <a:srgbClr val="0070C0"/>
                </a:solidFill>
              </a:rPr>
              <a:t>Early Stage Researcher definition</a:t>
            </a:r>
          </a:p>
          <a:p>
            <a:pPr lvl="1"/>
            <a:r>
              <a:rPr lang="en-US" sz="1500" dirty="0">
                <a:solidFill>
                  <a:srgbClr val="0070C0"/>
                </a:solidFill>
              </a:rPr>
              <a:t>at the time of recruitment, the </a:t>
            </a:r>
            <a:r>
              <a:rPr lang="en-US" sz="1500" dirty="0" smtClean="0">
                <a:solidFill>
                  <a:srgbClr val="0070C0"/>
                </a:solidFill>
              </a:rPr>
              <a:t>researchers </a:t>
            </a:r>
            <a:r>
              <a:rPr lang="en-US" sz="1500" dirty="0">
                <a:solidFill>
                  <a:srgbClr val="0070C0"/>
                </a:solidFill>
              </a:rPr>
              <a:t>must be </a:t>
            </a:r>
            <a:r>
              <a:rPr lang="en-US" sz="1500" dirty="0" smtClean="0">
                <a:solidFill>
                  <a:srgbClr val="0070C0"/>
                </a:solidFill>
              </a:rPr>
              <a:t/>
            </a:r>
            <a:br>
              <a:rPr lang="en-US" sz="1500" dirty="0" smtClean="0">
                <a:solidFill>
                  <a:srgbClr val="0070C0"/>
                </a:solidFill>
              </a:rPr>
            </a:br>
            <a:r>
              <a:rPr lang="en-US" sz="1500" dirty="0" smtClean="0">
                <a:solidFill>
                  <a:srgbClr val="0070C0"/>
                </a:solidFill>
              </a:rPr>
              <a:t>in </a:t>
            </a:r>
            <a:r>
              <a:rPr lang="en-US" sz="1500" dirty="0">
                <a:solidFill>
                  <a:srgbClr val="0070C0"/>
                </a:solidFill>
              </a:rPr>
              <a:t>the </a:t>
            </a:r>
            <a:r>
              <a:rPr lang="en-US" sz="1500" b="1" dirty="0">
                <a:solidFill>
                  <a:srgbClr val="0070C0"/>
                </a:solidFill>
              </a:rPr>
              <a:t>first 4 years</a:t>
            </a:r>
            <a:r>
              <a:rPr lang="en-US" sz="1500" dirty="0">
                <a:solidFill>
                  <a:srgbClr val="0070C0"/>
                </a:solidFill>
              </a:rPr>
              <a:t> (full-time equivalent experience) </a:t>
            </a:r>
            <a:r>
              <a:rPr lang="en-US" sz="1500" dirty="0" smtClean="0">
                <a:solidFill>
                  <a:srgbClr val="0070C0"/>
                </a:solidFill>
              </a:rPr>
              <a:t/>
            </a:r>
            <a:br>
              <a:rPr lang="en-US" sz="1500" dirty="0" smtClean="0">
                <a:solidFill>
                  <a:srgbClr val="0070C0"/>
                </a:solidFill>
              </a:rPr>
            </a:br>
            <a:r>
              <a:rPr lang="en-US" sz="1500" dirty="0" smtClean="0">
                <a:solidFill>
                  <a:srgbClr val="0070C0"/>
                </a:solidFill>
              </a:rPr>
              <a:t>of </a:t>
            </a:r>
            <a:r>
              <a:rPr lang="en-US" sz="1500" dirty="0">
                <a:solidFill>
                  <a:srgbClr val="0070C0"/>
                </a:solidFill>
              </a:rPr>
              <a:t>their research careers</a:t>
            </a:r>
            <a:br>
              <a:rPr lang="en-US" sz="1500" dirty="0">
                <a:solidFill>
                  <a:srgbClr val="0070C0"/>
                </a:solidFill>
              </a:rPr>
            </a:br>
            <a:endParaRPr lang="en-US" sz="1500" dirty="0">
              <a:solidFill>
                <a:srgbClr val="0070C0"/>
              </a:solidFill>
            </a:endParaRPr>
          </a:p>
          <a:p>
            <a:pPr lvl="1"/>
            <a:r>
              <a:rPr lang="en-US" sz="1500" dirty="0">
                <a:solidFill>
                  <a:srgbClr val="0070C0"/>
                </a:solidFill>
              </a:rPr>
              <a:t>full-time equivalent experience is measured from the date when the researcher </a:t>
            </a:r>
            <a:r>
              <a:rPr lang="en-US" sz="1500" b="1" dirty="0">
                <a:solidFill>
                  <a:srgbClr val="0070C0"/>
                </a:solidFill>
              </a:rPr>
              <a:t>obtained the degree </a:t>
            </a:r>
            <a:r>
              <a:rPr lang="en-US" sz="1500" dirty="0">
                <a:solidFill>
                  <a:srgbClr val="0070C0"/>
                </a:solidFill>
              </a:rPr>
              <a:t>that would formally entitle him/her to embark on a doctoral </a:t>
            </a:r>
            <a:r>
              <a:rPr lang="en-US" sz="1500" dirty="0" err="1">
                <a:solidFill>
                  <a:srgbClr val="0070C0"/>
                </a:solidFill>
              </a:rPr>
              <a:t>programme</a:t>
            </a:r>
            <a:r>
              <a:rPr lang="en-US" sz="1500" dirty="0">
                <a:solidFill>
                  <a:srgbClr val="0070C0"/>
                </a:solidFill>
              </a:rPr>
              <a:t> of study, either in the country where the degree was obtained or in the country where the researcher is recruited, regardless of whether or not a doctorate is or was ever envisaged</a:t>
            </a:r>
            <a:br>
              <a:rPr lang="en-US" sz="1500" dirty="0">
                <a:solidFill>
                  <a:srgbClr val="0070C0"/>
                </a:solidFill>
              </a:rPr>
            </a:br>
            <a:endParaRPr lang="en-US" sz="1500" dirty="0">
              <a:solidFill>
                <a:srgbClr val="0070C0"/>
              </a:solidFill>
            </a:endParaRPr>
          </a:p>
          <a:p>
            <a:pPr lvl="1"/>
            <a:r>
              <a:rPr lang="en-US" sz="1500" dirty="0">
                <a:solidFill>
                  <a:srgbClr val="0070C0"/>
                </a:solidFill>
              </a:rPr>
              <a:t>the researcher </a:t>
            </a:r>
            <a:r>
              <a:rPr lang="en-US" sz="1500" b="1" dirty="0">
                <a:solidFill>
                  <a:srgbClr val="0070C0"/>
                </a:solidFill>
              </a:rPr>
              <a:t>must </a:t>
            </a:r>
            <a:r>
              <a:rPr lang="en-US" sz="1500" b="1" u="sng" dirty="0">
                <a:solidFill>
                  <a:srgbClr val="0070C0"/>
                </a:solidFill>
              </a:rPr>
              <a:t>not</a:t>
            </a:r>
            <a:r>
              <a:rPr lang="en-US" sz="1500" b="1" dirty="0">
                <a:solidFill>
                  <a:srgbClr val="0070C0"/>
                </a:solidFill>
              </a:rPr>
              <a:t> </a:t>
            </a:r>
            <a:r>
              <a:rPr lang="en-US" sz="1500" dirty="0">
                <a:solidFill>
                  <a:srgbClr val="0070C0"/>
                </a:solidFill>
              </a:rPr>
              <a:t>have been </a:t>
            </a:r>
            <a:r>
              <a:rPr lang="en-US" sz="1500" b="1" dirty="0" smtClean="0">
                <a:solidFill>
                  <a:srgbClr val="0070C0"/>
                </a:solidFill>
              </a:rPr>
              <a:t>awarded </a:t>
            </a:r>
            <a:br>
              <a:rPr lang="en-US" sz="1500" b="1" dirty="0" smtClean="0">
                <a:solidFill>
                  <a:srgbClr val="0070C0"/>
                </a:solidFill>
              </a:rPr>
            </a:br>
            <a:r>
              <a:rPr lang="en-US" sz="1500" b="1" dirty="0" smtClean="0">
                <a:solidFill>
                  <a:srgbClr val="0070C0"/>
                </a:solidFill>
              </a:rPr>
              <a:t>a </a:t>
            </a:r>
            <a:r>
              <a:rPr lang="en-US" sz="1500" b="1" dirty="0">
                <a:solidFill>
                  <a:srgbClr val="0070C0"/>
                </a:solidFill>
              </a:rPr>
              <a:t>doctoral degree</a:t>
            </a:r>
          </a:p>
        </p:txBody>
      </p:sp>
    </p:spTree>
    <p:extLst>
      <p:ext uri="{BB962C8B-B14F-4D97-AF65-F5344CB8AC3E}">
        <p14:creationId xmlns:p14="http://schemas.microsoft.com/office/powerpoint/2010/main" val="213215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000" dirty="0">
                <a:solidFill>
                  <a:srgbClr val="002060"/>
                </a:solidFill>
              </a:rPr>
              <a:t>Recruitment – Mobility Rule </a:t>
            </a:r>
            <a:endParaRPr lang="en-GB" sz="3000" dirty="0">
              <a:solidFill>
                <a:srgbClr val="00206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41730" y="1599642"/>
            <a:ext cx="6342206" cy="3780420"/>
          </a:xfrm>
        </p:spPr>
        <p:txBody>
          <a:bodyPr>
            <a:noAutofit/>
          </a:bodyPr>
          <a:lstStyle/>
          <a:p>
            <a:pPr marL="257175" lvl="1" indent="-257175">
              <a:buFont typeface="Arial" pitchFamily="34" charset="0"/>
              <a:buChar char="•"/>
            </a:pPr>
            <a:r>
              <a:rPr lang="en-US" sz="1500" dirty="0">
                <a:solidFill>
                  <a:srgbClr val="0070C0"/>
                </a:solidFill>
              </a:rPr>
              <a:t>The researcher must not have resided or carried out their normal activities in the country (or international organization) in which the beneficiary is based </a:t>
            </a:r>
            <a:r>
              <a:rPr lang="en-US" sz="1500" b="1" dirty="0">
                <a:solidFill>
                  <a:srgbClr val="0070C0"/>
                </a:solidFill>
              </a:rPr>
              <a:t>for more than 12 months in the 3 years </a:t>
            </a:r>
            <a:r>
              <a:rPr lang="en-US" sz="1500" dirty="0">
                <a:solidFill>
                  <a:srgbClr val="0070C0"/>
                </a:solidFill>
              </a:rPr>
              <a:t>immediately prior to appointment</a:t>
            </a:r>
            <a:br>
              <a:rPr lang="en-US" sz="1500" dirty="0">
                <a:solidFill>
                  <a:srgbClr val="0070C0"/>
                </a:solidFill>
              </a:rPr>
            </a:br>
            <a:endParaRPr lang="en-US" sz="1500" dirty="0">
              <a:solidFill>
                <a:srgbClr val="0070C0"/>
              </a:solidFill>
            </a:endParaRPr>
          </a:p>
          <a:p>
            <a:pPr marL="257175" lvl="1" indent="-257175">
              <a:buFont typeface="Arial" pitchFamily="34" charset="0"/>
              <a:buChar char="•"/>
            </a:pPr>
            <a:r>
              <a:rPr lang="en-US" sz="1500" dirty="0">
                <a:solidFill>
                  <a:srgbClr val="0070C0"/>
                </a:solidFill>
              </a:rPr>
              <a:t>We </a:t>
            </a:r>
            <a:r>
              <a:rPr lang="en-US" sz="1500" dirty="0" smtClean="0">
                <a:solidFill>
                  <a:srgbClr val="0070C0"/>
                </a:solidFill>
              </a:rPr>
              <a:t>have to </a:t>
            </a:r>
            <a:r>
              <a:rPr lang="en-US" sz="1500" dirty="0">
                <a:solidFill>
                  <a:srgbClr val="0070C0"/>
                </a:solidFill>
              </a:rPr>
              <a:t>be </a:t>
            </a:r>
            <a:r>
              <a:rPr lang="en-US" sz="1500" dirty="0" smtClean="0">
                <a:solidFill>
                  <a:srgbClr val="0070C0"/>
                </a:solidFill>
              </a:rPr>
              <a:t>careful</a:t>
            </a:r>
            <a:br>
              <a:rPr lang="en-US" sz="1500" dirty="0" smtClean="0">
                <a:solidFill>
                  <a:srgbClr val="0070C0"/>
                </a:solidFill>
              </a:rPr>
            </a:br>
            <a:r>
              <a:rPr lang="en-US" sz="1500" dirty="0" smtClean="0">
                <a:solidFill>
                  <a:srgbClr val="0070C0"/>
                </a:solidFill>
              </a:rPr>
              <a:t>An </a:t>
            </a:r>
            <a:r>
              <a:rPr lang="en-US" sz="1500" dirty="0">
                <a:solidFill>
                  <a:srgbClr val="0070C0"/>
                </a:solidFill>
              </a:rPr>
              <a:t>ineligible recruitment will lead to any costs incurred </a:t>
            </a:r>
            <a:r>
              <a:rPr lang="en-US" sz="1500" dirty="0" smtClean="0">
                <a:solidFill>
                  <a:srgbClr val="0070C0"/>
                </a:solidFill>
              </a:rPr>
              <a:t/>
            </a:r>
            <a:br>
              <a:rPr lang="en-US" sz="1500" dirty="0" smtClean="0">
                <a:solidFill>
                  <a:srgbClr val="0070C0"/>
                </a:solidFill>
              </a:rPr>
            </a:br>
            <a:r>
              <a:rPr lang="en-US" sz="1500" dirty="0" smtClean="0">
                <a:solidFill>
                  <a:srgbClr val="0070C0"/>
                </a:solidFill>
              </a:rPr>
              <a:t>being </a:t>
            </a:r>
            <a:r>
              <a:rPr lang="en-US" sz="1500" dirty="0">
                <a:solidFill>
                  <a:srgbClr val="0070C0"/>
                </a:solidFill>
              </a:rPr>
              <a:t>made </a:t>
            </a:r>
            <a:r>
              <a:rPr lang="en-US" sz="1500" b="1" dirty="0">
                <a:solidFill>
                  <a:srgbClr val="0070C0"/>
                </a:solidFill>
              </a:rPr>
              <a:t>ineligible</a:t>
            </a:r>
          </a:p>
        </p:txBody>
      </p:sp>
    </p:spTree>
    <p:extLst>
      <p:ext uri="{BB962C8B-B14F-4D97-AF65-F5344CB8AC3E}">
        <p14:creationId xmlns:p14="http://schemas.microsoft.com/office/powerpoint/2010/main" val="1502739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3351" y="205978"/>
            <a:ext cx="7690649" cy="691586"/>
          </a:xfrm>
        </p:spPr>
        <p:txBody>
          <a:bodyPr>
            <a:normAutofit/>
          </a:bodyPr>
          <a:lstStyle/>
          <a:p>
            <a:r>
              <a:rPr lang="en-US" sz="3000" dirty="0" smtClean="0">
                <a:solidFill>
                  <a:srgbClr val="002060"/>
                </a:solidFill>
              </a:rPr>
              <a:t>Recruitment – EC contractual </a:t>
            </a:r>
            <a:r>
              <a:rPr lang="en-US" sz="3000" dirty="0">
                <a:solidFill>
                  <a:srgbClr val="002060"/>
                </a:solidFill>
              </a:rPr>
              <a:t>i</a:t>
            </a:r>
            <a:r>
              <a:rPr lang="en-US" sz="3000" dirty="0" smtClean="0">
                <a:solidFill>
                  <a:srgbClr val="002060"/>
                </a:solidFill>
              </a:rPr>
              <a:t>ssues</a:t>
            </a:r>
            <a:endParaRPr lang="en-GB" sz="3000" dirty="0">
              <a:solidFill>
                <a:srgbClr val="00206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25355" y="1047590"/>
            <a:ext cx="7355160" cy="3510390"/>
          </a:xfrm>
        </p:spPr>
        <p:txBody>
          <a:bodyPr>
            <a:normAutofit fontScale="92500" lnSpcReduction="20000"/>
          </a:bodyPr>
          <a:lstStyle/>
          <a:p>
            <a:r>
              <a:rPr lang="en-US" sz="1500" b="1" dirty="0">
                <a:solidFill>
                  <a:srgbClr val="0070C0"/>
                </a:solidFill>
              </a:rPr>
              <a:t>Duration of </a:t>
            </a:r>
            <a:r>
              <a:rPr lang="en-US" sz="1500" b="1" dirty="0" smtClean="0">
                <a:solidFill>
                  <a:srgbClr val="0070C0"/>
                </a:solidFill>
              </a:rPr>
              <a:t>employment contract </a:t>
            </a:r>
            <a:r>
              <a:rPr lang="en-US" sz="1500" b="1" dirty="0">
                <a:solidFill>
                  <a:srgbClr val="0070C0"/>
                </a:solidFill>
              </a:rPr>
              <a:t>:</a:t>
            </a:r>
          </a:p>
          <a:p>
            <a:pPr lvl="1"/>
            <a:r>
              <a:rPr lang="en-US" sz="1500" dirty="0">
                <a:solidFill>
                  <a:srgbClr val="0070C0"/>
                </a:solidFill>
              </a:rPr>
              <a:t>ESRs for 3‐36 months</a:t>
            </a:r>
          </a:p>
          <a:p>
            <a:pPr lvl="1"/>
            <a:r>
              <a:rPr lang="en-US" sz="1500" dirty="0">
                <a:solidFill>
                  <a:srgbClr val="0070C0"/>
                </a:solidFill>
              </a:rPr>
              <a:t>full‐time employment </a:t>
            </a:r>
            <a:endParaRPr lang="en-US" sz="1500" dirty="0" smtClean="0">
              <a:solidFill>
                <a:srgbClr val="0070C0"/>
              </a:solidFill>
            </a:endParaRPr>
          </a:p>
          <a:p>
            <a:pPr lvl="1"/>
            <a:r>
              <a:rPr lang="en-US" sz="1500" dirty="0" smtClean="0">
                <a:solidFill>
                  <a:srgbClr val="0070C0"/>
                </a:solidFill>
              </a:rPr>
              <a:t>part-time </a:t>
            </a:r>
            <a:r>
              <a:rPr lang="en-US" sz="1500" dirty="0">
                <a:solidFill>
                  <a:srgbClr val="0070C0"/>
                </a:solidFill>
              </a:rPr>
              <a:t>only for family or personal reasons</a:t>
            </a:r>
          </a:p>
          <a:p>
            <a:pPr lvl="1"/>
            <a:r>
              <a:rPr lang="en-US" sz="1500" dirty="0">
                <a:solidFill>
                  <a:srgbClr val="0070C0"/>
                </a:solidFill>
              </a:rPr>
              <a:t>include health and pension cover</a:t>
            </a:r>
            <a:br>
              <a:rPr lang="en-US" sz="1500" dirty="0">
                <a:solidFill>
                  <a:srgbClr val="0070C0"/>
                </a:solidFill>
              </a:rPr>
            </a:br>
            <a:r>
              <a:rPr lang="en-US" sz="1500" dirty="0">
                <a:solidFill>
                  <a:srgbClr val="0070C0"/>
                </a:solidFill>
              </a:rPr>
              <a:t> </a:t>
            </a:r>
          </a:p>
          <a:p>
            <a:pPr>
              <a:buFont typeface="Arial" charset="0"/>
              <a:buChar char="•"/>
            </a:pPr>
            <a:r>
              <a:rPr lang="en-US" sz="1500" b="1" dirty="0" err="1">
                <a:solidFill>
                  <a:srgbClr val="0070C0"/>
                </a:solidFill>
              </a:rPr>
              <a:t>Secondments</a:t>
            </a:r>
            <a:r>
              <a:rPr lang="en-US" sz="1500" dirty="0">
                <a:solidFill>
                  <a:srgbClr val="0070C0"/>
                </a:solidFill>
              </a:rPr>
              <a:t> are encouraged</a:t>
            </a:r>
            <a:br>
              <a:rPr lang="en-US" sz="1500" dirty="0">
                <a:solidFill>
                  <a:srgbClr val="0070C0"/>
                </a:solidFill>
              </a:rPr>
            </a:br>
            <a:r>
              <a:rPr lang="en-US" sz="1500" dirty="0" smtClean="0">
                <a:solidFill>
                  <a:srgbClr val="0070C0"/>
                </a:solidFill>
              </a:rPr>
              <a:t/>
            </a:r>
            <a:br>
              <a:rPr lang="en-US" sz="1500" dirty="0" smtClean="0">
                <a:solidFill>
                  <a:srgbClr val="0070C0"/>
                </a:solidFill>
              </a:rPr>
            </a:br>
            <a:r>
              <a:rPr lang="en-US" sz="1500" dirty="0" smtClean="0">
                <a:solidFill>
                  <a:srgbClr val="0070C0"/>
                </a:solidFill>
              </a:rPr>
              <a:t>- If </a:t>
            </a:r>
            <a:r>
              <a:rPr lang="en-US" sz="1500" dirty="0" err="1" smtClean="0">
                <a:solidFill>
                  <a:srgbClr val="0070C0"/>
                </a:solidFill>
              </a:rPr>
              <a:t>secondment</a:t>
            </a:r>
            <a:r>
              <a:rPr lang="en-US" sz="1500" dirty="0" smtClean="0">
                <a:solidFill>
                  <a:srgbClr val="0070C0"/>
                </a:solidFill>
              </a:rPr>
              <a:t> period &gt; 30% duration of the appointment, you should be recruited by the beneficiary offering </a:t>
            </a:r>
            <a:r>
              <a:rPr lang="en-US" sz="1500" dirty="0" err="1" smtClean="0">
                <a:solidFill>
                  <a:srgbClr val="0070C0"/>
                </a:solidFill>
              </a:rPr>
              <a:t>secondment</a:t>
            </a:r>
            <a:r>
              <a:rPr lang="en-US" sz="1500" dirty="0" smtClean="0">
                <a:solidFill>
                  <a:srgbClr val="0070C0"/>
                </a:solidFill>
              </a:rPr>
              <a:t/>
            </a:r>
            <a:br>
              <a:rPr lang="en-US" sz="1500" dirty="0" smtClean="0">
                <a:solidFill>
                  <a:srgbClr val="0070C0"/>
                </a:solidFill>
              </a:rPr>
            </a:br>
            <a:r>
              <a:rPr lang="en-US" sz="1500" dirty="0" smtClean="0">
                <a:solidFill>
                  <a:srgbClr val="0070C0"/>
                </a:solidFill>
              </a:rPr>
              <a:t/>
            </a:r>
            <a:br>
              <a:rPr lang="en-US" sz="1500" dirty="0" smtClean="0">
                <a:solidFill>
                  <a:srgbClr val="0070C0"/>
                </a:solidFill>
              </a:rPr>
            </a:br>
            <a:r>
              <a:rPr lang="en-US" sz="1500" dirty="0" smtClean="0">
                <a:solidFill>
                  <a:srgbClr val="0070C0"/>
                </a:solidFill>
              </a:rPr>
              <a:t>- </a:t>
            </a:r>
            <a:r>
              <a:rPr lang="fr-CH" sz="1500" dirty="0" err="1" smtClean="0">
                <a:solidFill>
                  <a:srgbClr val="0070C0"/>
                </a:solidFill>
              </a:rPr>
              <a:t>During</a:t>
            </a:r>
            <a:r>
              <a:rPr lang="fr-CH" sz="1500" dirty="0" smtClean="0">
                <a:solidFill>
                  <a:srgbClr val="0070C0"/>
                </a:solidFill>
              </a:rPr>
              <a:t> </a:t>
            </a:r>
            <a:r>
              <a:rPr lang="fr-CH" sz="1500" dirty="0" err="1" smtClean="0">
                <a:solidFill>
                  <a:srgbClr val="0070C0"/>
                </a:solidFill>
              </a:rPr>
              <a:t>secondment</a:t>
            </a:r>
            <a:r>
              <a:rPr lang="fr-CH" sz="1500" dirty="0" smtClean="0">
                <a:solidFill>
                  <a:srgbClr val="0070C0"/>
                </a:solidFill>
              </a:rPr>
              <a:t>, </a:t>
            </a:r>
            <a:r>
              <a:rPr lang="fr-CH" sz="1500" dirty="0" err="1" smtClean="0">
                <a:solidFill>
                  <a:srgbClr val="0070C0"/>
                </a:solidFill>
              </a:rPr>
              <a:t>you</a:t>
            </a:r>
            <a:r>
              <a:rPr lang="fr-CH" sz="1500" dirty="0" smtClean="0">
                <a:solidFill>
                  <a:srgbClr val="0070C0"/>
                </a:solidFill>
              </a:rPr>
              <a:t> </a:t>
            </a:r>
            <a:r>
              <a:rPr lang="fr-CH" sz="1500" b="1" dirty="0" err="1" smtClean="0">
                <a:solidFill>
                  <a:srgbClr val="0070C0"/>
                </a:solidFill>
              </a:rPr>
              <a:t>keep</a:t>
            </a:r>
            <a:r>
              <a:rPr lang="fr-CH" sz="1500" b="1" dirty="0" smtClean="0">
                <a:solidFill>
                  <a:srgbClr val="0070C0"/>
                </a:solidFill>
              </a:rPr>
              <a:t> the </a:t>
            </a:r>
            <a:r>
              <a:rPr lang="fr-CH" sz="1500" b="1" dirty="0" err="1" smtClean="0">
                <a:solidFill>
                  <a:srgbClr val="0070C0"/>
                </a:solidFill>
              </a:rPr>
              <a:t>employment</a:t>
            </a:r>
            <a:r>
              <a:rPr lang="fr-CH" sz="1500" b="1" dirty="0" smtClean="0">
                <a:solidFill>
                  <a:srgbClr val="0070C0"/>
                </a:solidFill>
              </a:rPr>
              <a:t> </a:t>
            </a:r>
            <a:r>
              <a:rPr lang="fr-CH" sz="1500" b="1" dirty="0" err="1" smtClean="0">
                <a:solidFill>
                  <a:srgbClr val="0070C0"/>
                </a:solidFill>
              </a:rPr>
              <a:t>contract</a:t>
            </a:r>
            <a:r>
              <a:rPr lang="fr-CH" sz="1500" b="1" dirty="0" smtClean="0">
                <a:solidFill>
                  <a:srgbClr val="0070C0"/>
                </a:solidFill>
              </a:rPr>
              <a:t> </a:t>
            </a:r>
            <a:r>
              <a:rPr lang="fr-CH" sz="1500" dirty="0" err="1" smtClean="0">
                <a:solidFill>
                  <a:srgbClr val="0070C0"/>
                </a:solidFill>
              </a:rPr>
              <a:t>with</a:t>
            </a:r>
            <a:r>
              <a:rPr lang="fr-CH" sz="1500" dirty="0" smtClean="0">
                <a:solidFill>
                  <a:srgbClr val="0070C0"/>
                </a:solidFill>
              </a:rPr>
              <a:t> </a:t>
            </a:r>
            <a:r>
              <a:rPr lang="fr-CH" sz="1500" dirty="0" err="1" smtClean="0">
                <a:solidFill>
                  <a:srgbClr val="0070C0"/>
                </a:solidFill>
              </a:rPr>
              <a:t>your</a:t>
            </a:r>
            <a:r>
              <a:rPr lang="fr-CH" sz="1500" dirty="0" smtClean="0">
                <a:solidFill>
                  <a:srgbClr val="0070C0"/>
                </a:solidFill>
              </a:rPr>
              <a:t> employer</a:t>
            </a:r>
            <a:br>
              <a:rPr lang="fr-CH" sz="1500" dirty="0" smtClean="0">
                <a:solidFill>
                  <a:srgbClr val="0070C0"/>
                </a:solidFill>
              </a:rPr>
            </a:br>
            <a:r>
              <a:rPr lang="fr-CH" sz="1500" dirty="0" smtClean="0">
                <a:solidFill>
                  <a:srgbClr val="0070C0"/>
                </a:solidFill>
              </a:rPr>
              <a:t/>
            </a:r>
            <a:br>
              <a:rPr lang="fr-CH" sz="1500" dirty="0" smtClean="0">
                <a:solidFill>
                  <a:srgbClr val="0070C0"/>
                </a:solidFill>
              </a:rPr>
            </a:br>
            <a:r>
              <a:rPr lang="fr-CH" sz="1500" dirty="0" smtClean="0">
                <a:solidFill>
                  <a:srgbClr val="0070C0"/>
                </a:solidFill>
              </a:rPr>
              <a:t>- Employer pays for </a:t>
            </a:r>
            <a:r>
              <a:rPr lang="fr-CH" sz="1500" dirty="0" err="1" smtClean="0">
                <a:solidFill>
                  <a:srgbClr val="0070C0"/>
                </a:solidFill>
              </a:rPr>
              <a:t>travel</a:t>
            </a:r>
            <a:r>
              <a:rPr lang="fr-CH" sz="1500" dirty="0" smtClean="0">
                <a:solidFill>
                  <a:srgbClr val="0070C0"/>
                </a:solidFill>
              </a:rPr>
              <a:t> and </a:t>
            </a:r>
            <a:r>
              <a:rPr lang="fr-CH" sz="1500" dirty="0" err="1" smtClean="0">
                <a:solidFill>
                  <a:srgbClr val="0070C0"/>
                </a:solidFill>
              </a:rPr>
              <a:t>subsistence</a:t>
            </a:r>
            <a:r>
              <a:rPr lang="fr-CH" sz="1500" dirty="0" smtClean="0">
                <a:solidFill>
                  <a:srgbClr val="0070C0"/>
                </a:solidFill>
              </a:rPr>
              <a:t> </a:t>
            </a:r>
            <a:r>
              <a:rPr lang="fr-CH" sz="1500" dirty="0" err="1" smtClean="0">
                <a:solidFill>
                  <a:srgbClr val="0070C0"/>
                </a:solidFill>
              </a:rPr>
              <a:t>expenses</a:t>
            </a:r>
            <a:r>
              <a:rPr lang="fr-CH" sz="1500" dirty="0" smtClean="0">
                <a:solidFill>
                  <a:srgbClr val="0070C0"/>
                </a:solidFill>
              </a:rPr>
              <a:t> </a:t>
            </a:r>
            <a:r>
              <a:rPr lang="fr-CH" sz="1500" dirty="0" err="1" smtClean="0">
                <a:solidFill>
                  <a:srgbClr val="0070C0"/>
                </a:solidFill>
              </a:rPr>
              <a:t>according</a:t>
            </a:r>
            <a:r>
              <a:rPr lang="fr-CH" sz="1500" dirty="0" smtClean="0">
                <a:solidFill>
                  <a:srgbClr val="0070C0"/>
                </a:solidFill>
              </a:rPr>
              <a:t> to </a:t>
            </a:r>
            <a:r>
              <a:rPr lang="fr-CH" sz="1500" dirty="0" err="1" smtClean="0">
                <a:solidFill>
                  <a:srgbClr val="0070C0"/>
                </a:solidFill>
              </a:rPr>
              <a:t>their</a:t>
            </a:r>
            <a:r>
              <a:rPr lang="fr-CH" sz="1500" dirty="0" smtClean="0">
                <a:solidFill>
                  <a:srgbClr val="0070C0"/>
                </a:solidFill>
              </a:rPr>
              <a:t> </a:t>
            </a:r>
            <a:r>
              <a:rPr lang="fr-CH" sz="1500" dirty="0" err="1" smtClean="0">
                <a:solidFill>
                  <a:srgbClr val="0070C0"/>
                </a:solidFill>
              </a:rPr>
              <a:t>rules</a:t>
            </a:r>
            <a:r>
              <a:rPr lang="fr-CH" sz="1500" dirty="0" smtClean="0">
                <a:solidFill>
                  <a:srgbClr val="0070C0"/>
                </a:solidFill>
              </a:rPr>
              <a:t> </a:t>
            </a:r>
            <a:br>
              <a:rPr lang="fr-CH" sz="1500" dirty="0" smtClean="0">
                <a:solidFill>
                  <a:srgbClr val="0070C0"/>
                </a:solidFill>
              </a:rPr>
            </a:br>
            <a:r>
              <a:rPr lang="fr-CH" sz="1500" dirty="0" smtClean="0">
                <a:solidFill>
                  <a:srgbClr val="0070C0"/>
                </a:solidFill>
              </a:rPr>
              <a:t>(</a:t>
            </a:r>
            <a:r>
              <a:rPr lang="fr-CH" sz="1500" dirty="0" err="1" smtClean="0">
                <a:solidFill>
                  <a:srgbClr val="0070C0"/>
                </a:solidFill>
              </a:rPr>
              <a:t>follow</a:t>
            </a:r>
            <a:r>
              <a:rPr lang="fr-CH" sz="1500" dirty="0" smtClean="0">
                <a:solidFill>
                  <a:srgbClr val="0070C0"/>
                </a:solidFill>
              </a:rPr>
              <a:t> </a:t>
            </a:r>
            <a:r>
              <a:rPr lang="fr-CH" sz="1500" dirty="0" err="1" smtClean="0">
                <a:solidFill>
                  <a:srgbClr val="0070C0"/>
                </a:solidFill>
              </a:rPr>
              <a:t>their</a:t>
            </a:r>
            <a:r>
              <a:rPr lang="fr-CH" sz="1500" dirty="0" smtClean="0">
                <a:solidFill>
                  <a:srgbClr val="0070C0"/>
                </a:solidFill>
              </a:rPr>
              <a:t> </a:t>
            </a:r>
            <a:r>
              <a:rPr lang="fr-CH" sz="1500" dirty="0" err="1" smtClean="0">
                <a:solidFill>
                  <a:srgbClr val="0070C0"/>
                </a:solidFill>
              </a:rPr>
              <a:t>rules</a:t>
            </a:r>
            <a:r>
              <a:rPr lang="fr-CH" sz="1500" dirty="0" smtClean="0">
                <a:solidFill>
                  <a:srgbClr val="0070C0"/>
                </a:solidFill>
              </a:rPr>
              <a:t> and </a:t>
            </a:r>
            <a:r>
              <a:rPr lang="fr-CH" sz="1500" dirty="0" err="1" smtClean="0">
                <a:solidFill>
                  <a:srgbClr val="0070C0"/>
                </a:solidFill>
              </a:rPr>
              <a:t>procedures</a:t>
            </a:r>
            <a:r>
              <a:rPr lang="fr-CH" sz="1500" dirty="0" smtClean="0">
                <a:solidFill>
                  <a:srgbClr val="0070C0"/>
                </a:solidFill>
              </a:rPr>
              <a:t> for </a:t>
            </a:r>
            <a:r>
              <a:rPr lang="fr-CH" sz="1500" dirty="0" err="1" smtClean="0">
                <a:solidFill>
                  <a:srgbClr val="0070C0"/>
                </a:solidFill>
              </a:rPr>
              <a:t>secondments</a:t>
            </a:r>
            <a:r>
              <a:rPr lang="fr-CH" sz="1500" dirty="0" smtClean="0">
                <a:solidFill>
                  <a:srgbClr val="0070C0"/>
                </a:solidFill>
              </a:rPr>
              <a:t>)</a:t>
            </a:r>
            <a:br>
              <a:rPr lang="fr-CH" sz="1500" dirty="0" smtClean="0">
                <a:solidFill>
                  <a:srgbClr val="0070C0"/>
                </a:solidFill>
              </a:rPr>
            </a:br>
            <a:endParaRPr lang="fr-CH" sz="1500" dirty="0" smtClean="0">
              <a:solidFill>
                <a:srgbClr val="0070C0"/>
              </a:solidFill>
            </a:endParaRPr>
          </a:p>
          <a:p>
            <a:pPr>
              <a:buFont typeface="Arial" charset="0"/>
              <a:buChar char="•"/>
            </a:pPr>
            <a:r>
              <a:rPr lang="fr-CH" sz="1500" dirty="0" smtClean="0">
                <a:solidFill>
                  <a:srgbClr val="0070C0"/>
                </a:solidFill>
              </a:rPr>
              <a:t>A </a:t>
            </a:r>
            <a:r>
              <a:rPr lang="fr-CH" sz="1500" dirty="0" err="1" smtClean="0">
                <a:solidFill>
                  <a:srgbClr val="0070C0"/>
                </a:solidFill>
              </a:rPr>
              <a:t>calendar</a:t>
            </a:r>
            <a:r>
              <a:rPr lang="fr-CH" sz="1500" dirty="0" smtClean="0">
                <a:solidFill>
                  <a:srgbClr val="0070C0"/>
                </a:solidFill>
              </a:rPr>
              <a:t> of </a:t>
            </a:r>
            <a:r>
              <a:rPr lang="fr-CH" sz="1500" dirty="0" err="1" smtClean="0">
                <a:solidFill>
                  <a:srgbClr val="0070C0"/>
                </a:solidFill>
              </a:rPr>
              <a:t>secondments</a:t>
            </a:r>
            <a:r>
              <a:rPr lang="fr-CH" sz="1500" dirty="0" smtClean="0">
                <a:solidFill>
                  <a:srgbClr val="0070C0"/>
                </a:solidFill>
              </a:rPr>
              <a:t> </a:t>
            </a:r>
            <a:r>
              <a:rPr lang="fr-CH" sz="1500" dirty="0" err="1" smtClean="0">
                <a:solidFill>
                  <a:srgbClr val="0070C0"/>
                </a:solidFill>
              </a:rPr>
              <a:t>shall</a:t>
            </a:r>
            <a:r>
              <a:rPr lang="fr-CH" sz="1500" dirty="0" smtClean="0">
                <a:solidFill>
                  <a:srgbClr val="0070C0"/>
                </a:solidFill>
              </a:rPr>
              <a:t> </a:t>
            </a:r>
            <a:r>
              <a:rPr lang="fr-CH" sz="1500" dirty="0" err="1" smtClean="0">
                <a:solidFill>
                  <a:srgbClr val="0070C0"/>
                </a:solidFill>
              </a:rPr>
              <a:t>be</a:t>
            </a:r>
            <a:r>
              <a:rPr lang="fr-CH" sz="1500" dirty="0" smtClean="0">
                <a:solidFill>
                  <a:srgbClr val="0070C0"/>
                </a:solidFill>
              </a:rPr>
              <a:t> </a:t>
            </a:r>
            <a:r>
              <a:rPr lang="fr-CH" sz="1500" dirty="0" err="1" smtClean="0">
                <a:solidFill>
                  <a:srgbClr val="0070C0"/>
                </a:solidFill>
              </a:rPr>
              <a:t>established</a:t>
            </a:r>
            <a:r>
              <a:rPr lang="fr-CH" sz="1500" dirty="0" smtClean="0">
                <a:solidFill>
                  <a:srgbClr val="0070C0"/>
                </a:solidFill>
              </a:rPr>
              <a:t> </a:t>
            </a:r>
            <a:r>
              <a:rPr lang="fr-CH" sz="1500" dirty="0" err="1">
                <a:solidFill>
                  <a:srgbClr val="0070C0"/>
                </a:solidFill>
              </a:rPr>
              <a:t>w</a:t>
            </a:r>
            <a:r>
              <a:rPr lang="fr-CH" sz="1500" dirty="0" err="1" smtClean="0">
                <a:solidFill>
                  <a:srgbClr val="0070C0"/>
                </a:solidFill>
              </a:rPr>
              <a:t>ith</a:t>
            </a:r>
            <a:r>
              <a:rPr lang="fr-CH" sz="1500" dirty="0" smtClean="0">
                <a:solidFill>
                  <a:srgbClr val="0070C0"/>
                </a:solidFill>
              </a:rPr>
              <a:t> </a:t>
            </a:r>
            <a:r>
              <a:rPr lang="fr-CH" sz="1500" dirty="0" err="1" smtClean="0">
                <a:solidFill>
                  <a:srgbClr val="0070C0"/>
                </a:solidFill>
              </a:rPr>
              <a:t>supervisor</a:t>
            </a:r>
            <a:endParaRPr lang="en-GB" sz="15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0180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2Corporate16-9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CERNcobrandi16-9</Template>
  <TotalTime>505</TotalTime>
  <Words>287</Words>
  <Application>Microsoft Macintosh PowerPoint</Application>
  <PresentationFormat>On-screen Show (16:9)</PresentationFormat>
  <Paragraphs>112</Paragraphs>
  <Slides>18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2" baseType="lpstr">
      <vt:lpstr>Calibri</vt:lpstr>
      <vt:lpstr>Mangal</vt:lpstr>
      <vt:lpstr>Arial</vt:lpstr>
      <vt:lpstr>CERN2Corporate16-9</vt:lpstr>
      <vt:lpstr>Welcome to the ESRs!</vt:lpstr>
      <vt:lpstr>Who are you? </vt:lpstr>
      <vt:lpstr>Agreements for us</vt:lpstr>
      <vt:lpstr>Other documents for us</vt:lpstr>
      <vt:lpstr>Information for you</vt:lpstr>
      <vt:lpstr>Recruitment – how it worked</vt:lpstr>
      <vt:lpstr>Recruitment – what is an ESR?</vt:lpstr>
      <vt:lpstr>Recruitment – Mobility Rule </vt:lpstr>
      <vt:lpstr>Recruitment – EC contractual issues</vt:lpstr>
      <vt:lpstr>ITN Budget Categories</vt:lpstr>
      <vt:lpstr>Contacts with Brussels</vt:lpstr>
      <vt:lpstr>Once you have started your contract…</vt:lpstr>
      <vt:lpstr>Communication / Dissemination</vt:lpstr>
      <vt:lpstr>MSCA specific channels</vt:lpstr>
      <vt:lpstr>Think of …</vt:lpstr>
      <vt:lpstr>Career development plan</vt:lpstr>
      <vt:lpstr>PowerPoint Presentation</vt:lpstr>
      <vt:lpstr>Useful Contacts</vt:lpstr>
    </vt:vector>
  </TitlesOfParts>
  <Company>CERN</Company>
  <LinksUpToDate>false</LinksUpToDate>
  <SharedDoc>false</SharedDoc>
  <HyperlinksChanged>false</HyperlinksChanged>
  <AppVersion>15.0033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Ruben Garcia Alia</dc:creator>
  <cp:lastModifiedBy>Microsoft Office User</cp:lastModifiedBy>
  <cp:revision>99</cp:revision>
  <dcterms:created xsi:type="dcterms:W3CDTF">2016-04-26T16:44:32Z</dcterms:created>
  <dcterms:modified xsi:type="dcterms:W3CDTF">2018-03-05T14:33:00Z</dcterms:modified>
</cp:coreProperties>
</file>