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539" r:id="rId2"/>
    <p:sldId id="526" r:id="rId3"/>
    <p:sldId id="596" r:id="rId4"/>
    <p:sldId id="610" r:id="rId5"/>
    <p:sldId id="595" r:id="rId6"/>
    <p:sldId id="608" r:id="rId7"/>
    <p:sldId id="612" r:id="rId8"/>
    <p:sldId id="614" r:id="rId9"/>
    <p:sldId id="594" r:id="rId10"/>
    <p:sldId id="588" r:id="rId11"/>
    <p:sldId id="589" r:id="rId12"/>
    <p:sldId id="587" r:id="rId13"/>
    <p:sldId id="611" r:id="rId14"/>
    <p:sldId id="590" r:id="rId15"/>
    <p:sldId id="591" r:id="rId16"/>
    <p:sldId id="615" r:id="rId17"/>
    <p:sldId id="616" r:id="rId18"/>
    <p:sldId id="603" r:id="rId19"/>
    <p:sldId id="593" r:id="rId20"/>
    <p:sldId id="606" r:id="rId21"/>
    <p:sldId id="607" r:id="rId22"/>
    <p:sldId id="592" r:id="rId23"/>
    <p:sldId id="609" r:id="rId24"/>
    <p:sldId id="617" r:id="rId25"/>
    <p:sldId id="604" r:id="rId26"/>
    <p:sldId id="597" r:id="rId27"/>
    <p:sldId id="541" r:id="rId28"/>
    <p:sldId id="543" r:id="rId29"/>
    <p:sldId id="598" r:id="rId30"/>
    <p:sldId id="540" r:id="rId31"/>
    <p:sldId id="558" r:id="rId32"/>
    <p:sldId id="560" r:id="rId33"/>
    <p:sldId id="599" r:id="rId34"/>
    <p:sldId id="605" r:id="rId35"/>
    <p:sldId id="601" r:id="rId36"/>
    <p:sldId id="613" r:id="rId37"/>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ＭＳ Ｐゴシック"/>
        <a:cs typeface="ＭＳ Ｐゴシック"/>
      </a:defRPr>
    </a:lvl1pPr>
    <a:lvl2pPr marL="457200" algn="l" rtl="0" fontAlgn="base">
      <a:spcBef>
        <a:spcPct val="0"/>
      </a:spcBef>
      <a:spcAft>
        <a:spcPct val="0"/>
      </a:spcAft>
      <a:defRPr kern="1200">
        <a:solidFill>
          <a:schemeClr val="tx1"/>
        </a:solidFill>
        <a:latin typeface="Arial" charset="0"/>
        <a:ea typeface="ＭＳ Ｐゴシック"/>
        <a:cs typeface="ＭＳ Ｐゴシック"/>
      </a:defRPr>
    </a:lvl2pPr>
    <a:lvl3pPr marL="914400" algn="l" rtl="0" fontAlgn="base">
      <a:spcBef>
        <a:spcPct val="0"/>
      </a:spcBef>
      <a:spcAft>
        <a:spcPct val="0"/>
      </a:spcAft>
      <a:defRPr kern="1200">
        <a:solidFill>
          <a:schemeClr val="tx1"/>
        </a:solidFill>
        <a:latin typeface="Arial" charset="0"/>
        <a:ea typeface="ＭＳ Ｐゴシック"/>
        <a:cs typeface="ＭＳ Ｐゴシック"/>
      </a:defRPr>
    </a:lvl3pPr>
    <a:lvl4pPr marL="1371600" algn="l" rtl="0" fontAlgn="base">
      <a:spcBef>
        <a:spcPct val="0"/>
      </a:spcBef>
      <a:spcAft>
        <a:spcPct val="0"/>
      </a:spcAft>
      <a:defRPr kern="1200">
        <a:solidFill>
          <a:schemeClr val="tx1"/>
        </a:solidFill>
        <a:latin typeface="Arial" charset="0"/>
        <a:ea typeface="ＭＳ Ｐゴシック"/>
        <a:cs typeface="ＭＳ Ｐゴシック"/>
      </a:defRPr>
    </a:lvl4pPr>
    <a:lvl5pPr marL="1828800" algn="l" rtl="0" fontAlgn="base">
      <a:spcBef>
        <a:spcPct val="0"/>
      </a:spcBef>
      <a:spcAft>
        <a:spcPct val="0"/>
      </a:spcAft>
      <a:defRPr kern="1200">
        <a:solidFill>
          <a:schemeClr val="tx1"/>
        </a:solidFill>
        <a:latin typeface="Arial" charset="0"/>
        <a:ea typeface="ＭＳ Ｐゴシック"/>
        <a:cs typeface="ＭＳ Ｐゴシック"/>
      </a:defRPr>
    </a:lvl5pPr>
    <a:lvl6pPr marL="2286000" algn="l" defTabSz="914400" rtl="0" eaLnBrk="1" latinLnBrk="0" hangingPunct="1">
      <a:defRPr kern="1200">
        <a:solidFill>
          <a:schemeClr val="tx1"/>
        </a:solidFill>
        <a:latin typeface="Arial" charset="0"/>
        <a:ea typeface="ＭＳ Ｐゴシック"/>
        <a:cs typeface="ＭＳ Ｐゴシック"/>
      </a:defRPr>
    </a:lvl6pPr>
    <a:lvl7pPr marL="2743200" algn="l" defTabSz="914400" rtl="0" eaLnBrk="1" latinLnBrk="0" hangingPunct="1">
      <a:defRPr kern="1200">
        <a:solidFill>
          <a:schemeClr val="tx1"/>
        </a:solidFill>
        <a:latin typeface="Arial" charset="0"/>
        <a:ea typeface="ＭＳ Ｐゴシック"/>
        <a:cs typeface="ＭＳ Ｐゴシック"/>
      </a:defRPr>
    </a:lvl7pPr>
    <a:lvl8pPr marL="3200400" algn="l" defTabSz="914400" rtl="0" eaLnBrk="1" latinLnBrk="0" hangingPunct="1">
      <a:defRPr kern="1200">
        <a:solidFill>
          <a:schemeClr val="tx1"/>
        </a:solidFill>
        <a:latin typeface="Arial" charset="0"/>
        <a:ea typeface="ＭＳ Ｐゴシック"/>
        <a:cs typeface="ＭＳ Ｐゴシック"/>
      </a:defRPr>
    </a:lvl8pPr>
    <a:lvl9pPr marL="3657600" algn="l" defTabSz="914400" rtl="0" eaLnBrk="1" latinLnBrk="0" hangingPunct="1">
      <a:defRPr kern="1200">
        <a:solidFill>
          <a:schemeClr val="tx1"/>
        </a:solidFill>
        <a:latin typeface="Arial" charset="0"/>
        <a:ea typeface="ＭＳ Ｐゴシック"/>
        <a:cs typeface="ＭＳ Ｐゴシック"/>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llier" initials="" lastIdx="1" clrIdx="0"/>
  <p:cmAuthor id="1" name="ccolloca" initials="c" lastIdx="17" clrIdx="1"/>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EBE44"/>
    <a:srgbClr val="004EEA"/>
    <a:srgbClr val="78D6B9"/>
    <a:srgbClr val="BEFA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231" autoAdjust="0"/>
    <p:restoredTop sz="69482" autoAdjust="0"/>
  </p:normalViewPr>
  <p:slideViewPr>
    <p:cSldViewPr>
      <p:cViewPr varScale="1">
        <p:scale>
          <a:sx n="91" d="100"/>
          <a:sy n="91" d="100"/>
        </p:scale>
        <p:origin x="1680" y="84"/>
      </p:cViewPr>
      <p:guideLst>
        <p:guide orient="horz" pos="2160"/>
        <p:guide pos="2880"/>
      </p:guideLst>
    </p:cSldViewPr>
  </p:slideViewPr>
  <p:outlineViewPr>
    <p:cViewPr>
      <p:scale>
        <a:sx n="33" d="100"/>
        <a:sy n="33" d="100"/>
      </p:scale>
      <p:origin x="0" y="2288"/>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93" d="100"/>
          <a:sy n="93" d="100"/>
        </p:scale>
        <p:origin x="2766" y="78"/>
      </p:cViewPr>
      <p:guideLst>
        <p:guide orient="horz" pos="3126"/>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728" cy="497291"/>
          </a:xfrm>
          <a:prstGeom prst="rect">
            <a:avLst/>
          </a:prstGeom>
        </p:spPr>
        <p:txBody>
          <a:bodyPr vert="horz" lIns="91443" tIns="45721" rIns="91443" bIns="45721"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49345" y="1"/>
            <a:ext cx="2946728" cy="497291"/>
          </a:xfrm>
          <a:prstGeom prst="rect">
            <a:avLst/>
          </a:prstGeom>
        </p:spPr>
        <p:txBody>
          <a:bodyPr vert="horz" lIns="91443" tIns="45721" rIns="91443" bIns="45721" rtlCol="0"/>
          <a:lstStyle>
            <a:lvl1pPr algn="r" fontAlgn="auto">
              <a:spcBef>
                <a:spcPts val="0"/>
              </a:spcBef>
              <a:spcAft>
                <a:spcPts val="0"/>
              </a:spcAft>
              <a:defRPr sz="1200">
                <a:latin typeface="+mn-lt"/>
                <a:ea typeface="+mn-ea"/>
                <a:cs typeface="+mn-cs"/>
              </a:defRPr>
            </a:lvl1pPr>
          </a:lstStyle>
          <a:p>
            <a:pPr>
              <a:defRPr/>
            </a:pPr>
            <a:fld id="{150E1700-0BEF-472E-9850-168B8614283E}" type="datetimeFigureOut">
              <a:rPr lang="en-US"/>
              <a:pPr>
                <a:defRPr/>
              </a:pPr>
              <a:t>3/2/2018</a:t>
            </a:fld>
            <a:endParaRPr lang="en-US"/>
          </a:p>
        </p:txBody>
      </p:sp>
      <p:sp>
        <p:nvSpPr>
          <p:cNvPr id="4" name="Footer Placeholder 3"/>
          <p:cNvSpPr>
            <a:spLocks noGrp="1"/>
          </p:cNvSpPr>
          <p:nvPr>
            <p:ph type="ftr" sz="quarter" idx="2"/>
          </p:nvPr>
        </p:nvSpPr>
        <p:spPr>
          <a:xfrm>
            <a:off x="0" y="9429335"/>
            <a:ext cx="2946728" cy="497290"/>
          </a:xfrm>
          <a:prstGeom prst="rect">
            <a:avLst/>
          </a:prstGeom>
        </p:spPr>
        <p:txBody>
          <a:bodyPr vert="horz" lIns="91443" tIns="45721" rIns="91443" bIns="45721"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49345" y="9429335"/>
            <a:ext cx="2946728" cy="497290"/>
          </a:xfrm>
          <a:prstGeom prst="rect">
            <a:avLst/>
          </a:prstGeom>
        </p:spPr>
        <p:txBody>
          <a:bodyPr vert="horz" lIns="91443" tIns="45721" rIns="91443" bIns="45721" rtlCol="0" anchor="b"/>
          <a:lstStyle>
            <a:lvl1pPr algn="r" fontAlgn="auto">
              <a:spcBef>
                <a:spcPts val="0"/>
              </a:spcBef>
              <a:spcAft>
                <a:spcPts val="0"/>
              </a:spcAft>
              <a:defRPr sz="1200">
                <a:latin typeface="+mn-lt"/>
                <a:ea typeface="+mn-ea"/>
                <a:cs typeface="+mn-cs"/>
              </a:defRPr>
            </a:lvl1pPr>
          </a:lstStyle>
          <a:p>
            <a:pPr>
              <a:defRPr/>
            </a:pPr>
            <a:fld id="{94E38018-2214-4C4F-BED4-266BCD0AAF2F}" type="slidenum">
              <a:rPr lang="en-US"/>
              <a:pPr>
                <a:defRPr/>
              </a:pPr>
              <a:t>‹#›</a:t>
            </a:fld>
            <a:endParaRPr lang="en-US"/>
          </a:p>
        </p:txBody>
      </p:sp>
    </p:spTree>
    <p:extLst>
      <p:ext uri="{BB962C8B-B14F-4D97-AF65-F5344CB8AC3E}">
        <p14:creationId xmlns:p14="http://schemas.microsoft.com/office/powerpoint/2010/main" val="4107140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125" cy="495692"/>
          </a:xfrm>
          <a:prstGeom prst="rect">
            <a:avLst/>
          </a:prstGeom>
        </p:spPr>
        <p:txBody>
          <a:bodyPr vert="horz" lIns="92193" tIns="46096" rIns="92193" bIns="46096"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0947" y="0"/>
            <a:ext cx="2945125" cy="495692"/>
          </a:xfrm>
          <a:prstGeom prst="rect">
            <a:avLst/>
          </a:prstGeom>
        </p:spPr>
        <p:txBody>
          <a:bodyPr vert="horz" lIns="92193" tIns="46096" rIns="92193" bIns="46096" rtlCol="0"/>
          <a:lstStyle>
            <a:lvl1pPr algn="r" fontAlgn="auto">
              <a:spcBef>
                <a:spcPts val="0"/>
              </a:spcBef>
              <a:spcAft>
                <a:spcPts val="0"/>
              </a:spcAft>
              <a:defRPr sz="1200">
                <a:latin typeface="+mn-lt"/>
                <a:ea typeface="+mn-ea"/>
                <a:cs typeface="+mn-cs"/>
              </a:defRPr>
            </a:lvl1pPr>
          </a:lstStyle>
          <a:p>
            <a:pPr>
              <a:defRPr/>
            </a:pPr>
            <a:fld id="{7C17AD37-435D-48F6-AA63-EEB644C47555}" type="datetimeFigureOut">
              <a:rPr lang="en-US"/>
              <a:pPr>
                <a:defRPr/>
              </a:pPr>
              <a:t>3/2/2018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2193" tIns="46096" rIns="92193" bIns="46096" rtlCol="0" anchor="ctr"/>
          <a:lstStyle/>
          <a:p>
            <a:pPr lvl="0"/>
            <a:endParaRPr lang="en-US" noProof="0"/>
          </a:p>
        </p:txBody>
      </p:sp>
      <p:sp>
        <p:nvSpPr>
          <p:cNvPr id="5" name="Notes Placeholder 4"/>
          <p:cNvSpPr>
            <a:spLocks noGrp="1"/>
          </p:cNvSpPr>
          <p:nvPr>
            <p:ph type="body" sz="quarter" idx="3"/>
          </p:nvPr>
        </p:nvSpPr>
        <p:spPr>
          <a:xfrm>
            <a:off x="679768" y="4715468"/>
            <a:ext cx="5438140" cy="4467621"/>
          </a:xfrm>
          <a:prstGeom prst="rect">
            <a:avLst/>
          </a:prstGeom>
        </p:spPr>
        <p:txBody>
          <a:bodyPr vert="horz" lIns="92193" tIns="46096" rIns="92193" bIns="4609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29335"/>
            <a:ext cx="2945125" cy="497290"/>
          </a:xfrm>
          <a:prstGeom prst="rect">
            <a:avLst/>
          </a:prstGeom>
        </p:spPr>
        <p:txBody>
          <a:bodyPr vert="horz" lIns="92193" tIns="46096" rIns="92193" bIns="46096"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0947" y="9429335"/>
            <a:ext cx="2945125" cy="497290"/>
          </a:xfrm>
          <a:prstGeom prst="rect">
            <a:avLst/>
          </a:prstGeom>
        </p:spPr>
        <p:txBody>
          <a:bodyPr vert="horz" lIns="92193" tIns="46096" rIns="92193" bIns="46096" rtlCol="0" anchor="b"/>
          <a:lstStyle>
            <a:lvl1pPr algn="r" fontAlgn="auto">
              <a:spcBef>
                <a:spcPts val="0"/>
              </a:spcBef>
              <a:spcAft>
                <a:spcPts val="0"/>
              </a:spcAft>
              <a:defRPr sz="1200">
                <a:latin typeface="+mn-lt"/>
                <a:ea typeface="+mn-ea"/>
                <a:cs typeface="+mn-cs"/>
              </a:defRPr>
            </a:lvl1pPr>
          </a:lstStyle>
          <a:p>
            <a:pPr>
              <a:defRPr/>
            </a:pPr>
            <a:fld id="{2D0682F6-404E-4C31-A0FE-E95924FEC553}" type="slidenum">
              <a:rPr lang="en-US"/>
              <a:pPr>
                <a:defRPr/>
              </a:pPr>
              <a:t>‹#›</a:t>
            </a:fld>
            <a:endParaRPr lang="en-US"/>
          </a:p>
        </p:txBody>
      </p:sp>
    </p:spTree>
    <p:extLst>
      <p:ext uri="{BB962C8B-B14F-4D97-AF65-F5344CB8AC3E}">
        <p14:creationId xmlns:p14="http://schemas.microsoft.com/office/powerpoint/2010/main" val="262203281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EU</a:t>
            </a:r>
            <a:r>
              <a:rPr lang="en-GB" baseline="0" dirty="0" smtClean="0"/>
              <a:t> law will cover all countries labs</a:t>
            </a:r>
            <a:endParaRPr lang="en-GB"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1</a:t>
            </a:fld>
            <a:endParaRPr lang="en-US"/>
          </a:p>
        </p:txBody>
      </p:sp>
    </p:spTree>
    <p:extLst>
      <p:ext uri="{BB962C8B-B14F-4D97-AF65-F5344CB8AC3E}">
        <p14:creationId xmlns:p14="http://schemas.microsoft.com/office/powerpoint/2010/main" val="672774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this awareness covers what you will be exposed to, and what</a:t>
            </a:r>
            <a:r>
              <a:rPr lang="en-GB" baseline="0" dirty="0" smtClean="0"/>
              <a:t> </a:t>
            </a:r>
            <a:r>
              <a:rPr lang="en-GB" u="sng" baseline="0" dirty="0" smtClean="0"/>
              <a:t>you must protect others from </a:t>
            </a:r>
            <a:r>
              <a:rPr lang="en-GB" baseline="0" dirty="0" smtClean="0"/>
              <a:t>when you introduce some non-standard equipment. </a:t>
            </a:r>
          </a:p>
          <a:p>
            <a:r>
              <a:rPr lang="en-GB" baseline="0" dirty="0" smtClean="0"/>
              <a:t>You are responsible for </a:t>
            </a:r>
            <a:r>
              <a:rPr lang="en-GB" baseline="0" dirty="0" err="1" smtClean="0"/>
              <a:t>everyones</a:t>
            </a:r>
            <a:r>
              <a:rPr lang="en-GB" baseline="0" dirty="0" smtClean="0"/>
              <a:t> safety!</a:t>
            </a:r>
            <a:endParaRPr lang="en-GB"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10</a:t>
            </a:fld>
            <a:endParaRPr lang="en-US"/>
          </a:p>
        </p:txBody>
      </p:sp>
    </p:spTree>
    <p:extLst>
      <p:ext uri="{BB962C8B-B14F-4D97-AF65-F5344CB8AC3E}">
        <p14:creationId xmlns:p14="http://schemas.microsoft.com/office/powerpoint/2010/main" val="16975641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sign is mandatory, the floor marking and</a:t>
            </a:r>
            <a:r>
              <a:rPr lang="en-GB" baseline="0" dirty="0" smtClean="0"/>
              <a:t> barriers are not. </a:t>
            </a:r>
          </a:p>
          <a:p>
            <a:r>
              <a:rPr lang="en-GB" baseline="0" dirty="0" smtClean="0"/>
              <a:t>Question: why is the action level lower if the source intensity is higher? Answer: this is not a health effect but attraction of magnetic objects, a 100mT field is not a powerful attractor so less hazard.</a:t>
            </a:r>
          </a:p>
          <a:p>
            <a:r>
              <a:rPr lang="en-GB" baseline="0" dirty="0" smtClean="0"/>
              <a:t>Earths field is about 50uT (+/- 25) at the last count!</a:t>
            </a:r>
            <a:endParaRPr lang="en-GB"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11</a:t>
            </a:fld>
            <a:endParaRPr lang="en-US"/>
          </a:p>
        </p:txBody>
      </p:sp>
    </p:spTree>
    <p:extLst>
      <p:ext uri="{BB962C8B-B14F-4D97-AF65-F5344CB8AC3E}">
        <p14:creationId xmlns:p14="http://schemas.microsoft.com/office/powerpoint/2010/main" val="35712611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implant warnings are mandatory at 0.5mT, the magnetic field at 3 or 10mT, so already too late.</a:t>
            </a:r>
            <a:r>
              <a:rPr lang="en-GB" baseline="0" dirty="0" smtClean="0"/>
              <a:t> There have been several deaths due to poor marking or instruction. You must ensure the warnings are in place and respected.</a:t>
            </a:r>
            <a:endParaRPr lang="en-GB"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12</a:t>
            </a:fld>
            <a:endParaRPr lang="en-US"/>
          </a:p>
        </p:txBody>
      </p:sp>
    </p:spTree>
    <p:extLst>
      <p:ext uri="{BB962C8B-B14F-4D97-AF65-F5344CB8AC3E}">
        <p14:creationId xmlns:p14="http://schemas.microsoft.com/office/powerpoint/2010/main" val="20262689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Active implants  are more sensitive than passive.</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13</a:t>
            </a:fld>
            <a:endParaRPr lang="en-US"/>
          </a:p>
        </p:txBody>
      </p:sp>
    </p:spTree>
    <p:extLst>
      <p:ext uri="{BB962C8B-B14F-4D97-AF65-F5344CB8AC3E}">
        <p14:creationId xmlns:p14="http://schemas.microsoft.com/office/powerpoint/2010/main" val="9454292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are the fields inside the body: the skin</a:t>
            </a:r>
            <a:r>
              <a:rPr lang="en-GB" baseline="0" dirty="0" smtClean="0"/>
              <a:t> is a better insulator, but the nervous system a good conductor, we are very sensitive to small currents internally and these currents are induced inside the body, not electrocution.</a:t>
            </a:r>
            <a:endParaRPr lang="en-GB"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14</a:t>
            </a:fld>
            <a:endParaRPr lang="en-US"/>
          </a:p>
        </p:txBody>
      </p:sp>
    </p:spTree>
    <p:extLst>
      <p:ext uri="{BB962C8B-B14F-4D97-AF65-F5344CB8AC3E}">
        <p14:creationId xmlns:p14="http://schemas.microsoft.com/office/powerpoint/2010/main" val="42751989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are the external fields: 100s of volts per meter</a:t>
            </a:r>
          </a:p>
          <a:p>
            <a:r>
              <a:rPr lang="en-GB" dirty="0" smtClean="0"/>
              <a:t>Some countries have made precautionary lower limits :Public Swiss</a:t>
            </a:r>
            <a:r>
              <a:rPr lang="en-GB" baseline="0" dirty="0" smtClean="0"/>
              <a:t> is 1000x lower near schools, hospitals etc. </a:t>
            </a:r>
            <a:endParaRPr lang="en-GB"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15</a:t>
            </a:fld>
            <a:endParaRPr lang="en-US"/>
          </a:p>
        </p:txBody>
      </p:sp>
    </p:spTree>
    <p:extLst>
      <p:ext uri="{BB962C8B-B14F-4D97-AF65-F5344CB8AC3E}">
        <p14:creationId xmlns:p14="http://schemas.microsoft.com/office/powerpoint/2010/main" val="21667828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anyone investigating working equipment, the fields are localized, close</a:t>
            </a:r>
            <a:r>
              <a:rPr lang="en-US" baseline="0" dirty="0" smtClean="0"/>
              <a:t> contact may exceed the Action Level, but you are not likely to be exposed like this for long periods. The wire is hopefully well insulated – otherwise EM fields are not a big worry.</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16</a:t>
            </a:fld>
            <a:endParaRPr lang="en-US"/>
          </a:p>
        </p:txBody>
      </p:sp>
    </p:spTree>
    <p:extLst>
      <p:ext uri="{BB962C8B-B14F-4D97-AF65-F5344CB8AC3E}">
        <p14:creationId xmlns:p14="http://schemas.microsoft.com/office/powerpoint/2010/main" val="25730873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external electric or magnetic fields can induce currents in different organs in the body, magnetic fields affecting the head more,</a:t>
            </a:r>
            <a:r>
              <a:rPr lang="en-US" baseline="0" dirty="0" smtClean="0"/>
              <a:t> electric concentrated on the legs</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17</a:t>
            </a:fld>
            <a:endParaRPr lang="en-US"/>
          </a:p>
        </p:txBody>
      </p:sp>
    </p:spTree>
    <p:extLst>
      <p:ext uri="{BB962C8B-B14F-4D97-AF65-F5344CB8AC3E}">
        <p14:creationId xmlns:p14="http://schemas.microsoft.com/office/powerpoint/2010/main" val="4775569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Electro</a:t>
            </a:r>
            <a:r>
              <a:rPr lang="en-US" baseline="0" dirty="0" smtClean="0"/>
              <a:t> – Explosive devices anybody? Detonators “This effect requires the presence in the workplace of electro-explosive devices and field strengths sufficient to cause their detonation”  but in the in the unlikely event you are using airbags for safety…</a:t>
            </a:r>
          </a:p>
          <a:p>
            <a:r>
              <a:rPr lang="en-US" baseline="0" dirty="0" smtClean="0"/>
              <a:t>Flammable gasses or solvents? </a:t>
            </a:r>
          </a:p>
          <a:p>
            <a:r>
              <a:rPr lang="en-US" baseline="0" dirty="0" smtClean="0"/>
              <a:t>Induction of currents in concrete or metal fences…</a:t>
            </a:r>
          </a:p>
          <a:p>
            <a:r>
              <a:rPr lang="en-US" dirty="0" smtClean="0"/>
              <a:t>Faraday cages</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18</a:t>
            </a:fld>
            <a:endParaRPr lang="en-US"/>
          </a:p>
        </p:txBody>
      </p:sp>
    </p:spTree>
    <p:extLst>
      <p:ext uri="{BB962C8B-B14F-4D97-AF65-F5344CB8AC3E}">
        <p14:creationId xmlns:p14="http://schemas.microsoft.com/office/powerpoint/2010/main" val="12852821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a field a non grounded metal object can have high voltages or currents induced, long cables, etc. earthing is a protection if you are earthed too. </a:t>
            </a:r>
          </a:p>
          <a:p>
            <a:r>
              <a:rPr lang="en-GB" dirty="0" smtClean="0"/>
              <a:t>Example working inside an electrical transformer.</a:t>
            </a:r>
            <a:endParaRPr lang="en-GB"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19</a:t>
            </a:fld>
            <a:endParaRPr lang="en-US"/>
          </a:p>
        </p:txBody>
      </p:sp>
    </p:spTree>
    <p:extLst>
      <p:ext uri="{BB962C8B-B14F-4D97-AF65-F5344CB8AC3E}">
        <p14:creationId xmlns:p14="http://schemas.microsoft.com/office/powerpoint/2010/main" val="2296671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Different wavelengths either induce currents in the body (low frequency) or heats the flesh (high frequency : microwave oven) or burns,</a:t>
            </a:r>
            <a:r>
              <a:rPr lang="en-GB" baseline="0" dirty="0" smtClean="0"/>
              <a:t> or causes photochemical effects or DNA damage.</a:t>
            </a:r>
          </a:p>
          <a:p>
            <a:r>
              <a:rPr lang="en-GB" baseline="0" dirty="0" smtClean="0"/>
              <a:t>The sources on bottom line are frequency indicators, not harmful in normal exposure.</a:t>
            </a:r>
          </a:p>
          <a:p>
            <a:endParaRPr lang="en-GB"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2</a:t>
            </a:fld>
            <a:endParaRPr lang="en-US"/>
          </a:p>
        </p:txBody>
      </p:sp>
    </p:spTree>
    <p:extLst>
      <p:ext uri="{BB962C8B-B14F-4D97-AF65-F5344CB8AC3E}">
        <p14:creationId xmlns:p14="http://schemas.microsoft.com/office/powerpoint/2010/main" val="22555862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you think HSE people are unreasonable?</a:t>
            </a:r>
            <a:r>
              <a:rPr lang="en-US" baseline="0" dirty="0" smtClean="0"/>
              <a:t> And it is a UV emitter. Way above the Action Levels over so much of the spectrum…</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20</a:t>
            </a:fld>
            <a:endParaRPr lang="en-US"/>
          </a:p>
        </p:txBody>
      </p:sp>
    </p:spTree>
    <p:extLst>
      <p:ext uri="{BB962C8B-B14F-4D97-AF65-F5344CB8AC3E}">
        <p14:creationId xmlns:p14="http://schemas.microsoft.com/office/powerpoint/2010/main" val="36439274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 careful with the glass tubes! The electric field from an overhead power line can ionize the gas</a:t>
            </a:r>
            <a:r>
              <a:rPr lang="en-US" baseline="0" dirty="0" smtClean="0"/>
              <a:t> in a fluorescent tube: wireless light.</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21</a:t>
            </a:fld>
            <a:endParaRPr lang="en-US"/>
          </a:p>
        </p:txBody>
      </p:sp>
    </p:spTree>
    <p:extLst>
      <p:ext uri="{BB962C8B-B14F-4D97-AF65-F5344CB8AC3E}">
        <p14:creationId xmlns:p14="http://schemas.microsoft.com/office/powerpoint/2010/main" val="22732210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Story …the woman in England whose loft kept catching fire, without apparent cause. The first time it happened, the fire brigade came and put it out and her insurance company paid for the damage. But when it happened again a few weeks later, questions began to be asked. Her insurance company held back payment, awaiting reports. But before those reports could be completed – it happened yet AGAIN.</a:t>
            </a:r>
          </a:p>
          <a:p>
            <a:r>
              <a:rPr lang="en-GB" dirty="0" smtClean="0"/>
              <a:t>THIS time the police became involved, convinced she was a NUT. Luckily, just before she got COMMITTED, the truth came out. The culprit was a communications company who had recently installed a microwave link between two towers. The pathway SHOULD have been high enough to only fry the occasional bird in flight (imagine sitting in your garden, feeling hungry, when out of a clear, blue sky…) but her house was on top of a HILL.</a:t>
            </a:r>
          </a:p>
          <a:p>
            <a:endParaRPr lang="en-GB"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22</a:t>
            </a:fld>
            <a:endParaRPr lang="en-US"/>
          </a:p>
        </p:txBody>
      </p:sp>
    </p:spTree>
    <p:extLst>
      <p:ext uri="{BB962C8B-B14F-4D97-AF65-F5344CB8AC3E}">
        <p14:creationId xmlns:p14="http://schemas.microsoft.com/office/powerpoint/2010/main" val="34305917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tetra phones are used by our rescue teams, worn on the vest. They are more powerful than normal mobile phones,</a:t>
            </a:r>
            <a:r>
              <a:rPr lang="en-US" baseline="0" dirty="0" smtClean="0"/>
              <a:t> but exposure is localized.</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23</a:t>
            </a:fld>
            <a:endParaRPr lang="en-US"/>
          </a:p>
        </p:txBody>
      </p:sp>
    </p:spTree>
    <p:extLst>
      <p:ext uri="{BB962C8B-B14F-4D97-AF65-F5344CB8AC3E}">
        <p14:creationId xmlns:p14="http://schemas.microsoft.com/office/powerpoint/2010/main" val="42375030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2mm resolution man with 40MHz</a:t>
            </a:r>
            <a:r>
              <a:rPr lang="en-US" baseline="0" dirty="0" smtClean="0"/>
              <a:t> field – penetrates and is absorbed in specific organs, 2GHz is absorbed on the surface, less effects on the organs, but shame about the skin. So not all RF is the same</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24</a:t>
            </a:fld>
            <a:endParaRPr lang="en-US"/>
          </a:p>
        </p:txBody>
      </p:sp>
    </p:spTree>
    <p:extLst>
      <p:ext uri="{BB962C8B-B14F-4D97-AF65-F5344CB8AC3E}">
        <p14:creationId xmlns:p14="http://schemas.microsoft.com/office/powerpoint/2010/main" val="20558205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RF</a:t>
            </a:r>
            <a:r>
              <a:rPr lang="en-US" baseline="0" dirty="0" smtClean="0"/>
              <a:t> shielding is also useful in case of exposed fields. RF absorbers for lower powers and shielded enclosures. Note also RF fields are reflected off metal surfaces, local hot spots are possible!</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25</a:t>
            </a:fld>
            <a:endParaRPr lang="en-US"/>
          </a:p>
        </p:txBody>
      </p:sp>
    </p:spTree>
    <p:extLst>
      <p:ext uri="{BB962C8B-B14F-4D97-AF65-F5344CB8AC3E}">
        <p14:creationId xmlns:p14="http://schemas.microsoft.com/office/powerpoint/2010/main" val="32945257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000" dirty="0" smtClean="0"/>
              <a:t>Far infra red/ </a:t>
            </a:r>
            <a:r>
              <a:rPr lang="en-GB" sz="2000" dirty="0" err="1" smtClean="0"/>
              <a:t>TeraHertz</a:t>
            </a:r>
            <a:r>
              <a:rPr lang="en-GB" sz="2000" dirty="0" smtClean="0"/>
              <a:t> are not yet</a:t>
            </a:r>
            <a:r>
              <a:rPr lang="en-GB" sz="2000" baseline="0" dirty="0" smtClean="0"/>
              <a:t> very high power, not yet…Low power THz is being used in airport scanners for “non-ionizing x-rays”</a:t>
            </a:r>
            <a:endParaRPr lang="en-GB" sz="2000" dirty="0" smtClean="0"/>
          </a:p>
          <a:p>
            <a:endParaRPr lang="en-GB" sz="2000"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26</a:t>
            </a:fld>
            <a:endParaRPr lang="en-US"/>
          </a:p>
        </p:txBody>
      </p:sp>
    </p:spTree>
    <p:extLst>
      <p:ext uri="{BB962C8B-B14F-4D97-AF65-F5344CB8AC3E}">
        <p14:creationId xmlns:p14="http://schemas.microsoft.com/office/powerpoint/2010/main" val="4881705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shows the major difference in hazard between lasers and other non-coherent sources. Extra vigilance is needed for even moderate power lasers as the light will focus to a very small point on the retina.</a:t>
            </a:r>
          </a:p>
          <a:p>
            <a:r>
              <a:rPr lang="en-GB" dirty="0" smtClean="0"/>
              <a:t>Also because the laser light is collimated, the hazard does not reduce with distance as for most conventional light sources. Which is why we like to limit lasers to enclosed rooms “designated laser area”=</a:t>
            </a:r>
            <a:r>
              <a:rPr lang="en-GB" baseline="0" dirty="0" smtClean="0"/>
              <a:t> DLA</a:t>
            </a:r>
            <a:endParaRPr lang="en-GB"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27</a:t>
            </a:fld>
            <a:endParaRPr lang="en-US"/>
          </a:p>
        </p:txBody>
      </p:sp>
    </p:spTree>
    <p:extLst>
      <p:ext uri="{BB962C8B-B14F-4D97-AF65-F5344CB8AC3E}">
        <p14:creationId xmlns:p14="http://schemas.microsoft.com/office/powerpoint/2010/main" val="29921975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we see</a:t>
            </a:r>
            <a:r>
              <a:rPr lang="en-GB" baseline="0" dirty="0" smtClean="0"/>
              <a:t> the eye absorbs different wavelengths in different parts: cornea, lens and retina, in addition the retinal damage can be a burn or photochemical damage, where certain wavelengths are more hazardous.</a:t>
            </a:r>
          </a:p>
          <a:p>
            <a:r>
              <a:rPr lang="en-GB" baseline="0" dirty="0" smtClean="0"/>
              <a:t>This training course does not cover the detailed calculation of laser exposures, so you should always have these calculations from an expert, or LSO</a:t>
            </a:r>
            <a:r>
              <a:rPr lang="en-GB" baseline="0" dirty="0" smtClean="0"/>
              <a:t>.</a:t>
            </a:r>
          </a:p>
          <a:p>
            <a:r>
              <a:rPr lang="en-GB" baseline="0" dirty="0" smtClean="0"/>
              <a:t>EN207 simplifies the safety calculations! </a:t>
            </a:r>
          </a:p>
          <a:p>
            <a:endParaRPr lang="en-GB"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28</a:t>
            </a:fld>
            <a:endParaRPr lang="en-US"/>
          </a:p>
        </p:txBody>
      </p:sp>
    </p:spTree>
    <p:extLst>
      <p:ext uri="{BB962C8B-B14F-4D97-AF65-F5344CB8AC3E}">
        <p14:creationId xmlns:p14="http://schemas.microsoft.com/office/powerpoint/2010/main" val="27707149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Again simplified but showing the wavelength complexity of the different hazard levels.</a:t>
            </a:r>
          </a:p>
          <a:p>
            <a:r>
              <a:rPr lang="en-GB" dirty="0" smtClean="0"/>
              <a:t>Everything under the blue line is safe</a:t>
            </a:r>
          </a:p>
          <a:p>
            <a:r>
              <a:rPr lang="en-GB" dirty="0" smtClean="0"/>
              <a:t>Under the red line is safe if you blink</a:t>
            </a:r>
          </a:p>
          <a:p>
            <a:r>
              <a:rPr lang="en-GB" dirty="0" smtClean="0"/>
              <a:t>Under the green line should be used</a:t>
            </a:r>
            <a:r>
              <a:rPr lang="en-GB" baseline="0" dirty="0" smtClean="0"/>
              <a:t> under controlled conditions, by trained people, low risk if used correctly.</a:t>
            </a:r>
          </a:p>
          <a:p>
            <a:r>
              <a:rPr lang="en-GB" baseline="0" dirty="0" smtClean="0"/>
              <a:t>Above the green line, needs risk assessment, controlled areas, </a:t>
            </a:r>
          </a:p>
          <a:p>
            <a:r>
              <a:rPr lang="en-GB" baseline="0" dirty="0" smtClean="0"/>
              <a:t>Above the purple line includes skin burns, risk of fire, even diffuse reflections may cause eye damage.</a:t>
            </a:r>
          </a:p>
          <a:p>
            <a:r>
              <a:rPr lang="en-GB" baseline="0" dirty="0" smtClean="0"/>
              <a:t>The graph shapes reflect the changing absorption and eye reaction: below 400nm there is no blink response</a:t>
            </a:r>
          </a:p>
          <a:p>
            <a:r>
              <a:rPr lang="en-GB" baseline="0" dirty="0" smtClean="0"/>
              <a:t>400-500 is limiting the blue light hazard</a:t>
            </a:r>
          </a:p>
          <a:p>
            <a:r>
              <a:rPr lang="en-GB" baseline="0" dirty="0" smtClean="0"/>
              <a:t>700-1000 increases as less power gets as far as the retina</a:t>
            </a:r>
          </a:p>
          <a:p>
            <a:r>
              <a:rPr lang="en-GB" baseline="0" dirty="0" smtClean="0"/>
              <a:t>The flat line at 500mW is the burns and fire risk</a:t>
            </a:r>
          </a:p>
          <a:p>
            <a:endParaRPr lang="en-GB"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29</a:t>
            </a:fld>
            <a:endParaRPr lang="en-US"/>
          </a:p>
        </p:txBody>
      </p:sp>
    </p:spTree>
    <p:extLst>
      <p:ext uri="{BB962C8B-B14F-4D97-AF65-F5344CB8AC3E}">
        <p14:creationId xmlns:p14="http://schemas.microsoft.com/office/powerpoint/2010/main" val="4146786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000" dirty="0" smtClean="0"/>
              <a:t>Different types of exposure limit values depending on frequency and type of health </a:t>
            </a:r>
            <a:r>
              <a:rPr lang="en-GB" sz="2000" dirty="0" smtClean="0"/>
              <a:t>effect: no simple exposure limit. Many years of work, experience and experiments by the ICNIRP</a:t>
            </a:r>
            <a:r>
              <a:rPr lang="en-GB" sz="2000" baseline="0" dirty="0" smtClean="0"/>
              <a:t> to find these limits.</a:t>
            </a:r>
          </a:p>
          <a:p>
            <a:r>
              <a:rPr lang="en-GB" sz="2000" baseline="0" dirty="0" smtClean="0"/>
              <a:t>The limits are for workers (higher level than for PUBLIC)</a:t>
            </a:r>
          </a:p>
          <a:p>
            <a:endParaRPr lang="en-GB" sz="2000" baseline="0" dirty="0" smtClean="0"/>
          </a:p>
          <a:p>
            <a:endParaRPr lang="en-GB" sz="2000"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3</a:t>
            </a:fld>
            <a:endParaRPr lang="en-US"/>
          </a:p>
        </p:txBody>
      </p:sp>
    </p:spTree>
    <p:extLst>
      <p:ext uri="{BB962C8B-B14F-4D97-AF65-F5344CB8AC3E}">
        <p14:creationId xmlns:p14="http://schemas.microsoft.com/office/powerpoint/2010/main" val="16553157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Class 2 – “dodgy” - a grey area between safe and nasty, a class2 laser can harm your retina if you stare at it</a:t>
            </a:r>
            <a:r>
              <a:rPr lang="en-GB" baseline="0" dirty="0" smtClean="0"/>
              <a:t>, and there are no pain sensors in the retina, so you would not feel any discomfort. World and EC law says these are safe, however, as you will not stare but will have an automatic blink reflex limiting the exposure to 0.25seconds. European law: you will blink.</a:t>
            </a:r>
          </a:p>
          <a:p>
            <a:r>
              <a:rPr lang="en-GB" baseline="0" dirty="0" smtClean="0"/>
              <a:t>In 2004 Hans Dieter </a:t>
            </a:r>
            <a:r>
              <a:rPr lang="en-GB" baseline="0" dirty="0" err="1" smtClean="0"/>
              <a:t>Reidenbach</a:t>
            </a:r>
            <a:r>
              <a:rPr lang="en-GB" baseline="0" dirty="0" smtClean="0"/>
              <a:t> of Cologne, DE,  tested 2250 people to confirm this, and found that only 50% of people will blink at 5x the class 2 level. It depends on colour too, as we perceive green as “brighter” for the same power. Generally less than 10% will blink the rest are criminals.</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30</a:t>
            </a:fld>
            <a:endParaRPr lang="en-US"/>
          </a:p>
        </p:txBody>
      </p:sp>
    </p:spTree>
    <p:extLst>
      <p:ext uri="{BB962C8B-B14F-4D97-AF65-F5344CB8AC3E}">
        <p14:creationId xmlns:p14="http://schemas.microsoft.com/office/powerpoint/2010/main" val="248607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 marking is important as it ensures the testing methods:</a:t>
            </a:r>
            <a:r>
              <a:rPr lang="en-US" baseline="0" dirty="0" smtClean="0"/>
              <a:t> ANSI standards allow degradation of the filters when impacted by intense beams. Avoid cheap imports! (China Exports logo is similar)</a:t>
            </a:r>
          </a:p>
          <a:p>
            <a:r>
              <a:rPr lang="en-US" baseline="0" dirty="0" smtClean="0"/>
              <a:t>Codes are difficult to read: so if a choice is to be made mark the glasses clearly.</a:t>
            </a:r>
          </a:p>
          <a:p>
            <a:r>
              <a:rPr lang="en-US" baseline="0" dirty="0" smtClean="0"/>
              <a:t>CODE: wavelength range, D=continuous, I= pulsed .25s – 1us, R = pulsed 1us-1 ns, M= </a:t>
            </a:r>
            <a:r>
              <a:rPr lang="en-US" baseline="0" dirty="0" err="1" smtClean="0"/>
              <a:t>Modelocked</a:t>
            </a:r>
            <a:r>
              <a:rPr lang="en-US" baseline="0" dirty="0" smtClean="0"/>
              <a:t> (sub ns pulses),  </a:t>
            </a:r>
            <a:r>
              <a:rPr lang="en-US" baseline="0" dirty="0" err="1" smtClean="0"/>
              <a:t>LBn</a:t>
            </a:r>
            <a:r>
              <a:rPr lang="en-US" baseline="0" dirty="0" smtClean="0"/>
              <a:t>= Laser protection to EN207, n is the optical density</a:t>
            </a:r>
          </a:p>
          <a:p>
            <a:r>
              <a:rPr lang="en-US" baseline="0" dirty="0" smtClean="0"/>
              <a:t>Also note for alignment glasses (EN208) code reads </a:t>
            </a:r>
            <a:r>
              <a:rPr lang="en-US" baseline="0" dirty="0" err="1" smtClean="0"/>
              <a:t>RBn</a:t>
            </a:r>
            <a:r>
              <a:rPr lang="en-US" baseline="0" dirty="0" smtClean="0"/>
              <a:t> : </a:t>
            </a:r>
            <a:r>
              <a:rPr lang="en-US" baseline="0" dirty="0" smtClean="0"/>
              <a:t>very dangerous unless only one defined laser is used!</a:t>
            </a:r>
          </a:p>
          <a:p>
            <a:r>
              <a:rPr lang="en-US" baseline="0" dirty="0" smtClean="0"/>
              <a:t>These Safety </a:t>
            </a:r>
            <a:r>
              <a:rPr lang="en-US" baseline="0" dirty="0" smtClean="0"/>
              <a:t>glasses only have to resist 50 pulses or 5 </a:t>
            </a:r>
            <a:r>
              <a:rPr lang="en-US" baseline="0" dirty="0" smtClean="0"/>
              <a:t>seconds at maximum power density!</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31</a:t>
            </a:fld>
            <a:endParaRPr lang="en-US"/>
          </a:p>
        </p:txBody>
      </p:sp>
    </p:spTree>
    <p:extLst>
      <p:ext uri="{BB962C8B-B14F-4D97-AF65-F5344CB8AC3E}">
        <p14:creationId xmlns:p14="http://schemas.microsoft.com/office/powerpoint/2010/main" val="28567673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EC marking is your safety guarantee, have non-standard equipment checked! Experienced Specialists</a:t>
            </a:r>
            <a:r>
              <a:rPr lang="en-US" baseline="0" dirty="0" smtClean="0"/>
              <a:t> are needed for these investigations on non standard equipment. </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32</a:t>
            </a:fld>
            <a:endParaRPr lang="en-US"/>
          </a:p>
        </p:txBody>
      </p:sp>
    </p:spTree>
    <p:extLst>
      <p:ext uri="{BB962C8B-B14F-4D97-AF65-F5344CB8AC3E}">
        <p14:creationId xmlns:p14="http://schemas.microsoft.com/office/powerpoint/2010/main" val="36171045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Many common prescribed</a:t>
            </a:r>
            <a:r>
              <a:rPr lang="en-US" baseline="0" dirty="0" smtClean="0"/>
              <a:t> medicines can cause photo-sensitivity: of eye-sight or skin. Contact with Giant Hogweed plant can cause acute local skin UV photosensitivity lasting several years: i.e. sunburn. </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33</a:t>
            </a:fld>
            <a:endParaRPr lang="en-US"/>
          </a:p>
        </p:txBody>
      </p:sp>
    </p:spTree>
    <p:extLst>
      <p:ext uri="{BB962C8B-B14F-4D97-AF65-F5344CB8AC3E}">
        <p14:creationId xmlns:p14="http://schemas.microsoft.com/office/powerpoint/2010/main" val="795402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Pulsed equipment: audible click but ear damaging pressure levels are possible. </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34</a:t>
            </a:fld>
            <a:endParaRPr lang="en-US"/>
          </a:p>
        </p:txBody>
      </p:sp>
    </p:spTree>
    <p:extLst>
      <p:ext uri="{BB962C8B-B14F-4D97-AF65-F5344CB8AC3E}">
        <p14:creationId xmlns:p14="http://schemas.microsoft.com/office/powerpoint/2010/main" val="42684260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in doubt seek advice, and check for extra local restrictions:</a:t>
            </a:r>
            <a:r>
              <a:rPr lang="en-US" baseline="0" dirty="0" smtClean="0"/>
              <a:t> by Lab, institute or country may have particular precaution. Like Swiss public EM fields…</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35</a:t>
            </a:fld>
            <a:endParaRPr lang="en-US"/>
          </a:p>
        </p:txBody>
      </p:sp>
    </p:spTree>
    <p:extLst>
      <p:ext uri="{BB962C8B-B14F-4D97-AF65-F5344CB8AC3E}">
        <p14:creationId xmlns:p14="http://schemas.microsoft.com/office/powerpoint/2010/main" val="67766881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in doubt seek advice, and check for extra local restrictions:</a:t>
            </a:r>
            <a:r>
              <a:rPr lang="en-US" baseline="0" dirty="0" smtClean="0"/>
              <a:t> by Lab, institute or country may have particular precaution. Like Swiss public EM fields…</a:t>
            </a:r>
          </a:p>
          <a:p>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36</a:t>
            </a:fld>
            <a:endParaRPr lang="en-US"/>
          </a:p>
        </p:txBody>
      </p:sp>
    </p:spTree>
    <p:extLst>
      <p:ext uri="{BB962C8B-B14F-4D97-AF65-F5344CB8AC3E}">
        <p14:creationId xmlns:p14="http://schemas.microsoft.com/office/powerpoint/2010/main" val="2590448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the effects are on different parts of your body, and in different ways</a:t>
            </a:r>
            <a:r>
              <a:rPr lang="en-US" baseline="0" dirty="0" smtClean="0"/>
              <a:t> : induced currents or heating, a range of perceptions exist. Remember: </a:t>
            </a:r>
            <a:r>
              <a:rPr lang="en-US" b="1" i="1" baseline="0" dirty="0" smtClean="0"/>
              <a:t>heating</a:t>
            </a:r>
            <a:r>
              <a:rPr lang="en-US" baseline="0" dirty="0" smtClean="0"/>
              <a:t> at higher levels = burning.</a:t>
            </a:r>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4</a:t>
            </a:fld>
            <a:endParaRPr lang="en-US"/>
          </a:p>
        </p:txBody>
      </p:sp>
    </p:spTree>
    <p:extLst>
      <p:ext uri="{BB962C8B-B14F-4D97-AF65-F5344CB8AC3E}">
        <p14:creationId xmlns:p14="http://schemas.microsoft.com/office/powerpoint/2010/main" val="1464604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000" dirty="0" smtClean="0"/>
              <a:t>Different </a:t>
            </a:r>
            <a:r>
              <a:rPr lang="en-GB" sz="2000" u="sng" dirty="0" smtClean="0"/>
              <a:t>types </a:t>
            </a:r>
            <a:r>
              <a:rPr lang="en-GB" sz="2000" dirty="0" smtClean="0"/>
              <a:t>of exposure limit values depending on frequency and type of health </a:t>
            </a:r>
            <a:r>
              <a:rPr lang="en-GB" sz="2000" dirty="0" smtClean="0"/>
              <a:t>effect some are intensity of exposure, others absorbed energy per day..</a:t>
            </a:r>
            <a:endParaRPr lang="en-GB" sz="2000"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5</a:t>
            </a:fld>
            <a:endParaRPr lang="en-US"/>
          </a:p>
        </p:txBody>
      </p:sp>
    </p:spTree>
    <p:extLst>
      <p:ext uri="{BB962C8B-B14F-4D97-AF65-F5344CB8AC3E}">
        <p14:creationId xmlns:p14="http://schemas.microsoft.com/office/powerpoint/2010/main" val="14973607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types of effect felt at higher levels, these are well above what you should expose yourselves to.</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6</a:t>
            </a:fld>
            <a:endParaRPr lang="en-US"/>
          </a:p>
        </p:txBody>
      </p:sp>
    </p:spTree>
    <p:extLst>
      <p:ext uri="{BB962C8B-B14F-4D97-AF65-F5344CB8AC3E}">
        <p14:creationId xmlns:p14="http://schemas.microsoft.com/office/powerpoint/2010/main" val="26334998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Areas can be restricted if there are high levels of EMF, but</a:t>
            </a:r>
            <a:r>
              <a:rPr lang="en-US" baseline="0" dirty="0" smtClean="0"/>
              <a:t> note even when Exposure AL is exceeded , limited time working is still possible, average over days work is key, but avoiding High AL.</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7</a:t>
            </a:fld>
            <a:endParaRPr lang="en-US"/>
          </a:p>
        </p:txBody>
      </p:sp>
    </p:spTree>
    <p:extLst>
      <p:ext uri="{BB962C8B-B14F-4D97-AF65-F5344CB8AC3E}">
        <p14:creationId xmlns:p14="http://schemas.microsoft.com/office/powerpoint/2010/main" val="1873170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types of field, frequency, types of organic material , needs quantification in different ways. No simple number.</a:t>
            </a:r>
            <a:endParaRPr lang="en-US"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8</a:t>
            </a:fld>
            <a:endParaRPr lang="en-US"/>
          </a:p>
        </p:txBody>
      </p:sp>
    </p:spTree>
    <p:extLst>
      <p:ext uri="{BB962C8B-B14F-4D97-AF65-F5344CB8AC3E}">
        <p14:creationId xmlns:p14="http://schemas.microsoft.com/office/powerpoint/2010/main" val="1960610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000" dirty="0" smtClean="0"/>
              <a:t>Different types of exposure limit values depending on frequency and type of health effect</a:t>
            </a:r>
            <a:endParaRPr lang="en-GB" sz="2000" dirty="0"/>
          </a:p>
        </p:txBody>
      </p:sp>
      <p:sp>
        <p:nvSpPr>
          <p:cNvPr id="4" name="Slide Number Placeholder 3"/>
          <p:cNvSpPr>
            <a:spLocks noGrp="1"/>
          </p:cNvSpPr>
          <p:nvPr>
            <p:ph type="sldNum" sz="quarter" idx="10"/>
          </p:nvPr>
        </p:nvSpPr>
        <p:spPr/>
        <p:txBody>
          <a:bodyPr/>
          <a:lstStyle/>
          <a:p>
            <a:pPr>
              <a:defRPr/>
            </a:pPr>
            <a:fld id="{2D0682F6-404E-4C31-A0FE-E95924FEC553}" type="slidenum">
              <a:rPr lang="en-US" smtClean="0"/>
              <a:pPr>
                <a:defRPr/>
              </a:pPr>
              <a:t>9</a:t>
            </a:fld>
            <a:endParaRPr lang="en-US"/>
          </a:p>
        </p:txBody>
      </p:sp>
    </p:spTree>
    <p:extLst>
      <p:ext uri="{BB962C8B-B14F-4D97-AF65-F5344CB8AC3E}">
        <p14:creationId xmlns:p14="http://schemas.microsoft.com/office/powerpoint/2010/main" val="34981548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7" descr="banner-bleu"/>
          <p:cNvPicPr>
            <a:picLocks noChangeAspect="1" noChangeArrowheads="1"/>
          </p:cNvPicPr>
          <p:nvPr userDrawn="1"/>
        </p:nvPicPr>
        <p:blipFill>
          <a:blip r:embed="rId2" cstate="print"/>
          <a:srcRect/>
          <a:stretch>
            <a:fillRect/>
          </a:stretch>
        </p:blipFill>
        <p:spPr bwMode="auto">
          <a:xfrm>
            <a:off x="0" y="0"/>
            <a:ext cx="9144000" cy="866775"/>
          </a:xfrm>
          <a:prstGeom prst="rect">
            <a:avLst/>
          </a:prstGeom>
          <a:noFill/>
          <a:ln w="9525">
            <a:noFill/>
            <a:miter lim="800000"/>
            <a:headEnd/>
            <a:tailEnd/>
          </a:ln>
        </p:spPr>
      </p:pic>
      <p:sp>
        <p:nvSpPr>
          <p:cNvPr id="4" name="Slide Number Placeholder 8"/>
          <p:cNvSpPr>
            <a:spLocks noGrp="1"/>
          </p:cNvSpPr>
          <p:nvPr>
            <p:ph type="sldNum" sz="quarter" idx="10"/>
          </p:nvPr>
        </p:nvSpPr>
        <p:spPr>
          <a:xfrm>
            <a:off x="6858000" y="6400800"/>
            <a:ext cx="2133600" cy="288925"/>
          </a:xfrm>
        </p:spPr>
        <p:txBody>
          <a:bodyPr/>
          <a:lstStyle>
            <a:lvl1pPr>
              <a:defRPr/>
            </a:lvl1pPr>
          </a:lstStyle>
          <a:p>
            <a:pPr>
              <a:defRPr/>
            </a:pPr>
            <a:fld id="{06258F5C-3F54-46F6-A5CC-6E05954C41BB}" type="slidenum">
              <a:rPr lang="en-US"/>
              <a:pPr>
                <a:defRPr/>
              </a:pPr>
              <a:t>‹#›</a:t>
            </a:fld>
            <a:endParaRPr lang="en-US"/>
          </a:p>
        </p:txBody>
      </p:sp>
      <p:sp>
        <p:nvSpPr>
          <p:cNvPr id="5" name="Date Placeholder 3"/>
          <p:cNvSpPr>
            <a:spLocks noGrp="1"/>
          </p:cNvSpPr>
          <p:nvPr>
            <p:ph type="dt" sz="half" idx="11"/>
          </p:nvPr>
        </p:nvSpPr>
        <p:spPr>
          <a:xfrm>
            <a:off x="152400" y="6400800"/>
            <a:ext cx="2133600" cy="288925"/>
          </a:xfrm>
        </p:spPr>
        <p:txBody>
          <a:bodyPr/>
          <a:lstStyle>
            <a:lvl1pPr algn="l">
              <a:defRPr sz="1200" b="1" smtClean="0">
                <a:solidFill>
                  <a:schemeClr val="tx1">
                    <a:tint val="75000"/>
                  </a:schemeClr>
                </a:solidFill>
              </a:defRPr>
            </a:lvl1pPr>
          </a:lstStyle>
          <a:p>
            <a:pPr>
              <a:defRPr/>
            </a:pPr>
            <a:endParaRPr lang="en-US" dirty="0"/>
          </a:p>
        </p:txBody>
      </p:sp>
      <p:sp>
        <p:nvSpPr>
          <p:cNvPr id="6" name="Footer Placeholder 4"/>
          <p:cNvSpPr>
            <a:spLocks noGrp="1"/>
          </p:cNvSpPr>
          <p:nvPr>
            <p:ph type="ftr" sz="quarter" idx="12"/>
          </p:nvPr>
        </p:nvSpPr>
        <p:spPr>
          <a:xfrm>
            <a:off x="3124200" y="6400800"/>
            <a:ext cx="2895600" cy="320675"/>
          </a:xfrm>
        </p:spPr>
        <p:txBody>
          <a:bodyPr/>
          <a:lstStyle>
            <a:lvl1pPr algn="ctr">
              <a:defRPr sz="1200" b="1">
                <a:solidFill>
                  <a:schemeClr val="tx1">
                    <a:tint val="75000"/>
                  </a:schemeClr>
                </a:solidFill>
              </a:defRPr>
            </a:lvl1pPr>
          </a:lstStyle>
          <a:p>
            <a:pPr>
              <a:defRPr/>
            </a:pPr>
            <a:r>
              <a:rPr lang="en-GB" smtClean="0"/>
              <a:t>2018 NIR Awareness</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76200" y="6492875"/>
            <a:ext cx="2133600" cy="288925"/>
          </a:xfrm>
          <a:prstGeom prst="rect">
            <a:avLst/>
          </a:prstGeom>
        </p:spPr>
        <p:txBody>
          <a:bodyPr vert="horz" lIns="91440" tIns="45720" rIns="91440" bIns="45720" rtlCol="0" anchor="ctr"/>
          <a:lstStyle>
            <a:lvl1pPr algn="l" fontAlgn="auto">
              <a:spcBef>
                <a:spcPts val="0"/>
              </a:spcBef>
              <a:spcAft>
                <a:spcPts val="0"/>
              </a:spcAft>
              <a:defRPr sz="1200" b="1" smtClean="0">
                <a:solidFill>
                  <a:schemeClr val="tx1">
                    <a:tint val="75000"/>
                  </a:schemeClr>
                </a:solidFill>
                <a:latin typeface="+mn-lt"/>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461125"/>
            <a:ext cx="2895600" cy="320675"/>
          </a:xfrm>
          <a:prstGeom prst="rect">
            <a:avLst/>
          </a:prstGeom>
        </p:spPr>
        <p:txBody>
          <a:bodyPr vert="horz" lIns="91440" tIns="45720" rIns="91440" bIns="45720" rtlCol="0" anchor="ctr"/>
          <a:lstStyle>
            <a:lvl1pPr algn="ctr" fontAlgn="auto">
              <a:spcBef>
                <a:spcPts val="0"/>
              </a:spcBef>
              <a:spcAft>
                <a:spcPts val="0"/>
              </a:spcAft>
              <a:defRPr sz="1200" b="1">
                <a:solidFill>
                  <a:schemeClr val="tx1">
                    <a:tint val="75000"/>
                  </a:schemeClr>
                </a:solidFill>
                <a:latin typeface="+mn-lt"/>
                <a:ea typeface="+mn-ea"/>
                <a:cs typeface="+mn-cs"/>
              </a:defRPr>
            </a:lvl1pPr>
          </a:lstStyle>
          <a:p>
            <a:pPr>
              <a:defRPr/>
            </a:pPr>
            <a:r>
              <a:rPr lang="en-GB" smtClean="0"/>
              <a:t>2018 NIR Awareness</a:t>
            </a:r>
            <a:endParaRPr lang="en-US" dirty="0"/>
          </a:p>
        </p:txBody>
      </p:sp>
      <p:sp>
        <p:nvSpPr>
          <p:cNvPr id="6" name="Slide Number Placeholder 5"/>
          <p:cNvSpPr>
            <a:spLocks noGrp="1"/>
          </p:cNvSpPr>
          <p:nvPr>
            <p:ph type="sldNum" sz="quarter" idx="4"/>
          </p:nvPr>
        </p:nvSpPr>
        <p:spPr>
          <a:xfrm>
            <a:off x="6934200" y="6492875"/>
            <a:ext cx="2133600" cy="288925"/>
          </a:xfrm>
          <a:prstGeom prst="rect">
            <a:avLst/>
          </a:prstGeom>
        </p:spPr>
        <p:txBody>
          <a:bodyPr vert="horz" lIns="91440" tIns="45720" rIns="91440" bIns="45720" rtlCol="0" anchor="ctr"/>
          <a:lstStyle>
            <a:lvl1pPr algn="r" fontAlgn="auto">
              <a:spcBef>
                <a:spcPts val="0"/>
              </a:spcBef>
              <a:spcAft>
                <a:spcPts val="0"/>
              </a:spcAft>
              <a:defRPr sz="1200" b="1">
                <a:solidFill>
                  <a:schemeClr val="tx1">
                    <a:tint val="75000"/>
                  </a:schemeClr>
                </a:solidFill>
                <a:latin typeface="+mn-lt"/>
                <a:ea typeface="+mn-ea"/>
                <a:cs typeface="+mn-cs"/>
              </a:defRPr>
            </a:lvl1pPr>
          </a:lstStyle>
          <a:p>
            <a:pPr>
              <a:defRPr/>
            </a:pPr>
            <a:fld id="{BDC3F669-A528-409F-9212-138E15BA9C1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8" r:id="rId1"/>
  </p:sldLayoutIdLst>
  <p:timing>
    <p:tnLst>
      <p:par>
        <p:cTn id="1" dur="indefinite" restart="never" nodeType="tmRoot"/>
      </p:par>
    </p:tnLst>
  </p:timing>
  <p:hf hdr="0" dt="0"/>
  <p:txStyles>
    <p:titleStyle>
      <a:lvl1pPr algn="ctr" rtl="0" eaLnBrk="0" fontAlgn="base" hangingPunct="0">
        <a:spcBef>
          <a:spcPct val="0"/>
        </a:spcBef>
        <a:spcAft>
          <a:spcPct val="0"/>
        </a:spcAft>
        <a:defRPr sz="3600" kern="1200">
          <a:solidFill>
            <a:srgbClr val="0070C0"/>
          </a:solidFill>
          <a:latin typeface="+mj-lt"/>
          <a:ea typeface="+mj-ea"/>
          <a:cs typeface="+mj-cs"/>
        </a:defRPr>
      </a:lvl1pPr>
      <a:lvl2pPr algn="ctr" rtl="0" eaLnBrk="0" fontAlgn="base" hangingPunct="0">
        <a:spcBef>
          <a:spcPct val="0"/>
        </a:spcBef>
        <a:spcAft>
          <a:spcPct val="0"/>
        </a:spcAft>
        <a:defRPr sz="3600">
          <a:solidFill>
            <a:srgbClr val="0070C0"/>
          </a:solidFill>
          <a:latin typeface="Calibri" pitchFamily="34" charset="0"/>
        </a:defRPr>
      </a:lvl2pPr>
      <a:lvl3pPr algn="ctr" rtl="0" eaLnBrk="0" fontAlgn="base" hangingPunct="0">
        <a:spcBef>
          <a:spcPct val="0"/>
        </a:spcBef>
        <a:spcAft>
          <a:spcPct val="0"/>
        </a:spcAft>
        <a:defRPr sz="3600">
          <a:solidFill>
            <a:srgbClr val="0070C0"/>
          </a:solidFill>
          <a:latin typeface="Calibri" pitchFamily="34" charset="0"/>
        </a:defRPr>
      </a:lvl3pPr>
      <a:lvl4pPr algn="ctr" rtl="0" eaLnBrk="0" fontAlgn="base" hangingPunct="0">
        <a:spcBef>
          <a:spcPct val="0"/>
        </a:spcBef>
        <a:spcAft>
          <a:spcPct val="0"/>
        </a:spcAft>
        <a:defRPr sz="3600">
          <a:solidFill>
            <a:srgbClr val="0070C0"/>
          </a:solidFill>
          <a:latin typeface="Calibri" pitchFamily="34" charset="0"/>
        </a:defRPr>
      </a:lvl4pPr>
      <a:lvl5pPr algn="ctr" rtl="0" eaLnBrk="0" fontAlgn="base" hangingPunct="0">
        <a:spcBef>
          <a:spcPct val="0"/>
        </a:spcBef>
        <a:spcAft>
          <a:spcPct val="0"/>
        </a:spcAft>
        <a:defRPr sz="3600">
          <a:solidFill>
            <a:srgbClr val="0070C0"/>
          </a:solidFill>
          <a:latin typeface="Calibri" pitchFamily="34" charset="0"/>
        </a:defRPr>
      </a:lvl5pPr>
      <a:lvl6pPr marL="457200" algn="ctr" rtl="0" fontAlgn="base">
        <a:spcBef>
          <a:spcPct val="0"/>
        </a:spcBef>
        <a:spcAft>
          <a:spcPct val="0"/>
        </a:spcAft>
        <a:defRPr sz="3600">
          <a:solidFill>
            <a:srgbClr val="0070C0"/>
          </a:solidFill>
          <a:latin typeface="Calibri" pitchFamily="34" charset="0"/>
        </a:defRPr>
      </a:lvl6pPr>
      <a:lvl7pPr marL="914400" algn="ctr" rtl="0" fontAlgn="base">
        <a:spcBef>
          <a:spcPct val="0"/>
        </a:spcBef>
        <a:spcAft>
          <a:spcPct val="0"/>
        </a:spcAft>
        <a:defRPr sz="3600">
          <a:solidFill>
            <a:srgbClr val="0070C0"/>
          </a:solidFill>
          <a:latin typeface="Calibri" pitchFamily="34" charset="0"/>
        </a:defRPr>
      </a:lvl7pPr>
      <a:lvl8pPr marL="1371600" algn="ctr" rtl="0" fontAlgn="base">
        <a:spcBef>
          <a:spcPct val="0"/>
        </a:spcBef>
        <a:spcAft>
          <a:spcPct val="0"/>
        </a:spcAft>
        <a:defRPr sz="3600">
          <a:solidFill>
            <a:srgbClr val="0070C0"/>
          </a:solidFill>
          <a:latin typeface="Calibri" pitchFamily="34" charset="0"/>
        </a:defRPr>
      </a:lvl8pPr>
      <a:lvl9pPr marL="1828800" algn="ctr" rtl="0" fontAlgn="base">
        <a:spcBef>
          <a:spcPct val="0"/>
        </a:spcBef>
        <a:spcAft>
          <a:spcPct val="0"/>
        </a:spcAft>
        <a:defRPr sz="3600">
          <a:solidFill>
            <a:srgbClr val="0070C0"/>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13.jp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30.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35.JPG"/></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hyperlink" Target="https://publications.europa.eu/" TargetMode="External"/><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openxmlformats.org/officeDocument/2006/relationships/hyperlink" Target="https://publications.europa.eu/en/publication-detail/-/publication/556b55ab-5d1a-4119-8c5a-5be4fd845b68/language-en/format-PDF/source-66699616" TargetMode="External"/><Relationship Id="rId4" Type="http://schemas.openxmlformats.org/officeDocument/2006/relationships/hyperlink" Target="https://publications.europa.eu/en/publication-detail/-/publication/c6440d35-8775-11e5-b8b7-01aa75ed71a1/language-en/format-PDF/source-66569759"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1"/>
            <a:ext cx="9144000" cy="60016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400" b="1" dirty="0" smtClean="0"/>
              <a:t>Non-Ionizing Radiation Awareness</a:t>
            </a:r>
          </a:p>
          <a:p>
            <a:pPr algn="ctr"/>
            <a:endParaRPr lang="en-US" sz="2400" b="1" dirty="0"/>
          </a:p>
          <a:p>
            <a:pPr algn="ctr"/>
            <a:r>
              <a:rPr lang="en-US" sz="2400" b="1" dirty="0" smtClean="0"/>
              <a:t>Steve Hutchins</a:t>
            </a:r>
          </a:p>
          <a:p>
            <a:pPr algn="ctr"/>
            <a:endParaRPr lang="en-US" sz="2400" b="1" dirty="0" smtClean="0"/>
          </a:p>
          <a:p>
            <a:pPr algn="ctr"/>
            <a:endParaRPr lang="en-US" sz="2400" dirty="0" smtClean="0"/>
          </a:p>
          <a:p>
            <a:pPr algn="ctr"/>
            <a:endParaRPr lang="en-US" sz="2400" b="1" dirty="0"/>
          </a:p>
          <a:p>
            <a:pPr algn="ctr"/>
            <a:r>
              <a:rPr lang="en-US" sz="2400" dirty="0" smtClean="0"/>
              <a:t>DIR 2013/35 </a:t>
            </a:r>
            <a:r>
              <a:rPr lang="en-US" sz="2400" dirty="0" smtClean="0"/>
              <a:t>EU: </a:t>
            </a:r>
            <a:r>
              <a:rPr lang="en-US" sz="2400" dirty="0" smtClean="0"/>
              <a:t>EM fields, 0Hz-300GHz</a:t>
            </a:r>
          </a:p>
          <a:p>
            <a:pPr algn="ctr"/>
            <a:r>
              <a:rPr lang="en-US" sz="2400" dirty="0" smtClean="0"/>
              <a:t>DIR 2006/25 </a:t>
            </a:r>
            <a:r>
              <a:rPr lang="en-US" sz="2400" dirty="0" smtClean="0"/>
              <a:t>EU: </a:t>
            </a:r>
            <a:r>
              <a:rPr lang="en-US" sz="2400" dirty="0" smtClean="0"/>
              <a:t>AOR, </a:t>
            </a:r>
            <a:r>
              <a:rPr lang="el-GR" sz="2400" dirty="0" smtClean="0"/>
              <a:t>λ</a:t>
            </a:r>
            <a:r>
              <a:rPr lang="en-US" sz="2400" dirty="0" smtClean="0"/>
              <a:t> 1mm-100nm</a:t>
            </a:r>
          </a:p>
          <a:p>
            <a:pPr algn="ctr"/>
            <a:endParaRPr lang="en-GB" sz="2400" dirty="0" smtClean="0"/>
          </a:p>
          <a:p>
            <a:pPr algn="ctr"/>
            <a:r>
              <a:rPr lang="en-GB" sz="2400" dirty="0" err="1" smtClean="0"/>
              <a:t>n.b.</a:t>
            </a:r>
            <a:r>
              <a:rPr lang="en-GB" sz="2400" dirty="0" smtClean="0"/>
              <a:t> </a:t>
            </a:r>
            <a:r>
              <a:rPr lang="el-GR" sz="2400" dirty="0" smtClean="0"/>
              <a:t>λ</a:t>
            </a:r>
            <a:r>
              <a:rPr lang="en-GB" sz="2400" dirty="0" smtClean="0"/>
              <a:t> </a:t>
            </a:r>
            <a:r>
              <a:rPr lang="en-US" sz="2400" dirty="0" smtClean="0"/>
              <a:t>1mm= 300GHz</a:t>
            </a:r>
          </a:p>
          <a:p>
            <a:pPr algn="ctr"/>
            <a:endParaRPr lang="en-US" sz="2400" dirty="0" smtClean="0"/>
          </a:p>
          <a:p>
            <a:pPr algn="ctr"/>
            <a:r>
              <a:rPr lang="en-US" sz="2400" dirty="0" smtClean="0"/>
              <a:t>This is EU law, extra local rules may be applied too.</a:t>
            </a:r>
            <a:endParaRPr lang="en-US" sz="2400" dirty="0"/>
          </a:p>
          <a:p>
            <a:pPr algn="ctr"/>
            <a:endParaRPr lang="en-US" sz="2400" dirty="0" smtClean="0"/>
          </a:p>
          <a:p>
            <a:pPr algn="ctr"/>
            <a:endParaRPr lang="en-US" sz="2400" dirty="0"/>
          </a:p>
          <a:p>
            <a:pPr algn="ctr"/>
            <a:endParaRPr lang="en-US" sz="2400" dirty="0" smtClean="0"/>
          </a:p>
          <a:p>
            <a:pPr algn="ctr"/>
            <a:endParaRPr lang="en-US" sz="2400" dirty="0"/>
          </a:p>
        </p:txBody>
      </p:sp>
      <p:sp>
        <p:nvSpPr>
          <p:cNvPr id="3" name="Footer Placeholder 2"/>
          <p:cNvSpPr>
            <a:spLocks noGrp="1"/>
          </p:cNvSpPr>
          <p:nvPr>
            <p:ph type="ftr" sz="quarter" idx="12"/>
          </p:nvPr>
        </p:nvSpPr>
        <p:spPr/>
        <p:txBody>
          <a:bodyPr/>
          <a:lstStyle/>
          <a:p>
            <a:pPr>
              <a:defRPr/>
            </a:pPr>
            <a:r>
              <a:rPr lang="en-GB" dirty="0"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1</a:t>
            </a:fld>
            <a:endParaRPr lang="en-US"/>
          </a:p>
        </p:txBody>
      </p:sp>
    </p:spTree>
    <p:extLst>
      <p:ext uri="{BB962C8B-B14F-4D97-AF65-F5344CB8AC3E}">
        <p14:creationId xmlns:p14="http://schemas.microsoft.com/office/powerpoint/2010/main" val="38025343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60016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p:txBody>
      </p:sp>
      <p:sp>
        <p:nvSpPr>
          <p:cNvPr id="3" name="Footer Placeholder 2"/>
          <p:cNvSpPr>
            <a:spLocks noGrp="1"/>
          </p:cNvSpPr>
          <p:nvPr>
            <p:ph type="ftr" sz="quarter" idx="12"/>
          </p:nvPr>
        </p:nvSpPr>
        <p:spPr/>
        <p:txBody>
          <a:bodyPr/>
          <a:lstStyle/>
          <a:p>
            <a:pPr>
              <a:defRPr/>
            </a:pPr>
            <a:r>
              <a:rPr lang="en-GB" dirty="0"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10</a:t>
            </a:fld>
            <a:endParaRPr lang="en-US"/>
          </a:p>
        </p:txBody>
      </p:sp>
      <p:sp>
        <p:nvSpPr>
          <p:cNvPr id="2" name="TextBox 1"/>
          <p:cNvSpPr txBox="1"/>
          <p:nvPr/>
        </p:nvSpPr>
        <p:spPr>
          <a:xfrm>
            <a:off x="708782" y="1143000"/>
            <a:ext cx="7749418" cy="3139321"/>
          </a:xfrm>
          <a:prstGeom prst="rect">
            <a:avLst/>
          </a:prstGeom>
          <a:noFill/>
        </p:spPr>
        <p:txBody>
          <a:bodyPr wrap="square" rtlCol="0">
            <a:spAutoFit/>
          </a:bodyPr>
          <a:lstStyle/>
          <a:p>
            <a:r>
              <a:rPr lang="en-GB" dirty="0" smtClean="0"/>
              <a:t>Hazards due to effects on the body are: </a:t>
            </a:r>
          </a:p>
          <a:p>
            <a:r>
              <a:rPr lang="en-GB" dirty="0" smtClean="0"/>
              <a:t>induced currents, heating, burns, cell damage, cancers…</a:t>
            </a:r>
          </a:p>
          <a:p>
            <a:endParaRPr lang="en-GB" dirty="0" smtClean="0"/>
          </a:p>
          <a:p>
            <a:r>
              <a:rPr lang="en-GB" dirty="0" smtClean="0"/>
              <a:t>Effects are dependent on type of tissue material concerned (arms, organs, eyes..)</a:t>
            </a:r>
          </a:p>
          <a:p>
            <a:endParaRPr lang="en-GB" dirty="0" smtClean="0"/>
          </a:p>
          <a:p>
            <a:r>
              <a:rPr lang="en-GB" dirty="0" smtClean="0"/>
              <a:t>Exposure time, intensity and wavelengths of radiation are critical factors.</a:t>
            </a:r>
          </a:p>
          <a:p>
            <a:endParaRPr lang="en-GB" dirty="0"/>
          </a:p>
          <a:p>
            <a:r>
              <a:rPr lang="en-GB" dirty="0" smtClean="0"/>
              <a:t>There is no simple “safe level” for the whole spectrum, or for the whole body</a:t>
            </a:r>
            <a:r>
              <a:rPr lang="en-GB" dirty="0" smtClean="0"/>
              <a:t>.</a:t>
            </a:r>
          </a:p>
          <a:p>
            <a:endParaRPr lang="en-GB" dirty="0" smtClean="0"/>
          </a:p>
        </p:txBody>
      </p:sp>
      <p:sp>
        <p:nvSpPr>
          <p:cNvPr id="4" name="TextBox 3"/>
          <p:cNvSpPr txBox="1"/>
          <p:nvPr/>
        </p:nvSpPr>
        <p:spPr>
          <a:xfrm>
            <a:off x="671330" y="4165681"/>
            <a:ext cx="7786870" cy="1754326"/>
          </a:xfrm>
          <a:prstGeom prst="rect">
            <a:avLst/>
          </a:prstGeom>
          <a:solidFill>
            <a:schemeClr val="bg2"/>
          </a:solidFill>
          <a:ln w="28575">
            <a:solidFill>
              <a:schemeClr val="accent2"/>
            </a:solidFill>
          </a:ln>
        </p:spPr>
        <p:txBody>
          <a:bodyPr wrap="square" rtlCol="0">
            <a:spAutoFit/>
          </a:bodyPr>
          <a:lstStyle/>
          <a:p>
            <a:r>
              <a:rPr lang="en-GB" dirty="0"/>
              <a:t>All CE standard equipment -when used as intended- will </a:t>
            </a:r>
            <a:r>
              <a:rPr lang="en-GB" u="sng" dirty="0"/>
              <a:t>not</a:t>
            </a:r>
            <a:r>
              <a:rPr lang="en-GB" dirty="0"/>
              <a:t> present a hazard. </a:t>
            </a:r>
          </a:p>
          <a:p>
            <a:endParaRPr lang="en-GB" dirty="0"/>
          </a:p>
          <a:p>
            <a:r>
              <a:rPr lang="en-GB" b="1" i="1" dirty="0">
                <a:solidFill>
                  <a:srgbClr val="FF0000"/>
                </a:solidFill>
              </a:rPr>
              <a:t>But your non-standard experiments may need to be evaluated against the following limits and any local regulations.</a:t>
            </a:r>
          </a:p>
          <a:p>
            <a:endParaRPr lang="en-GB" dirty="0"/>
          </a:p>
        </p:txBody>
      </p:sp>
    </p:spTree>
    <p:extLst>
      <p:ext uri="{BB962C8B-B14F-4D97-AF65-F5344CB8AC3E}">
        <p14:creationId xmlns:p14="http://schemas.microsoft.com/office/powerpoint/2010/main" val="31103310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5632311"/>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a:p>
        </p:txBody>
      </p:sp>
      <p:sp>
        <p:nvSpPr>
          <p:cNvPr id="3" name="Footer Placeholder 2"/>
          <p:cNvSpPr>
            <a:spLocks noGrp="1"/>
          </p:cNvSpPr>
          <p:nvPr>
            <p:ph type="ftr" sz="quarter" idx="12"/>
          </p:nvPr>
        </p:nvSpPr>
        <p:spPr/>
        <p:txBody>
          <a:bodyPr/>
          <a:lstStyle/>
          <a:p>
            <a:pPr>
              <a:defRPr/>
            </a:pPr>
            <a:r>
              <a:rPr lang="en-GB" dirty="0"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11</a:t>
            </a:fld>
            <a:endParaRPr lang="en-US"/>
          </a:p>
        </p:txBody>
      </p:sp>
      <p:sp>
        <p:nvSpPr>
          <p:cNvPr id="2" name="TextBox 1"/>
          <p:cNvSpPr txBox="1"/>
          <p:nvPr/>
        </p:nvSpPr>
        <p:spPr>
          <a:xfrm>
            <a:off x="708782" y="1143000"/>
            <a:ext cx="7673218" cy="5355312"/>
          </a:xfrm>
          <a:prstGeom prst="rect">
            <a:avLst/>
          </a:prstGeom>
          <a:noFill/>
        </p:spPr>
        <p:txBody>
          <a:bodyPr wrap="square" rtlCol="0">
            <a:spAutoFit/>
          </a:bodyPr>
          <a:lstStyle/>
          <a:p>
            <a:r>
              <a:rPr lang="en-GB" b="1" dirty="0" smtClean="0">
                <a:solidFill>
                  <a:srgbClr val="FF0000"/>
                </a:solidFill>
              </a:rPr>
              <a:t>Static Magnetic Fields</a:t>
            </a:r>
          </a:p>
          <a:p>
            <a:r>
              <a:rPr lang="en-GB" dirty="0" smtClean="0"/>
              <a:t>  </a:t>
            </a:r>
            <a:endParaRPr lang="en-GB" dirty="0" smtClean="0"/>
          </a:p>
          <a:p>
            <a:r>
              <a:rPr lang="en-GB" dirty="0" smtClean="0"/>
              <a:t>Medical implants: </a:t>
            </a:r>
            <a:r>
              <a:rPr lang="en-GB" b="1" dirty="0" smtClean="0"/>
              <a:t>Action level </a:t>
            </a:r>
            <a:r>
              <a:rPr lang="en-GB" dirty="0" smtClean="0"/>
              <a:t>= 0.5mT</a:t>
            </a:r>
          </a:p>
          <a:p>
            <a:r>
              <a:rPr lang="en-GB" dirty="0" smtClean="0"/>
              <a:t>Magnetic objects may move independently : </a:t>
            </a:r>
            <a:r>
              <a:rPr lang="en-GB" b="1" dirty="0" smtClean="0"/>
              <a:t>Action Level </a:t>
            </a:r>
            <a:r>
              <a:rPr lang="en-GB" dirty="0" smtClean="0"/>
              <a:t>= 3mT </a:t>
            </a:r>
          </a:p>
          <a:p>
            <a:r>
              <a:rPr lang="en-GB" dirty="0" smtClean="0"/>
              <a:t>(tools, piercings, scaffolding….) </a:t>
            </a:r>
            <a:r>
              <a:rPr lang="en-GB" i="1" u="sng" dirty="0" smtClean="0"/>
              <a:t>if source is &gt;100mT</a:t>
            </a:r>
          </a:p>
          <a:p>
            <a:endParaRPr lang="en-GB" dirty="0" smtClean="0"/>
          </a:p>
          <a:p>
            <a:r>
              <a:rPr lang="en-GB" b="1" dirty="0" smtClean="0"/>
              <a:t>Action Level</a:t>
            </a:r>
            <a:r>
              <a:rPr lang="en-GB" dirty="0" smtClean="0"/>
              <a:t>: the employer must identify and manage the risks</a:t>
            </a:r>
          </a:p>
          <a:p>
            <a:endParaRPr lang="en-GB" dirty="0" smtClean="0"/>
          </a:p>
          <a:p>
            <a:r>
              <a:rPr lang="en-GB" dirty="0" smtClean="0"/>
              <a:t>Magnetic field sign, floor marking, barriers…</a:t>
            </a:r>
          </a:p>
          <a:p>
            <a:endParaRPr lang="en-GB" dirty="0"/>
          </a:p>
          <a:p>
            <a:endParaRPr lang="en-GB" dirty="0" smtClean="0"/>
          </a:p>
          <a:p>
            <a:endParaRPr lang="en-GB" dirty="0"/>
          </a:p>
          <a:p>
            <a:r>
              <a:rPr lang="en-GB" b="1" dirty="0" smtClean="0"/>
              <a:t>Public Exposure limit</a:t>
            </a:r>
            <a:r>
              <a:rPr lang="en-GB" dirty="0" smtClean="0"/>
              <a:t> :10mT</a:t>
            </a:r>
          </a:p>
          <a:p>
            <a:endParaRPr lang="en-GB" dirty="0"/>
          </a:p>
          <a:p>
            <a:r>
              <a:rPr lang="en-GB" b="1" dirty="0" smtClean="0"/>
              <a:t>EFFECTS</a:t>
            </a:r>
            <a:r>
              <a:rPr lang="en-GB" dirty="0" smtClean="0"/>
              <a:t>: Dizziness, nausea: Exposure Limit Value 2T (nominal body) </a:t>
            </a:r>
          </a:p>
          <a:p>
            <a:r>
              <a:rPr lang="en-GB" dirty="0" smtClean="0"/>
              <a:t>and 8T for limbs in controlled working conditions.</a:t>
            </a:r>
          </a:p>
          <a:p>
            <a:endParaRPr lang="en-GB" dirty="0"/>
          </a:p>
          <a:p>
            <a:r>
              <a:rPr lang="en-GB" dirty="0" smtClean="0"/>
              <a:t>ALARA applies (as low as reasonably achievable</a:t>
            </a:r>
            <a:r>
              <a:rPr lang="en-GB" dirty="0" smtClean="0"/>
              <a:t>)</a:t>
            </a:r>
          </a:p>
          <a:p>
            <a:endParaRPr lang="en-GB" dirty="0" smtClean="0"/>
          </a:p>
        </p:txBody>
      </p:sp>
      <p:pic>
        <p:nvPicPr>
          <p:cNvPr id="4" name="Picture 3"/>
          <p:cNvPicPr>
            <a:picLocks noChangeAspect="1"/>
          </p:cNvPicPr>
          <p:nvPr/>
        </p:nvPicPr>
        <p:blipFill>
          <a:blip r:embed="rId3"/>
          <a:stretch>
            <a:fillRect/>
          </a:stretch>
        </p:blipFill>
        <p:spPr>
          <a:xfrm>
            <a:off x="5946423" y="3200400"/>
            <a:ext cx="1725318" cy="1511939"/>
          </a:xfrm>
          <a:prstGeom prst="rect">
            <a:avLst/>
          </a:prstGeom>
        </p:spPr>
      </p:pic>
    </p:spTree>
    <p:extLst>
      <p:ext uri="{BB962C8B-B14F-4D97-AF65-F5344CB8AC3E}">
        <p14:creationId xmlns:p14="http://schemas.microsoft.com/office/powerpoint/2010/main" val="33350712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6186309"/>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p:txBody>
      </p:sp>
      <p:sp>
        <p:nvSpPr>
          <p:cNvPr id="2" name="Footer Placeholder 1"/>
          <p:cNvSpPr>
            <a:spLocks noGrp="1"/>
          </p:cNvSpPr>
          <p:nvPr>
            <p:ph type="ftr" sz="quarter" idx="12"/>
          </p:nvPr>
        </p:nvSpPr>
        <p:spPr/>
        <p:txBody>
          <a:bodyPr/>
          <a:lstStyle/>
          <a:p>
            <a:pPr>
              <a:defRPr/>
            </a:pPr>
            <a:r>
              <a:rPr lang="en-GB" smtClean="0"/>
              <a:t>2018 NIR Awareness</a:t>
            </a:r>
            <a:endParaRPr lang="en-US" dirty="0"/>
          </a:p>
        </p:txBody>
      </p:sp>
      <p:sp>
        <p:nvSpPr>
          <p:cNvPr id="3" name="Slide Number Placeholder 2"/>
          <p:cNvSpPr>
            <a:spLocks noGrp="1"/>
          </p:cNvSpPr>
          <p:nvPr>
            <p:ph type="sldNum" sz="quarter" idx="10"/>
          </p:nvPr>
        </p:nvSpPr>
        <p:spPr/>
        <p:txBody>
          <a:bodyPr/>
          <a:lstStyle/>
          <a:p>
            <a:pPr>
              <a:defRPr/>
            </a:pPr>
            <a:fld id="{06258F5C-3F54-46F6-A5CC-6E05954C41BB}" type="slidenum">
              <a:rPr lang="en-US" smtClean="0"/>
              <a:pPr>
                <a:defRPr/>
              </a:pPr>
              <a:t>12</a:t>
            </a:fld>
            <a:endParaRPr lang="en-US"/>
          </a:p>
        </p:txBody>
      </p:sp>
      <p:sp>
        <p:nvSpPr>
          <p:cNvPr id="4" name="TextBox 3"/>
          <p:cNvSpPr txBox="1"/>
          <p:nvPr/>
        </p:nvSpPr>
        <p:spPr>
          <a:xfrm>
            <a:off x="611218" y="1189792"/>
            <a:ext cx="8016766" cy="5078313"/>
          </a:xfrm>
          <a:prstGeom prst="rect">
            <a:avLst/>
          </a:prstGeom>
          <a:noFill/>
        </p:spPr>
        <p:txBody>
          <a:bodyPr wrap="square" rtlCol="0">
            <a:spAutoFit/>
          </a:bodyPr>
          <a:lstStyle/>
          <a:p>
            <a:r>
              <a:rPr lang="en-GB" b="1" dirty="0" smtClean="0"/>
              <a:t>Medical Implants</a:t>
            </a:r>
          </a:p>
          <a:p>
            <a:endParaRPr lang="en-GB" dirty="0"/>
          </a:p>
          <a:p>
            <a:r>
              <a:rPr lang="en-GB" dirty="0" smtClean="0"/>
              <a:t>Active electrical circuits: </a:t>
            </a:r>
          </a:p>
          <a:p>
            <a:r>
              <a:rPr lang="en-GB" dirty="0" smtClean="0"/>
              <a:t>heart, brain, medicines dosing, monitoring…</a:t>
            </a:r>
          </a:p>
          <a:p>
            <a:endParaRPr lang="en-GB" dirty="0"/>
          </a:p>
          <a:p>
            <a:r>
              <a:rPr lang="en-GB" dirty="0" smtClean="0"/>
              <a:t>Static and RF fields may affect operation: </a:t>
            </a:r>
          </a:p>
          <a:p>
            <a:r>
              <a:rPr lang="en-GB" dirty="0" smtClean="0"/>
              <a:t>access to these areas is excluded. (</a:t>
            </a:r>
            <a:r>
              <a:rPr lang="en-GB" dirty="0" err="1" smtClean="0"/>
              <a:t>n.b.</a:t>
            </a:r>
            <a:r>
              <a:rPr lang="en-GB" dirty="0" smtClean="0"/>
              <a:t> MRI scanners, airport security…)</a:t>
            </a:r>
          </a:p>
          <a:p>
            <a:endParaRPr lang="en-GB" dirty="0" smtClean="0"/>
          </a:p>
          <a:p>
            <a:r>
              <a:rPr lang="en-GB" dirty="0" smtClean="0"/>
              <a:t>These areas must be indicated if over 0.5mT</a:t>
            </a:r>
            <a:r>
              <a:rPr lang="en-GB" b="1" i="1" dirty="0" smtClean="0"/>
              <a:t>!</a:t>
            </a:r>
          </a:p>
          <a:p>
            <a:endParaRPr lang="en-GB" dirty="0"/>
          </a:p>
          <a:p>
            <a:endParaRPr lang="en-GB" dirty="0" smtClean="0"/>
          </a:p>
          <a:p>
            <a:endParaRPr lang="en-GB" dirty="0" smtClean="0"/>
          </a:p>
          <a:p>
            <a:endParaRPr lang="en-GB" dirty="0"/>
          </a:p>
          <a:p>
            <a:endParaRPr lang="en-GB" dirty="0" smtClean="0"/>
          </a:p>
          <a:p>
            <a:endParaRPr lang="en-GB" dirty="0" smtClean="0"/>
          </a:p>
          <a:p>
            <a:endParaRPr lang="en-GB" dirty="0" smtClean="0"/>
          </a:p>
          <a:p>
            <a:endParaRPr lang="en-GB" dirty="0" smtClean="0"/>
          </a:p>
          <a:p>
            <a:r>
              <a:rPr lang="en-GB" dirty="0" smtClean="0"/>
              <a:t>Passive Implants: hip replacement, pins, clips.. Follow your medical advice.</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4389" y="3728948"/>
            <a:ext cx="1828800" cy="1828800"/>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82053" y="1176654"/>
            <a:ext cx="1738048" cy="1521267"/>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589" y="3755916"/>
            <a:ext cx="1828800" cy="1828800"/>
          </a:xfrm>
          <a:prstGeom prst="rect">
            <a:avLst/>
          </a:prstGeom>
        </p:spPr>
      </p:pic>
      <p:pic>
        <p:nvPicPr>
          <p:cNvPr id="6" name="Picture 5"/>
          <p:cNvPicPr>
            <a:picLocks noChangeAspect="1"/>
          </p:cNvPicPr>
          <p:nvPr/>
        </p:nvPicPr>
        <p:blipFill>
          <a:blip r:embed="rId6"/>
          <a:stretch>
            <a:fillRect/>
          </a:stretch>
        </p:blipFill>
        <p:spPr>
          <a:xfrm>
            <a:off x="5132682" y="1189792"/>
            <a:ext cx="1725318" cy="1511939"/>
          </a:xfrm>
          <a:prstGeom prst="rect">
            <a:avLst/>
          </a:prstGeom>
        </p:spPr>
      </p:pic>
    </p:spTree>
    <p:extLst>
      <p:ext uri="{BB962C8B-B14F-4D97-AF65-F5344CB8AC3E}">
        <p14:creationId xmlns:p14="http://schemas.microsoft.com/office/powerpoint/2010/main" val="24916638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60016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13</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253" y="838200"/>
            <a:ext cx="8858250" cy="5362575"/>
          </a:xfrm>
          <a:prstGeom prst="rect">
            <a:avLst/>
          </a:prstGeom>
          <a:ln>
            <a:solidFill>
              <a:srgbClr val="92D050"/>
            </a:solidFill>
          </a:ln>
        </p:spPr>
      </p:pic>
    </p:spTree>
    <p:extLst>
      <p:ext uri="{BB962C8B-B14F-4D97-AF65-F5344CB8AC3E}">
        <p14:creationId xmlns:p14="http://schemas.microsoft.com/office/powerpoint/2010/main" val="9835393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1"/>
            <a:ext cx="9144000" cy="60016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p:txBody>
      </p:sp>
      <p:sp>
        <p:nvSpPr>
          <p:cNvPr id="3" name="Footer Placeholder 2"/>
          <p:cNvSpPr>
            <a:spLocks noGrp="1"/>
          </p:cNvSpPr>
          <p:nvPr>
            <p:ph type="ftr" sz="quarter" idx="12"/>
          </p:nvPr>
        </p:nvSpPr>
        <p:spPr/>
        <p:txBody>
          <a:bodyPr/>
          <a:lstStyle/>
          <a:p>
            <a:pPr>
              <a:defRPr/>
            </a:pPr>
            <a:r>
              <a:rPr lang="en-GB" dirty="0"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14</a:t>
            </a:fld>
            <a:endParaRPr lang="en-US"/>
          </a:p>
        </p:txBody>
      </p:sp>
      <p:sp>
        <p:nvSpPr>
          <p:cNvPr id="2" name="TextBox 1"/>
          <p:cNvSpPr txBox="1"/>
          <p:nvPr/>
        </p:nvSpPr>
        <p:spPr>
          <a:xfrm>
            <a:off x="708782" y="1143000"/>
            <a:ext cx="6006773" cy="3693319"/>
          </a:xfrm>
          <a:prstGeom prst="rect">
            <a:avLst/>
          </a:prstGeom>
          <a:noFill/>
        </p:spPr>
        <p:txBody>
          <a:bodyPr wrap="none" rtlCol="0">
            <a:spAutoFit/>
          </a:bodyPr>
          <a:lstStyle/>
          <a:p>
            <a:r>
              <a:rPr lang="en-GB" b="1" dirty="0" smtClean="0">
                <a:solidFill>
                  <a:srgbClr val="FF0000"/>
                </a:solidFill>
              </a:rPr>
              <a:t>Low frequency Electro-Magnetic Fields</a:t>
            </a:r>
          </a:p>
          <a:p>
            <a:endParaRPr lang="en-GB" dirty="0" smtClean="0"/>
          </a:p>
          <a:p>
            <a:r>
              <a:rPr lang="en-GB" dirty="0" smtClean="0"/>
              <a:t>Induced voltages in the nervous system: Exposure Limits</a:t>
            </a:r>
          </a:p>
          <a:p>
            <a:endParaRPr lang="en-GB" dirty="0"/>
          </a:p>
          <a:p>
            <a:endParaRPr lang="en-GB" dirty="0"/>
          </a:p>
          <a:p>
            <a:endParaRPr lang="en-GB" dirty="0" smtClean="0"/>
          </a:p>
          <a:p>
            <a:endParaRPr lang="en-GB" dirty="0"/>
          </a:p>
          <a:p>
            <a:endParaRPr lang="en-GB" dirty="0" smtClean="0"/>
          </a:p>
          <a:p>
            <a:endParaRPr lang="en-GB" dirty="0"/>
          </a:p>
          <a:p>
            <a:r>
              <a:rPr lang="en-GB" dirty="0" smtClean="0"/>
              <a:t>Retinal effects and brain function: Exposure limits</a:t>
            </a:r>
          </a:p>
          <a:p>
            <a:endParaRPr lang="en-GB" dirty="0"/>
          </a:p>
          <a:p>
            <a:endParaRPr lang="en-GB" dirty="0" smtClean="0"/>
          </a:p>
          <a:p>
            <a:endParaRPr lang="en-GB" dirty="0"/>
          </a:p>
        </p:txBody>
      </p:sp>
      <p:pic>
        <p:nvPicPr>
          <p:cNvPr id="4" name="Picture 3"/>
          <p:cNvPicPr>
            <a:picLocks noChangeAspect="1"/>
          </p:cNvPicPr>
          <p:nvPr/>
        </p:nvPicPr>
        <p:blipFill>
          <a:blip r:embed="rId3"/>
          <a:stretch>
            <a:fillRect/>
          </a:stretch>
        </p:blipFill>
        <p:spPr>
          <a:xfrm>
            <a:off x="838200" y="2105799"/>
            <a:ext cx="6618530" cy="1345525"/>
          </a:xfrm>
          <a:prstGeom prst="rect">
            <a:avLst/>
          </a:prstGeom>
        </p:spPr>
      </p:pic>
      <p:pic>
        <p:nvPicPr>
          <p:cNvPr id="7" name="Picture 6"/>
          <p:cNvPicPr>
            <a:picLocks noChangeAspect="1"/>
          </p:cNvPicPr>
          <p:nvPr/>
        </p:nvPicPr>
        <p:blipFill>
          <a:blip r:embed="rId4"/>
          <a:stretch>
            <a:fillRect/>
          </a:stretch>
        </p:blipFill>
        <p:spPr>
          <a:xfrm>
            <a:off x="838200" y="4183439"/>
            <a:ext cx="6618530" cy="1648527"/>
          </a:xfrm>
          <a:prstGeom prst="rect">
            <a:avLst/>
          </a:prstGeom>
        </p:spPr>
      </p:pic>
    </p:spTree>
    <p:extLst>
      <p:ext uri="{BB962C8B-B14F-4D97-AF65-F5344CB8AC3E}">
        <p14:creationId xmlns:p14="http://schemas.microsoft.com/office/powerpoint/2010/main" val="23114743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60016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p:txBody>
      </p:sp>
      <p:sp>
        <p:nvSpPr>
          <p:cNvPr id="3" name="Footer Placeholder 2"/>
          <p:cNvSpPr>
            <a:spLocks noGrp="1"/>
          </p:cNvSpPr>
          <p:nvPr>
            <p:ph type="ftr" sz="quarter" idx="12"/>
          </p:nvPr>
        </p:nvSpPr>
        <p:spPr/>
        <p:txBody>
          <a:bodyPr/>
          <a:lstStyle/>
          <a:p>
            <a:pPr>
              <a:defRPr/>
            </a:pPr>
            <a:r>
              <a:rPr lang="en-GB" dirty="0"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15</a:t>
            </a:fld>
            <a:endParaRPr lang="en-US"/>
          </a:p>
        </p:txBody>
      </p:sp>
      <p:sp>
        <p:nvSpPr>
          <p:cNvPr id="2" name="TextBox 1"/>
          <p:cNvSpPr txBox="1"/>
          <p:nvPr/>
        </p:nvSpPr>
        <p:spPr>
          <a:xfrm>
            <a:off x="708783" y="1143000"/>
            <a:ext cx="7597018" cy="4524315"/>
          </a:xfrm>
          <a:prstGeom prst="rect">
            <a:avLst/>
          </a:prstGeom>
          <a:noFill/>
        </p:spPr>
        <p:txBody>
          <a:bodyPr wrap="square" rtlCol="0">
            <a:spAutoFit/>
          </a:bodyPr>
          <a:lstStyle/>
          <a:p>
            <a:r>
              <a:rPr lang="en-GB" dirty="0" smtClean="0"/>
              <a:t>Low frequency Electro-Magnetic Fields</a:t>
            </a:r>
          </a:p>
          <a:p>
            <a:endParaRPr lang="en-GB" dirty="0" smtClean="0"/>
          </a:p>
          <a:p>
            <a:r>
              <a:rPr lang="en-GB" b="1" dirty="0" smtClean="0"/>
              <a:t>Action Levels</a:t>
            </a:r>
            <a:r>
              <a:rPr lang="en-GB" dirty="0" smtClean="0"/>
              <a:t> for the external field:</a:t>
            </a:r>
          </a:p>
          <a:p>
            <a:endParaRPr lang="en-GB" dirty="0"/>
          </a:p>
          <a:p>
            <a:endParaRPr lang="en-GB" dirty="0"/>
          </a:p>
          <a:p>
            <a:endParaRPr lang="en-GB" dirty="0" smtClean="0"/>
          </a:p>
          <a:p>
            <a:endParaRPr lang="en-GB" dirty="0"/>
          </a:p>
          <a:p>
            <a:endParaRPr lang="en-GB" dirty="0" smtClean="0"/>
          </a:p>
          <a:p>
            <a:endParaRPr lang="en-GB" dirty="0"/>
          </a:p>
          <a:p>
            <a:endParaRPr lang="en-GB" dirty="0"/>
          </a:p>
          <a:p>
            <a:endParaRPr lang="en-GB" dirty="0" smtClean="0"/>
          </a:p>
          <a:p>
            <a:endParaRPr lang="en-GB" dirty="0"/>
          </a:p>
          <a:p>
            <a:endParaRPr lang="en-GB" dirty="0" smtClean="0"/>
          </a:p>
          <a:p>
            <a:r>
              <a:rPr lang="en-GB" dirty="0" smtClean="0"/>
              <a:t>Actions needed: to identify zone, provide training and information and record the risk assessment…</a:t>
            </a:r>
          </a:p>
          <a:p>
            <a:endParaRPr lang="en-GB" dirty="0"/>
          </a:p>
        </p:txBody>
      </p:sp>
      <p:pic>
        <p:nvPicPr>
          <p:cNvPr id="8" name="Picture 7"/>
          <p:cNvPicPr>
            <a:picLocks noChangeAspect="1"/>
          </p:cNvPicPr>
          <p:nvPr/>
        </p:nvPicPr>
        <p:blipFill>
          <a:blip r:embed="rId3"/>
          <a:stretch>
            <a:fillRect/>
          </a:stretch>
        </p:blipFill>
        <p:spPr>
          <a:xfrm>
            <a:off x="1295400" y="2141266"/>
            <a:ext cx="6758766" cy="1830887"/>
          </a:xfrm>
          <a:prstGeom prst="rect">
            <a:avLst/>
          </a:prstGeom>
        </p:spPr>
      </p:pic>
      <p:pic>
        <p:nvPicPr>
          <p:cNvPr id="9" name="Picture 8"/>
          <p:cNvPicPr>
            <a:picLocks noChangeAspect="1"/>
          </p:cNvPicPr>
          <p:nvPr/>
        </p:nvPicPr>
        <p:blipFill>
          <a:blip r:embed="rId4"/>
          <a:stretch>
            <a:fillRect/>
          </a:stretch>
        </p:blipFill>
        <p:spPr>
          <a:xfrm>
            <a:off x="1308538" y="3860772"/>
            <a:ext cx="6629399" cy="698548"/>
          </a:xfrm>
          <a:prstGeom prst="rect">
            <a:avLst/>
          </a:prstGeom>
        </p:spPr>
      </p:pic>
    </p:spTree>
    <p:extLst>
      <p:ext uri="{BB962C8B-B14F-4D97-AF65-F5344CB8AC3E}">
        <p14:creationId xmlns:p14="http://schemas.microsoft.com/office/powerpoint/2010/main" val="30481813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 y="838200"/>
            <a:ext cx="9144000" cy="60016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16</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641" y="406052"/>
            <a:ext cx="7512717" cy="6005258"/>
          </a:xfrm>
          <a:prstGeom prst="rect">
            <a:avLst/>
          </a:prstGeom>
          <a:ln w="28575">
            <a:solidFill>
              <a:srgbClr val="92D050"/>
            </a:solidFill>
          </a:ln>
        </p:spPr>
      </p:pic>
    </p:spTree>
    <p:extLst>
      <p:ext uri="{BB962C8B-B14F-4D97-AF65-F5344CB8AC3E}">
        <p14:creationId xmlns:p14="http://schemas.microsoft.com/office/powerpoint/2010/main" val="521900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60016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17</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390449"/>
            <a:ext cx="7010400" cy="6402781"/>
          </a:xfrm>
          <a:prstGeom prst="rect">
            <a:avLst/>
          </a:prstGeom>
          <a:ln>
            <a:solidFill>
              <a:srgbClr val="92D050"/>
            </a:solidFill>
          </a:ln>
        </p:spPr>
      </p:pic>
    </p:spTree>
    <p:extLst>
      <p:ext uri="{BB962C8B-B14F-4D97-AF65-F5344CB8AC3E}">
        <p14:creationId xmlns:p14="http://schemas.microsoft.com/office/powerpoint/2010/main" val="4436712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60016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18</a:t>
            </a:fld>
            <a:endParaRPr lang="en-US"/>
          </a:p>
        </p:txBody>
      </p:sp>
      <p:sp>
        <p:nvSpPr>
          <p:cNvPr id="2" name="TextBox 1"/>
          <p:cNvSpPr txBox="1"/>
          <p:nvPr/>
        </p:nvSpPr>
        <p:spPr>
          <a:xfrm>
            <a:off x="381000" y="1143000"/>
            <a:ext cx="8458200" cy="4801314"/>
          </a:xfrm>
          <a:prstGeom prst="rect">
            <a:avLst/>
          </a:prstGeom>
          <a:solidFill>
            <a:schemeClr val="accent3">
              <a:lumMod val="20000"/>
              <a:lumOff val="80000"/>
            </a:schemeClr>
          </a:solidFill>
          <a:ln>
            <a:solidFill>
              <a:schemeClr val="accent3">
                <a:lumMod val="75000"/>
              </a:schemeClr>
            </a:solidFill>
          </a:ln>
        </p:spPr>
        <p:txBody>
          <a:bodyPr wrap="square" rtlCol="0">
            <a:spAutoFit/>
          </a:bodyPr>
          <a:lstStyle/>
          <a:p>
            <a:r>
              <a:rPr lang="en-GB" dirty="0" smtClean="0"/>
              <a:t>Low frequency EM </a:t>
            </a:r>
            <a:r>
              <a:rPr lang="en-GB" dirty="0" smtClean="0"/>
              <a:t>fields:</a:t>
            </a:r>
            <a:endParaRPr lang="en-GB" dirty="0" smtClean="0"/>
          </a:p>
          <a:p>
            <a:endParaRPr lang="en-GB" dirty="0"/>
          </a:p>
          <a:p>
            <a:r>
              <a:rPr lang="en-GB" b="1" dirty="0" smtClean="0"/>
              <a:t>Sources:</a:t>
            </a:r>
            <a:r>
              <a:rPr lang="en-GB" dirty="0" smtClean="0"/>
              <a:t> Power networks (50Hz and harmonics): areas would be enclosed and not accessible, </a:t>
            </a:r>
          </a:p>
          <a:p>
            <a:r>
              <a:rPr lang="en-GB" dirty="0" smtClean="0"/>
              <a:t>from Switching power converters/UPS (100kHz +), normally in closed cabinets, not accessible</a:t>
            </a:r>
            <a:r>
              <a:rPr lang="en-GB" dirty="0" smtClean="0"/>
              <a:t>.</a:t>
            </a:r>
          </a:p>
          <a:p>
            <a:endParaRPr lang="en-GB" dirty="0" smtClean="0"/>
          </a:p>
          <a:p>
            <a:r>
              <a:rPr lang="en-GB" dirty="0" smtClean="0"/>
              <a:t>Electric welding, induction heating: possible local exposure.</a:t>
            </a:r>
            <a:endParaRPr lang="en-GB" dirty="0" smtClean="0"/>
          </a:p>
          <a:p>
            <a:endParaRPr lang="en-GB" dirty="0"/>
          </a:p>
          <a:p>
            <a:r>
              <a:rPr lang="en-GB" dirty="0" smtClean="0"/>
              <a:t>“</a:t>
            </a:r>
            <a:r>
              <a:rPr lang="en-GB" dirty="0" smtClean="0"/>
              <a:t>home made” experimental equipment? </a:t>
            </a:r>
            <a:r>
              <a:rPr lang="en-GB" dirty="0" smtClean="0"/>
              <a:t>You may be working inside the equipment, electrically isolated but exposed to the fields and completely ignoring EC directives on EMC…</a:t>
            </a:r>
            <a:endParaRPr lang="en-GB" dirty="0"/>
          </a:p>
          <a:p>
            <a:endParaRPr lang="en-GB" dirty="0" smtClean="0"/>
          </a:p>
          <a:p>
            <a:r>
              <a:rPr lang="en-GB" dirty="0" smtClean="0"/>
              <a:t>Sparks and heating are ignition sources: beware of flammable gasses and solvents.</a:t>
            </a:r>
          </a:p>
          <a:p>
            <a:endParaRPr lang="en-GB" dirty="0"/>
          </a:p>
          <a:p>
            <a:r>
              <a:rPr lang="en-GB" dirty="0" smtClean="0"/>
              <a:t>Induction effects, but also shielding is possible..</a:t>
            </a:r>
            <a:endParaRPr lang="en-GB" dirty="0" smtClean="0"/>
          </a:p>
        </p:txBody>
      </p:sp>
    </p:spTree>
    <p:extLst>
      <p:ext uri="{BB962C8B-B14F-4D97-AF65-F5344CB8AC3E}">
        <p14:creationId xmlns:p14="http://schemas.microsoft.com/office/powerpoint/2010/main" val="3541904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5262979"/>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p:txBody>
      </p:sp>
      <p:sp>
        <p:nvSpPr>
          <p:cNvPr id="3" name="Footer Placeholder 2"/>
          <p:cNvSpPr>
            <a:spLocks noGrp="1"/>
          </p:cNvSpPr>
          <p:nvPr>
            <p:ph type="ftr" sz="quarter" idx="12"/>
          </p:nvPr>
        </p:nvSpPr>
        <p:spPr/>
        <p:txBody>
          <a:bodyPr/>
          <a:lstStyle/>
          <a:p>
            <a:pPr>
              <a:defRPr/>
            </a:pPr>
            <a:r>
              <a:rPr lang="en-GB" dirty="0"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19</a:t>
            </a:fld>
            <a:endParaRPr lang="en-US"/>
          </a:p>
        </p:txBody>
      </p:sp>
      <p:sp>
        <p:nvSpPr>
          <p:cNvPr id="2" name="TextBox 1"/>
          <p:cNvSpPr txBox="1"/>
          <p:nvPr/>
        </p:nvSpPr>
        <p:spPr>
          <a:xfrm>
            <a:off x="838200" y="949931"/>
            <a:ext cx="4160113" cy="923330"/>
          </a:xfrm>
          <a:prstGeom prst="rect">
            <a:avLst/>
          </a:prstGeom>
          <a:noFill/>
        </p:spPr>
        <p:txBody>
          <a:bodyPr wrap="none" rtlCol="0">
            <a:spAutoFit/>
          </a:bodyPr>
          <a:lstStyle/>
          <a:p>
            <a:r>
              <a:rPr lang="en-GB" dirty="0" smtClean="0"/>
              <a:t>Low frequency Electro-Magnetic Fields</a:t>
            </a:r>
          </a:p>
          <a:p>
            <a:endParaRPr lang="en-GB" dirty="0" smtClean="0"/>
          </a:p>
          <a:p>
            <a:r>
              <a:rPr lang="en-GB" b="1" dirty="0" smtClean="0"/>
              <a:t>Action Levels </a:t>
            </a:r>
            <a:r>
              <a:rPr lang="en-GB" dirty="0" smtClean="0"/>
              <a:t>for Contact current</a:t>
            </a:r>
            <a:r>
              <a:rPr lang="en-GB" dirty="0" smtClean="0"/>
              <a:t>:</a:t>
            </a:r>
            <a:endParaRPr lang="en-GB" dirty="0" smtClean="0"/>
          </a:p>
        </p:txBody>
      </p:sp>
      <p:pic>
        <p:nvPicPr>
          <p:cNvPr id="4" name="Picture 3"/>
          <p:cNvPicPr>
            <a:picLocks noChangeAspect="1"/>
          </p:cNvPicPr>
          <p:nvPr/>
        </p:nvPicPr>
        <p:blipFill>
          <a:blip r:embed="rId3"/>
          <a:stretch>
            <a:fillRect/>
          </a:stretch>
        </p:blipFill>
        <p:spPr>
          <a:xfrm>
            <a:off x="874986" y="1873261"/>
            <a:ext cx="7182260" cy="2150018"/>
          </a:xfrm>
          <a:prstGeom prst="rect">
            <a:avLst/>
          </a:prstGeom>
        </p:spPr>
      </p:pic>
      <p:sp>
        <p:nvSpPr>
          <p:cNvPr id="7" name="TextBox 6"/>
          <p:cNvSpPr txBox="1"/>
          <p:nvPr/>
        </p:nvSpPr>
        <p:spPr>
          <a:xfrm>
            <a:off x="513446" y="4042677"/>
            <a:ext cx="8097154" cy="2031325"/>
          </a:xfrm>
          <a:prstGeom prst="rect">
            <a:avLst/>
          </a:prstGeom>
          <a:solidFill>
            <a:schemeClr val="accent2">
              <a:lumMod val="20000"/>
              <a:lumOff val="80000"/>
            </a:schemeClr>
          </a:solidFill>
          <a:ln w="19050">
            <a:solidFill>
              <a:schemeClr val="accent2"/>
            </a:solidFill>
          </a:ln>
        </p:spPr>
        <p:txBody>
          <a:bodyPr wrap="square" rtlCol="0">
            <a:spAutoFit/>
          </a:bodyPr>
          <a:lstStyle/>
          <a:p>
            <a:r>
              <a:rPr lang="en-GB" dirty="0" smtClean="0"/>
              <a:t>For all Low frequency E-M Fields:</a:t>
            </a:r>
          </a:p>
          <a:p>
            <a:endParaRPr lang="en-GB" dirty="0" smtClean="0"/>
          </a:p>
          <a:p>
            <a:r>
              <a:rPr lang="en-GB" dirty="0" smtClean="0"/>
              <a:t>Indirect </a:t>
            </a:r>
            <a:r>
              <a:rPr lang="en-GB" dirty="0"/>
              <a:t>effects: interference, electric shocks, sparks</a:t>
            </a:r>
          </a:p>
          <a:p>
            <a:r>
              <a:rPr lang="en-GB" dirty="0"/>
              <a:t>Sensory effects: Nausea</a:t>
            </a:r>
            <a:r>
              <a:rPr lang="en-GB" dirty="0" smtClean="0"/>
              <a:t>, vertigo</a:t>
            </a:r>
            <a:r>
              <a:rPr lang="en-GB" dirty="0"/>
              <a:t>, metallic taste in mouth, tingling</a:t>
            </a:r>
          </a:p>
          <a:p>
            <a:r>
              <a:rPr lang="en-GB" dirty="0"/>
              <a:t>Contact currents: (metal object not grounded) shock or </a:t>
            </a:r>
            <a:r>
              <a:rPr lang="en-GB" dirty="0" smtClean="0"/>
              <a:t>burns</a:t>
            </a:r>
          </a:p>
          <a:p>
            <a:endParaRPr lang="en-GB" dirty="0"/>
          </a:p>
          <a:p>
            <a:r>
              <a:rPr lang="en-GB" dirty="0" smtClean="0"/>
              <a:t>Shielding is possible: Faraday Cage, best at source.</a:t>
            </a:r>
            <a:endParaRPr lang="en-GB" dirty="0"/>
          </a:p>
        </p:txBody>
      </p:sp>
    </p:spTree>
    <p:extLst>
      <p:ext uri="{BB962C8B-B14F-4D97-AF65-F5344CB8AC3E}">
        <p14:creationId xmlns:p14="http://schemas.microsoft.com/office/powerpoint/2010/main" val="26791497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60016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2</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899291"/>
            <a:ext cx="7543800" cy="5372100"/>
          </a:xfrm>
          <a:prstGeom prst="rect">
            <a:avLst/>
          </a:prstGeom>
        </p:spPr>
      </p:pic>
    </p:spTree>
    <p:extLst>
      <p:ext uri="{BB962C8B-B14F-4D97-AF65-F5344CB8AC3E}">
        <p14:creationId xmlns:p14="http://schemas.microsoft.com/office/powerpoint/2010/main" val="10558305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 y="1066800"/>
            <a:ext cx="8229600" cy="4893647"/>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20</a:t>
            </a:fld>
            <a:endParaRPr lang="en-US"/>
          </a:p>
        </p:txBody>
      </p:sp>
      <p:sp>
        <p:nvSpPr>
          <p:cNvPr id="2" name="TextBox 1"/>
          <p:cNvSpPr txBox="1"/>
          <p:nvPr/>
        </p:nvSpPr>
        <p:spPr>
          <a:xfrm>
            <a:off x="762000" y="1295400"/>
            <a:ext cx="6934200" cy="369332"/>
          </a:xfrm>
          <a:prstGeom prst="rect">
            <a:avLst/>
          </a:prstGeom>
          <a:solidFill>
            <a:schemeClr val="accent3">
              <a:lumMod val="20000"/>
              <a:lumOff val="80000"/>
            </a:schemeClr>
          </a:solidFill>
          <a:ln>
            <a:solidFill>
              <a:schemeClr val="accent3">
                <a:lumMod val="75000"/>
              </a:schemeClr>
            </a:solidFill>
          </a:ln>
        </p:spPr>
        <p:txBody>
          <a:bodyPr wrap="square" rtlCol="0">
            <a:spAutoFit/>
          </a:bodyPr>
          <a:lstStyle/>
          <a:p>
            <a:r>
              <a:rPr lang="en-GB" dirty="0" smtClean="0"/>
              <a:t>Do </a:t>
            </a:r>
            <a:r>
              <a:rPr lang="en-GB" b="1" i="1" u="sng" dirty="0" smtClean="0"/>
              <a:t>not</a:t>
            </a:r>
            <a:r>
              <a:rPr lang="en-GB" dirty="0" smtClean="0"/>
              <a:t> do this at home….</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4153" y="1079799"/>
            <a:ext cx="3452648" cy="4918854"/>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199" y="2242519"/>
            <a:ext cx="4776953" cy="3765086"/>
          </a:xfrm>
          <a:prstGeom prst="rect">
            <a:avLst/>
          </a:prstGeom>
        </p:spPr>
      </p:pic>
    </p:spTree>
    <p:extLst>
      <p:ext uri="{BB962C8B-B14F-4D97-AF65-F5344CB8AC3E}">
        <p14:creationId xmlns:p14="http://schemas.microsoft.com/office/powerpoint/2010/main" val="39078478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 y="1066800"/>
            <a:ext cx="8229600" cy="4893647"/>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21</a:t>
            </a:fld>
            <a:endParaRPr lang="en-US"/>
          </a:p>
        </p:txBody>
      </p:sp>
      <p:sp>
        <p:nvSpPr>
          <p:cNvPr id="2" name="TextBox 1"/>
          <p:cNvSpPr txBox="1"/>
          <p:nvPr/>
        </p:nvSpPr>
        <p:spPr>
          <a:xfrm>
            <a:off x="454570" y="1064173"/>
            <a:ext cx="1698479" cy="646331"/>
          </a:xfrm>
          <a:prstGeom prst="rect">
            <a:avLst/>
          </a:prstGeom>
          <a:solidFill>
            <a:schemeClr val="accent3">
              <a:lumMod val="20000"/>
              <a:lumOff val="80000"/>
            </a:schemeClr>
          </a:solidFill>
          <a:ln>
            <a:solidFill>
              <a:schemeClr val="accent3">
                <a:lumMod val="75000"/>
              </a:schemeClr>
            </a:solidFill>
          </a:ln>
        </p:spPr>
        <p:txBody>
          <a:bodyPr wrap="square" rtlCol="0">
            <a:spAutoFit/>
          </a:bodyPr>
          <a:lstStyle/>
          <a:p>
            <a:r>
              <a:rPr lang="en-GB" dirty="0" smtClean="0"/>
              <a:t>…but Do try this….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3051" y="1082566"/>
            <a:ext cx="6533750" cy="4877881"/>
          </a:xfrm>
          <a:prstGeom prst="rect">
            <a:avLst/>
          </a:prstGeom>
        </p:spPr>
      </p:pic>
    </p:spTree>
    <p:extLst>
      <p:ext uri="{BB962C8B-B14F-4D97-AF65-F5344CB8AC3E}">
        <p14:creationId xmlns:p14="http://schemas.microsoft.com/office/powerpoint/2010/main" val="40369475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 y="990600"/>
            <a:ext cx="8229600" cy="5262979"/>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p:txBody>
      </p:sp>
      <p:sp>
        <p:nvSpPr>
          <p:cNvPr id="3" name="Footer Placeholder 2"/>
          <p:cNvSpPr>
            <a:spLocks noGrp="1"/>
          </p:cNvSpPr>
          <p:nvPr>
            <p:ph type="ftr" sz="quarter" idx="12"/>
          </p:nvPr>
        </p:nvSpPr>
        <p:spPr/>
        <p:txBody>
          <a:bodyPr/>
          <a:lstStyle/>
          <a:p>
            <a:pPr>
              <a:defRPr/>
            </a:pPr>
            <a:r>
              <a:rPr lang="en-GB" dirty="0"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22</a:t>
            </a:fld>
            <a:endParaRPr lang="en-US"/>
          </a:p>
        </p:txBody>
      </p:sp>
      <p:sp>
        <p:nvSpPr>
          <p:cNvPr id="2" name="TextBox 1"/>
          <p:cNvSpPr txBox="1"/>
          <p:nvPr/>
        </p:nvSpPr>
        <p:spPr>
          <a:xfrm>
            <a:off x="457201" y="1143000"/>
            <a:ext cx="8534400" cy="5078313"/>
          </a:xfrm>
          <a:prstGeom prst="rect">
            <a:avLst/>
          </a:prstGeom>
          <a:noFill/>
        </p:spPr>
        <p:txBody>
          <a:bodyPr wrap="square" rtlCol="0">
            <a:spAutoFit/>
          </a:bodyPr>
          <a:lstStyle/>
          <a:p>
            <a:r>
              <a:rPr lang="en-GB" b="1" dirty="0" smtClean="0">
                <a:solidFill>
                  <a:srgbClr val="FF0000"/>
                </a:solidFill>
              </a:rPr>
              <a:t>RF Electro-Magnetic Fields</a:t>
            </a:r>
          </a:p>
          <a:p>
            <a:endParaRPr lang="en-GB" dirty="0" smtClean="0"/>
          </a:p>
          <a:p>
            <a:r>
              <a:rPr lang="en-GB" dirty="0" smtClean="0"/>
              <a:t>Heating effects in tissue</a:t>
            </a:r>
            <a:endParaRPr lang="en-GB" dirty="0"/>
          </a:p>
          <a:p>
            <a:endParaRPr lang="en-GB" dirty="0" smtClean="0"/>
          </a:p>
          <a:p>
            <a:endParaRPr lang="en-GB" b="1" dirty="0" smtClean="0"/>
          </a:p>
          <a:p>
            <a:endParaRPr lang="en-GB" b="1" dirty="0"/>
          </a:p>
          <a:p>
            <a:endParaRPr lang="en-GB" b="1" dirty="0" smtClean="0"/>
          </a:p>
          <a:p>
            <a:endParaRPr lang="en-GB" b="1" dirty="0"/>
          </a:p>
          <a:p>
            <a:endParaRPr lang="en-GB" b="1" dirty="0" smtClean="0"/>
          </a:p>
          <a:p>
            <a:endParaRPr lang="en-GB" b="1" dirty="0"/>
          </a:p>
          <a:p>
            <a:endParaRPr lang="en-GB" b="1" dirty="0" smtClean="0"/>
          </a:p>
          <a:p>
            <a:endParaRPr lang="en-GB" b="1" dirty="0"/>
          </a:p>
          <a:p>
            <a:endParaRPr lang="en-GB" b="1" dirty="0" smtClean="0"/>
          </a:p>
          <a:p>
            <a:endParaRPr lang="en-GB" b="1" dirty="0"/>
          </a:p>
          <a:p>
            <a:endParaRPr lang="en-GB" dirty="0" smtClean="0"/>
          </a:p>
          <a:p>
            <a:endParaRPr lang="en-GB" dirty="0"/>
          </a:p>
          <a:p>
            <a:r>
              <a:rPr lang="en-GB" dirty="0" smtClean="0"/>
              <a:t>Above 6GHz the RF power is absorbed near the surface, so incident power density is used </a:t>
            </a:r>
            <a:r>
              <a:rPr lang="en-GB" dirty="0" smtClean="0"/>
              <a:t>to define the limits.</a:t>
            </a:r>
            <a:endParaRPr lang="en-GB" dirty="0" smtClean="0"/>
          </a:p>
        </p:txBody>
      </p:sp>
      <p:pic>
        <p:nvPicPr>
          <p:cNvPr id="4" name="Picture 3"/>
          <p:cNvPicPr>
            <a:picLocks noChangeAspect="1"/>
          </p:cNvPicPr>
          <p:nvPr/>
        </p:nvPicPr>
        <p:blipFill>
          <a:blip r:embed="rId3"/>
          <a:stretch>
            <a:fillRect/>
          </a:stretch>
        </p:blipFill>
        <p:spPr>
          <a:xfrm>
            <a:off x="814498" y="2057399"/>
            <a:ext cx="7491302" cy="1746353"/>
          </a:xfrm>
          <a:prstGeom prst="rect">
            <a:avLst/>
          </a:prstGeom>
        </p:spPr>
      </p:pic>
      <p:pic>
        <p:nvPicPr>
          <p:cNvPr id="7" name="Picture 6"/>
          <p:cNvPicPr>
            <a:picLocks noChangeAspect="1"/>
          </p:cNvPicPr>
          <p:nvPr/>
        </p:nvPicPr>
        <p:blipFill>
          <a:blip r:embed="rId4"/>
          <a:stretch>
            <a:fillRect/>
          </a:stretch>
        </p:blipFill>
        <p:spPr>
          <a:xfrm>
            <a:off x="814498" y="4051259"/>
            <a:ext cx="7491302" cy="1333784"/>
          </a:xfrm>
          <a:prstGeom prst="rect">
            <a:avLst/>
          </a:prstGeom>
        </p:spPr>
      </p:pic>
    </p:spTree>
    <p:extLst>
      <p:ext uri="{BB962C8B-B14F-4D97-AF65-F5344CB8AC3E}">
        <p14:creationId xmlns:p14="http://schemas.microsoft.com/office/powerpoint/2010/main" val="19792862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5029200"/>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23</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381097"/>
            <a:ext cx="8053387" cy="6019703"/>
          </a:xfrm>
          <a:prstGeom prst="rect">
            <a:avLst/>
          </a:prstGeom>
          <a:ln w="28575">
            <a:solidFill>
              <a:srgbClr val="92D050"/>
            </a:solidFill>
          </a:ln>
        </p:spPr>
      </p:pic>
    </p:spTree>
    <p:extLst>
      <p:ext uri="{BB962C8B-B14F-4D97-AF65-F5344CB8AC3E}">
        <p14:creationId xmlns:p14="http://schemas.microsoft.com/office/powerpoint/2010/main" val="31866445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5029200"/>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24</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381000"/>
            <a:ext cx="6899844" cy="6019800"/>
          </a:xfrm>
          <a:prstGeom prst="rect">
            <a:avLst/>
          </a:prstGeom>
          <a:ln>
            <a:solidFill>
              <a:srgbClr val="92D050"/>
            </a:solidFill>
          </a:ln>
        </p:spPr>
      </p:pic>
    </p:spTree>
    <p:extLst>
      <p:ext uri="{BB962C8B-B14F-4D97-AF65-F5344CB8AC3E}">
        <p14:creationId xmlns:p14="http://schemas.microsoft.com/office/powerpoint/2010/main" val="38982004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60016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25</a:t>
            </a:fld>
            <a:endParaRPr lang="en-US"/>
          </a:p>
        </p:txBody>
      </p:sp>
      <p:sp>
        <p:nvSpPr>
          <p:cNvPr id="2" name="TextBox 1"/>
          <p:cNvSpPr txBox="1"/>
          <p:nvPr/>
        </p:nvSpPr>
        <p:spPr>
          <a:xfrm>
            <a:off x="762000" y="1295400"/>
            <a:ext cx="6934200" cy="4524315"/>
          </a:xfrm>
          <a:prstGeom prst="rect">
            <a:avLst/>
          </a:prstGeom>
          <a:solidFill>
            <a:schemeClr val="accent3">
              <a:lumMod val="20000"/>
              <a:lumOff val="80000"/>
            </a:schemeClr>
          </a:solidFill>
          <a:ln>
            <a:solidFill>
              <a:schemeClr val="accent3">
                <a:lumMod val="75000"/>
              </a:schemeClr>
            </a:solidFill>
          </a:ln>
        </p:spPr>
        <p:txBody>
          <a:bodyPr wrap="square" rtlCol="0">
            <a:spAutoFit/>
          </a:bodyPr>
          <a:lstStyle/>
          <a:p>
            <a:r>
              <a:rPr lang="en-GB" dirty="0" smtClean="0"/>
              <a:t>Radio Frequency  EM waves:</a:t>
            </a:r>
          </a:p>
          <a:p>
            <a:endParaRPr lang="en-GB" dirty="0"/>
          </a:p>
          <a:p>
            <a:r>
              <a:rPr lang="en-GB" b="1" dirty="0" smtClean="0"/>
              <a:t>Sources:</a:t>
            </a:r>
            <a:r>
              <a:rPr lang="en-GB" dirty="0" smtClean="0"/>
              <a:t> </a:t>
            </a:r>
          </a:p>
          <a:p>
            <a:r>
              <a:rPr lang="en-GB" dirty="0" smtClean="0"/>
              <a:t>Telecoms transmitters: not </a:t>
            </a:r>
            <a:r>
              <a:rPr lang="en-GB" dirty="0" smtClean="0"/>
              <a:t>accessible, restricted access. </a:t>
            </a:r>
            <a:endParaRPr lang="en-GB" dirty="0" smtClean="0"/>
          </a:p>
          <a:p>
            <a:r>
              <a:rPr lang="en-GB" dirty="0" err="1" smtClean="0"/>
              <a:t>WiFi</a:t>
            </a:r>
            <a:r>
              <a:rPr lang="en-GB" dirty="0" smtClean="0"/>
              <a:t>: very low level. </a:t>
            </a:r>
          </a:p>
          <a:p>
            <a:r>
              <a:rPr lang="en-GB" dirty="0" smtClean="0"/>
              <a:t>Mobile phone: exceeds low action level, consider not using 24/7.</a:t>
            </a:r>
          </a:p>
          <a:p>
            <a:endParaRPr lang="en-GB" dirty="0"/>
          </a:p>
          <a:p>
            <a:r>
              <a:rPr lang="en-GB" dirty="0" smtClean="0"/>
              <a:t> “home made” experimental equipment? Have it checked.</a:t>
            </a:r>
          </a:p>
          <a:p>
            <a:r>
              <a:rPr lang="en-GB" dirty="0" smtClean="0"/>
              <a:t>RF connections (waveguide or coax) may have leaks if incorrectly assembled, RF leakage detectors are commercially available.</a:t>
            </a:r>
          </a:p>
          <a:p>
            <a:endParaRPr lang="en-GB" dirty="0"/>
          </a:p>
          <a:p>
            <a:endParaRPr lang="en-GB" dirty="0" smtClean="0"/>
          </a:p>
          <a:p>
            <a:endParaRPr lang="en-GB" dirty="0"/>
          </a:p>
          <a:p>
            <a:endParaRPr lang="en-GB" dirty="0" smtClean="0"/>
          </a:p>
          <a:p>
            <a:endParaRPr lang="en-GB" dirty="0"/>
          </a:p>
          <a:p>
            <a:endParaRPr lang="en-GB"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359" y="4222422"/>
            <a:ext cx="3699641" cy="1964955"/>
          </a:xfrm>
          <a:prstGeom prst="rect">
            <a:avLst/>
          </a:prstGeom>
          <a:ln>
            <a:solidFill>
              <a:schemeClr val="accent3">
                <a:lumMod val="75000"/>
              </a:schemeClr>
            </a:solidFill>
          </a:ln>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35365" y="4171890"/>
            <a:ext cx="4429125" cy="1647825"/>
          </a:xfrm>
          <a:prstGeom prst="rect">
            <a:avLst/>
          </a:prstGeom>
          <a:ln>
            <a:solidFill>
              <a:schemeClr val="accent3">
                <a:lumMod val="50000"/>
              </a:schemeClr>
            </a:solidFill>
          </a:ln>
        </p:spPr>
      </p:pic>
    </p:spTree>
    <p:extLst>
      <p:ext uri="{BB962C8B-B14F-4D97-AF65-F5344CB8AC3E}">
        <p14:creationId xmlns:p14="http://schemas.microsoft.com/office/powerpoint/2010/main" val="41538260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1"/>
            <a:ext cx="9144000" cy="5632311"/>
          </a:xfrm>
          <a:prstGeom prst="rect">
            <a:avLst/>
          </a:prstGeom>
          <a:ln>
            <a:solidFill>
              <a:schemeClr val="accent3">
                <a:lumMod val="50000"/>
              </a:schemeClr>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26</a:t>
            </a:fld>
            <a:endParaRPr lang="en-US"/>
          </a:p>
        </p:txBody>
      </p:sp>
      <p:sp>
        <p:nvSpPr>
          <p:cNvPr id="2" name="TextBox 1"/>
          <p:cNvSpPr txBox="1"/>
          <p:nvPr/>
        </p:nvSpPr>
        <p:spPr>
          <a:xfrm flipH="1">
            <a:off x="228597" y="1143000"/>
            <a:ext cx="8610602" cy="3693319"/>
          </a:xfrm>
          <a:prstGeom prst="rect">
            <a:avLst/>
          </a:prstGeom>
          <a:solidFill>
            <a:schemeClr val="accent3">
              <a:lumMod val="20000"/>
              <a:lumOff val="80000"/>
            </a:schemeClr>
          </a:solidFill>
          <a:ln>
            <a:solidFill>
              <a:schemeClr val="accent3">
                <a:lumMod val="50000"/>
              </a:schemeClr>
            </a:solidFill>
          </a:ln>
        </p:spPr>
        <p:txBody>
          <a:bodyPr wrap="square" rtlCol="0">
            <a:spAutoFit/>
          </a:bodyPr>
          <a:lstStyle/>
          <a:p>
            <a:r>
              <a:rPr lang="en-GB" dirty="0" smtClean="0"/>
              <a:t>From 300GHz we consider the radiation as infra red heat, absorbed </a:t>
            </a:r>
            <a:r>
              <a:rPr lang="en-GB" dirty="0" smtClean="0"/>
              <a:t>near </a:t>
            </a:r>
            <a:r>
              <a:rPr lang="en-GB" dirty="0" smtClean="0"/>
              <a:t>the surface.</a:t>
            </a:r>
          </a:p>
          <a:p>
            <a:endParaRPr lang="en-GB" dirty="0"/>
          </a:p>
          <a:p>
            <a:r>
              <a:rPr lang="en-GB" dirty="0" smtClean="0"/>
              <a:t>Exposure Limit Value = 100W/m</a:t>
            </a:r>
            <a:r>
              <a:rPr lang="en-GB" b="1" baseline="30000" dirty="0" smtClean="0"/>
              <a:t>2</a:t>
            </a:r>
            <a:r>
              <a:rPr lang="en-GB" dirty="0" smtClean="0"/>
              <a:t> for exposure over 1000s (corneal burns </a:t>
            </a:r>
            <a:r>
              <a:rPr lang="en-GB" dirty="0" smtClean="0"/>
              <a:t>etc.) </a:t>
            </a:r>
            <a:endParaRPr lang="en-GB" dirty="0" smtClean="0"/>
          </a:p>
          <a:p>
            <a:endParaRPr lang="en-GB" dirty="0"/>
          </a:p>
          <a:p>
            <a:r>
              <a:rPr lang="en-GB" dirty="0" smtClean="0"/>
              <a:t>and</a:t>
            </a:r>
          </a:p>
          <a:p>
            <a:endParaRPr lang="en-GB" dirty="0"/>
          </a:p>
          <a:p>
            <a:r>
              <a:rPr lang="en-GB" dirty="0" smtClean="0"/>
              <a:t>20000 t</a:t>
            </a:r>
            <a:r>
              <a:rPr lang="en-GB" b="1" baseline="30000" dirty="0" smtClean="0"/>
              <a:t>0.25</a:t>
            </a:r>
            <a:r>
              <a:rPr lang="en-GB" dirty="0" smtClean="0"/>
              <a:t> J/m</a:t>
            </a:r>
            <a:r>
              <a:rPr lang="en-GB" b="1" baseline="30000" dirty="0" smtClean="0"/>
              <a:t>2</a:t>
            </a:r>
            <a:r>
              <a:rPr lang="en-GB" dirty="0" smtClean="0"/>
              <a:t> for skin burns (exposures less than 10 seconds)</a:t>
            </a:r>
          </a:p>
          <a:p>
            <a:endParaRPr lang="en-GB" dirty="0" smtClean="0"/>
          </a:p>
          <a:p>
            <a:r>
              <a:rPr lang="en-GB" dirty="0" smtClean="0"/>
              <a:t>The average human body is an Infra red emitter of about 100W. </a:t>
            </a:r>
            <a:endParaRPr lang="en-GB" dirty="0" smtClean="0"/>
          </a:p>
          <a:p>
            <a:endParaRPr lang="en-GB" dirty="0"/>
          </a:p>
          <a:p>
            <a:r>
              <a:rPr lang="en-GB" dirty="0" smtClean="0"/>
              <a:t>Burns would penetrate beneath the skin.</a:t>
            </a:r>
          </a:p>
          <a:p>
            <a:endParaRPr lang="en-GB" dirty="0"/>
          </a:p>
        </p:txBody>
      </p:sp>
      <p:sp>
        <p:nvSpPr>
          <p:cNvPr id="3" name="Footer Placeholder 2"/>
          <p:cNvSpPr>
            <a:spLocks noGrp="1"/>
          </p:cNvSpPr>
          <p:nvPr>
            <p:ph type="ftr" sz="quarter" idx="12"/>
          </p:nvPr>
        </p:nvSpPr>
        <p:spPr>
          <a:solidFill>
            <a:schemeClr val="bg1"/>
          </a:solidFill>
          <a:ln>
            <a:solidFill>
              <a:schemeClr val="accent3">
                <a:lumMod val="50000"/>
              </a:schemeClr>
            </a:solidFill>
          </a:ln>
        </p:spPr>
        <p:txBody>
          <a:bodyPr/>
          <a:lstStyle/>
          <a:p>
            <a:pPr>
              <a:defRPr/>
            </a:pPr>
            <a:r>
              <a:rPr lang="en-GB" dirty="0" smtClean="0"/>
              <a:t>2018 NIR Awareness</a:t>
            </a:r>
            <a:endParaRPr lang="en-US" dirty="0"/>
          </a:p>
        </p:txBody>
      </p:sp>
    </p:spTree>
    <p:extLst>
      <p:ext uri="{BB962C8B-B14F-4D97-AF65-F5344CB8AC3E}">
        <p14:creationId xmlns:p14="http://schemas.microsoft.com/office/powerpoint/2010/main" val="39299760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60016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400" dirty="0" smtClean="0"/>
              <a:t>Optical Hazards</a:t>
            </a:r>
          </a:p>
          <a:p>
            <a:r>
              <a:rPr lang="en-US" sz="2400" dirty="0" smtClean="0"/>
              <a:t>Light can harm your eyes and skin: i.e. sunlight and bright sources</a:t>
            </a:r>
          </a:p>
          <a:p>
            <a:r>
              <a:rPr lang="en-US" sz="2400" dirty="0" smtClean="0"/>
              <a:t>Laser beams do not follow the 1/r</a:t>
            </a:r>
            <a:r>
              <a:rPr lang="en-US" sz="2400" baseline="30000" dirty="0" smtClean="0"/>
              <a:t>2</a:t>
            </a:r>
            <a:r>
              <a:rPr lang="en-US" sz="2400" dirty="0" smtClean="0"/>
              <a:t> law : hazard over long distances</a:t>
            </a:r>
            <a:endParaRPr lang="en-US" sz="2400" dirty="0"/>
          </a:p>
          <a:p>
            <a:endParaRPr lang="en-US" sz="2400" dirty="0" smtClean="0"/>
          </a:p>
          <a:p>
            <a:endParaRPr lang="en-US" sz="2400" dirty="0"/>
          </a:p>
          <a:p>
            <a:endParaRPr lang="en-US" sz="2400" dirty="0" smtClean="0"/>
          </a:p>
          <a:p>
            <a:endParaRPr lang="en-US" sz="2400" dirty="0" smtClean="0"/>
          </a:p>
          <a:p>
            <a:endParaRPr lang="en-US" sz="2400" dirty="0"/>
          </a:p>
          <a:p>
            <a:endParaRPr lang="en-US" sz="2400" dirty="0" smtClean="0"/>
          </a:p>
          <a:p>
            <a:endParaRPr lang="en-US" sz="2400" dirty="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2062566"/>
            <a:ext cx="6237414" cy="4254025"/>
          </a:xfrm>
          <a:prstGeom prst="rect">
            <a:avLst/>
          </a:prstGeom>
          <a:ln>
            <a:solidFill>
              <a:srgbClr val="92D050"/>
            </a:solidFill>
          </a:ln>
        </p:spPr>
      </p:pic>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27</a:t>
            </a:fld>
            <a:endParaRPr lang="en-US"/>
          </a:p>
        </p:txBody>
      </p:sp>
    </p:spTree>
    <p:extLst>
      <p:ext uri="{BB962C8B-B14F-4D97-AF65-F5344CB8AC3E}">
        <p14:creationId xmlns:p14="http://schemas.microsoft.com/office/powerpoint/2010/main" val="9682316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59708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dirty="0" smtClean="0"/>
              <a:t>Optical Hazard depends on</a:t>
            </a:r>
          </a:p>
          <a:p>
            <a:r>
              <a:rPr lang="en-US" sz="2000" dirty="0" smtClean="0"/>
              <a:t>Wavelength, pulse duration</a:t>
            </a:r>
          </a:p>
          <a:p>
            <a:r>
              <a:rPr lang="en-US" sz="2000" dirty="0" smtClean="0"/>
              <a:t>And energy.</a:t>
            </a:r>
          </a:p>
          <a:p>
            <a:endParaRPr lang="en-US" sz="2000" dirty="0" smtClean="0"/>
          </a:p>
          <a:p>
            <a:r>
              <a:rPr lang="en-US" sz="2000" dirty="0" smtClean="0"/>
              <a:t>We calculate the energy density</a:t>
            </a:r>
          </a:p>
          <a:p>
            <a:r>
              <a:rPr lang="en-US" sz="2000" dirty="0" smtClean="0"/>
              <a:t> and apply EN207 standards to</a:t>
            </a:r>
          </a:p>
          <a:p>
            <a:r>
              <a:rPr lang="en-US" sz="2000" dirty="0"/>
              <a:t> </a:t>
            </a:r>
            <a:r>
              <a:rPr lang="en-US" sz="2000" dirty="0" smtClean="0"/>
              <a:t>find the safety glasses for eye</a:t>
            </a:r>
          </a:p>
          <a:p>
            <a:r>
              <a:rPr lang="en-US" sz="2000" dirty="0" smtClean="0"/>
              <a:t> protection.</a:t>
            </a:r>
          </a:p>
          <a:p>
            <a:endParaRPr lang="en-US" sz="2000" dirty="0" smtClean="0"/>
          </a:p>
          <a:p>
            <a:r>
              <a:rPr lang="en-US" sz="2000" dirty="0" smtClean="0"/>
              <a:t>We calculate the maximum </a:t>
            </a:r>
          </a:p>
          <a:p>
            <a:r>
              <a:rPr lang="en-US" sz="2000" dirty="0"/>
              <a:t> </a:t>
            </a:r>
            <a:r>
              <a:rPr lang="en-US" sz="2000" dirty="0" smtClean="0"/>
              <a:t>energy density for </a:t>
            </a:r>
            <a:r>
              <a:rPr lang="en-US" sz="2000" b="1" dirty="0" smtClean="0"/>
              <a:t>skin</a:t>
            </a:r>
          </a:p>
          <a:p>
            <a:r>
              <a:rPr lang="en-US" sz="2000" b="1" dirty="0" smtClean="0"/>
              <a:t> exposure too</a:t>
            </a:r>
            <a:r>
              <a:rPr lang="en-US" sz="2000" dirty="0" smtClean="0"/>
              <a:t>. This may give a</a:t>
            </a:r>
          </a:p>
          <a:p>
            <a:r>
              <a:rPr lang="en-US" sz="2000" dirty="0" smtClean="0"/>
              <a:t> safe working distance even when </a:t>
            </a:r>
          </a:p>
          <a:p>
            <a:r>
              <a:rPr lang="en-US" sz="2000" dirty="0" smtClean="0"/>
              <a:t>glasses are used.</a:t>
            </a:r>
          </a:p>
          <a:p>
            <a:endParaRPr lang="en-US" sz="2400" dirty="0" smtClean="0"/>
          </a:p>
          <a:p>
            <a:endParaRPr lang="en-US" sz="2400" dirty="0" smtClean="0"/>
          </a:p>
          <a:p>
            <a:r>
              <a:rPr lang="en-US" sz="2400" dirty="0" smtClean="0"/>
              <a:t>Class 2 lasers will damage the retina if stared into</a:t>
            </a:r>
            <a:r>
              <a:rPr lang="en-US" sz="2400" dirty="0" smtClean="0"/>
              <a:t>.</a:t>
            </a:r>
          </a:p>
          <a:p>
            <a:endParaRPr lang="en-US" sz="2000" dirty="0"/>
          </a:p>
          <a:p>
            <a:endParaRPr lang="en-US" sz="1000" dirty="0" smtClean="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9600" y="1095375"/>
            <a:ext cx="4419600" cy="4881726"/>
          </a:xfrm>
          <a:prstGeom prst="rect">
            <a:avLst/>
          </a:prstGeom>
        </p:spPr>
      </p:pic>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7" name="Slide Number Placeholder 6"/>
          <p:cNvSpPr>
            <a:spLocks noGrp="1"/>
          </p:cNvSpPr>
          <p:nvPr>
            <p:ph type="sldNum" sz="quarter" idx="10"/>
          </p:nvPr>
        </p:nvSpPr>
        <p:spPr/>
        <p:txBody>
          <a:bodyPr/>
          <a:lstStyle/>
          <a:p>
            <a:pPr>
              <a:defRPr/>
            </a:pPr>
            <a:fld id="{06258F5C-3F54-46F6-A5CC-6E05954C41BB}" type="slidenum">
              <a:rPr lang="en-US" smtClean="0"/>
              <a:pPr>
                <a:defRPr/>
              </a:pPr>
              <a:t>28</a:t>
            </a:fld>
            <a:endParaRPr lang="en-US"/>
          </a:p>
        </p:txBody>
      </p:sp>
    </p:spTree>
    <p:extLst>
      <p:ext uri="{BB962C8B-B14F-4D97-AF65-F5344CB8AC3E}">
        <p14:creationId xmlns:p14="http://schemas.microsoft.com/office/powerpoint/2010/main" val="6100322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544764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marL="342900" indent="-342900">
              <a:buFont typeface="Arial" panose="020B0604020202020204" pitchFamily="34" charset="0"/>
              <a:buChar char="•"/>
            </a:pPr>
            <a:endParaRPr lang="en-US" sz="2400" dirty="0" smtClean="0"/>
          </a:p>
          <a:p>
            <a:pPr marL="342900" indent="-342900">
              <a:buFont typeface="Arial" panose="020B0604020202020204" pitchFamily="34" charset="0"/>
              <a:buChar char="•"/>
            </a:pPr>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smtClean="0"/>
          </a:p>
          <a:p>
            <a:endParaRPr lang="en-US" sz="2400" dirty="0" smtClean="0"/>
          </a:p>
          <a:p>
            <a:r>
              <a:rPr lang="en-US" sz="2000" b="1" i="1" dirty="0" smtClean="0">
                <a:solidFill>
                  <a:srgbClr val="FF0000"/>
                </a:solidFill>
              </a:rPr>
              <a:t>  </a:t>
            </a:r>
            <a:endParaRPr lang="en-US" sz="2000" b="1" i="1" dirty="0" smtClean="0">
              <a:solidFill>
                <a:srgbClr val="FF0000"/>
              </a:solidFill>
            </a:endParaRPr>
          </a:p>
          <a:p>
            <a:endParaRPr lang="en-US" sz="2000" b="1" i="1" dirty="0">
              <a:solidFill>
                <a:srgbClr val="FF0000"/>
              </a:solidFill>
            </a:endParaRPr>
          </a:p>
          <a:p>
            <a:r>
              <a:rPr lang="en-US" sz="2000" b="1" i="1" dirty="0" smtClean="0">
                <a:solidFill>
                  <a:srgbClr val="FF0000"/>
                </a:solidFill>
              </a:rPr>
              <a:t> </a:t>
            </a:r>
            <a:endParaRPr lang="en-US" sz="2000" b="1" i="1" dirty="0" smtClean="0">
              <a:solidFill>
                <a:srgbClr val="FF0000"/>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057304"/>
            <a:ext cx="8458199" cy="4895183"/>
          </a:xfrm>
          <a:prstGeom prst="rect">
            <a:avLst/>
          </a:prstGeom>
          <a:ln>
            <a:solidFill>
              <a:srgbClr val="92D050"/>
            </a:solidFill>
          </a:ln>
        </p:spPr>
      </p:pic>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29</a:t>
            </a:fld>
            <a:endParaRPr lang="en-US"/>
          </a:p>
        </p:txBody>
      </p:sp>
    </p:spTree>
    <p:extLst>
      <p:ext uri="{BB962C8B-B14F-4D97-AF65-F5344CB8AC3E}">
        <p14:creationId xmlns:p14="http://schemas.microsoft.com/office/powerpoint/2010/main" val="24393159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60016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3</a:t>
            </a:fld>
            <a:endParaRPr lang="en-US"/>
          </a:p>
        </p:txBody>
      </p:sp>
      <p:pic>
        <p:nvPicPr>
          <p:cNvPr id="4" name="Picture 3"/>
          <p:cNvPicPr>
            <a:picLocks noChangeAspect="1"/>
          </p:cNvPicPr>
          <p:nvPr/>
        </p:nvPicPr>
        <p:blipFill>
          <a:blip r:embed="rId3"/>
          <a:stretch>
            <a:fillRect/>
          </a:stretch>
        </p:blipFill>
        <p:spPr>
          <a:xfrm>
            <a:off x="327211" y="911155"/>
            <a:ext cx="8489577" cy="5486400"/>
          </a:xfrm>
          <a:prstGeom prst="rect">
            <a:avLst/>
          </a:prstGeom>
        </p:spPr>
      </p:pic>
    </p:spTree>
    <p:extLst>
      <p:ext uri="{BB962C8B-B14F-4D97-AF65-F5344CB8AC3E}">
        <p14:creationId xmlns:p14="http://schemas.microsoft.com/office/powerpoint/2010/main" val="8109858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483209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marL="342900" indent="-342900">
              <a:buFont typeface="Arial" panose="020B0604020202020204" pitchFamily="34" charset="0"/>
              <a:buChar char="•"/>
            </a:pPr>
            <a:endParaRPr lang="en-US" sz="2400" dirty="0" smtClean="0"/>
          </a:p>
          <a:p>
            <a:pPr marL="342900" indent="-342900">
              <a:buFont typeface="Arial" panose="020B0604020202020204" pitchFamily="34" charset="0"/>
              <a:buChar char="•"/>
            </a:pPr>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smtClean="0"/>
          </a:p>
          <a:p>
            <a:endParaRPr lang="en-US" sz="2400" dirty="0" smtClean="0"/>
          </a:p>
          <a:p>
            <a:r>
              <a:rPr lang="en-US" sz="2000" b="1" i="1" dirty="0" smtClean="0">
                <a:solidFill>
                  <a:srgbClr val="FF0000"/>
                </a:solidFill>
              </a:rPr>
              <a:t>   </a:t>
            </a:r>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30</a:t>
            </a:fld>
            <a:endParaRPr lang="en-US"/>
          </a:p>
        </p:txBody>
      </p:sp>
      <p:sp>
        <p:nvSpPr>
          <p:cNvPr id="2" name="TextBox 1"/>
          <p:cNvSpPr txBox="1"/>
          <p:nvPr/>
        </p:nvSpPr>
        <p:spPr>
          <a:xfrm>
            <a:off x="991532" y="1447800"/>
            <a:ext cx="7160935" cy="3139321"/>
          </a:xfrm>
          <a:prstGeom prst="rect">
            <a:avLst/>
          </a:prstGeom>
          <a:noFill/>
        </p:spPr>
        <p:txBody>
          <a:bodyPr wrap="none" rtlCol="0">
            <a:spAutoFit/>
          </a:bodyPr>
          <a:lstStyle/>
          <a:p>
            <a:r>
              <a:rPr lang="en-GB" dirty="0" smtClean="0"/>
              <a:t>Lasers are classified and controlled by their risk level</a:t>
            </a:r>
          </a:p>
          <a:p>
            <a:endParaRPr lang="en-GB" dirty="0"/>
          </a:p>
          <a:p>
            <a:r>
              <a:rPr lang="en-GB" dirty="0" smtClean="0"/>
              <a:t>Class 1: no hazard</a:t>
            </a:r>
          </a:p>
          <a:p>
            <a:r>
              <a:rPr lang="en-GB" dirty="0" smtClean="0"/>
              <a:t>Class 2: blink reflex 0.25 sec visible light only (a bit dodgy) </a:t>
            </a:r>
          </a:p>
          <a:p>
            <a:r>
              <a:rPr lang="en-GB" dirty="0" smtClean="0"/>
              <a:t>Class 3: training recommended, interlocks and safe area working</a:t>
            </a:r>
          </a:p>
          <a:p>
            <a:r>
              <a:rPr lang="en-GB" dirty="0" smtClean="0"/>
              <a:t>Class 4: training essential, risk assessment, interlocked laser area…</a:t>
            </a:r>
          </a:p>
          <a:p>
            <a:endParaRPr lang="en-GB" dirty="0"/>
          </a:p>
          <a:p>
            <a:r>
              <a:rPr lang="en-GB" dirty="0" smtClean="0"/>
              <a:t>The classification follows the biological hazard level, </a:t>
            </a:r>
          </a:p>
          <a:p>
            <a:endParaRPr lang="en-GB" dirty="0" smtClean="0"/>
          </a:p>
          <a:p>
            <a:r>
              <a:rPr lang="en-GB" dirty="0" smtClean="0"/>
              <a:t>Class 4 : any laser exceeding 0.5W CW which is an ignition </a:t>
            </a:r>
          </a:p>
          <a:p>
            <a:r>
              <a:rPr lang="en-GB" dirty="0" smtClean="0"/>
              <a:t>and diffuse reflection hazard.</a:t>
            </a:r>
            <a:endParaRPr lang="en-GB" dirty="0"/>
          </a:p>
        </p:txBody>
      </p:sp>
    </p:spTree>
    <p:extLst>
      <p:ext uri="{BB962C8B-B14F-4D97-AF65-F5344CB8AC3E}">
        <p14:creationId xmlns:p14="http://schemas.microsoft.com/office/powerpoint/2010/main" val="33173353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5262979"/>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smtClean="0"/>
          </a:p>
          <a:p>
            <a:endParaRPr lang="en-US" sz="2400" dirty="0" smtClean="0"/>
          </a:p>
          <a:p>
            <a:r>
              <a:rPr lang="en-US" sz="2400" dirty="0" smtClean="0"/>
              <a:t>Code</a:t>
            </a:r>
            <a:r>
              <a:rPr lang="en-US" sz="2400" dirty="0" smtClean="0"/>
              <a:t>:</a:t>
            </a:r>
          </a:p>
          <a:p>
            <a:r>
              <a:rPr lang="en-US" sz="2400" dirty="0" smtClean="0"/>
              <a:t>720-725 DM LB5</a:t>
            </a:r>
          </a:p>
          <a:p>
            <a:r>
              <a:rPr lang="en-US" sz="2400" dirty="0" smtClean="0"/>
              <a:t>Wavelength in nm,</a:t>
            </a:r>
          </a:p>
          <a:p>
            <a:r>
              <a:rPr lang="en-US" sz="2400" dirty="0" smtClean="0"/>
              <a:t>DM= CW and short pulses</a:t>
            </a:r>
          </a:p>
          <a:p>
            <a:r>
              <a:rPr lang="en-US" sz="2400" dirty="0" smtClean="0"/>
              <a:t>LB5= EN207 coding OD5</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660" y="1010752"/>
            <a:ext cx="5502840" cy="28194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2551" y="2420452"/>
            <a:ext cx="4211449" cy="3693496"/>
          </a:xfrm>
          <a:prstGeom prst="rect">
            <a:avLst/>
          </a:prstGeom>
          <a:ln>
            <a:solidFill>
              <a:srgbClr val="92D050"/>
            </a:solidFill>
          </a:ln>
        </p:spPr>
      </p:pic>
      <p:sp>
        <p:nvSpPr>
          <p:cNvPr id="11" name="TextBox 10"/>
          <p:cNvSpPr txBox="1"/>
          <p:nvPr/>
        </p:nvSpPr>
        <p:spPr>
          <a:xfrm>
            <a:off x="6216159" y="1078468"/>
            <a:ext cx="2480166" cy="369332"/>
          </a:xfrm>
          <a:prstGeom prst="rect">
            <a:avLst/>
          </a:prstGeom>
          <a:noFill/>
        </p:spPr>
        <p:txBody>
          <a:bodyPr wrap="none" rtlCol="0">
            <a:spAutoFit/>
          </a:bodyPr>
          <a:lstStyle/>
          <a:p>
            <a:r>
              <a:rPr lang="en-US" dirty="0" smtClean="0"/>
              <a:t>Use only if CE marked</a:t>
            </a:r>
            <a:endParaRPr lang="en-GB" dirty="0"/>
          </a:p>
        </p:txBody>
      </p:sp>
      <p:sp>
        <p:nvSpPr>
          <p:cNvPr id="12" name="Oval 11"/>
          <p:cNvSpPr/>
          <p:nvPr/>
        </p:nvSpPr>
        <p:spPr>
          <a:xfrm>
            <a:off x="4838700" y="1203067"/>
            <a:ext cx="533400" cy="48946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p:cNvCxnSpPr>
            <a:stCxn id="12" idx="6"/>
          </p:cNvCxnSpPr>
          <p:nvPr/>
        </p:nvCxnSpPr>
        <p:spPr>
          <a:xfrm>
            <a:off x="5372100" y="1447800"/>
            <a:ext cx="29337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31</a:t>
            </a:fld>
            <a:endParaRPr lang="en-US"/>
          </a:p>
        </p:txBody>
      </p:sp>
    </p:spTree>
    <p:extLst>
      <p:ext uri="{BB962C8B-B14F-4D97-AF65-F5344CB8AC3E}">
        <p14:creationId xmlns:p14="http://schemas.microsoft.com/office/powerpoint/2010/main" val="14035847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5410200"/>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400" dirty="0" smtClean="0"/>
              <a:t>Non-Laser Light Sources</a:t>
            </a:r>
          </a:p>
          <a:p>
            <a:r>
              <a:rPr lang="en-US" sz="2400" dirty="0" smtClean="0"/>
              <a:t>These sources may also cause harm to eyes and skin, there are 15 different limit curves depending on the type of damage, wave length and exposure time.</a:t>
            </a:r>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r>
              <a:rPr lang="en-US" sz="2400" dirty="0" smtClean="0"/>
              <a:t>Seek advice! There will always be a safety responsible where you are working</a:t>
            </a:r>
            <a:r>
              <a:rPr lang="en-US" sz="2400" dirty="0" smtClean="0"/>
              <a:t>. EC marking = ok   (DIR 2006/25 EU)</a:t>
            </a:r>
            <a:endParaRPr lang="en-US" sz="2400" dirty="0" smtClean="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32</a:t>
            </a:fld>
            <a:endParaRPr lang="en-US"/>
          </a:p>
        </p:txBody>
      </p:sp>
      <p:pic>
        <p:nvPicPr>
          <p:cNvPr id="2" name="Picture 1"/>
          <p:cNvPicPr>
            <a:picLocks noChangeAspect="1"/>
          </p:cNvPicPr>
          <p:nvPr/>
        </p:nvPicPr>
        <p:blipFill>
          <a:blip r:embed="rId3"/>
          <a:stretch>
            <a:fillRect/>
          </a:stretch>
        </p:blipFill>
        <p:spPr>
          <a:xfrm>
            <a:off x="1143000" y="2362200"/>
            <a:ext cx="6781800" cy="2962975"/>
          </a:xfrm>
          <a:prstGeom prst="rect">
            <a:avLst/>
          </a:prstGeom>
          <a:ln>
            <a:solidFill>
              <a:srgbClr val="92D050"/>
            </a:solidFill>
          </a:ln>
        </p:spPr>
      </p:pic>
    </p:spTree>
    <p:extLst>
      <p:ext uri="{BB962C8B-B14F-4D97-AF65-F5344CB8AC3E}">
        <p14:creationId xmlns:p14="http://schemas.microsoft.com/office/powerpoint/2010/main" val="20309238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4893647"/>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33</a:t>
            </a:fld>
            <a:endParaRPr lang="en-US"/>
          </a:p>
        </p:txBody>
      </p:sp>
      <p:sp>
        <p:nvSpPr>
          <p:cNvPr id="2" name="TextBox 1"/>
          <p:cNvSpPr txBox="1"/>
          <p:nvPr/>
        </p:nvSpPr>
        <p:spPr>
          <a:xfrm>
            <a:off x="439186" y="1447800"/>
            <a:ext cx="8192814" cy="3200400"/>
          </a:xfrm>
          <a:prstGeom prst="rect">
            <a:avLst/>
          </a:prstGeom>
          <a:solidFill>
            <a:schemeClr val="accent3">
              <a:lumMod val="20000"/>
              <a:lumOff val="80000"/>
            </a:schemeClr>
          </a:solidFill>
          <a:ln>
            <a:solidFill>
              <a:srgbClr val="92D050"/>
            </a:solidFill>
          </a:ln>
        </p:spPr>
        <p:txBody>
          <a:bodyPr wrap="square" rtlCol="0">
            <a:spAutoFit/>
          </a:bodyPr>
          <a:lstStyle/>
          <a:p>
            <a:r>
              <a:rPr lang="en-GB" dirty="0" smtClean="0"/>
              <a:t>Ionizing, Photo-chemical and photo-sensitive effects.</a:t>
            </a:r>
          </a:p>
          <a:p>
            <a:endParaRPr lang="en-GB" dirty="0"/>
          </a:p>
          <a:p>
            <a:r>
              <a:rPr lang="en-GB" dirty="0" smtClean="0"/>
              <a:t>“Ionising” is usually considered to be UV </a:t>
            </a:r>
            <a:r>
              <a:rPr lang="el-GR" dirty="0" smtClean="0"/>
              <a:t>λ</a:t>
            </a:r>
            <a:r>
              <a:rPr lang="en-GB" dirty="0" smtClean="0"/>
              <a:t> shorter than 380nm, where skin cancer becomes a risk.</a:t>
            </a:r>
          </a:p>
          <a:p>
            <a:endParaRPr lang="en-GB" dirty="0" smtClean="0"/>
          </a:p>
          <a:p>
            <a:r>
              <a:rPr lang="en-GB" dirty="0" smtClean="0"/>
              <a:t>But visible light can excite biological cells which can cause skin reactions and sensitivities. Chemicals, some medicines and plants can all cause heightened photo-sensitivity to eyes and skin. </a:t>
            </a:r>
            <a:endParaRPr lang="en-GB" dirty="0"/>
          </a:p>
          <a:p>
            <a:endParaRPr lang="en-GB" dirty="0" smtClean="0"/>
          </a:p>
          <a:p>
            <a:endParaRPr lang="en-GB" dirty="0"/>
          </a:p>
          <a:p>
            <a:r>
              <a:rPr lang="en-GB" dirty="0" smtClean="0"/>
              <a:t> </a:t>
            </a:r>
            <a:endParaRPr lang="en-GB" dirty="0"/>
          </a:p>
        </p:txBody>
      </p:sp>
    </p:spTree>
    <p:extLst>
      <p:ext uri="{BB962C8B-B14F-4D97-AF65-F5344CB8AC3E}">
        <p14:creationId xmlns:p14="http://schemas.microsoft.com/office/powerpoint/2010/main" val="29433163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5029200"/>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34</a:t>
            </a:fld>
            <a:endParaRPr lang="en-US"/>
          </a:p>
        </p:txBody>
      </p:sp>
      <p:sp>
        <p:nvSpPr>
          <p:cNvPr id="2" name="TextBox 1"/>
          <p:cNvSpPr txBox="1"/>
          <p:nvPr/>
        </p:nvSpPr>
        <p:spPr>
          <a:xfrm>
            <a:off x="560800" y="1447800"/>
            <a:ext cx="8022400" cy="4247317"/>
          </a:xfrm>
          <a:prstGeom prst="rect">
            <a:avLst/>
          </a:prstGeom>
          <a:solidFill>
            <a:schemeClr val="accent3">
              <a:lumMod val="20000"/>
              <a:lumOff val="80000"/>
            </a:schemeClr>
          </a:solidFill>
          <a:ln>
            <a:solidFill>
              <a:schemeClr val="accent3">
                <a:lumMod val="50000"/>
              </a:schemeClr>
            </a:solidFill>
          </a:ln>
        </p:spPr>
        <p:txBody>
          <a:bodyPr wrap="square" rtlCol="0">
            <a:spAutoFit/>
          </a:bodyPr>
          <a:lstStyle/>
          <a:p>
            <a:r>
              <a:rPr lang="en-GB" dirty="0" smtClean="0"/>
              <a:t>Sound hazards.</a:t>
            </a:r>
          </a:p>
          <a:p>
            <a:endParaRPr lang="en-GB" dirty="0"/>
          </a:p>
          <a:p>
            <a:r>
              <a:rPr lang="en-GB" dirty="0" smtClean="0"/>
              <a:t>Ultra- and Infra- sound: sonic waves beyond our hearing range</a:t>
            </a:r>
          </a:p>
          <a:p>
            <a:endParaRPr lang="en-GB" dirty="0"/>
          </a:p>
          <a:p>
            <a:r>
              <a:rPr lang="en-GB" dirty="0" smtClean="0"/>
              <a:t>Can cause nausea, headaches and physical injury.</a:t>
            </a:r>
          </a:p>
          <a:p>
            <a:endParaRPr lang="en-GB" dirty="0"/>
          </a:p>
          <a:p>
            <a:r>
              <a:rPr lang="en-GB" dirty="0" smtClean="0"/>
              <a:t>May be caused by machinery or air or water cooling systems where a “resonant cavity” has been created, amplifying any turbulence noise. </a:t>
            </a:r>
          </a:p>
          <a:p>
            <a:r>
              <a:rPr lang="en-GB" dirty="0" smtClean="0"/>
              <a:t>Infra sound may be sensed as a vibration, an ultrasound vibrating surface is painful to touch. </a:t>
            </a:r>
          </a:p>
          <a:p>
            <a:endParaRPr lang="en-GB" dirty="0"/>
          </a:p>
          <a:p>
            <a:r>
              <a:rPr lang="en-GB" dirty="0" smtClean="0"/>
              <a:t>These can both be measured if in doubt</a:t>
            </a:r>
            <a:r>
              <a:rPr lang="en-GB" dirty="0" smtClean="0"/>
              <a:t>.</a:t>
            </a:r>
          </a:p>
          <a:p>
            <a:endParaRPr lang="en-GB" dirty="0"/>
          </a:p>
          <a:p>
            <a:r>
              <a:rPr lang="en-GB" dirty="0" smtClean="0"/>
              <a:t>Also pulsed electrical equipment: high power acoustic shock, but “low” average noise. </a:t>
            </a:r>
            <a:endParaRPr lang="en-GB" dirty="0"/>
          </a:p>
        </p:txBody>
      </p:sp>
    </p:spTree>
    <p:extLst>
      <p:ext uri="{BB962C8B-B14F-4D97-AF65-F5344CB8AC3E}">
        <p14:creationId xmlns:p14="http://schemas.microsoft.com/office/powerpoint/2010/main" val="30582050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5570756"/>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400" dirty="0" smtClean="0"/>
              <a:t>Free </a:t>
            </a:r>
            <a:r>
              <a:rPr lang="en-US" sz="2400" dirty="0" smtClean="0"/>
              <a:t>information is available from the EU in all EU languages:</a:t>
            </a:r>
          </a:p>
          <a:p>
            <a:pPr algn="ctr"/>
            <a:endParaRPr lang="en-US" sz="2400" dirty="0" smtClean="0"/>
          </a:p>
          <a:p>
            <a:pPr algn="ctr"/>
            <a:endParaRPr lang="en-US" sz="2400" dirty="0" smtClean="0"/>
          </a:p>
          <a:p>
            <a:pPr algn="ctr"/>
            <a:r>
              <a:rPr lang="en-GB" sz="2400" b="1" dirty="0">
                <a:hlinkClick r:id="rId3"/>
              </a:rPr>
              <a:t>https://</a:t>
            </a:r>
            <a:r>
              <a:rPr lang="en-GB" sz="2400" b="1" dirty="0" smtClean="0">
                <a:hlinkClick r:id="rId3"/>
              </a:rPr>
              <a:t>publications.europa.eu</a:t>
            </a:r>
            <a:endParaRPr lang="en-GB" sz="2400" b="1" dirty="0" smtClean="0"/>
          </a:p>
          <a:p>
            <a:pPr algn="ctr"/>
            <a:endParaRPr lang="en-GB" sz="2400" b="1" dirty="0" smtClean="0"/>
          </a:p>
          <a:p>
            <a:endParaRPr lang="en-GB" sz="2000" b="1" dirty="0" smtClean="0"/>
          </a:p>
          <a:p>
            <a:endParaRPr lang="en-GB" sz="2000" b="1" dirty="0" smtClean="0"/>
          </a:p>
          <a:p>
            <a:r>
              <a:rPr lang="en-GB" sz="2000" b="1" dirty="0" smtClean="0">
                <a:hlinkClick r:id="rId4"/>
              </a:rPr>
              <a:t>Non-binding </a:t>
            </a:r>
            <a:r>
              <a:rPr lang="en-GB" sz="2000" b="1" dirty="0">
                <a:hlinkClick r:id="rId4"/>
              </a:rPr>
              <a:t>guide to good practice for implementing Directive 2013/35/EU Electromagnetic Fields </a:t>
            </a:r>
            <a:r>
              <a:rPr lang="en-GB" sz="2000" b="1" dirty="0" smtClean="0">
                <a:hlinkClick r:id="rId4"/>
              </a:rPr>
              <a:t>Volume </a:t>
            </a:r>
            <a:r>
              <a:rPr lang="en-GB" sz="2000" b="1" dirty="0">
                <a:hlinkClick r:id="rId4"/>
              </a:rPr>
              <a:t>1, Practical guide </a:t>
            </a:r>
            <a:r>
              <a:rPr lang="en-GB" sz="2000" b="1" dirty="0" smtClean="0">
                <a:hlinkClick r:id="rId4"/>
              </a:rPr>
              <a:t>pp214</a:t>
            </a:r>
            <a:endParaRPr lang="en-GB" sz="2000" b="1" dirty="0" smtClean="0"/>
          </a:p>
          <a:p>
            <a:endParaRPr lang="en-GB" sz="2000" b="1" dirty="0"/>
          </a:p>
          <a:p>
            <a:pPr algn="ctr"/>
            <a:endParaRPr lang="en-US" sz="2400" dirty="0"/>
          </a:p>
          <a:p>
            <a:r>
              <a:rPr lang="en-GB" sz="2000" b="1" dirty="0">
                <a:hlinkClick r:id="rId5"/>
              </a:rPr>
              <a:t>Non-binding guide to good practice for implementing Directive 2006/25/EC </a:t>
            </a:r>
          </a:p>
          <a:p>
            <a:r>
              <a:rPr lang="en-GB" sz="2000" b="1" dirty="0">
                <a:hlinkClick r:id="rId5"/>
              </a:rPr>
              <a:t>"artificial optical radiation" </a:t>
            </a:r>
            <a:endParaRPr lang="en-GB" sz="2000" b="1" dirty="0"/>
          </a:p>
          <a:p>
            <a:pPr algn="ctr"/>
            <a:endParaRPr lang="en-US" sz="2400" dirty="0" smtClean="0"/>
          </a:p>
          <a:p>
            <a:pPr algn="ctr"/>
            <a:endParaRPr lang="en-US" sz="2400" dirty="0" smtClean="0"/>
          </a:p>
          <a:p>
            <a:pPr algn="ctr"/>
            <a:endParaRPr lang="en-US" sz="2400" dirty="0" smtClean="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35</a:t>
            </a:fld>
            <a:endParaRPr lang="en-US"/>
          </a:p>
        </p:txBody>
      </p:sp>
    </p:spTree>
    <p:extLst>
      <p:ext uri="{BB962C8B-B14F-4D97-AF65-F5344CB8AC3E}">
        <p14:creationId xmlns:p14="http://schemas.microsoft.com/office/powerpoint/2010/main" val="15741973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5262979"/>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r>
              <a:rPr lang="en-US" sz="2400" dirty="0" smtClean="0"/>
              <a:t>RECAP:</a:t>
            </a:r>
          </a:p>
          <a:p>
            <a:pPr algn="ctr"/>
            <a:r>
              <a:rPr lang="en-US" sz="2400" dirty="0" smtClean="0"/>
              <a:t>NIR covers a huge spectrum </a:t>
            </a:r>
            <a:endParaRPr lang="en-US" sz="2400" dirty="0"/>
          </a:p>
          <a:p>
            <a:pPr algn="ctr"/>
            <a:r>
              <a:rPr lang="en-US" sz="2400" dirty="0" smtClean="0"/>
              <a:t>Can cause a wide variety of health effects</a:t>
            </a:r>
            <a:endParaRPr lang="en-US" sz="2400" dirty="0" smtClean="0"/>
          </a:p>
          <a:p>
            <a:pPr algn="ctr"/>
            <a:r>
              <a:rPr lang="en-US" sz="2400" dirty="0" smtClean="0"/>
              <a:t>Standard EC marked equipment is safe</a:t>
            </a:r>
          </a:p>
          <a:p>
            <a:pPr algn="ctr"/>
            <a:r>
              <a:rPr lang="en-US" sz="2400" dirty="0" smtClean="0"/>
              <a:t>Follow operating instructions</a:t>
            </a:r>
            <a:endParaRPr lang="en-US" sz="2400" dirty="0"/>
          </a:p>
          <a:p>
            <a:pPr algn="ctr"/>
            <a:r>
              <a:rPr lang="en-US" sz="2400" dirty="0" smtClean="0"/>
              <a:t>The action levels are conservative</a:t>
            </a:r>
            <a:endParaRPr lang="en-US" sz="2400" dirty="0"/>
          </a:p>
          <a:p>
            <a:pPr algn="ctr"/>
            <a:r>
              <a:rPr lang="en-US" sz="2400" dirty="0" smtClean="0"/>
              <a:t>Home-made equipment: seek to achieve EC standards.</a:t>
            </a:r>
          </a:p>
          <a:p>
            <a:pPr algn="ctr"/>
            <a:r>
              <a:rPr lang="en-US" sz="2400" dirty="0" smtClean="0"/>
              <a:t>You are responsible for others</a:t>
            </a:r>
            <a:endParaRPr lang="en-US" sz="2400" dirty="0" smtClean="0"/>
          </a:p>
          <a:p>
            <a:pPr algn="ctr"/>
            <a:endParaRPr lang="en-US" sz="2400" dirty="0"/>
          </a:p>
          <a:p>
            <a:pPr algn="ctr"/>
            <a:endParaRPr lang="en-US" sz="2400" dirty="0" smtClean="0"/>
          </a:p>
          <a:p>
            <a:pPr algn="ctr"/>
            <a:endParaRPr lang="en-US" sz="2400" dirty="0" smtClean="0"/>
          </a:p>
          <a:p>
            <a:pPr algn="ctr"/>
            <a:r>
              <a:rPr lang="en-US" sz="2400" dirty="0" smtClean="0"/>
              <a:t>Thank you</a:t>
            </a:r>
          </a:p>
          <a:p>
            <a:pPr algn="ctr"/>
            <a:endParaRPr lang="en-US"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36</a:t>
            </a:fld>
            <a:endParaRPr lang="en-US"/>
          </a:p>
        </p:txBody>
      </p:sp>
    </p:spTree>
    <p:extLst>
      <p:ext uri="{BB962C8B-B14F-4D97-AF65-F5344CB8AC3E}">
        <p14:creationId xmlns:p14="http://schemas.microsoft.com/office/powerpoint/2010/main" val="1708382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60016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4</a:t>
            </a:fld>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87" y="919162"/>
            <a:ext cx="8963025" cy="5019675"/>
          </a:xfrm>
          <a:prstGeom prst="rect">
            <a:avLst/>
          </a:prstGeom>
        </p:spPr>
      </p:pic>
    </p:spTree>
    <p:extLst>
      <p:ext uri="{BB962C8B-B14F-4D97-AF65-F5344CB8AC3E}">
        <p14:creationId xmlns:p14="http://schemas.microsoft.com/office/powerpoint/2010/main" val="41749393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5632311"/>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5</a:t>
            </a:fld>
            <a:endParaRPr lang="en-US"/>
          </a:p>
        </p:txBody>
      </p:sp>
      <p:pic>
        <p:nvPicPr>
          <p:cNvPr id="2" name="Picture 1"/>
          <p:cNvPicPr>
            <a:picLocks noChangeAspect="1"/>
          </p:cNvPicPr>
          <p:nvPr/>
        </p:nvPicPr>
        <p:blipFill>
          <a:blip r:embed="rId3"/>
          <a:stretch>
            <a:fillRect/>
          </a:stretch>
        </p:blipFill>
        <p:spPr>
          <a:xfrm>
            <a:off x="1600200" y="838201"/>
            <a:ext cx="6014905" cy="5632310"/>
          </a:xfrm>
          <a:prstGeom prst="rect">
            <a:avLst/>
          </a:prstGeom>
        </p:spPr>
      </p:pic>
    </p:spTree>
    <p:extLst>
      <p:ext uri="{BB962C8B-B14F-4D97-AF65-F5344CB8AC3E}">
        <p14:creationId xmlns:p14="http://schemas.microsoft.com/office/powerpoint/2010/main" val="11279273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 y="1066800"/>
            <a:ext cx="8229600" cy="4893647"/>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6</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16" y="838200"/>
            <a:ext cx="9163616" cy="5170532"/>
          </a:xfrm>
          <a:prstGeom prst="rect">
            <a:avLst/>
          </a:prstGeom>
        </p:spPr>
      </p:pic>
    </p:spTree>
    <p:extLst>
      <p:ext uri="{BB962C8B-B14F-4D97-AF65-F5344CB8AC3E}">
        <p14:creationId xmlns:p14="http://schemas.microsoft.com/office/powerpoint/2010/main" val="38619205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60016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7</a:t>
            </a:fld>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0200" y="396501"/>
            <a:ext cx="6362054" cy="6028285"/>
          </a:xfrm>
          <a:prstGeom prst="rect">
            <a:avLst/>
          </a:prstGeom>
          <a:ln w="28575">
            <a:solidFill>
              <a:srgbClr val="92D050"/>
            </a:solidFill>
          </a:ln>
        </p:spPr>
      </p:pic>
    </p:spTree>
    <p:extLst>
      <p:ext uri="{BB962C8B-B14F-4D97-AF65-F5344CB8AC3E}">
        <p14:creationId xmlns:p14="http://schemas.microsoft.com/office/powerpoint/2010/main" val="6015367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69732"/>
            <a:ext cx="9144000" cy="60016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a:p>
            <a:pPr algn="ctr"/>
            <a:endParaRPr lang="en-US" sz="2400" dirty="0" smtClean="0"/>
          </a:p>
          <a:p>
            <a:pPr algn="ctr"/>
            <a:endParaRPr lang="en-US"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8</a:t>
            </a:fld>
            <a:endParaRPr lang="en-US"/>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33600"/>
            <a:ext cx="9144000" cy="3311651"/>
          </a:xfrm>
          <a:prstGeom prst="rect">
            <a:avLst/>
          </a:prstGeom>
          <a:ln w="28575">
            <a:solidFill>
              <a:srgbClr val="92D050"/>
            </a:solidFill>
          </a:ln>
        </p:spPr>
      </p:pic>
    </p:spTree>
    <p:extLst>
      <p:ext uri="{BB962C8B-B14F-4D97-AF65-F5344CB8AC3E}">
        <p14:creationId xmlns:p14="http://schemas.microsoft.com/office/powerpoint/2010/main" val="12269217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38200"/>
            <a:ext cx="9144000" cy="5632311"/>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a:p>
        </p:txBody>
      </p:sp>
      <p:sp>
        <p:nvSpPr>
          <p:cNvPr id="3" name="Footer Placeholder 2"/>
          <p:cNvSpPr>
            <a:spLocks noGrp="1"/>
          </p:cNvSpPr>
          <p:nvPr>
            <p:ph type="ftr" sz="quarter" idx="12"/>
          </p:nvPr>
        </p:nvSpPr>
        <p:spPr/>
        <p:txBody>
          <a:bodyPr/>
          <a:lstStyle/>
          <a:p>
            <a:pPr>
              <a:defRPr/>
            </a:pPr>
            <a:r>
              <a:rPr lang="en-GB" smtClean="0"/>
              <a:t>2018 NIR Awareness</a:t>
            </a:r>
            <a:endParaRPr lang="en-US" dirty="0"/>
          </a:p>
        </p:txBody>
      </p:sp>
      <p:sp>
        <p:nvSpPr>
          <p:cNvPr id="6" name="Slide Number Placeholder 5"/>
          <p:cNvSpPr>
            <a:spLocks noGrp="1"/>
          </p:cNvSpPr>
          <p:nvPr>
            <p:ph type="sldNum" sz="quarter" idx="10"/>
          </p:nvPr>
        </p:nvSpPr>
        <p:spPr/>
        <p:txBody>
          <a:bodyPr/>
          <a:lstStyle/>
          <a:p>
            <a:pPr>
              <a:defRPr/>
            </a:pPr>
            <a:fld id="{06258F5C-3F54-46F6-A5CC-6E05954C41BB}" type="slidenum">
              <a:rPr lang="en-US" smtClean="0"/>
              <a:pPr>
                <a:defRPr/>
              </a:pPr>
              <a:t>9</a:t>
            </a:fld>
            <a:endParaRPr lang="en-US"/>
          </a:p>
        </p:txBody>
      </p:sp>
      <p:pic>
        <p:nvPicPr>
          <p:cNvPr id="4" name="Picture 3"/>
          <p:cNvPicPr>
            <a:picLocks noChangeAspect="1"/>
          </p:cNvPicPr>
          <p:nvPr/>
        </p:nvPicPr>
        <p:blipFill>
          <a:blip r:embed="rId3"/>
          <a:stretch>
            <a:fillRect/>
          </a:stretch>
        </p:blipFill>
        <p:spPr>
          <a:xfrm>
            <a:off x="600994" y="861936"/>
            <a:ext cx="7942011" cy="5608575"/>
          </a:xfrm>
          <a:prstGeom prst="rect">
            <a:avLst/>
          </a:prstGeom>
        </p:spPr>
      </p:pic>
    </p:spTree>
    <p:extLst>
      <p:ext uri="{BB962C8B-B14F-4D97-AF65-F5344CB8AC3E}">
        <p14:creationId xmlns:p14="http://schemas.microsoft.com/office/powerpoint/2010/main" val="39771669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73200</TotalTime>
  <Words>3064</Words>
  <Application>Microsoft Office PowerPoint</Application>
  <PresentationFormat>On-screen Show (4:3)</PresentationFormat>
  <Paragraphs>820</Paragraphs>
  <Slides>36</Slides>
  <Notes>36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ＭＳ Ｐゴシック</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Hutchins</dc:creator>
  <cp:lastModifiedBy>Steve Hutchins</cp:lastModifiedBy>
  <cp:revision>919</cp:revision>
  <cp:lastPrinted>2018-02-07T16:02:15Z</cp:lastPrinted>
  <dcterms:created xsi:type="dcterms:W3CDTF">2009-12-11T11:47:23Z</dcterms:created>
  <dcterms:modified xsi:type="dcterms:W3CDTF">2018-03-08T14:43:17Z</dcterms:modified>
</cp:coreProperties>
</file>