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1"/>
  </p:notesMasterIdLst>
  <p:sldIdLst>
    <p:sldId id="271" r:id="rId2"/>
    <p:sldId id="269" r:id="rId3"/>
    <p:sldId id="258" r:id="rId4"/>
    <p:sldId id="270" r:id="rId5"/>
    <p:sldId id="259" r:id="rId6"/>
    <p:sldId id="272" r:id="rId7"/>
    <p:sldId id="273" r:id="rId8"/>
    <p:sldId id="275" r:id="rId9"/>
    <p:sldId id="277" r:id="rId10"/>
    <p:sldId id="276" r:id="rId11"/>
    <p:sldId id="274" r:id="rId12"/>
    <p:sldId id="279" r:id="rId13"/>
    <p:sldId id="282" r:id="rId14"/>
    <p:sldId id="283" r:id="rId15"/>
    <p:sldId id="262" r:id="rId16"/>
    <p:sldId id="285" r:id="rId17"/>
    <p:sldId id="289" r:id="rId18"/>
    <p:sldId id="288" r:id="rId19"/>
    <p:sldId id="290" r:id="rId20"/>
    <p:sldId id="260" r:id="rId21"/>
    <p:sldId id="287" r:id="rId22"/>
    <p:sldId id="286" r:id="rId23"/>
    <p:sldId id="291" r:id="rId24"/>
    <p:sldId id="292" r:id="rId25"/>
    <p:sldId id="293" r:id="rId26"/>
    <p:sldId id="295" r:id="rId27"/>
    <p:sldId id="294" r:id="rId28"/>
    <p:sldId id="263" r:id="rId29"/>
    <p:sldId id="266" r:id="rId30"/>
    <p:sldId id="296" r:id="rId31"/>
    <p:sldId id="297" r:id="rId32"/>
    <p:sldId id="298" r:id="rId33"/>
    <p:sldId id="264" r:id="rId34"/>
    <p:sldId id="300" r:id="rId35"/>
    <p:sldId id="265" r:id="rId36"/>
    <p:sldId id="301" r:id="rId37"/>
    <p:sldId id="303" r:id="rId38"/>
    <p:sldId id="302" r:id="rId39"/>
    <p:sldId id="304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CA663FF-F1A4-4229-BD40-84911F2A8664}">
          <p14:sldIdLst>
            <p14:sldId id="271"/>
          </p14:sldIdLst>
        </p14:section>
        <p14:section name="Introduction" id="{A834417E-1547-404C-929A-6AFE4D3D214E}">
          <p14:sldIdLst>
            <p14:sldId id="269"/>
            <p14:sldId id="258"/>
            <p14:sldId id="270"/>
          </p14:sldIdLst>
        </p14:section>
        <p14:section name="RF network parameters" id="{BB111238-0135-4C98-AF16-7D87E699028D}">
          <p14:sldIdLst>
            <p14:sldId id="259"/>
            <p14:sldId id="272"/>
            <p14:sldId id="273"/>
            <p14:sldId id="275"/>
            <p14:sldId id="277"/>
            <p14:sldId id="276"/>
            <p14:sldId id="274"/>
            <p14:sldId id="279"/>
            <p14:sldId id="282"/>
            <p14:sldId id="283"/>
            <p14:sldId id="262"/>
            <p14:sldId id="285"/>
            <p14:sldId id="289"/>
            <p14:sldId id="288"/>
            <p14:sldId id="290"/>
            <p14:sldId id="260"/>
            <p14:sldId id="287"/>
            <p14:sldId id="286"/>
            <p14:sldId id="291"/>
            <p14:sldId id="292"/>
            <p14:sldId id="293"/>
            <p14:sldId id="295"/>
            <p14:sldId id="294"/>
            <p14:sldId id="263"/>
            <p14:sldId id="266"/>
            <p14:sldId id="296"/>
            <p14:sldId id="297"/>
            <p14:sldId id="298"/>
            <p14:sldId id="264"/>
            <p14:sldId id="300"/>
            <p14:sldId id="265"/>
            <p14:sldId id="301"/>
            <p14:sldId id="303"/>
            <p14:sldId id="302"/>
            <p14:sldId id="30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1"/>
    <p:restoredTop sz="94653"/>
  </p:normalViewPr>
  <p:slideViewPr>
    <p:cSldViewPr snapToGrid="0" snapToObjects="1">
      <p:cViewPr varScale="1">
        <p:scale>
          <a:sx n="95" d="100"/>
          <a:sy n="95" d="100"/>
        </p:scale>
        <p:origin x="1200" y="6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image" Target="../media/image44.emf"/><Relationship Id="rId6" Type="http://schemas.openxmlformats.org/officeDocument/2006/relationships/image" Target="../media/image49.emf"/><Relationship Id="rId5" Type="http://schemas.openxmlformats.org/officeDocument/2006/relationships/image" Target="../media/image48.emf"/><Relationship Id="rId4" Type="http://schemas.openxmlformats.org/officeDocument/2006/relationships/image" Target="../media/image4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F355FA-BD15-4B2F-BAB4-8B396C3E3E05}" type="datetimeFigureOut">
              <a:rPr lang="en-GB" smtClean="0"/>
              <a:t>13/03/2018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5729F-5144-48B2-9D73-FA1BA49FE4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413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5729F-5144-48B2-9D73-FA1BA49FE4D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5687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5729F-5144-48B2-9D73-FA1BA49FE4D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735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3/13/2018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3/13/2018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3/13/2018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3/13/2018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38463" y="6356350"/>
            <a:ext cx="71398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Introduction to RF measurements and instrumentation</a:t>
            </a:r>
          </a:p>
          <a:p>
            <a:r>
              <a:rPr lang="en-US" dirty="0"/>
              <a:t>Daniel Valuch CERN BE/RF (daniel.Valuch@cern.ch)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3/13/2018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3/13/2018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30.png"/><Relationship Id="rId10" Type="http://schemas.openxmlformats.org/officeDocument/2006/relationships/image" Target="../media/image29.png"/><Relationship Id="rId9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30.png"/><Relationship Id="rId10" Type="http://schemas.openxmlformats.org/officeDocument/2006/relationships/image" Target="../media/image29.png"/><Relationship Id="rId9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48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5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7.emf"/><Relationship Id="rId4" Type="http://schemas.openxmlformats.org/officeDocument/2006/relationships/image" Target="../media/image44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49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jpg"/><Relationship Id="rId4" Type="http://schemas.openxmlformats.org/officeDocument/2006/relationships/image" Target="../media/image6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jp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g"/><Relationship Id="rId3" Type="http://schemas.openxmlformats.org/officeDocument/2006/relationships/image" Target="../media/image72.jpg"/><Relationship Id="rId7" Type="http://schemas.openxmlformats.org/officeDocument/2006/relationships/image" Target="../media/image78.jp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jpg"/><Relationship Id="rId5" Type="http://schemas.openxmlformats.org/officeDocument/2006/relationships/image" Target="../media/image76.jpg"/><Relationship Id="rId4" Type="http://schemas.openxmlformats.org/officeDocument/2006/relationships/image" Target="../media/image75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G"/><Relationship Id="rId2" Type="http://schemas.openxmlformats.org/officeDocument/2006/relationships/image" Target="../media/image8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2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G"/><Relationship Id="rId2" Type="http://schemas.openxmlformats.org/officeDocument/2006/relationships/image" Target="../media/image8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5.JP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G"/><Relationship Id="rId2" Type="http://schemas.openxmlformats.org/officeDocument/2006/relationships/image" Target="../media/image87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" y="4325255"/>
            <a:ext cx="5041900" cy="1873186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Introduction to RF measurements and instrumentation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546600" y="5981700"/>
            <a:ext cx="4597400" cy="724677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bg1"/>
                </a:solidFill>
              </a:rPr>
              <a:t>Daniel Valuch, CERN BE/RF, daniel.valuch@cern.ch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73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Transmission line theory 101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Introduction of an important transmission line parameters: </a:t>
            </a:r>
            <a:r>
              <a:rPr lang="en-GB" sz="2400" b="1" dirty="0"/>
              <a:t>Propagation constant </a:t>
            </a:r>
            <a:r>
              <a:rPr lang="en-GB" sz="2400" dirty="0"/>
              <a:t>and </a:t>
            </a:r>
            <a:r>
              <a:rPr lang="en-GB" sz="2400" b="1" dirty="0"/>
              <a:t>characteristic impedance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938463" y="2733813"/>
                <a:ext cx="2501774" cy="12730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463" y="2733813"/>
                <a:ext cx="2501774" cy="127304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/>
          <p:cNvSpPr/>
          <p:nvPr/>
        </p:nvSpPr>
        <p:spPr>
          <a:xfrm>
            <a:off x="3996236" y="2714192"/>
            <a:ext cx="354766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Characteristic impedance</a:t>
            </a:r>
          </a:p>
          <a:p>
            <a:endParaRPr lang="en-GB" sz="1000" dirty="0"/>
          </a:p>
          <a:p>
            <a:r>
              <a:rPr lang="en-GB" sz="1000" dirty="0"/>
              <a:t>of a uniform transmission line is the ratio of the amplitude of a single voltage wave to its current wave propagating along the line. </a:t>
            </a:r>
          </a:p>
          <a:p>
            <a:endParaRPr lang="en-GB" sz="1000" dirty="0"/>
          </a:p>
          <a:p>
            <a:r>
              <a:rPr lang="en-GB" sz="1000" dirty="0"/>
              <a:t>Characteristic impedance is determined by the geometry and materials of the transmission line and, for a uniform line, is not dependent on its length. </a:t>
            </a:r>
          </a:p>
          <a:p>
            <a:r>
              <a:rPr lang="en-GB" sz="1000" b="1" dirty="0"/>
              <a:t>The unit of characteristic impedance is Ohm.</a:t>
            </a:r>
          </a:p>
          <a:p>
            <a:endParaRPr lang="en-GB" sz="1000" dirty="0"/>
          </a:p>
          <a:p>
            <a:r>
              <a:rPr lang="en-GB" sz="1000" dirty="0"/>
              <a:t>Since most transmission lines also have a reflected wave, the characteristic impedance is generally not the impedance that is measured on the line.</a:t>
            </a:r>
          </a:p>
        </p:txBody>
      </p:sp>
    </p:spTree>
    <p:extLst>
      <p:ext uri="{BB962C8B-B14F-4D97-AF65-F5344CB8AC3E}">
        <p14:creationId xmlns:p14="http://schemas.microsoft.com/office/powerpoint/2010/main" val="424254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Transmission line theory 101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600" b="1" dirty="0"/>
              <a:t>Reflection coefficient </a:t>
            </a:r>
            <a:r>
              <a:rPr lang="en-US" sz="2600" b="1" dirty="0">
                <a:latin typeface="Symbol" panose="05050102010706020507" pitchFamily="18" charset="2"/>
              </a:rPr>
              <a:t>G</a:t>
            </a:r>
            <a:r>
              <a:rPr lang="en-GB" sz="2600" b="1" dirty="0"/>
              <a:t> </a:t>
            </a:r>
            <a:r>
              <a:rPr lang="en-GB" sz="2600" dirty="0"/>
              <a:t>describes how much of an electromagnetic wave is reflected by an impedance discontinuity in the transmission medium. </a:t>
            </a:r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  <a:p>
            <a:r>
              <a:rPr lang="en-GB" sz="2600" dirty="0"/>
              <a:t>It is equal to the ratio of the amplitude of the reflected wave to the incident wave, with each expressed as phasors</a:t>
            </a:r>
            <a:endParaRPr lang="en-US" sz="2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Introduction to RF measurements and instrumentation</a:t>
            </a:r>
          </a:p>
          <a:p>
            <a:r>
              <a:rPr lang="en-US" dirty="0"/>
              <a:t>Daniel Valuch CERN BE/RF (daniel.Valuch@cern.ch)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656013" y="3219419"/>
                <a:ext cx="2048702" cy="8797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GB" sz="28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6013" y="3219419"/>
                <a:ext cx="2048702" cy="87979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4123810" y="2695442"/>
            <a:ext cx="4189412" cy="1761734"/>
            <a:chOff x="4384160" y="2638292"/>
            <a:chExt cx="4189412" cy="176173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8321"/>
            <a:stretch/>
          </p:blipFill>
          <p:spPr>
            <a:xfrm>
              <a:off x="4384160" y="3072876"/>
              <a:ext cx="4189412" cy="132715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/>
                <p:cNvSpPr/>
                <p:nvPr/>
              </p:nvSpPr>
              <p:spPr>
                <a:xfrm>
                  <a:off x="6786892" y="2648907"/>
                  <a:ext cx="53713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GB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86892" y="2648907"/>
                  <a:ext cx="537135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Rectangle 10"/>
            <p:cNvSpPr/>
            <p:nvPr/>
          </p:nvSpPr>
          <p:spPr>
            <a:xfrm>
              <a:off x="5194936" y="2638292"/>
              <a:ext cx="163378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rgbClr val="00B050"/>
                  </a:solidFill>
                </a:rPr>
                <a:t>Forward wave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7251430" y="2834055"/>
              <a:ext cx="615950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7472692" y="2957797"/>
                  <a:ext cx="53713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GB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72692" y="2957797"/>
                  <a:ext cx="537135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Rectangle 13"/>
            <p:cNvSpPr/>
            <p:nvPr/>
          </p:nvSpPr>
          <p:spPr>
            <a:xfrm>
              <a:off x="5880736" y="2947182"/>
              <a:ext cx="176202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Reflected wave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>
              <a:off x="5264786" y="3127985"/>
              <a:ext cx="61595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508409" y="5333239"/>
                <a:ext cx="1307794" cy="8414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r>
                        <a:rPr lang="en-GB" sz="2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sz="2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sz="2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600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8409" y="5333239"/>
                <a:ext cx="1307794" cy="84144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953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Transmission line theory 101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600" b="1" dirty="0"/>
              <a:t>Standing wave ratio </a:t>
            </a:r>
            <a:r>
              <a:rPr lang="en-GB" sz="2600" dirty="0"/>
              <a:t>(SWR) is a measure of impedance matching of loads to the characteristic impedance of a transmission line or waveguide. SWR is defined as the ratio of the partial standing wave's amplitude at an antinode (maximum) to the amplitude at a node (minimum) along the line.</a:t>
            </a:r>
            <a:endParaRPr lang="en-US" sz="2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Introduction to RF measurements and instrumentation</a:t>
            </a:r>
          </a:p>
          <a:p>
            <a:r>
              <a:rPr lang="en-US" dirty="0"/>
              <a:t>Daniel Valuch CERN BE/RF (daniel.Valuch@cern.ch)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89163" y="4023392"/>
                <a:ext cx="3871253" cy="18156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𝑆𝑊𝑅</m:t>
                      </m:r>
                      <m:r>
                        <a:rPr lang="en-GB" sz="28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rad>
                            <m:radPr>
                              <m:degHide m:val="on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type m:val="skw"/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𝑅𝐹𝐿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𝐹𝑊𝐷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type m:val="skw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𝑅𝐹𝐿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𝐹𝑊𝐷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163" y="4023392"/>
                <a:ext cx="3871253" cy="181562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922526" y="4478291"/>
                <a:ext cx="4029565" cy="9058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𝑉𝑆𝑊𝑅</m:t>
                      </m:r>
                      <m:r>
                        <a:rPr lang="en-GB" sz="28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𝑖𝑛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Γ</m:t>
                              </m:r>
                            </m:e>
                          </m:d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Γ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2526" y="4478291"/>
                <a:ext cx="4029565" cy="90582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/>
          <p:cNvSpPr/>
          <p:nvPr/>
        </p:nvSpPr>
        <p:spPr>
          <a:xfrm>
            <a:off x="4922526" y="5490518"/>
            <a:ext cx="231986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Note: V = Voltage standing wave ratio</a:t>
            </a:r>
          </a:p>
        </p:txBody>
      </p:sp>
    </p:spTree>
    <p:extLst>
      <p:ext uri="{BB962C8B-B14F-4D97-AF65-F5344CB8AC3E}">
        <p14:creationId xmlns:p14="http://schemas.microsoft.com/office/powerpoint/2010/main" val="331871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Exercise 1 – transmission line theory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600" dirty="0"/>
              <a:t>Calculate the reflection coefficient and the voltage standing wave ratio for the following configurations:</a:t>
            </a:r>
            <a:endParaRPr lang="en-US" sz="2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Introduction to RF measurements and instrumentation</a:t>
            </a:r>
          </a:p>
          <a:p>
            <a:r>
              <a:rPr lang="en-US" dirty="0"/>
              <a:t>Daniel Valuch CERN BE/RF (daniel.Valuch@cern.ch)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321"/>
          <a:stretch/>
        </p:blipFill>
        <p:spPr>
          <a:xfrm>
            <a:off x="-86240" y="2037826"/>
            <a:ext cx="3626145" cy="114871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934801" y="2364123"/>
            <a:ext cx="8050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= 50 </a:t>
            </a:r>
            <a:r>
              <a:rPr lang="en-GB" sz="1600" dirty="0">
                <a:solidFill>
                  <a:srgbClr val="FF0000"/>
                </a:solidFill>
                <a:latin typeface="Symbol" panose="05050102010706020507" pitchFamily="18" charset="2"/>
              </a:rPr>
              <a:t>W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46450" y="2360284"/>
            <a:ext cx="8050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= 50 </a:t>
            </a:r>
            <a:r>
              <a:rPr lang="en-GB" sz="1600" dirty="0">
                <a:solidFill>
                  <a:srgbClr val="FF0000"/>
                </a:solidFill>
                <a:latin typeface="Symbol" panose="05050102010706020507" pitchFamily="18" charset="2"/>
              </a:rPr>
              <a:t>W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321"/>
          <a:stretch/>
        </p:blipFill>
        <p:spPr>
          <a:xfrm>
            <a:off x="-86238" y="3056496"/>
            <a:ext cx="3634740" cy="115144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360855" y="3368208"/>
            <a:ext cx="8194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= short</a:t>
            </a:r>
            <a:endParaRPr lang="en-GB" sz="1600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321"/>
          <a:stretch/>
        </p:blipFill>
        <p:spPr>
          <a:xfrm>
            <a:off x="-86238" y="4062463"/>
            <a:ext cx="3634740" cy="1151449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3360855" y="4374175"/>
            <a:ext cx="8178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= open</a:t>
            </a:r>
            <a:endParaRPr lang="en-GB" sz="1600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2855145" y="3303974"/>
            <a:ext cx="273050" cy="0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cxnSpLocks/>
          </p:cNvCxnSpPr>
          <p:nvPr/>
        </p:nvCxnSpPr>
        <p:spPr>
          <a:xfrm flipH="1">
            <a:off x="3101036" y="3301500"/>
            <a:ext cx="12573" cy="603476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827986" y="3904976"/>
            <a:ext cx="273050" cy="0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2991670" y="4347792"/>
            <a:ext cx="219969" cy="5133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7453559" y="6041354"/>
                <a:ext cx="1584601" cy="3558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𝑉𝑆𝑊𝑅</m:t>
                      </m:r>
                      <m:r>
                        <a:rPr lang="en-GB" sz="11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sz="11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1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1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𝑖𝑛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US" sz="11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sz="11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Γ</m:t>
                              </m:r>
                            </m:e>
                          </m:d>
                        </m:num>
                        <m:den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sz="11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Γ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3559" y="6041354"/>
                <a:ext cx="1584601" cy="355803"/>
              </a:xfrm>
              <a:prstGeom prst="rect">
                <a:avLst/>
              </a:prstGeom>
              <a:blipFill>
                <a:blip r:embed="rId7"/>
                <a:stretch>
                  <a:fillRect l="-1538" b="-120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6542473" y="6051550"/>
                <a:ext cx="804066" cy="3456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GB" sz="11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2473" y="6051550"/>
                <a:ext cx="804066" cy="345607"/>
              </a:xfrm>
              <a:prstGeom prst="rect">
                <a:avLst/>
              </a:prstGeom>
              <a:blipFill>
                <a:blip r:embed="rId8"/>
                <a:stretch>
                  <a:fillRect l="-1563" b="-3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321"/>
          <a:stretch/>
        </p:blipFill>
        <p:spPr>
          <a:xfrm>
            <a:off x="-86238" y="5056762"/>
            <a:ext cx="3634740" cy="1151449"/>
          </a:xfrm>
          <a:prstGeom prst="rect">
            <a:avLst/>
          </a:prstGeom>
        </p:spPr>
      </p:pic>
      <p:sp>
        <p:nvSpPr>
          <p:cNvPr id="53" name="Rectangle 52"/>
          <p:cNvSpPr/>
          <p:nvPr/>
        </p:nvSpPr>
        <p:spPr>
          <a:xfrm>
            <a:off x="3473449" y="5482220"/>
            <a:ext cx="219969" cy="33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B99F782-8686-7243-AEF4-1C05059B08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65861"/>
              </p:ext>
            </p:extLst>
          </p:nvPr>
        </p:nvGraphicFramePr>
        <p:xfrm>
          <a:off x="4178708" y="2291147"/>
          <a:ext cx="4859452" cy="364383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14863">
                  <a:extLst>
                    <a:ext uri="{9D8B030D-6E8A-4147-A177-3AD203B41FA5}">
                      <a16:colId xmlns:a16="http://schemas.microsoft.com/office/drawing/2014/main" val="683812493"/>
                    </a:ext>
                  </a:extLst>
                </a:gridCol>
                <a:gridCol w="1214863">
                  <a:extLst>
                    <a:ext uri="{9D8B030D-6E8A-4147-A177-3AD203B41FA5}">
                      <a16:colId xmlns:a16="http://schemas.microsoft.com/office/drawing/2014/main" val="2007461164"/>
                    </a:ext>
                  </a:extLst>
                </a:gridCol>
                <a:gridCol w="1214863">
                  <a:extLst>
                    <a:ext uri="{9D8B030D-6E8A-4147-A177-3AD203B41FA5}">
                      <a16:colId xmlns:a16="http://schemas.microsoft.com/office/drawing/2014/main" val="3507626004"/>
                    </a:ext>
                  </a:extLst>
                </a:gridCol>
                <a:gridCol w="1214863">
                  <a:extLst>
                    <a:ext uri="{9D8B030D-6E8A-4147-A177-3AD203B41FA5}">
                      <a16:colId xmlns:a16="http://schemas.microsoft.com/office/drawing/2014/main" val="2092624490"/>
                    </a:ext>
                  </a:extLst>
                </a:gridCol>
              </a:tblGrid>
              <a:tr h="51540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1704230"/>
                  </a:ext>
                </a:extLst>
              </a:tr>
              <a:tr h="51540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terminated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latin typeface="Symbol" pitchFamily="2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2579350"/>
                  </a:ext>
                </a:extLst>
              </a:tr>
              <a:tr h="51540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51 </a:t>
                      </a:r>
                      <a:r>
                        <a:rPr lang="en-US" sz="1600" dirty="0">
                          <a:latin typeface="Symbol" pitchFamily="2" charset="2"/>
                        </a:rPr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latin typeface="Symbol" pitchFamily="2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8549268"/>
                  </a:ext>
                </a:extLst>
              </a:tr>
              <a:tr h="51540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short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latin typeface="Symbol" pitchFamily="2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3086563"/>
                  </a:ext>
                </a:extLst>
              </a:tr>
              <a:tr h="51540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open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Symbol" pitchFamily="2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6255525"/>
                  </a:ext>
                </a:extLst>
              </a:tr>
              <a:tr h="51540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100 pF capacitor at 100 MHz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latin typeface="Symbol" panose="05050102010706020507" pitchFamily="18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1773898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7043874" y="2354559"/>
                <a:ext cx="35862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en-GB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3874" y="2354559"/>
                <a:ext cx="358624" cy="369332"/>
              </a:xfrm>
              <a:prstGeom prst="rect">
                <a:avLst/>
              </a:prstGeom>
              <a:blipFill>
                <a:blip r:embed="rId9"/>
                <a:stretch>
                  <a:fillRect l="-17241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5776664" y="2354558"/>
                <a:ext cx="40087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en-GB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6664" y="2354558"/>
                <a:ext cx="400879" cy="369332"/>
              </a:xfrm>
              <a:prstGeom prst="rect">
                <a:avLst/>
              </a:prstGeom>
              <a:blipFill>
                <a:blip r:embed="rId10"/>
                <a:stretch>
                  <a:fillRect l="-12500" r="-3125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7960638" y="2366174"/>
                <a:ext cx="93718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𝑉𝑆𝑊𝑅</m:t>
                      </m:r>
                    </m:oMath>
                  </m:oMathPara>
                </a14:m>
                <a:endParaRPr lang="en-GB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0638" y="2366174"/>
                <a:ext cx="937180" cy="369332"/>
              </a:xfrm>
              <a:prstGeom prst="rect">
                <a:avLst/>
              </a:prstGeom>
              <a:blipFill>
                <a:blip r:embed="rId11"/>
                <a:stretch>
                  <a:fillRect l="-5333" r="-4000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Rectangle 60">
            <a:extLst>
              <a:ext uri="{FF2B5EF4-FFF2-40B4-BE49-F238E27FC236}">
                <a16:creationId xmlns:a16="http://schemas.microsoft.com/office/drawing/2014/main" id="{2E7B906B-68C7-AB4F-A04D-6B65844F96F5}"/>
              </a:ext>
            </a:extLst>
          </p:cNvPr>
          <p:cNvSpPr/>
          <p:nvPr/>
        </p:nvSpPr>
        <p:spPr>
          <a:xfrm>
            <a:off x="2991670" y="5345506"/>
            <a:ext cx="430980" cy="5133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196378E2-F417-2641-9BC4-5ECEC22DBD76}"/>
              </a:ext>
            </a:extLst>
          </p:cNvPr>
          <p:cNvCxnSpPr/>
          <p:nvPr/>
        </p:nvCxnSpPr>
        <p:spPr>
          <a:xfrm>
            <a:off x="2856967" y="5296112"/>
            <a:ext cx="273050" cy="0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D9EFC855-3429-C548-94D6-A7F31BEDBA1A}"/>
              </a:ext>
            </a:extLst>
          </p:cNvPr>
          <p:cNvCxnSpPr>
            <a:cxnSpLocks/>
          </p:cNvCxnSpPr>
          <p:nvPr/>
        </p:nvCxnSpPr>
        <p:spPr>
          <a:xfrm flipH="1">
            <a:off x="3121781" y="5293638"/>
            <a:ext cx="1" cy="235270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9A1BDCFA-FC48-224D-8B65-78F4B8967FC4}"/>
              </a:ext>
            </a:extLst>
          </p:cNvPr>
          <p:cNvCxnSpPr/>
          <p:nvPr/>
        </p:nvCxnSpPr>
        <p:spPr>
          <a:xfrm>
            <a:off x="2848858" y="5897114"/>
            <a:ext cx="273050" cy="0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E27DB48-3203-8C43-9E69-50363B49E58F}"/>
              </a:ext>
            </a:extLst>
          </p:cNvPr>
          <p:cNvCxnSpPr>
            <a:cxnSpLocks/>
          </p:cNvCxnSpPr>
          <p:nvPr/>
        </p:nvCxnSpPr>
        <p:spPr>
          <a:xfrm>
            <a:off x="3121781" y="5648420"/>
            <a:ext cx="127" cy="266835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623EE42B-A970-5740-9969-66E52FBBAB4E}"/>
              </a:ext>
            </a:extLst>
          </p:cNvPr>
          <p:cNvCxnSpPr/>
          <p:nvPr/>
        </p:nvCxnSpPr>
        <p:spPr>
          <a:xfrm>
            <a:off x="2977084" y="5528908"/>
            <a:ext cx="273050" cy="0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A7D7A346-7A76-0445-B22E-01C8B1905076}"/>
              </a:ext>
            </a:extLst>
          </p:cNvPr>
          <p:cNvCxnSpPr/>
          <p:nvPr/>
        </p:nvCxnSpPr>
        <p:spPr>
          <a:xfrm>
            <a:off x="2977084" y="5636894"/>
            <a:ext cx="273050" cy="0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E3B8C6D3-DAD6-FF41-B2E1-0224097426C6}"/>
              </a:ext>
            </a:extLst>
          </p:cNvPr>
          <p:cNvSpPr/>
          <p:nvPr/>
        </p:nvSpPr>
        <p:spPr>
          <a:xfrm>
            <a:off x="3217227" y="5413461"/>
            <a:ext cx="8226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100 pF</a:t>
            </a:r>
            <a:endParaRPr lang="en-GB" sz="1600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941901" y="3409322"/>
            <a:ext cx="8050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= 50 </a:t>
            </a:r>
            <a:r>
              <a:rPr lang="en-GB" sz="1600" dirty="0">
                <a:solidFill>
                  <a:srgbClr val="FF0000"/>
                </a:solidFill>
                <a:latin typeface="Symbol" panose="05050102010706020507" pitchFamily="18" charset="2"/>
              </a:rPr>
              <a:t>W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949001" y="4429121"/>
            <a:ext cx="8050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= 50 </a:t>
            </a:r>
            <a:r>
              <a:rPr lang="en-GB" sz="1600" dirty="0">
                <a:solidFill>
                  <a:srgbClr val="FF0000"/>
                </a:solidFill>
                <a:latin typeface="Symbol" panose="05050102010706020507" pitchFamily="18" charset="2"/>
              </a:rPr>
              <a:t>W</a:t>
            </a:r>
          </a:p>
        </p:txBody>
      </p:sp>
      <p:sp>
        <p:nvSpPr>
          <p:cNvPr id="37" name="Rectangle 36"/>
          <p:cNvSpPr/>
          <p:nvPr/>
        </p:nvSpPr>
        <p:spPr>
          <a:xfrm>
            <a:off x="1956101" y="5410820"/>
            <a:ext cx="8050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= 50 </a:t>
            </a:r>
            <a:r>
              <a:rPr lang="en-GB" sz="1600" dirty="0">
                <a:solidFill>
                  <a:srgbClr val="FF0000"/>
                </a:solidFill>
                <a:latin typeface="Symbol" panose="05050102010706020507" pitchFamily="18" charset="2"/>
              </a:rPr>
              <a:t>W</a:t>
            </a:r>
          </a:p>
        </p:txBody>
      </p:sp>
    </p:spTree>
    <p:extLst>
      <p:ext uri="{BB962C8B-B14F-4D97-AF65-F5344CB8AC3E}">
        <p14:creationId xmlns:p14="http://schemas.microsoft.com/office/powerpoint/2010/main" val="247787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Exercise 1 – transmission line theory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600" dirty="0"/>
              <a:t>Calculate the reflection coefficient and the voltage standing wave ratio for the following configurations:</a:t>
            </a:r>
            <a:endParaRPr lang="en-US" sz="2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Introduction to RF measurements and instrumentation</a:t>
            </a:r>
          </a:p>
          <a:p>
            <a:r>
              <a:rPr lang="en-US" dirty="0"/>
              <a:t>Daniel Valuch CERN BE/RF (daniel.Valuch@cern.ch)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321"/>
          <a:stretch/>
        </p:blipFill>
        <p:spPr>
          <a:xfrm>
            <a:off x="-86240" y="2037826"/>
            <a:ext cx="3626145" cy="114871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934801" y="2364123"/>
            <a:ext cx="8050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= 50 </a:t>
            </a:r>
            <a:r>
              <a:rPr lang="en-GB" sz="1600" dirty="0">
                <a:solidFill>
                  <a:srgbClr val="FF0000"/>
                </a:solidFill>
                <a:latin typeface="Symbol" panose="05050102010706020507" pitchFamily="18" charset="2"/>
              </a:rPr>
              <a:t>W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46450" y="2360284"/>
            <a:ext cx="8050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= 50 </a:t>
            </a:r>
            <a:r>
              <a:rPr lang="en-GB" sz="1600" dirty="0">
                <a:solidFill>
                  <a:srgbClr val="FF0000"/>
                </a:solidFill>
                <a:latin typeface="Symbol" panose="05050102010706020507" pitchFamily="18" charset="2"/>
              </a:rPr>
              <a:t>W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321"/>
          <a:stretch/>
        </p:blipFill>
        <p:spPr>
          <a:xfrm>
            <a:off x="-86238" y="3056496"/>
            <a:ext cx="3634740" cy="115144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360855" y="3368208"/>
            <a:ext cx="8194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= short</a:t>
            </a:r>
            <a:endParaRPr lang="en-GB" sz="1600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321"/>
          <a:stretch/>
        </p:blipFill>
        <p:spPr>
          <a:xfrm>
            <a:off x="-86238" y="4062463"/>
            <a:ext cx="3634740" cy="1151449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3360855" y="4374175"/>
            <a:ext cx="8178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= open</a:t>
            </a:r>
            <a:endParaRPr lang="en-GB" sz="1600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2855145" y="3303974"/>
            <a:ext cx="273050" cy="0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cxnSpLocks/>
          </p:cNvCxnSpPr>
          <p:nvPr/>
        </p:nvCxnSpPr>
        <p:spPr>
          <a:xfrm flipH="1">
            <a:off x="3101036" y="3301500"/>
            <a:ext cx="12573" cy="603476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827986" y="3904976"/>
            <a:ext cx="273050" cy="0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2991670" y="4347792"/>
            <a:ext cx="219969" cy="5133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7453559" y="6041354"/>
                <a:ext cx="1584601" cy="3558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𝑉𝑆𝑊𝑅</m:t>
                      </m:r>
                      <m:r>
                        <a:rPr lang="en-GB" sz="11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sz="11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1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1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𝑖𝑛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US" sz="11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sz="11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Γ</m:t>
                              </m:r>
                            </m:e>
                          </m:d>
                        </m:num>
                        <m:den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sz="11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Γ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3559" y="6041354"/>
                <a:ext cx="1584601" cy="355803"/>
              </a:xfrm>
              <a:prstGeom prst="rect">
                <a:avLst/>
              </a:prstGeom>
              <a:blipFill>
                <a:blip r:embed="rId7"/>
                <a:stretch>
                  <a:fillRect l="-1538" b="-120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6542473" y="6051550"/>
                <a:ext cx="804066" cy="3456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GB" sz="11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2473" y="6051550"/>
                <a:ext cx="804066" cy="345607"/>
              </a:xfrm>
              <a:prstGeom prst="rect">
                <a:avLst/>
              </a:prstGeom>
              <a:blipFill>
                <a:blip r:embed="rId8"/>
                <a:stretch>
                  <a:fillRect l="-1563" b="-3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321"/>
          <a:stretch/>
        </p:blipFill>
        <p:spPr>
          <a:xfrm>
            <a:off x="-86238" y="5056762"/>
            <a:ext cx="3634740" cy="1151449"/>
          </a:xfrm>
          <a:prstGeom prst="rect">
            <a:avLst/>
          </a:prstGeom>
        </p:spPr>
      </p:pic>
      <p:sp>
        <p:nvSpPr>
          <p:cNvPr id="53" name="Rectangle 52"/>
          <p:cNvSpPr/>
          <p:nvPr/>
        </p:nvSpPr>
        <p:spPr>
          <a:xfrm>
            <a:off x="3473449" y="5482220"/>
            <a:ext cx="219969" cy="33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B99F782-8686-7243-AEF4-1C05059B08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706634"/>
              </p:ext>
            </p:extLst>
          </p:nvPr>
        </p:nvGraphicFramePr>
        <p:xfrm>
          <a:off x="4178708" y="2291147"/>
          <a:ext cx="4859452" cy="370754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14863">
                  <a:extLst>
                    <a:ext uri="{9D8B030D-6E8A-4147-A177-3AD203B41FA5}">
                      <a16:colId xmlns:a16="http://schemas.microsoft.com/office/drawing/2014/main" val="683812493"/>
                    </a:ext>
                  </a:extLst>
                </a:gridCol>
                <a:gridCol w="1214863">
                  <a:extLst>
                    <a:ext uri="{9D8B030D-6E8A-4147-A177-3AD203B41FA5}">
                      <a16:colId xmlns:a16="http://schemas.microsoft.com/office/drawing/2014/main" val="2007461164"/>
                    </a:ext>
                  </a:extLst>
                </a:gridCol>
                <a:gridCol w="1214863">
                  <a:extLst>
                    <a:ext uri="{9D8B030D-6E8A-4147-A177-3AD203B41FA5}">
                      <a16:colId xmlns:a16="http://schemas.microsoft.com/office/drawing/2014/main" val="3507626004"/>
                    </a:ext>
                  </a:extLst>
                </a:gridCol>
                <a:gridCol w="1214863">
                  <a:extLst>
                    <a:ext uri="{9D8B030D-6E8A-4147-A177-3AD203B41FA5}">
                      <a16:colId xmlns:a16="http://schemas.microsoft.com/office/drawing/2014/main" val="2092624490"/>
                    </a:ext>
                  </a:extLst>
                </a:gridCol>
              </a:tblGrid>
              <a:tr h="51540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1704230"/>
                  </a:ext>
                </a:extLst>
              </a:tr>
              <a:tr h="51540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terminated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50 </a:t>
                      </a:r>
                      <a:r>
                        <a:rPr lang="en-US" sz="1600" dirty="0">
                          <a:latin typeface="Symbol" pitchFamily="2" charset="2"/>
                        </a:rPr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2579350"/>
                  </a:ext>
                </a:extLst>
              </a:tr>
              <a:tr h="51540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51 </a:t>
                      </a:r>
                      <a:r>
                        <a:rPr lang="en-US" sz="1600" dirty="0">
                          <a:latin typeface="Symbol" pitchFamily="2" charset="2"/>
                        </a:rPr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51 </a:t>
                      </a:r>
                      <a:r>
                        <a:rPr lang="en-US" sz="1600" dirty="0">
                          <a:latin typeface="Symbol" pitchFamily="2" charset="2"/>
                        </a:rPr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1.02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8549268"/>
                  </a:ext>
                </a:extLst>
              </a:tr>
              <a:tr h="51540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short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0 </a:t>
                      </a:r>
                      <a:r>
                        <a:rPr lang="en-US" sz="1600" dirty="0">
                          <a:latin typeface="Symbol" pitchFamily="2" charset="2"/>
                        </a:rPr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∞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3086563"/>
                  </a:ext>
                </a:extLst>
              </a:tr>
              <a:tr h="51540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open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∞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377 </a:t>
                      </a:r>
                      <a:r>
                        <a:rPr lang="en-US" sz="1600" dirty="0">
                          <a:latin typeface="Symbol" pitchFamily="2" charset="2"/>
                        </a:rPr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1.00</a:t>
                      </a:r>
                    </a:p>
                    <a:p>
                      <a:pPr algn="ctr"/>
                      <a:r>
                        <a:rPr lang="en-US" sz="1600" dirty="0"/>
                        <a:t>0.765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∞</a:t>
                      </a:r>
                    </a:p>
                    <a:p>
                      <a:pPr algn="ctr"/>
                      <a:r>
                        <a:rPr lang="en-US" sz="1600" dirty="0"/>
                        <a:t>7.54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6255525"/>
                  </a:ext>
                </a:extLst>
              </a:tr>
              <a:tr h="51540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100 pF capacitor at 100 MHz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-j15.9 </a:t>
                      </a:r>
                      <a:r>
                        <a:rPr lang="en-GB" sz="1600" dirty="0">
                          <a:latin typeface="Symbol" panose="05050102010706020507" pitchFamily="18" charset="2"/>
                        </a:rPr>
                        <a:t>W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-0.81 - j0.57</a:t>
                      </a:r>
                      <a:endParaRPr lang="en-GB" sz="1600" dirty="0">
                        <a:latin typeface="Symbol" panose="05050102010706020507" pitchFamily="18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∞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1773898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7043874" y="2354559"/>
                <a:ext cx="35862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en-GB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3874" y="2354559"/>
                <a:ext cx="358624" cy="369332"/>
              </a:xfrm>
              <a:prstGeom prst="rect">
                <a:avLst/>
              </a:prstGeom>
              <a:blipFill>
                <a:blip r:embed="rId9"/>
                <a:stretch>
                  <a:fillRect l="-17241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5776664" y="2354558"/>
                <a:ext cx="40087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en-GB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6664" y="2354558"/>
                <a:ext cx="400879" cy="369332"/>
              </a:xfrm>
              <a:prstGeom prst="rect">
                <a:avLst/>
              </a:prstGeom>
              <a:blipFill>
                <a:blip r:embed="rId10"/>
                <a:stretch>
                  <a:fillRect l="-12500" r="-3125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7960638" y="2366174"/>
                <a:ext cx="93718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𝑉𝑆𝑊𝑅</m:t>
                      </m:r>
                    </m:oMath>
                  </m:oMathPara>
                </a14:m>
                <a:endParaRPr lang="en-GB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0638" y="2366174"/>
                <a:ext cx="937180" cy="369332"/>
              </a:xfrm>
              <a:prstGeom prst="rect">
                <a:avLst/>
              </a:prstGeom>
              <a:blipFill>
                <a:blip r:embed="rId11"/>
                <a:stretch>
                  <a:fillRect l="-5333" r="-4000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/>
          <p:cNvSpPr/>
          <p:nvPr/>
        </p:nvSpPr>
        <p:spPr>
          <a:xfrm>
            <a:off x="3473449" y="5482220"/>
            <a:ext cx="219969" cy="33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E7B906B-68C7-AB4F-A04D-6B65844F96F5}"/>
              </a:ext>
            </a:extLst>
          </p:cNvPr>
          <p:cNvSpPr/>
          <p:nvPr/>
        </p:nvSpPr>
        <p:spPr>
          <a:xfrm>
            <a:off x="2991670" y="5345506"/>
            <a:ext cx="430980" cy="5133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96378E2-F417-2641-9BC4-5ECEC22DBD76}"/>
              </a:ext>
            </a:extLst>
          </p:cNvPr>
          <p:cNvCxnSpPr/>
          <p:nvPr/>
        </p:nvCxnSpPr>
        <p:spPr>
          <a:xfrm>
            <a:off x="2856967" y="5296112"/>
            <a:ext cx="273050" cy="0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9EFC855-3429-C548-94D6-A7F31BEDBA1A}"/>
              </a:ext>
            </a:extLst>
          </p:cNvPr>
          <p:cNvCxnSpPr>
            <a:cxnSpLocks/>
          </p:cNvCxnSpPr>
          <p:nvPr/>
        </p:nvCxnSpPr>
        <p:spPr>
          <a:xfrm flipH="1">
            <a:off x="3121781" y="5293638"/>
            <a:ext cx="1" cy="235270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A1BDCFA-FC48-224D-8B65-78F4B8967FC4}"/>
              </a:ext>
            </a:extLst>
          </p:cNvPr>
          <p:cNvCxnSpPr/>
          <p:nvPr/>
        </p:nvCxnSpPr>
        <p:spPr>
          <a:xfrm>
            <a:off x="2848858" y="5897114"/>
            <a:ext cx="273050" cy="0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E27DB48-3203-8C43-9E69-50363B49E58F}"/>
              </a:ext>
            </a:extLst>
          </p:cNvPr>
          <p:cNvCxnSpPr>
            <a:cxnSpLocks/>
          </p:cNvCxnSpPr>
          <p:nvPr/>
        </p:nvCxnSpPr>
        <p:spPr>
          <a:xfrm>
            <a:off x="3121781" y="5648420"/>
            <a:ext cx="127" cy="266835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623EE42B-A970-5740-9969-66E52FBBAB4E}"/>
              </a:ext>
            </a:extLst>
          </p:cNvPr>
          <p:cNvCxnSpPr/>
          <p:nvPr/>
        </p:nvCxnSpPr>
        <p:spPr>
          <a:xfrm>
            <a:off x="2977084" y="5528908"/>
            <a:ext cx="273050" cy="0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7D7A346-7A76-0445-B22E-01C8B1905076}"/>
              </a:ext>
            </a:extLst>
          </p:cNvPr>
          <p:cNvCxnSpPr/>
          <p:nvPr/>
        </p:nvCxnSpPr>
        <p:spPr>
          <a:xfrm>
            <a:off x="2977084" y="5636894"/>
            <a:ext cx="273050" cy="0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E3B8C6D3-DAD6-FF41-B2E1-0224097426C6}"/>
              </a:ext>
            </a:extLst>
          </p:cNvPr>
          <p:cNvSpPr/>
          <p:nvPr/>
        </p:nvSpPr>
        <p:spPr>
          <a:xfrm>
            <a:off x="3217227" y="5413461"/>
            <a:ext cx="8226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100 pF</a:t>
            </a:r>
            <a:endParaRPr lang="en-GB" sz="1600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941901" y="3409322"/>
            <a:ext cx="8050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= 50 </a:t>
            </a:r>
            <a:r>
              <a:rPr lang="en-GB" sz="1600" dirty="0">
                <a:solidFill>
                  <a:srgbClr val="FF0000"/>
                </a:solidFill>
                <a:latin typeface="Symbol" panose="05050102010706020507" pitchFamily="18" charset="2"/>
              </a:rPr>
              <a:t>W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949001" y="4429121"/>
            <a:ext cx="8050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= 50 </a:t>
            </a:r>
            <a:r>
              <a:rPr lang="en-GB" sz="1600" dirty="0">
                <a:solidFill>
                  <a:srgbClr val="FF0000"/>
                </a:solidFill>
                <a:latin typeface="Symbol" panose="05050102010706020507" pitchFamily="18" charset="2"/>
              </a:rPr>
              <a:t>W</a:t>
            </a:r>
          </a:p>
        </p:txBody>
      </p:sp>
      <p:sp>
        <p:nvSpPr>
          <p:cNvPr id="41" name="Rectangle 40"/>
          <p:cNvSpPr/>
          <p:nvPr/>
        </p:nvSpPr>
        <p:spPr>
          <a:xfrm>
            <a:off x="1956101" y="5410820"/>
            <a:ext cx="8050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= 50 </a:t>
            </a:r>
            <a:r>
              <a:rPr lang="en-GB" sz="1600" dirty="0">
                <a:solidFill>
                  <a:srgbClr val="FF0000"/>
                </a:solidFill>
                <a:latin typeface="Symbol" panose="05050102010706020507" pitchFamily="18" charset="2"/>
              </a:rPr>
              <a:t>W</a:t>
            </a:r>
          </a:p>
        </p:txBody>
      </p:sp>
    </p:spTree>
    <p:extLst>
      <p:ext uri="{BB962C8B-B14F-4D97-AF65-F5344CB8AC3E}">
        <p14:creationId xmlns:p14="http://schemas.microsoft.com/office/powerpoint/2010/main" val="84452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RF network parameters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popular method to characterize parameters of linear RF networks is by means of </a:t>
            </a:r>
            <a:r>
              <a:rPr lang="en-US" b="1" dirty="0"/>
              <a:t>scattering parameters </a:t>
            </a:r>
            <a:r>
              <a:rPr lang="en-US" dirty="0"/>
              <a:t>(s-parameters)</a:t>
            </a:r>
          </a:p>
          <a:p>
            <a:endParaRPr lang="en-US" dirty="0"/>
          </a:p>
          <a:p>
            <a:r>
              <a:rPr lang="en-US" dirty="0"/>
              <a:t>A square matrix describes coupling between all of the device’s ports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61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s-parameters</a:t>
            </a:r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575" y="1233169"/>
            <a:ext cx="6467475" cy="319235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011365" y="4843251"/>
                <a:ext cx="2994088" cy="69871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1365" y="4843251"/>
                <a:ext cx="2994088" cy="69871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766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s-parameters</a:t>
            </a:r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575" y="1233169"/>
            <a:ext cx="6467475" cy="319235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42105" y="4653766"/>
                <a:ext cx="3407728" cy="6354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r>
                        <a:rPr lang="en-GB" sz="20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𝑅𝑒𝑓𝑙𝑒𝑐𝑡𝑒𝑑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𝐼𝑛𝑐𝑖𝑑𝑒𝑛𝑡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|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105" y="4653766"/>
                <a:ext cx="3407728" cy="63543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42105" y="5433360"/>
                <a:ext cx="3735895" cy="6346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r>
                        <a:rPr lang="en-GB" sz="20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𝑇𝑟𝑎𝑛𝑠𝑚𝑖𝑡𝑡𝑒𝑑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𝐼𝑛𝑐𝑖𝑑𝑒𝑛𝑡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|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105" y="5433360"/>
                <a:ext cx="3735895" cy="634661"/>
              </a:xfrm>
              <a:prstGeom prst="rect">
                <a:avLst/>
              </a:prstGeom>
              <a:blipFill>
                <a:blip r:embed="rId4"/>
                <a:stretch>
                  <a:fillRect b="-9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809483" y="4647417"/>
                <a:ext cx="3456844" cy="6354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  <m:r>
                        <a:rPr lang="en-GB" sz="20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𝑅𝑒𝑓𝑙𝑒𝑐𝑡𝑒𝑑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𝐼𝑛𝑐𝑖𝑑𝑒𝑛𝑡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|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9483" y="4647417"/>
                <a:ext cx="3456844" cy="63543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853528" y="5415724"/>
                <a:ext cx="3729932" cy="6346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r>
                        <a:rPr lang="en-GB" sz="20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𝑇𝑟𝑎𝑛𝑠𝑚𝑖𝑡𝑡𝑒𝑑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𝐼𝑛𝑐𝑖𝑑𝑒𝑛𝑡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|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3528" y="5415724"/>
                <a:ext cx="3729932" cy="63466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758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s-parameters</a:t>
            </a:r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1284288" y="3449638"/>
            <a:ext cx="200025" cy="274637"/>
            <a:chOff x="1676400" y="2036662"/>
            <a:chExt cx="199879" cy="274606"/>
          </a:xfrm>
        </p:grpSpPr>
        <p:cxnSp>
          <p:nvCxnSpPr>
            <p:cNvPr id="15" name="Straight Connector 10"/>
            <p:cNvCxnSpPr>
              <a:cxnSpLocks noChangeShapeType="1"/>
            </p:cNvCxnSpPr>
            <p:nvPr/>
          </p:nvCxnSpPr>
          <p:spPr bwMode="auto">
            <a:xfrm>
              <a:off x="1676400" y="2036662"/>
              <a:ext cx="199879" cy="27460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Straight Connector 15"/>
            <p:cNvCxnSpPr>
              <a:cxnSpLocks noChangeShapeType="1"/>
            </p:cNvCxnSpPr>
            <p:nvPr/>
          </p:nvCxnSpPr>
          <p:spPr bwMode="auto">
            <a:xfrm flipH="1">
              <a:off x="1676400" y="2036662"/>
              <a:ext cx="199879" cy="27460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1284288" y="4422775"/>
            <a:ext cx="200025" cy="274638"/>
            <a:chOff x="1676400" y="2036662"/>
            <a:chExt cx="199879" cy="274606"/>
          </a:xfrm>
        </p:grpSpPr>
        <p:cxnSp>
          <p:nvCxnSpPr>
            <p:cNvPr id="18" name="Straight Connector 20"/>
            <p:cNvCxnSpPr>
              <a:cxnSpLocks noChangeShapeType="1"/>
            </p:cNvCxnSpPr>
            <p:nvPr/>
          </p:nvCxnSpPr>
          <p:spPr bwMode="auto">
            <a:xfrm>
              <a:off x="1676400" y="2036662"/>
              <a:ext cx="199879" cy="27460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Straight Connector 21"/>
            <p:cNvCxnSpPr>
              <a:cxnSpLocks noChangeShapeType="1"/>
            </p:cNvCxnSpPr>
            <p:nvPr/>
          </p:nvCxnSpPr>
          <p:spPr bwMode="auto">
            <a:xfrm flipH="1">
              <a:off x="1676400" y="2036662"/>
              <a:ext cx="199879" cy="27460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55625" y="3344863"/>
            <a:ext cx="6238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/>
              <a:t>V</a:t>
            </a:r>
            <a:r>
              <a:rPr lang="en-US" altLang="en-US" sz="2400" baseline="-25000" dirty="0"/>
              <a:t>1</a:t>
            </a:r>
            <a:r>
              <a:rPr lang="en-US" altLang="en-US" sz="2400" baseline="30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581025" y="4286250"/>
            <a:ext cx="5715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V</a:t>
            </a:r>
            <a:r>
              <a:rPr lang="en-US" altLang="en-US" sz="2400" baseline="-25000"/>
              <a:t>1</a:t>
            </a:r>
            <a:r>
              <a:rPr lang="en-US" altLang="en-US" sz="2400" baseline="30000">
                <a:solidFill>
                  <a:srgbClr val="FF0000"/>
                </a:solidFill>
              </a:rPr>
              <a:t>-</a:t>
            </a:r>
          </a:p>
        </p:txBody>
      </p:sp>
      <p:grpSp>
        <p:nvGrpSpPr>
          <p:cNvPr id="22" name="Group 21"/>
          <p:cNvGrpSpPr>
            <a:grpSpLocks/>
          </p:cNvGrpSpPr>
          <p:nvPr/>
        </p:nvGrpSpPr>
        <p:grpSpPr bwMode="auto">
          <a:xfrm>
            <a:off x="7321550" y="3465513"/>
            <a:ext cx="200025" cy="274637"/>
            <a:chOff x="1676400" y="2036662"/>
            <a:chExt cx="199879" cy="274606"/>
          </a:xfrm>
        </p:grpSpPr>
        <p:cxnSp>
          <p:nvCxnSpPr>
            <p:cNvPr id="23" name="Straight Connector 23"/>
            <p:cNvCxnSpPr>
              <a:cxnSpLocks noChangeShapeType="1"/>
            </p:cNvCxnSpPr>
            <p:nvPr/>
          </p:nvCxnSpPr>
          <p:spPr bwMode="auto">
            <a:xfrm>
              <a:off x="1676400" y="2036662"/>
              <a:ext cx="199879" cy="27460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Straight Connector 24"/>
            <p:cNvCxnSpPr>
              <a:cxnSpLocks noChangeShapeType="1"/>
            </p:cNvCxnSpPr>
            <p:nvPr/>
          </p:nvCxnSpPr>
          <p:spPr bwMode="auto">
            <a:xfrm flipH="1">
              <a:off x="1676400" y="2036662"/>
              <a:ext cx="199879" cy="27460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634288" y="3344863"/>
            <a:ext cx="5730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V</a:t>
            </a:r>
            <a:r>
              <a:rPr lang="en-US" altLang="en-US" sz="2400" baseline="-25000"/>
              <a:t>2</a:t>
            </a:r>
            <a:r>
              <a:rPr lang="en-US" altLang="en-US" sz="2400" baseline="30000">
                <a:solidFill>
                  <a:srgbClr val="FF0000"/>
                </a:solidFill>
              </a:rPr>
              <a:t>-</a:t>
            </a: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1171575" y="2557463"/>
            <a:ext cx="6467475" cy="3192462"/>
            <a:chOff x="738" y="777"/>
            <a:chExt cx="4074" cy="2011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/>
          </p:nvSpPr>
          <p:spPr bwMode="auto">
            <a:xfrm>
              <a:off x="738" y="777"/>
              <a:ext cx="4074" cy="2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" name="Line 5"/>
            <p:cNvSpPr>
              <a:spLocks noChangeShapeType="1"/>
            </p:cNvSpPr>
            <p:nvPr/>
          </p:nvSpPr>
          <p:spPr bwMode="auto">
            <a:xfrm>
              <a:off x="1024" y="1425"/>
              <a:ext cx="3525" cy="0"/>
            </a:xfrm>
            <a:prstGeom prst="line">
              <a:avLst/>
            </a:prstGeom>
            <a:noFill/>
            <a:ln w="381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4498" y="1374"/>
              <a:ext cx="51" cy="102"/>
            </a:xfrm>
            <a:custGeom>
              <a:avLst/>
              <a:gdLst>
                <a:gd name="T0" fmla="*/ 0 w 51"/>
                <a:gd name="T1" fmla="*/ 102 h 102"/>
                <a:gd name="T2" fmla="*/ 51 w 51"/>
                <a:gd name="T3" fmla="*/ 51 h 102"/>
                <a:gd name="T4" fmla="*/ 0 w 51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102">
                  <a:moveTo>
                    <a:pt x="0" y="102"/>
                  </a:moveTo>
                  <a:lnTo>
                    <a:pt x="51" y="51"/>
                  </a:lnTo>
                  <a:lnTo>
                    <a:pt x="0" y="0"/>
                  </a:lnTo>
                </a:path>
              </a:pathLst>
            </a:custGeom>
            <a:noFill/>
            <a:ln w="381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1230" y="1242"/>
              <a:ext cx="539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Incident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10"/>
            <p:cNvSpPr>
              <a:spLocks noChangeArrowheads="1"/>
            </p:cNvSpPr>
            <p:nvPr/>
          </p:nvSpPr>
          <p:spPr bwMode="auto">
            <a:xfrm>
              <a:off x="1166" y="1856"/>
              <a:ext cx="636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Reflected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11"/>
            <p:cNvSpPr>
              <a:spLocks noChangeArrowheads="1"/>
            </p:cNvSpPr>
            <p:nvPr/>
          </p:nvSpPr>
          <p:spPr bwMode="auto">
            <a:xfrm>
              <a:off x="1344" y="2071"/>
              <a:ext cx="149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12"/>
            <p:cNvSpPr>
              <a:spLocks noChangeArrowheads="1"/>
            </p:cNvSpPr>
            <p:nvPr/>
          </p:nvSpPr>
          <p:spPr bwMode="auto">
            <a:xfrm>
              <a:off x="1430" y="2128"/>
              <a:ext cx="143" cy="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13"/>
            <p:cNvSpPr>
              <a:spLocks noChangeArrowheads="1"/>
            </p:cNvSpPr>
            <p:nvPr/>
          </p:nvSpPr>
          <p:spPr bwMode="auto">
            <a:xfrm>
              <a:off x="2676" y="1242"/>
              <a:ext cx="149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14"/>
            <p:cNvSpPr>
              <a:spLocks noChangeArrowheads="1"/>
            </p:cNvSpPr>
            <p:nvPr/>
          </p:nvSpPr>
          <p:spPr bwMode="auto">
            <a:xfrm>
              <a:off x="2763" y="1299"/>
              <a:ext cx="142" cy="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18"/>
            <p:cNvSpPr>
              <a:spLocks noChangeArrowheads="1"/>
            </p:cNvSpPr>
            <p:nvPr/>
          </p:nvSpPr>
          <p:spPr bwMode="auto">
            <a:xfrm>
              <a:off x="3673" y="1242"/>
              <a:ext cx="779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Transmitted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Freeform 20"/>
            <p:cNvSpPr>
              <a:spLocks/>
            </p:cNvSpPr>
            <p:nvPr/>
          </p:nvSpPr>
          <p:spPr bwMode="auto">
            <a:xfrm>
              <a:off x="2267" y="1475"/>
              <a:ext cx="1058" cy="1132"/>
            </a:xfrm>
            <a:custGeom>
              <a:avLst/>
              <a:gdLst>
                <a:gd name="T0" fmla="*/ 702 w 2609"/>
                <a:gd name="T1" fmla="*/ 504 h 2791"/>
                <a:gd name="T2" fmla="*/ 184 w 2609"/>
                <a:gd name="T3" fmla="*/ 987 h 2791"/>
                <a:gd name="T4" fmla="*/ 439 w 2609"/>
                <a:gd name="T5" fmla="*/ 1374 h 2791"/>
                <a:gd name="T6" fmla="*/ 132 w 2609"/>
                <a:gd name="T7" fmla="*/ 1909 h 2791"/>
                <a:gd name="T8" fmla="*/ 219 w 2609"/>
                <a:gd name="T9" fmla="*/ 2585 h 2791"/>
                <a:gd name="T10" fmla="*/ 1273 w 2609"/>
                <a:gd name="T11" fmla="*/ 2550 h 2791"/>
                <a:gd name="T12" fmla="*/ 1870 w 2609"/>
                <a:gd name="T13" fmla="*/ 2392 h 2791"/>
                <a:gd name="T14" fmla="*/ 2195 w 2609"/>
                <a:gd name="T15" fmla="*/ 2612 h 2791"/>
                <a:gd name="T16" fmla="*/ 2415 w 2609"/>
                <a:gd name="T17" fmla="*/ 2585 h 2791"/>
                <a:gd name="T18" fmla="*/ 2327 w 2609"/>
                <a:gd name="T19" fmla="*/ 1514 h 2791"/>
                <a:gd name="T20" fmla="*/ 2502 w 2609"/>
                <a:gd name="T21" fmla="*/ 768 h 2791"/>
                <a:gd name="T22" fmla="*/ 2019 w 2609"/>
                <a:gd name="T23" fmla="*/ 65 h 2791"/>
                <a:gd name="T24" fmla="*/ 702 w 2609"/>
                <a:gd name="T25" fmla="*/ 504 h 2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09" h="2791">
                  <a:moveTo>
                    <a:pt x="702" y="504"/>
                  </a:moveTo>
                  <a:cubicBezTo>
                    <a:pt x="561" y="501"/>
                    <a:pt x="150" y="763"/>
                    <a:pt x="184" y="987"/>
                  </a:cubicBezTo>
                  <a:cubicBezTo>
                    <a:pt x="206" y="1127"/>
                    <a:pt x="400" y="1252"/>
                    <a:pt x="439" y="1374"/>
                  </a:cubicBezTo>
                  <a:cubicBezTo>
                    <a:pt x="495" y="1544"/>
                    <a:pt x="245" y="1707"/>
                    <a:pt x="132" y="1909"/>
                  </a:cubicBezTo>
                  <a:cubicBezTo>
                    <a:pt x="0" y="2146"/>
                    <a:pt x="56" y="2437"/>
                    <a:pt x="219" y="2585"/>
                  </a:cubicBezTo>
                  <a:cubicBezTo>
                    <a:pt x="447" y="2791"/>
                    <a:pt x="881" y="2719"/>
                    <a:pt x="1273" y="2550"/>
                  </a:cubicBezTo>
                  <a:cubicBezTo>
                    <a:pt x="1494" y="2455"/>
                    <a:pt x="1701" y="2330"/>
                    <a:pt x="1870" y="2392"/>
                  </a:cubicBezTo>
                  <a:cubicBezTo>
                    <a:pt x="1987" y="2435"/>
                    <a:pt x="2086" y="2568"/>
                    <a:pt x="2195" y="2612"/>
                  </a:cubicBezTo>
                  <a:cubicBezTo>
                    <a:pt x="2276" y="2644"/>
                    <a:pt x="2363" y="2628"/>
                    <a:pt x="2415" y="2585"/>
                  </a:cubicBezTo>
                  <a:cubicBezTo>
                    <a:pt x="2609" y="2426"/>
                    <a:pt x="2322" y="1899"/>
                    <a:pt x="2327" y="1514"/>
                  </a:cubicBezTo>
                  <a:cubicBezTo>
                    <a:pt x="2330" y="1227"/>
                    <a:pt x="2495" y="1018"/>
                    <a:pt x="2502" y="768"/>
                  </a:cubicBezTo>
                  <a:cubicBezTo>
                    <a:pt x="2511" y="470"/>
                    <a:pt x="2297" y="112"/>
                    <a:pt x="2019" y="65"/>
                  </a:cubicBezTo>
                  <a:cubicBezTo>
                    <a:pt x="1627" y="0"/>
                    <a:pt x="1107" y="558"/>
                    <a:pt x="702" y="504"/>
                  </a:cubicBezTo>
                </a:path>
              </a:pathLst>
            </a:custGeom>
            <a:solidFill>
              <a:srgbClr val="FFFF9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21"/>
            <p:cNvSpPr>
              <a:spLocks/>
            </p:cNvSpPr>
            <p:nvPr/>
          </p:nvSpPr>
          <p:spPr bwMode="auto">
            <a:xfrm>
              <a:off x="2267" y="1475"/>
              <a:ext cx="1058" cy="1132"/>
            </a:xfrm>
            <a:custGeom>
              <a:avLst/>
              <a:gdLst>
                <a:gd name="T0" fmla="*/ 285 w 1058"/>
                <a:gd name="T1" fmla="*/ 205 h 1132"/>
                <a:gd name="T2" fmla="*/ 75 w 1058"/>
                <a:gd name="T3" fmla="*/ 400 h 1132"/>
                <a:gd name="T4" fmla="*/ 178 w 1058"/>
                <a:gd name="T5" fmla="*/ 557 h 1132"/>
                <a:gd name="T6" fmla="*/ 54 w 1058"/>
                <a:gd name="T7" fmla="*/ 774 h 1132"/>
                <a:gd name="T8" fmla="*/ 89 w 1058"/>
                <a:gd name="T9" fmla="*/ 1048 h 1132"/>
                <a:gd name="T10" fmla="*/ 517 w 1058"/>
                <a:gd name="T11" fmla="*/ 1034 h 1132"/>
                <a:gd name="T12" fmla="*/ 759 w 1058"/>
                <a:gd name="T13" fmla="*/ 970 h 1132"/>
                <a:gd name="T14" fmla="*/ 890 w 1058"/>
                <a:gd name="T15" fmla="*/ 1059 h 1132"/>
                <a:gd name="T16" fmla="*/ 980 w 1058"/>
                <a:gd name="T17" fmla="*/ 1048 h 1132"/>
                <a:gd name="T18" fmla="*/ 944 w 1058"/>
                <a:gd name="T19" fmla="*/ 614 h 1132"/>
                <a:gd name="T20" fmla="*/ 1015 w 1058"/>
                <a:gd name="T21" fmla="*/ 312 h 1132"/>
                <a:gd name="T22" fmla="*/ 819 w 1058"/>
                <a:gd name="T23" fmla="*/ 27 h 1132"/>
                <a:gd name="T24" fmla="*/ 285 w 1058"/>
                <a:gd name="T25" fmla="*/ 205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8" h="1132">
                  <a:moveTo>
                    <a:pt x="285" y="205"/>
                  </a:moveTo>
                  <a:cubicBezTo>
                    <a:pt x="228" y="203"/>
                    <a:pt x="61" y="310"/>
                    <a:pt x="75" y="400"/>
                  </a:cubicBezTo>
                  <a:cubicBezTo>
                    <a:pt x="84" y="457"/>
                    <a:pt x="163" y="508"/>
                    <a:pt x="178" y="557"/>
                  </a:cubicBezTo>
                  <a:cubicBezTo>
                    <a:pt x="201" y="626"/>
                    <a:pt x="100" y="692"/>
                    <a:pt x="54" y="774"/>
                  </a:cubicBezTo>
                  <a:cubicBezTo>
                    <a:pt x="0" y="870"/>
                    <a:pt x="23" y="988"/>
                    <a:pt x="89" y="1048"/>
                  </a:cubicBezTo>
                  <a:cubicBezTo>
                    <a:pt x="182" y="1132"/>
                    <a:pt x="358" y="1103"/>
                    <a:pt x="517" y="1034"/>
                  </a:cubicBezTo>
                  <a:cubicBezTo>
                    <a:pt x="606" y="996"/>
                    <a:pt x="690" y="945"/>
                    <a:pt x="759" y="970"/>
                  </a:cubicBezTo>
                  <a:cubicBezTo>
                    <a:pt x="806" y="987"/>
                    <a:pt x="846" y="1041"/>
                    <a:pt x="890" y="1059"/>
                  </a:cubicBezTo>
                  <a:cubicBezTo>
                    <a:pt x="923" y="1072"/>
                    <a:pt x="958" y="1066"/>
                    <a:pt x="980" y="1048"/>
                  </a:cubicBezTo>
                  <a:cubicBezTo>
                    <a:pt x="1058" y="984"/>
                    <a:pt x="942" y="770"/>
                    <a:pt x="944" y="614"/>
                  </a:cubicBezTo>
                  <a:cubicBezTo>
                    <a:pt x="945" y="498"/>
                    <a:pt x="1012" y="413"/>
                    <a:pt x="1015" y="312"/>
                  </a:cubicBezTo>
                  <a:cubicBezTo>
                    <a:pt x="1018" y="191"/>
                    <a:pt x="932" y="46"/>
                    <a:pt x="819" y="27"/>
                  </a:cubicBezTo>
                  <a:cubicBezTo>
                    <a:pt x="660" y="0"/>
                    <a:pt x="449" y="226"/>
                    <a:pt x="285" y="205"/>
                  </a:cubicBezTo>
                </a:path>
              </a:pathLst>
            </a:cu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Rectangle 22"/>
            <p:cNvSpPr>
              <a:spLocks noChangeArrowheads="1"/>
            </p:cNvSpPr>
            <p:nvPr/>
          </p:nvSpPr>
          <p:spPr bwMode="auto">
            <a:xfrm>
              <a:off x="2656" y="1963"/>
              <a:ext cx="338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DUT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23"/>
            <p:cNvSpPr>
              <a:spLocks noChangeArrowheads="1"/>
            </p:cNvSpPr>
            <p:nvPr/>
          </p:nvSpPr>
          <p:spPr bwMode="auto">
            <a:xfrm>
              <a:off x="815" y="1350"/>
              <a:ext cx="136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24"/>
            <p:cNvSpPr>
              <a:spLocks noChangeArrowheads="1"/>
            </p:cNvSpPr>
            <p:nvPr/>
          </p:nvSpPr>
          <p:spPr bwMode="auto">
            <a:xfrm>
              <a:off x="887" y="1407"/>
              <a:ext cx="91" cy="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25"/>
            <p:cNvSpPr>
              <a:spLocks noChangeArrowheads="1"/>
            </p:cNvSpPr>
            <p:nvPr/>
          </p:nvSpPr>
          <p:spPr bwMode="auto">
            <a:xfrm>
              <a:off x="815" y="1963"/>
              <a:ext cx="136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26"/>
            <p:cNvSpPr>
              <a:spLocks noChangeArrowheads="1"/>
            </p:cNvSpPr>
            <p:nvPr/>
          </p:nvSpPr>
          <p:spPr bwMode="auto">
            <a:xfrm>
              <a:off x="887" y="2020"/>
              <a:ext cx="91" cy="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27"/>
            <p:cNvSpPr>
              <a:spLocks noChangeArrowheads="1"/>
            </p:cNvSpPr>
            <p:nvPr/>
          </p:nvSpPr>
          <p:spPr bwMode="auto">
            <a:xfrm>
              <a:off x="4646" y="1350"/>
              <a:ext cx="136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28"/>
            <p:cNvSpPr>
              <a:spLocks noChangeArrowheads="1"/>
            </p:cNvSpPr>
            <p:nvPr/>
          </p:nvSpPr>
          <p:spPr bwMode="auto">
            <a:xfrm>
              <a:off x="4718" y="1407"/>
              <a:ext cx="91" cy="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Line 35"/>
            <p:cNvSpPr>
              <a:spLocks noChangeShapeType="1"/>
            </p:cNvSpPr>
            <p:nvPr/>
          </p:nvSpPr>
          <p:spPr bwMode="auto">
            <a:xfrm>
              <a:off x="1024" y="1019"/>
              <a:ext cx="1073" cy="0"/>
            </a:xfrm>
            <a:prstGeom prst="line">
              <a:avLst/>
            </a:prstGeom>
            <a:noFill/>
            <a:ln w="38100" cap="rnd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" name="Freeform 36"/>
            <p:cNvSpPr>
              <a:spLocks/>
            </p:cNvSpPr>
            <p:nvPr/>
          </p:nvSpPr>
          <p:spPr bwMode="auto">
            <a:xfrm>
              <a:off x="2046" y="968"/>
              <a:ext cx="51" cy="101"/>
            </a:xfrm>
            <a:custGeom>
              <a:avLst/>
              <a:gdLst>
                <a:gd name="T0" fmla="*/ 0 w 51"/>
                <a:gd name="T1" fmla="*/ 101 h 101"/>
                <a:gd name="T2" fmla="*/ 51 w 51"/>
                <a:gd name="T3" fmla="*/ 51 h 101"/>
                <a:gd name="T4" fmla="*/ 0 w 51"/>
                <a:gd name="T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101">
                  <a:moveTo>
                    <a:pt x="0" y="101"/>
                  </a:moveTo>
                  <a:lnTo>
                    <a:pt x="51" y="51"/>
                  </a:lnTo>
                  <a:lnTo>
                    <a:pt x="0" y="0"/>
                  </a:lnTo>
                </a:path>
              </a:pathLst>
            </a:custGeom>
            <a:noFill/>
            <a:ln w="38100" cap="rnd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Rectangle 37"/>
            <p:cNvSpPr>
              <a:spLocks noChangeArrowheads="1"/>
            </p:cNvSpPr>
            <p:nvPr/>
          </p:nvSpPr>
          <p:spPr bwMode="auto">
            <a:xfrm>
              <a:off x="986" y="822"/>
              <a:ext cx="1109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Forward direction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38"/>
            <p:cNvSpPr>
              <a:spLocks noChangeArrowheads="1"/>
            </p:cNvSpPr>
            <p:nvPr/>
          </p:nvSpPr>
          <p:spPr bwMode="auto">
            <a:xfrm>
              <a:off x="3494" y="822"/>
              <a:ext cx="1206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Backward direction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Line 39"/>
            <p:cNvSpPr>
              <a:spLocks noChangeShapeType="1"/>
            </p:cNvSpPr>
            <p:nvPr/>
          </p:nvSpPr>
          <p:spPr bwMode="auto">
            <a:xfrm flipH="1">
              <a:off x="3476" y="1019"/>
              <a:ext cx="1073" cy="0"/>
            </a:xfrm>
            <a:prstGeom prst="line">
              <a:avLst/>
            </a:prstGeom>
            <a:noFill/>
            <a:ln w="38100" cap="rnd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Freeform 40"/>
            <p:cNvSpPr>
              <a:spLocks/>
            </p:cNvSpPr>
            <p:nvPr/>
          </p:nvSpPr>
          <p:spPr bwMode="auto">
            <a:xfrm>
              <a:off x="3476" y="968"/>
              <a:ext cx="51" cy="101"/>
            </a:xfrm>
            <a:custGeom>
              <a:avLst/>
              <a:gdLst>
                <a:gd name="T0" fmla="*/ 51 w 51"/>
                <a:gd name="T1" fmla="*/ 101 h 101"/>
                <a:gd name="T2" fmla="*/ 0 w 51"/>
                <a:gd name="T3" fmla="*/ 51 h 101"/>
                <a:gd name="T4" fmla="*/ 51 w 51"/>
                <a:gd name="T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101">
                  <a:moveTo>
                    <a:pt x="51" y="101"/>
                  </a:moveTo>
                  <a:lnTo>
                    <a:pt x="0" y="51"/>
                  </a:lnTo>
                  <a:lnTo>
                    <a:pt x="51" y="0"/>
                  </a:lnTo>
                </a:path>
              </a:pathLst>
            </a:custGeom>
            <a:noFill/>
            <a:ln w="38100" cap="rnd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Freeform 41"/>
            <p:cNvSpPr>
              <a:spLocks/>
            </p:cNvSpPr>
            <p:nvPr/>
          </p:nvSpPr>
          <p:spPr bwMode="auto">
            <a:xfrm>
              <a:off x="1024" y="1425"/>
              <a:ext cx="1103" cy="613"/>
            </a:xfrm>
            <a:custGeom>
              <a:avLst/>
              <a:gdLst>
                <a:gd name="T0" fmla="*/ 2268 w 2721"/>
                <a:gd name="T1" fmla="*/ 0 h 1512"/>
                <a:gd name="T2" fmla="*/ 2721 w 2721"/>
                <a:gd name="T3" fmla="*/ 454 h 1512"/>
                <a:gd name="T4" fmla="*/ 2721 w 2721"/>
                <a:gd name="T5" fmla="*/ 1058 h 1512"/>
                <a:gd name="T6" fmla="*/ 2268 w 2721"/>
                <a:gd name="T7" fmla="*/ 1512 h 1512"/>
                <a:gd name="T8" fmla="*/ 0 w 2721"/>
                <a:gd name="T9" fmla="*/ 1512 h 1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1" h="1512">
                  <a:moveTo>
                    <a:pt x="2268" y="0"/>
                  </a:moveTo>
                  <a:cubicBezTo>
                    <a:pt x="2518" y="0"/>
                    <a:pt x="2721" y="203"/>
                    <a:pt x="2721" y="454"/>
                  </a:cubicBezTo>
                  <a:lnTo>
                    <a:pt x="2721" y="1058"/>
                  </a:lnTo>
                  <a:cubicBezTo>
                    <a:pt x="2721" y="1309"/>
                    <a:pt x="2518" y="1512"/>
                    <a:pt x="2268" y="1512"/>
                  </a:cubicBezTo>
                  <a:lnTo>
                    <a:pt x="0" y="1512"/>
                  </a:lnTo>
                </a:path>
              </a:pathLst>
            </a:custGeom>
            <a:noFill/>
            <a:ln w="381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42"/>
            <p:cNvSpPr>
              <a:spLocks/>
            </p:cNvSpPr>
            <p:nvPr/>
          </p:nvSpPr>
          <p:spPr bwMode="auto">
            <a:xfrm>
              <a:off x="1024" y="1987"/>
              <a:ext cx="51" cy="102"/>
            </a:xfrm>
            <a:custGeom>
              <a:avLst/>
              <a:gdLst>
                <a:gd name="T0" fmla="*/ 51 w 51"/>
                <a:gd name="T1" fmla="*/ 0 h 102"/>
                <a:gd name="T2" fmla="*/ 0 w 51"/>
                <a:gd name="T3" fmla="*/ 51 h 102"/>
                <a:gd name="T4" fmla="*/ 51 w 51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102">
                  <a:moveTo>
                    <a:pt x="51" y="0"/>
                  </a:moveTo>
                  <a:lnTo>
                    <a:pt x="0" y="51"/>
                  </a:lnTo>
                  <a:lnTo>
                    <a:pt x="51" y="102"/>
                  </a:lnTo>
                </a:path>
              </a:pathLst>
            </a:custGeom>
            <a:noFill/>
            <a:ln w="381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Rectangle 45"/>
            <p:cNvSpPr>
              <a:spLocks noChangeArrowheads="1"/>
            </p:cNvSpPr>
            <p:nvPr/>
          </p:nvSpPr>
          <p:spPr bwMode="auto">
            <a:xfrm>
              <a:off x="2853" y="2499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" name="Rectangle 46"/>
            <p:cNvSpPr>
              <a:spLocks noChangeArrowheads="1"/>
            </p:cNvSpPr>
            <p:nvPr/>
          </p:nvSpPr>
          <p:spPr bwMode="auto">
            <a:xfrm>
              <a:off x="2939" y="2556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66" name="Content Placeholder 13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>
            <a:normAutofit/>
          </a:bodyPr>
          <a:lstStyle/>
          <a:p>
            <a:r>
              <a:rPr lang="en-US" dirty="0"/>
              <a:t>Simplified approach for lower frequencies: Use voltages/currents instead of waves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67" name="Rectangle 66"/>
          <p:cNvSpPr/>
          <p:nvPr/>
        </p:nvSpPr>
        <p:spPr>
          <a:xfrm>
            <a:off x="6115843" y="5292229"/>
            <a:ext cx="3009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Common notation: </a:t>
            </a:r>
          </a:p>
          <a:p>
            <a:r>
              <a:rPr lang="en-US" dirty="0"/>
              <a:t>+ what goes into the port</a:t>
            </a:r>
          </a:p>
          <a:p>
            <a:r>
              <a:rPr lang="en-US" dirty="0"/>
              <a:t>- what leaves the 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707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s-parameters</a:t>
            </a:r>
            <a:endParaRPr lang="en-GB" b="1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we work out the signals from the s-parameters?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5727268" y="3671838"/>
                <a:ext cx="167879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sSubSup>
                        <m:sSub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7268" y="3671838"/>
                <a:ext cx="1678793" cy="369332"/>
              </a:xfrm>
              <a:prstGeom prst="rect">
                <a:avLst/>
              </a:prstGeom>
              <a:blipFill>
                <a:blip r:embed="rId2"/>
                <a:stretch>
                  <a:fillRect l="-3636" r="-727" b="-180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5727268" y="5152595"/>
                <a:ext cx="1293175" cy="7708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7268" y="5152595"/>
                <a:ext cx="1293175" cy="77085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ctangle 37"/>
          <p:cNvSpPr/>
          <p:nvPr/>
        </p:nvSpPr>
        <p:spPr>
          <a:xfrm>
            <a:off x="5692342" y="2748508"/>
            <a:ext cx="29944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Example: amplifier output voltage as a function of gain and input stimulus:</a:t>
            </a:r>
            <a:endParaRPr lang="en-GB" dirty="0"/>
          </a:p>
        </p:txBody>
      </p:sp>
      <p:sp>
        <p:nvSpPr>
          <p:cNvPr id="40" name="Rectangle 39"/>
          <p:cNvSpPr/>
          <p:nvPr/>
        </p:nvSpPr>
        <p:spPr>
          <a:xfrm>
            <a:off x="5689597" y="4225968"/>
            <a:ext cx="31369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Example: amplifier gain calculated from input stimulus and output voltage:</a:t>
            </a:r>
            <a:endParaRPr lang="en-GB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768475" y="4144539"/>
            <a:ext cx="1862138" cy="203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0000FF"/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2722563" y="4008014"/>
            <a:ext cx="347662" cy="203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724753" y="2855416"/>
                <a:ext cx="3163045" cy="8218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Sup>
                                  <m:sSubSupPr>
                                    <m:ctrlPr>
                                      <a:rPr lang="en-GB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GB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Sup>
                                  <m:sSubSupPr>
                                    <m:ctrlPr>
                                      <a:rPr lang="en-GB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GB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753" y="2855416"/>
                <a:ext cx="3163045" cy="82189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867773" y="4084740"/>
                <a:ext cx="287700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sSubSup>
                        <m:sSub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773" y="4084740"/>
                <a:ext cx="2877006" cy="369332"/>
              </a:xfrm>
              <a:prstGeom prst="rect">
                <a:avLst/>
              </a:prstGeom>
              <a:blipFill>
                <a:blip r:embed="rId5"/>
                <a:stretch>
                  <a:fillRect l="-1059" b="-180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867773" y="4544589"/>
                <a:ext cx="285289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sSubSup>
                        <m:sSub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  <m:sSubSup>
                        <m:sSubSup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773" y="4544589"/>
                <a:ext cx="2852897" cy="369332"/>
              </a:xfrm>
              <a:prstGeom prst="rect">
                <a:avLst/>
              </a:prstGeom>
              <a:blipFill>
                <a:blip r:embed="rId6"/>
                <a:stretch>
                  <a:fillRect l="-1709" r="-214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562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Purpose of the course</a:t>
            </a:r>
            <a:endParaRPr lang="en-GB" b="1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Introduce the most common RF devices</a:t>
            </a:r>
          </a:p>
          <a:p>
            <a:r>
              <a:rPr lang="en-US" sz="2600" dirty="0"/>
              <a:t>Introduce the most commonly used RF measurement instruments</a:t>
            </a:r>
          </a:p>
          <a:p>
            <a:r>
              <a:rPr lang="en-US" sz="2600" dirty="0"/>
              <a:t>Explain typical RF measurement problems</a:t>
            </a:r>
          </a:p>
          <a:p>
            <a:r>
              <a:rPr lang="en-US" sz="2600" dirty="0"/>
              <a:t>Learn the essential RF work practices</a:t>
            </a:r>
          </a:p>
          <a:p>
            <a:endParaRPr lang="en-US" sz="2600" dirty="0"/>
          </a:p>
          <a:p>
            <a:r>
              <a:rPr lang="en-US" sz="2600" b="1" dirty="0"/>
              <a:t>Teach you to measure RF structures and devices properly, accurately and safely to you and to the instruments</a:t>
            </a:r>
            <a:endParaRPr lang="en-GB" sz="26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Introduction to RF measurements and instrumentation</a:t>
            </a:r>
          </a:p>
          <a:p>
            <a:r>
              <a:rPr lang="en-US" dirty="0"/>
              <a:t>Daniel Valuch CERN BE/RF (daniel.Valuch@cern.ch)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75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s-parameters</a:t>
            </a:r>
            <a:endParaRPr lang="en-GB" b="1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typical notation: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1420368" y="2160205"/>
                <a:ext cx="917559" cy="7574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4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4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0368" y="2160205"/>
                <a:ext cx="917559" cy="75745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Rectangle 41"/>
          <p:cNvSpPr/>
          <p:nvPr/>
        </p:nvSpPr>
        <p:spPr>
          <a:xfrm>
            <a:off x="2130939" y="2966336"/>
            <a:ext cx="10988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From port</a:t>
            </a:r>
            <a:endParaRPr lang="en-GB" sz="1600" dirty="0">
              <a:solidFill>
                <a:srgbClr val="00B050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H="1" flipV="1">
            <a:off x="2119495" y="2825522"/>
            <a:ext cx="120460" cy="157706"/>
          </a:xfrm>
          <a:prstGeom prst="straightConnector1">
            <a:avLst/>
          </a:prstGeom>
          <a:ln>
            <a:solidFill>
              <a:srgbClr val="00B05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1194739" y="2950491"/>
            <a:ext cx="10988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To port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1769932" y="2831516"/>
            <a:ext cx="109215" cy="141821"/>
          </a:xfrm>
          <a:prstGeom prst="straightConnector1">
            <a:avLst/>
          </a:prstGeom>
          <a:ln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842053" y="3371567"/>
            <a:ext cx="5057795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A typical two port device:</a:t>
            </a:r>
          </a:p>
          <a:p>
            <a:r>
              <a:rPr lang="en-US" b="1" dirty="0"/>
              <a:t>S11</a:t>
            </a:r>
            <a:r>
              <a:rPr lang="en-US" dirty="0"/>
              <a:t> </a:t>
            </a:r>
            <a:r>
              <a:rPr lang="en-US" dirty="0" smtClean="0"/>
              <a:t>reflection </a:t>
            </a:r>
            <a:r>
              <a:rPr lang="en-US" dirty="0"/>
              <a:t>at the input (input return loss)</a:t>
            </a:r>
          </a:p>
          <a:p>
            <a:r>
              <a:rPr lang="en-US" b="1" dirty="0"/>
              <a:t>S21</a:t>
            </a:r>
            <a:r>
              <a:rPr lang="en-US" dirty="0"/>
              <a:t> forward transmission (gain, attenuation)</a:t>
            </a:r>
          </a:p>
          <a:p>
            <a:r>
              <a:rPr lang="en-US" b="1" dirty="0"/>
              <a:t>S22</a:t>
            </a:r>
            <a:r>
              <a:rPr lang="en-US" dirty="0"/>
              <a:t> </a:t>
            </a:r>
            <a:r>
              <a:rPr lang="en-US" dirty="0" smtClean="0"/>
              <a:t>reflection </a:t>
            </a:r>
            <a:r>
              <a:rPr lang="en-US" dirty="0"/>
              <a:t>at the output (output return loss)</a:t>
            </a:r>
          </a:p>
          <a:p>
            <a:r>
              <a:rPr lang="en-US" b="1" dirty="0"/>
              <a:t>S12</a:t>
            </a:r>
            <a:r>
              <a:rPr lang="en-US" dirty="0"/>
              <a:t> reverse transmission</a:t>
            </a:r>
            <a:endParaRPr lang="en-GB" dirty="0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041" y="1567249"/>
            <a:ext cx="6143253" cy="4607440"/>
          </a:xfrm>
          <a:prstGeom prst="rect">
            <a:avLst/>
          </a:prstGeom>
        </p:spPr>
      </p:pic>
      <p:sp>
        <p:nvSpPr>
          <p:cNvPr id="49" name="Oval 48"/>
          <p:cNvSpPr/>
          <p:nvPr/>
        </p:nvSpPr>
        <p:spPr>
          <a:xfrm>
            <a:off x="6388100" y="1773667"/>
            <a:ext cx="679450" cy="260350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6388100" y="3791272"/>
            <a:ext cx="679450" cy="260350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93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Exercise 2: S-parameters</a:t>
            </a:r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6" name="Group 104"/>
          <p:cNvGrpSpPr>
            <a:grpSpLocks/>
          </p:cNvGrpSpPr>
          <p:nvPr/>
        </p:nvGrpSpPr>
        <p:grpSpPr bwMode="auto">
          <a:xfrm>
            <a:off x="825500" y="1425575"/>
            <a:ext cx="1568450" cy="1235075"/>
            <a:chOff x="3759297" y="1919128"/>
            <a:chExt cx="1568505" cy="1235983"/>
          </a:xfrm>
        </p:grpSpPr>
        <p:sp>
          <p:nvSpPr>
            <p:cNvPr id="7" name="Freeform 58"/>
            <p:cNvSpPr>
              <a:spLocks/>
            </p:cNvSpPr>
            <p:nvPr/>
          </p:nvSpPr>
          <p:spPr bwMode="auto">
            <a:xfrm>
              <a:off x="3904724" y="2281309"/>
              <a:ext cx="260350" cy="539750"/>
            </a:xfrm>
            <a:custGeom>
              <a:avLst/>
              <a:gdLst>
                <a:gd name="T0" fmla="*/ 25400 w 260350"/>
                <a:gd name="T1" fmla="*/ 0 h 362025"/>
                <a:gd name="T2" fmla="*/ 158750 w 260350"/>
                <a:gd name="T3" fmla="*/ 155026 h 362025"/>
                <a:gd name="T4" fmla="*/ 177800 w 260350"/>
                <a:gd name="T5" fmla="*/ 310063 h 362025"/>
                <a:gd name="T6" fmla="*/ 209550 w 260350"/>
                <a:gd name="T7" fmla="*/ 930159 h 362025"/>
                <a:gd name="T8" fmla="*/ 241300 w 260350"/>
                <a:gd name="T9" fmla="*/ 2480418 h 362025"/>
                <a:gd name="T10" fmla="*/ 247650 w 260350"/>
                <a:gd name="T11" fmla="*/ 2945500 h 362025"/>
                <a:gd name="T12" fmla="*/ 260350 w 260350"/>
                <a:gd name="T13" fmla="*/ 3410576 h 362025"/>
                <a:gd name="T14" fmla="*/ 247650 w 260350"/>
                <a:gd name="T15" fmla="*/ 6046035 h 362025"/>
                <a:gd name="T16" fmla="*/ 234950 w 260350"/>
                <a:gd name="T17" fmla="*/ 6666139 h 362025"/>
                <a:gd name="T18" fmla="*/ 196850 w 260350"/>
                <a:gd name="T19" fmla="*/ 7596300 h 362025"/>
                <a:gd name="T20" fmla="*/ 171450 w 260350"/>
                <a:gd name="T21" fmla="*/ 7906355 h 362025"/>
                <a:gd name="T22" fmla="*/ 152400 w 260350"/>
                <a:gd name="T23" fmla="*/ 8061377 h 362025"/>
                <a:gd name="T24" fmla="*/ 101600 w 260350"/>
                <a:gd name="T25" fmla="*/ 8371442 h 362025"/>
                <a:gd name="T26" fmla="*/ 69850 w 260350"/>
                <a:gd name="T27" fmla="*/ 8526479 h 362025"/>
                <a:gd name="T28" fmla="*/ 50800 w 260350"/>
                <a:gd name="T29" fmla="*/ 8681497 h 362025"/>
                <a:gd name="T30" fmla="*/ 0 w 260350"/>
                <a:gd name="T31" fmla="*/ 8836520 h 36202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60350" h="362025">
                  <a:moveTo>
                    <a:pt x="25400" y="0"/>
                  </a:moveTo>
                  <a:cubicBezTo>
                    <a:pt x="69850" y="2117"/>
                    <a:pt x="114403" y="2654"/>
                    <a:pt x="158750" y="6350"/>
                  </a:cubicBezTo>
                  <a:cubicBezTo>
                    <a:pt x="165420" y="6906"/>
                    <a:pt x="172573" y="8519"/>
                    <a:pt x="177800" y="12700"/>
                  </a:cubicBezTo>
                  <a:cubicBezTo>
                    <a:pt x="218832" y="45526"/>
                    <a:pt x="161667" y="22139"/>
                    <a:pt x="209550" y="38100"/>
                  </a:cubicBezTo>
                  <a:cubicBezTo>
                    <a:pt x="237016" y="120497"/>
                    <a:pt x="205190" y="38408"/>
                    <a:pt x="241300" y="101600"/>
                  </a:cubicBezTo>
                  <a:cubicBezTo>
                    <a:pt x="244621" y="107412"/>
                    <a:pt x="244657" y="114663"/>
                    <a:pt x="247650" y="120650"/>
                  </a:cubicBezTo>
                  <a:cubicBezTo>
                    <a:pt x="251063" y="127476"/>
                    <a:pt x="256117" y="133350"/>
                    <a:pt x="260350" y="139700"/>
                  </a:cubicBezTo>
                  <a:cubicBezTo>
                    <a:pt x="259059" y="155188"/>
                    <a:pt x="256477" y="221170"/>
                    <a:pt x="247650" y="247650"/>
                  </a:cubicBezTo>
                  <a:cubicBezTo>
                    <a:pt x="244657" y="256630"/>
                    <a:pt x="240863" y="265658"/>
                    <a:pt x="234950" y="273050"/>
                  </a:cubicBezTo>
                  <a:cubicBezTo>
                    <a:pt x="223730" y="287075"/>
                    <a:pt x="212914" y="303118"/>
                    <a:pt x="196850" y="311150"/>
                  </a:cubicBezTo>
                  <a:cubicBezTo>
                    <a:pt x="188383" y="315383"/>
                    <a:pt x="180151" y="320121"/>
                    <a:pt x="171450" y="323850"/>
                  </a:cubicBezTo>
                  <a:cubicBezTo>
                    <a:pt x="165298" y="326487"/>
                    <a:pt x="158858" y="328439"/>
                    <a:pt x="152400" y="330200"/>
                  </a:cubicBezTo>
                  <a:cubicBezTo>
                    <a:pt x="135561" y="334793"/>
                    <a:pt x="118716" y="339477"/>
                    <a:pt x="101600" y="342900"/>
                  </a:cubicBezTo>
                  <a:cubicBezTo>
                    <a:pt x="91017" y="345017"/>
                    <a:pt x="80321" y="346632"/>
                    <a:pt x="69850" y="349250"/>
                  </a:cubicBezTo>
                  <a:cubicBezTo>
                    <a:pt x="63356" y="350873"/>
                    <a:pt x="57294" y="353977"/>
                    <a:pt x="50800" y="355600"/>
                  </a:cubicBezTo>
                  <a:cubicBezTo>
                    <a:pt x="20419" y="363195"/>
                    <a:pt x="25374" y="361950"/>
                    <a:pt x="0" y="36195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cxnSp>
          <p:nvCxnSpPr>
            <p:cNvPr id="8" name="Straight Arrow Connector 47"/>
            <p:cNvCxnSpPr>
              <a:cxnSpLocks noChangeShapeType="1"/>
            </p:cNvCxnSpPr>
            <p:nvPr/>
          </p:nvCxnSpPr>
          <p:spPr bwMode="auto">
            <a:xfrm>
              <a:off x="3803747" y="2281309"/>
              <a:ext cx="1524055" cy="0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TextBox 48"/>
            <p:cNvSpPr txBox="1">
              <a:spLocks noChangeArrowheads="1"/>
            </p:cNvSpPr>
            <p:nvPr/>
          </p:nvSpPr>
          <p:spPr bwMode="auto">
            <a:xfrm>
              <a:off x="4415448" y="1919128"/>
              <a:ext cx="47367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>
                  <a:solidFill>
                    <a:srgbClr val="FF0000"/>
                  </a:solidFill>
                </a:rPr>
                <a:t>S</a:t>
              </a:r>
              <a:r>
                <a:rPr lang="en-US" altLang="en-US" sz="1600" baseline="-25000">
                  <a:solidFill>
                    <a:srgbClr val="FF0000"/>
                  </a:solidFill>
                </a:rPr>
                <a:t>21</a:t>
              </a:r>
            </a:p>
          </p:txBody>
        </p:sp>
        <p:sp>
          <p:nvSpPr>
            <p:cNvPr id="10" name="TextBox 60"/>
            <p:cNvSpPr txBox="1">
              <a:spLocks noChangeArrowheads="1"/>
            </p:cNvSpPr>
            <p:nvPr/>
          </p:nvSpPr>
          <p:spPr bwMode="auto">
            <a:xfrm>
              <a:off x="3759297" y="2816557"/>
              <a:ext cx="47367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>
                  <a:solidFill>
                    <a:srgbClr val="FF0000"/>
                  </a:solidFill>
                </a:rPr>
                <a:t>S</a:t>
              </a:r>
              <a:r>
                <a:rPr lang="en-US" altLang="en-US" sz="1600" baseline="-25000">
                  <a:solidFill>
                    <a:srgbClr val="FF0000"/>
                  </a:solidFill>
                </a:rPr>
                <a:t>11</a:t>
              </a:r>
            </a:p>
          </p:txBody>
        </p:sp>
      </p:grpSp>
      <p:grpSp>
        <p:nvGrpSpPr>
          <p:cNvPr id="11" name="Group 2"/>
          <p:cNvGrpSpPr>
            <a:grpSpLocks/>
          </p:cNvGrpSpPr>
          <p:nvPr/>
        </p:nvGrpSpPr>
        <p:grpSpPr bwMode="auto">
          <a:xfrm>
            <a:off x="798512" y="1936750"/>
            <a:ext cx="677862" cy="822325"/>
            <a:chOff x="1827150" y="2455862"/>
            <a:chExt cx="677863" cy="822325"/>
          </a:xfrm>
        </p:grpSpPr>
        <p:cxnSp>
          <p:nvCxnSpPr>
            <p:cNvPr id="12" name="Straight Arrow Connector 73"/>
            <p:cNvCxnSpPr>
              <a:cxnSpLocks noChangeShapeType="1"/>
            </p:cNvCxnSpPr>
            <p:nvPr/>
          </p:nvCxnSpPr>
          <p:spPr bwMode="auto">
            <a:xfrm flipH="1">
              <a:off x="1962088" y="2478087"/>
              <a:ext cx="45720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Straight Arrow Connector 76"/>
            <p:cNvCxnSpPr>
              <a:cxnSpLocks noChangeShapeType="1"/>
            </p:cNvCxnSpPr>
            <p:nvPr/>
          </p:nvCxnSpPr>
          <p:spPr bwMode="auto">
            <a:xfrm flipV="1">
              <a:off x="2417700" y="2478087"/>
              <a:ext cx="1588" cy="51593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Straight Arrow Connector 77"/>
            <p:cNvCxnSpPr>
              <a:cxnSpLocks noChangeShapeType="1"/>
            </p:cNvCxnSpPr>
            <p:nvPr/>
          </p:nvCxnSpPr>
          <p:spPr bwMode="auto">
            <a:xfrm>
              <a:off x="2417700" y="2994025"/>
              <a:ext cx="3175" cy="18891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TextBox 79"/>
            <p:cNvSpPr txBox="1">
              <a:spLocks noChangeArrowheads="1"/>
            </p:cNvSpPr>
            <p:nvPr/>
          </p:nvSpPr>
          <p:spPr bwMode="auto">
            <a:xfrm>
              <a:off x="1827150" y="2455862"/>
              <a:ext cx="269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0"/>
                <a:t>1</a:t>
              </a:r>
              <a:endParaRPr lang="en-US" altLang="en-US" sz="1200" b="0" baseline="-25000"/>
            </a:p>
          </p:txBody>
        </p:sp>
        <p:cxnSp>
          <p:nvCxnSpPr>
            <p:cNvPr id="18" name="Straight Arrow Connector 81"/>
            <p:cNvCxnSpPr>
              <a:cxnSpLocks noChangeShapeType="1"/>
            </p:cNvCxnSpPr>
            <p:nvPr/>
          </p:nvCxnSpPr>
          <p:spPr bwMode="auto">
            <a:xfrm flipH="1">
              <a:off x="2336738" y="3189287"/>
              <a:ext cx="16827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Straight Arrow Connector 82"/>
            <p:cNvCxnSpPr>
              <a:cxnSpLocks noChangeShapeType="1"/>
            </p:cNvCxnSpPr>
            <p:nvPr/>
          </p:nvCxnSpPr>
          <p:spPr bwMode="auto">
            <a:xfrm flipH="1">
              <a:off x="2360550" y="3233737"/>
              <a:ext cx="12065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Straight Arrow Connector 83"/>
            <p:cNvCxnSpPr>
              <a:cxnSpLocks noChangeShapeType="1"/>
            </p:cNvCxnSpPr>
            <p:nvPr/>
          </p:nvCxnSpPr>
          <p:spPr bwMode="auto">
            <a:xfrm flipH="1">
              <a:off x="2389125" y="3278187"/>
              <a:ext cx="6985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1" name="Group 20"/>
          <p:cNvGrpSpPr>
            <a:grpSpLocks/>
          </p:cNvGrpSpPr>
          <p:nvPr/>
        </p:nvGrpSpPr>
        <p:grpSpPr bwMode="auto">
          <a:xfrm>
            <a:off x="825500" y="3325813"/>
            <a:ext cx="1184275" cy="754062"/>
            <a:chOff x="1827212" y="3578390"/>
            <a:chExt cx="1184275" cy="752876"/>
          </a:xfrm>
        </p:grpSpPr>
        <p:cxnSp>
          <p:nvCxnSpPr>
            <p:cNvPr id="22" name="Straight Arrow Connector 105"/>
            <p:cNvCxnSpPr>
              <a:cxnSpLocks noChangeShapeType="1"/>
              <a:stCxn id="26" idx="3"/>
            </p:cNvCxnSpPr>
            <p:nvPr/>
          </p:nvCxnSpPr>
          <p:spPr bwMode="auto">
            <a:xfrm flipH="1">
              <a:off x="1962150" y="4072503"/>
              <a:ext cx="361950" cy="31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Straight Arrow Connector 107"/>
            <p:cNvCxnSpPr>
              <a:cxnSpLocks noChangeShapeType="1"/>
              <a:stCxn id="26" idx="0"/>
            </p:cNvCxnSpPr>
            <p:nvPr/>
          </p:nvCxnSpPr>
          <p:spPr bwMode="auto">
            <a:xfrm>
              <a:off x="2552700" y="4072503"/>
              <a:ext cx="323850" cy="31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4" name="TextBox 111"/>
            <p:cNvSpPr txBox="1">
              <a:spLocks noChangeArrowheads="1"/>
            </p:cNvSpPr>
            <p:nvPr/>
          </p:nvSpPr>
          <p:spPr bwMode="auto">
            <a:xfrm>
              <a:off x="2741612" y="4050959"/>
              <a:ext cx="269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0"/>
                <a:t>2</a:t>
              </a:r>
              <a:endParaRPr lang="en-US" altLang="en-US" sz="1200" b="0" baseline="-25000"/>
            </a:p>
          </p:txBody>
        </p:sp>
        <p:sp>
          <p:nvSpPr>
            <p:cNvPr id="25" name="TextBox 115"/>
            <p:cNvSpPr txBox="1">
              <a:spLocks noChangeArrowheads="1"/>
            </p:cNvSpPr>
            <p:nvPr/>
          </p:nvSpPr>
          <p:spPr bwMode="auto">
            <a:xfrm>
              <a:off x="1827212" y="4055041"/>
              <a:ext cx="269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0"/>
                <a:t>1</a:t>
              </a:r>
              <a:endParaRPr lang="en-US" altLang="en-US" sz="1200" b="0" baseline="-25000"/>
            </a:p>
          </p:txBody>
        </p:sp>
        <p:sp>
          <p:nvSpPr>
            <p:cNvPr id="26" name="Isosceles Triangle 116"/>
            <p:cNvSpPr>
              <a:spLocks noChangeArrowheads="1"/>
            </p:cNvSpPr>
            <p:nvPr/>
          </p:nvSpPr>
          <p:spPr bwMode="auto">
            <a:xfrm rot="5400000">
              <a:off x="2266950" y="3958203"/>
              <a:ext cx="342900" cy="22860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2400">
                <a:solidFill>
                  <a:srgbClr val="0000FF"/>
                </a:solidFill>
              </a:endParaRPr>
            </a:p>
          </p:txBody>
        </p:sp>
        <p:sp>
          <p:nvSpPr>
            <p:cNvPr id="27" name="TextBox 119"/>
            <p:cNvSpPr txBox="1">
              <a:spLocks noChangeArrowheads="1"/>
            </p:cNvSpPr>
            <p:nvPr/>
          </p:nvSpPr>
          <p:spPr bwMode="auto">
            <a:xfrm>
              <a:off x="2040310" y="3578390"/>
              <a:ext cx="69215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b="0" dirty="0"/>
                <a:t>G = 2</a:t>
              </a:r>
              <a:endParaRPr lang="en-US" altLang="en-US" sz="1600" b="0" baseline="-25000" dirty="0"/>
            </a:p>
          </p:txBody>
        </p:sp>
      </p:grpSp>
      <p:grpSp>
        <p:nvGrpSpPr>
          <p:cNvPr id="28" name="Group 27"/>
          <p:cNvGrpSpPr>
            <a:grpSpLocks/>
          </p:cNvGrpSpPr>
          <p:nvPr/>
        </p:nvGrpSpPr>
        <p:grpSpPr bwMode="auto">
          <a:xfrm>
            <a:off x="5429250" y="1824038"/>
            <a:ext cx="1128713" cy="820737"/>
            <a:chOff x="1844675" y="871538"/>
            <a:chExt cx="1128713" cy="820737"/>
          </a:xfrm>
        </p:grpSpPr>
        <p:cxnSp>
          <p:nvCxnSpPr>
            <p:cNvPr id="29" name="Straight Arrow Connector 5"/>
            <p:cNvCxnSpPr>
              <a:cxnSpLocks noChangeShapeType="1"/>
            </p:cNvCxnSpPr>
            <p:nvPr/>
          </p:nvCxnSpPr>
          <p:spPr bwMode="auto">
            <a:xfrm flipH="1">
              <a:off x="1979613" y="892175"/>
              <a:ext cx="45720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0" name="Rectangle 9"/>
            <p:cNvSpPr>
              <a:spLocks noChangeArrowheads="1"/>
            </p:cNvSpPr>
            <p:nvPr/>
          </p:nvSpPr>
          <p:spPr bwMode="auto">
            <a:xfrm>
              <a:off x="2349500" y="1109663"/>
              <a:ext cx="171450" cy="29845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2400">
                <a:solidFill>
                  <a:srgbClr val="0000FF"/>
                </a:solidFill>
              </a:endParaRPr>
            </a:p>
          </p:txBody>
        </p:sp>
        <p:cxnSp>
          <p:nvCxnSpPr>
            <p:cNvPr id="32" name="Straight Arrow Connector 15"/>
            <p:cNvCxnSpPr>
              <a:cxnSpLocks noChangeShapeType="1"/>
              <a:stCxn id="30" idx="0"/>
            </p:cNvCxnSpPr>
            <p:nvPr/>
          </p:nvCxnSpPr>
          <p:spPr bwMode="auto">
            <a:xfrm flipV="1">
              <a:off x="2435225" y="892175"/>
              <a:ext cx="1588" cy="2174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" name="Straight Arrow Connector 18"/>
            <p:cNvCxnSpPr>
              <a:cxnSpLocks noChangeShapeType="1"/>
              <a:stCxn id="30" idx="2"/>
            </p:cNvCxnSpPr>
            <p:nvPr/>
          </p:nvCxnSpPr>
          <p:spPr bwMode="auto">
            <a:xfrm>
              <a:off x="2435225" y="1408113"/>
              <a:ext cx="3175" cy="18891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" name="TextBox 35"/>
            <p:cNvSpPr txBox="1">
              <a:spLocks noChangeArrowheads="1"/>
            </p:cNvSpPr>
            <p:nvPr/>
          </p:nvSpPr>
          <p:spPr bwMode="auto">
            <a:xfrm>
              <a:off x="2587625" y="1079500"/>
              <a:ext cx="385763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/>
                <a:t>Z</a:t>
              </a:r>
              <a:r>
                <a:rPr lang="en-US" altLang="en-US" sz="1600" baseline="-25000"/>
                <a:t>0</a:t>
              </a:r>
            </a:p>
          </p:txBody>
        </p:sp>
        <p:cxnSp>
          <p:nvCxnSpPr>
            <p:cNvPr id="36" name="Straight Arrow Connector 40"/>
            <p:cNvCxnSpPr>
              <a:cxnSpLocks noChangeShapeType="1"/>
            </p:cNvCxnSpPr>
            <p:nvPr/>
          </p:nvCxnSpPr>
          <p:spPr bwMode="auto">
            <a:xfrm flipH="1">
              <a:off x="2354263" y="1603375"/>
              <a:ext cx="16827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Straight Arrow Connector 42"/>
            <p:cNvCxnSpPr>
              <a:cxnSpLocks noChangeShapeType="1"/>
            </p:cNvCxnSpPr>
            <p:nvPr/>
          </p:nvCxnSpPr>
          <p:spPr bwMode="auto">
            <a:xfrm flipH="1">
              <a:off x="2378075" y="1647825"/>
              <a:ext cx="12065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" name="Straight Arrow Connector 44"/>
            <p:cNvCxnSpPr>
              <a:cxnSpLocks noChangeShapeType="1"/>
            </p:cNvCxnSpPr>
            <p:nvPr/>
          </p:nvCxnSpPr>
          <p:spPr bwMode="auto">
            <a:xfrm flipH="1">
              <a:off x="2406650" y="1692275"/>
              <a:ext cx="6985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9" name="TextBox 100"/>
            <p:cNvSpPr txBox="1">
              <a:spLocks noChangeArrowheads="1"/>
            </p:cNvSpPr>
            <p:nvPr/>
          </p:nvSpPr>
          <p:spPr bwMode="auto">
            <a:xfrm>
              <a:off x="1844675" y="871538"/>
              <a:ext cx="269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0"/>
                <a:t>1</a:t>
              </a:r>
              <a:endParaRPr lang="en-US" altLang="en-US" sz="1200" b="0" baseline="-25000"/>
            </a:p>
          </p:txBody>
        </p:sp>
      </p:grpSp>
      <p:grpSp>
        <p:nvGrpSpPr>
          <p:cNvPr id="40" name="Group 39"/>
          <p:cNvGrpSpPr>
            <a:grpSpLocks/>
          </p:cNvGrpSpPr>
          <p:nvPr/>
        </p:nvGrpSpPr>
        <p:grpSpPr bwMode="auto">
          <a:xfrm>
            <a:off x="5427663" y="3233738"/>
            <a:ext cx="1184275" cy="1244600"/>
            <a:chOff x="1827212" y="4410637"/>
            <a:chExt cx="1184275" cy="1244673"/>
          </a:xfrm>
        </p:grpSpPr>
        <p:sp>
          <p:nvSpPr>
            <p:cNvPr id="41" name="Rectangle 9"/>
            <p:cNvSpPr>
              <a:spLocks noChangeArrowheads="1"/>
            </p:cNvSpPr>
            <p:nvPr/>
          </p:nvSpPr>
          <p:spPr bwMode="auto">
            <a:xfrm>
              <a:off x="2099793" y="5075873"/>
              <a:ext cx="171450" cy="29845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2400">
                <a:solidFill>
                  <a:srgbClr val="0000FF"/>
                </a:solidFill>
              </a:endParaRPr>
            </a:p>
          </p:txBody>
        </p:sp>
        <p:cxnSp>
          <p:nvCxnSpPr>
            <p:cNvPr id="42" name="Straight Arrow Connector 15"/>
            <p:cNvCxnSpPr>
              <a:cxnSpLocks noChangeShapeType="1"/>
              <a:stCxn id="41" idx="0"/>
            </p:cNvCxnSpPr>
            <p:nvPr/>
          </p:nvCxnSpPr>
          <p:spPr bwMode="auto">
            <a:xfrm flipV="1">
              <a:off x="2185518" y="4880268"/>
              <a:ext cx="0" cy="19560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Straight Arrow Connector 18"/>
            <p:cNvCxnSpPr>
              <a:cxnSpLocks noChangeShapeType="1"/>
              <a:stCxn id="41" idx="2"/>
            </p:cNvCxnSpPr>
            <p:nvPr/>
          </p:nvCxnSpPr>
          <p:spPr bwMode="auto">
            <a:xfrm>
              <a:off x="2185518" y="5374323"/>
              <a:ext cx="3175" cy="18891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Straight Arrow Connector 105"/>
            <p:cNvCxnSpPr>
              <a:cxnSpLocks noChangeShapeType="1"/>
              <a:stCxn id="48" idx="0"/>
            </p:cNvCxnSpPr>
            <p:nvPr/>
          </p:nvCxnSpPr>
          <p:spPr bwMode="auto">
            <a:xfrm flipH="1">
              <a:off x="1962150" y="4880268"/>
              <a:ext cx="32855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Straight Arrow Connector 107"/>
            <p:cNvCxnSpPr>
              <a:cxnSpLocks noChangeShapeType="1"/>
              <a:stCxn id="48" idx="2"/>
            </p:cNvCxnSpPr>
            <p:nvPr/>
          </p:nvCxnSpPr>
          <p:spPr bwMode="auto">
            <a:xfrm>
              <a:off x="2589150" y="4880268"/>
              <a:ext cx="28740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" name="TextBox 111"/>
            <p:cNvSpPr txBox="1">
              <a:spLocks noChangeArrowheads="1"/>
            </p:cNvSpPr>
            <p:nvPr/>
          </p:nvSpPr>
          <p:spPr bwMode="auto">
            <a:xfrm>
              <a:off x="2741612" y="4855549"/>
              <a:ext cx="269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0"/>
                <a:t>2</a:t>
              </a:r>
              <a:endParaRPr lang="en-US" altLang="en-US" sz="1200" b="0" baseline="-25000"/>
            </a:p>
          </p:txBody>
        </p:sp>
        <p:sp>
          <p:nvSpPr>
            <p:cNvPr id="47" name="TextBox 115"/>
            <p:cNvSpPr txBox="1">
              <a:spLocks noChangeArrowheads="1"/>
            </p:cNvSpPr>
            <p:nvPr/>
          </p:nvSpPr>
          <p:spPr bwMode="auto">
            <a:xfrm>
              <a:off x="1827212" y="4859631"/>
              <a:ext cx="269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0"/>
                <a:t>1</a:t>
              </a:r>
              <a:endParaRPr lang="en-US" altLang="en-US" sz="1200" b="0" baseline="-25000"/>
            </a:p>
          </p:txBody>
        </p:sp>
        <p:sp>
          <p:nvSpPr>
            <p:cNvPr id="48" name="Rectangle 9"/>
            <p:cNvSpPr>
              <a:spLocks noChangeArrowheads="1"/>
            </p:cNvSpPr>
            <p:nvPr/>
          </p:nvSpPr>
          <p:spPr bwMode="auto">
            <a:xfrm rot="-5400000">
              <a:off x="2354200" y="4731043"/>
              <a:ext cx="171450" cy="29845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2400">
                <a:solidFill>
                  <a:srgbClr val="0000FF"/>
                </a:solidFill>
              </a:endParaRPr>
            </a:p>
          </p:txBody>
        </p:sp>
        <p:sp>
          <p:nvSpPr>
            <p:cNvPr id="49" name="Rectangle 9"/>
            <p:cNvSpPr>
              <a:spLocks noChangeArrowheads="1"/>
            </p:cNvSpPr>
            <p:nvPr/>
          </p:nvSpPr>
          <p:spPr bwMode="auto">
            <a:xfrm>
              <a:off x="2614550" y="5079048"/>
              <a:ext cx="171450" cy="29845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2400">
                <a:solidFill>
                  <a:srgbClr val="0000FF"/>
                </a:solidFill>
              </a:endParaRPr>
            </a:p>
          </p:txBody>
        </p:sp>
        <p:cxnSp>
          <p:nvCxnSpPr>
            <p:cNvPr id="50" name="Straight Arrow Connector 15"/>
            <p:cNvCxnSpPr>
              <a:cxnSpLocks noChangeShapeType="1"/>
              <a:stCxn id="49" idx="0"/>
            </p:cNvCxnSpPr>
            <p:nvPr/>
          </p:nvCxnSpPr>
          <p:spPr bwMode="auto">
            <a:xfrm flipV="1">
              <a:off x="2700275" y="4883443"/>
              <a:ext cx="0" cy="19560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" name="Straight Arrow Connector 18"/>
            <p:cNvCxnSpPr>
              <a:cxnSpLocks noChangeShapeType="1"/>
              <a:stCxn id="49" idx="2"/>
            </p:cNvCxnSpPr>
            <p:nvPr/>
          </p:nvCxnSpPr>
          <p:spPr bwMode="auto">
            <a:xfrm>
              <a:off x="2700275" y="5377498"/>
              <a:ext cx="3175" cy="18891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2" name="Straight Arrow Connector 40"/>
            <p:cNvCxnSpPr>
              <a:cxnSpLocks noChangeShapeType="1"/>
            </p:cNvCxnSpPr>
            <p:nvPr/>
          </p:nvCxnSpPr>
          <p:spPr bwMode="auto">
            <a:xfrm flipH="1">
              <a:off x="2619312" y="5566410"/>
              <a:ext cx="16827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3" name="Straight Arrow Connector 42"/>
            <p:cNvCxnSpPr>
              <a:cxnSpLocks noChangeShapeType="1"/>
            </p:cNvCxnSpPr>
            <p:nvPr/>
          </p:nvCxnSpPr>
          <p:spPr bwMode="auto">
            <a:xfrm flipH="1">
              <a:off x="2643124" y="5610860"/>
              <a:ext cx="12065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Straight Arrow Connector 44"/>
            <p:cNvCxnSpPr>
              <a:cxnSpLocks noChangeShapeType="1"/>
            </p:cNvCxnSpPr>
            <p:nvPr/>
          </p:nvCxnSpPr>
          <p:spPr bwMode="auto">
            <a:xfrm flipH="1">
              <a:off x="2671699" y="5655310"/>
              <a:ext cx="6985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Straight Arrow Connector 40"/>
            <p:cNvCxnSpPr>
              <a:cxnSpLocks noChangeShapeType="1"/>
            </p:cNvCxnSpPr>
            <p:nvPr/>
          </p:nvCxnSpPr>
          <p:spPr bwMode="auto">
            <a:xfrm flipH="1">
              <a:off x="2104555" y="5566410"/>
              <a:ext cx="16827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Straight Arrow Connector 42"/>
            <p:cNvCxnSpPr>
              <a:cxnSpLocks noChangeShapeType="1"/>
            </p:cNvCxnSpPr>
            <p:nvPr/>
          </p:nvCxnSpPr>
          <p:spPr bwMode="auto">
            <a:xfrm flipH="1">
              <a:off x="2128367" y="5610860"/>
              <a:ext cx="12065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Straight Arrow Connector 44"/>
            <p:cNvCxnSpPr>
              <a:cxnSpLocks noChangeShapeType="1"/>
            </p:cNvCxnSpPr>
            <p:nvPr/>
          </p:nvCxnSpPr>
          <p:spPr bwMode="auto">
            <a:xfrm flipH="1">
              <a:off x="2156942" y="5655310"/>
              <a:ext cx="6985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8" name="TextBox 119"/>
            <p:cNvSpPr txBox="1">
              <a:spLocks noChangeArrowheads="1"/>
            </p:cNvSpPr>
            <p:nvPr/>
          </p:nvSpPr>
          <p:spPr bwMode="auto">
            <a:xfrm>
              <a:off x="1961905" y="4410637"/>
              <a:ext cx="97745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b="0"/>
                <a:t>G = 1/10</a:t>
              </a:r>
              <a:endParaRPr lang="en-US" altLang="en-US" sz="1600" b="0" baseline="-25000"/>
            </a:p>
          </p:txBody>
        </p:sp>
      </p:grpSp>
      <p:graphicFrame>
        <p:nvGraphicFramePr>
          <p:cNvPr id="59" name="Objec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0868861"/>
              </p:ext>
            </p:extLst>
          </p:nvPr>
        </p:nvGraphicFramePr>
        <p:xfrm>
          <a:off x="2770188" y="1760538"/>
          <a:ext cx="1201737" cy="957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0" name="Equation" r:id="rId3" imgW="622300" imgH="495300" progId="Equation.3">
                  <p:embed/>
                </p:oleObj>
              </mc:Choice>
              <mc:Fallback>
                <p:oleObj name="Equation" r:id="rId3" imgW="622300" imgH="495300" progId="Equation.3">
                  <p:embed/>
                  <p:pic>
                    <p:nvPicPr>
                      <p:cNvPr id="95" name="Object 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0188" y="1760538"/>
                        <a:ext cx="1201737" cy="957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9177510"/>
              </p:ext>
            </p:extLst>
          </p:nvPr>
        </p:nvGraphicFramePr>
        <p:xfrm>
          <a:off x="7064375" y="1779588"/>
          <a:ext cx="1079500" cy="957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1" name="Equation" r:id="rId5" imgW="558800" imgH="495300" progId="Equation.3">
                  <p:embed/>
                </p:oleObj>
              </mc:Choice>
              <mc:Fallback>
                <p:oleObj name="Equation" r:id="rId5" imgW="558800" imgH="495300" progId="Equation.3">
                  <p:embed/>
                  <p:pic>
                    <p:nvPicPr>
                      <p:cNvPr id="96" name="Object 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64375" y="1779588"/>
                        <a:ext cx="1079500" cy="957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5373548"/>
              </p:ext>
            </p:extLst>
          </p:nvPr>
        </p:nvGraphicFramePr>
        <p:xfrm>
          <a:off x="2749550" y="3387725"/>
          <a:ext cx="1177925" cy="957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2" name="Equation" r:id="rId7" imgW="609600" imgH="495300" progId="Equation.3">
                  <p:embed/>
                </p:oleObj>
              </mc:Choice>
              <mc:Fallback>
                <p:oleObj name="Equation" r:id="rId7" imgW="609600" imgH="495300" progId="Equation.3">
                  <p:embed/>
                  <p:pic>
                    <p:nvPicPr>
                      <p:cNvPr id="97" name="Object 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9550" y="3387725"/>
                        <a:ext cx="1177925" cy="957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884231"/>
              </p:ext>
            </p:extLst>
          </p:nvPr>
        </p:nvGraphicFramePr>
        <p:xfrm>
          <a:off x="6854825" y="3236913"/>
          <a:ext cx="1816100" cy="1398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3" name="Equation" r:id="rId9" imgW="939800" imgH="723900" progId="Equation.3">
                  <p:embed/>
                </p:oleObj>
              </mc:Choice>
              <mc:Fallback>
                <p:oleObj name="Equation" r:id="rId9" imgW="939800" imgH="723900" progId="Equation.3">
                  <p:embed/>
                  <p:pic>
                    <p:nvPicPr>
                      <p:cNvPr id="99" name="Object 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4825" y="3236913"/>
                        <a:ext cx="1816100" cy="1398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3" name="Group 62"/>
          <p:cNvGrpSpPr>
            <a:grpSpLocks/>
          </p:cNvGrpSpPr>
          <p:nvPr/>
        </p:nvGrpSpPr>
        <p:grpSpPr bwMode="auto">
          <a:xfrm>
            <a:off x="5414963" y="5338763"/>
            <a:ext cx="1184275" cy="392112"/>
            <a:chOff x="1057275" y="5264242"/>
            <a:chExt cx="1184275" cy="392113"/>
          </a:xfrm>
        </p:grpSpPr>
        <p:cxnSp>
          <p:nvCxnSpPr>
            <p:cNvPr id="64" name="Straight Arrow Connector 125"/>
            <p:cNvCxnSpPr>
              <a:cxnSpLocks noChangeShapeType="1"/>
            </p:cNvCxnSpPr>
            <p:nvPr/>
          </p:nvCxnSpPr>
          <p:spPr bwMode="auto">
            <a:xfrm flipH="1">
              <a:off x="1192212" y="5400767"/>
              <a:ext cx="24130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5" name="Straight Arrow Connector 126"/>
            <p:cNvCxnSpPr>
              <a:cxnSpLocks noChangeShapeType="1"/>
            </p:cNvCxnSpPr>
            <p:nvPr/>
          </p:nvCxnSpPr>
          <p:spPr bwMode="auto">
            <a:xfrm>
              <a:off x="1852612" y="5400767"/>
              <a:ext cx="25400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6" name="TextBox 127"/>
            <p:cNvSpPr txBox="1">
              <a:spLocks noChangeArrowheads="1"/>
            </p:cNvSpPr>
            <p:nvPr/>
          </p:nvSpPr>
          <p:spPr bwMode="auto">
            <a:xfrm>
              <a:off x="1971675" y="5373780"/>
              <a:ext cx="269875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0"/>
                <a:t>2</a:t>
              </a:r>
              <a:endParaRPr lang="en-US" altLang="en-US" sz="1200" b="0" baseline="-25000"/>
            </a:p>
          </p:txBody>
        </p:sp>
        <p:sp>
          <p:nvSpPr>
            <p:cNvPr id="67" name="TextBox 128"/>
            <p:cNvSpPr txBox="1">
              <a:spLocks noChangeArrowheads="1"/>
            </p:cNvSpPr>
            <p:nvPr/>
          </p:nvSpPr>
          <p:spPr bwMode="auto">
            <a:xfrm>
              <a:off x="1057275" y="5378542"/>
              <a:ext cx="269875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0"/>
                <a:t>1</a:t>
              </a:r>
              <a:endParaRPr lang="en-US" altLang="en-US" sz="1200" b="0" baseline="-25000"/>
            </a:p>
          </p:txBody>
        </p:sp>
        <p:sp>
          <p:nvSpPr>
            <p:cNvPr id="68" name="Rectangle 137"/>
            <p:cNvSpPr>
              <a:spLocks noChangeArrowheads="1"/>
            </p:cNvSpPr>
            <p:nvPr/>
          </p:nvSpPr>
          <p:spPr bwMode="auto">
            <a:xfrm>
              <a:off x="1433512" y="5264242"/>
              <a:ext cx="419100" cy="27613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2400">
                <a:solidFill>
                  <a:srgbClr val="0000FF"/>
                </a:solidFill>
              </a:endParaRPr>
            </a:p>
          </p:txBody>
        </p:sp>
        <p:cxnSp>
          <p:nvCxnSpPr>
            <p:cNvPr id="69" name="Straight Arrow Connector 11"/>
            <p:cNvCxnSpPr>
              <a:cxnSpLocks noChangeShapeType="1"/>
            </p:cNvCxnSpPr>
            <p:nvPr/>
          </p:nvCxnSpPr>
          <p:spPr bwMode="auto">
            <a:xfrm>
              <a:off x="1513955" y="5400768"/>
              <a:ext cx="25036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aphicFrame>
        <p:nvGraphicFramePr>
          <p:cNvPr id="70" name="Object 69"/>
          <p:cNvGraphicFramePr>
            <a:graphicFrameLocks noChangeAspect="1"/>
          </p:cNvGraphicFramePr>
          <p:nvPr/>
        </p:nvGraphicFramePr>
        <p:xfrm>
          <a:off x="7361238" y="4995863"/>
          <a:ext cx="1177925" cy="957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" name="Equation" r:id="rId11" imgW="609600" imgH="495300" progId="Equation.3">
                  <p:embed/>
                </p:oleObj>
              </mc:Choice>
              <mc:Fallback>
                <p:oleObj name="Equation" r:id="rId11" imgW="609600" imgH="495300" progId="Equation.3">
                  <p:embed/>
                  <p:pic>
                    <p:nvPicPr>
                      <p:cNvPr id="105" name="Object 1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61238" y="4995863"/>
                        <a:ext cx="1177925" cy="957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" name="Object 15"/>
          <p:cNvGraphicFramePr>
            <a:graphicFrameLocks noChangeAspect="1"/>
          </p:cNvGraphicFramePr>
          <p:nvPr/>
        </p:nvGraphicFramePr>
        <p:xfrm>
          <a:off x="2393950" y="4887913"/>
          <a:ext cx="1943100" cy="1019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5" name="Equation" r:id="rId13" imgW="1016000" imgH="533400" progId="Equation.3">
                  <p:embed/>
                </p:oleObj>
              </mc:Choice>
              <mc:Fallback>
                <p:oleObj name="Equation" r:id="rId13" imgW="1016000" imgH="533400" progId="Equation.3">
                  <p:embed/>
                  <p:pic>
                    <p:nvPicPr>
                      <p:cNvPr id="20495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3950" y="4887913"/>
                        <a:ext cx="1943100" cy="1019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2" name="Group 71"/>
          <p:cNvGrpSpPr>
            <a:grpSpLocks/>
          </p:cNvGrpSpPr>
          <p:nvPr/>
        </p:nvGrpSpPr>
        <p:grpSpPr bwMode="auto">
          <a:xfrm>
            <a:off x="768350" y="5322888"/>
            <a:ext cx="1184275" cy="357187"/>
            <a:chOff x="1050925" y="5322888"/>
            <a:chExt cx="1184275" cy="357188"/>
          </a:xfrm>
        </p:grpSpPr>
        <p:cxnSp>
          <p:nvCxnSpPr>
            <p:cNvPr id="73" name="Straight Arrow Connector 125"/>
            <p:cNvCxnSpPr>
              <a:cxnSpLocks noChangeShapeType="1"/>
            </p:cNvCxnSpPr>
            <p:nvPr/>
          </p:nvCxnSpPr>
          <p:spPr bwMode="auto">
            <a:xfrm flipH="1">
              <a:off x="1185862" y="5424488"/>
              <a:ext cx="24130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4" name="Straight Arrow Connector 126"/>
            <p:cNvCxnSpPr>
              <a:cxnSpLocks noChangeShapeType="1"/>
            </p:cNvCxnSpPr>
            <p:nvPr/>
          </p:nvCxnSpPr>
          <p:spPr bwMode="auto">
            <a:xfrm>
              <a:off x="1846262" y="5424488"/>
              <a:ext cx="25400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5" name="TextBox 127"/>
            <p:cNvSpPr txBox="1">
              <a:spLocks noChangeArrowheads="1"/>
            </p:cNvSpPr>
            <p:nvPr/>
          </p:nvSpPr>
          <p:spPr bwMode="auto">
            <a:xfrm>
              <a:off x="1965325" y="5397501"/>
              <a:ext cx="269875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0"/>
                <a:t>2</a:t>
              </a:r>
              <a:endParaRPr lang="en-US" altLang="en-US" sz="1200" b="0" baseline="-25000"/>
            </a:p>
          </p:txBody>
        </p:sp>
        <p:sp>
          <p:nvSpPr>
            <p:cNvPr id="76" name="TextBox 128"/>
            <p:cNvSpPr txBox="1">
              <a:spLocks noChangeArrowheads="1"/>
            </p:cNvSpPr>
            <p:nvPr/>
          </p:nvSpPr>
          <p:spPr bwMode="auto">
            <a:xfrm>
              <a:off x="1050925" y="5402263"/>
              <a:ext cx="269875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0"/>
                <a:t>1</a:t>
              </a:r>
              <a:endParaRPr lang="en-US" altLang="en-US" sz="1200" b="0" baseline="-25000"/>
            </a:p>
          </p:txBody>
        </p:sp>
        <p:sp>
          <p:nvSpPr>
            <p:cNvPr id="77" name="Oval 2"/>
            <p:cNvSpPr>
              <a:spLocks noChangeArrowheads="1"/>
            </p:cNvSpPr>
            <p:nvPr/>
          </p:nvSpPr>
          <p:spPr bwMode="auto">
            <a:xfrm>
              <a:off x="1382712" y="5322888"/>
              <a:ext cx="86676" cy="214312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2400">
                <a:solidFill>
                  <a:srgbClr val="0000FF"/>
                </a:solidFill>
              </a:endParaRPr>
            </a:p>
          </p:txBody>
        </p:sp>
        <p:cxnSp>
          <p:nvCxnSpPr>
            <p:cNvPr id="78" name="Straight Connector 12"/>
            <p:cNvCxnSpPr>
              <a:cxnSpLocks noChangeShapeType="1"/>
              <a:stCxn id="77" idx="0"/>
            </p:cNvCxnSpPr>
            <p:nvPr/>
          </p:nvCxnSpPr>
          <p:spPr bwMode="auto">
            <a:xfrm>
              <a:off x="1426050" y="5322888"/>
              <a:ext cx="383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9" name="Straight Connector 86"/>
            <p:cNvCxnSpPr>
              <a:cxnSpLocks noChangeShapeType="1"/>
            </p:cNvCxnSpPr>
            <p:nvPr/>
          </p:nvCxnSpPr>
          <p:spPr bwMode="auto">
            <a:xfrm>
              <a:off x="1422638" y="5537200"/>
              <a:ext cx="383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0" name="Freeform 15"/>
            <p:cNvSpPr>
              <a:spLocks/>
            </p:cNvSpPr>
            <p:nvPr/>
          </p:nvSpPr>
          <p:spPr bwMode="auto">
            <a:xfrm>
              <a:off x="1800225" y="5324475"/>
              <a:ext cx="44450" cy="215900"/>
            </a:xfrm>
            <a:custGeom>
              <a:avLst/>
              <a:gdLst>
                <a:gd name="T0" fmla="*/ 9525 w 44450"/>
                <a:gd name="T1" fmla="*/ 0 h 215900"/>
                <a:gd name="T2" fmla="*/ 28575 w 44450"/>
                <a:gd name="T3" fmla="*/ 25400 h 215900"/>
                <a:gd name="T4" fmla="*/ 34925 w 44450"/>
                <a:gd name="T5" fmla="*/ 44450 h 215900"/>
                <a:gd name="T6" fmla="*/ 41275 w 44450"/>
                <a:gd name="T7" fmla="*/ 63500 h 215900"/>
                <a:gd name="T8" fmla="*/ 44450 w 44450"/>
                <a:gd name="T9" fmla="*/ 73025 h 215900"/>
                <a:gd name="T10" fmla="*/ 38100 w 44450"/>
                <a:gd name="T11" fmla="*/ 117475 h 215900"/>
                <a:gd name="T12" fmla="*/ 31750 w 44450"/>
                <a:gd name="T13" fmla="*/ 136525 h 215900"/>
                <a:gd name="T14" fmla="*/ 28575 w 44450"/>
                <a:gd name="T15" fmla="*/ 146050 h 215900"/>
                <a:gd name="T16" fmla="*/ 25400 w 44450"/>
                <a:gd name="T17" fmla="*/ 155575 h 215900"/>
                <a:gd name="T18" fmla="*/ 22225 w 44450"/>
                <a:gd name="T19" fmla="*/ 165100 h 215900"/>
                <a:gd name="T20" fmla="*/ 15875 w 44450"/>
                <a:gd name="T21" fmla="*/ 174625 h 215900"/>
                <a:gd name="T22" fmla="*/ 9525 w 44450"/>
                <a:gd name="T23" fmla="*/ 193675 h 215900"/>
                <a:gd name="T24" fmla="*/ 6350 w 44450"/>
                <a:gd name="T25" fmla="*/ 206375 h 215900"/>
                <a:gd name="T26" fmla="*/ 0 w 44450"/>
                <a:gd name="T27" fmla="*/ 215900 h 2159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4450" h="215900">
                  <a:moveTo>
                    <a:pt x="9525" y="0"/>
                  </a:moveTo>
                  <a:cubicBezTo>
                    <a:pt x="11144" y="2024"/>
                    <a:pt x="26048" y="19714"/>
                    <a:pt x="28575" y="25400"/>
                  </a:cubicBezTo>
                  <a:cubicBezTo>
                    <a:pt x="31293" y="31517"/>
                    <a:pt x="32808" y="38100"/>
                    <a:pt x="34925" y="44450"/>
                  </a:cubicBezTo>
                  <a:lnTo>
                    <a:pt x="41275" y="63500"/>
                  </a:lnTo>
                  <a:lnTo>
                    <a:pt x="44450" y="73025"/>
                  </a:lnTo>
                  <a:cubicBezTo>
                    <a:pt x="42923" y="86767"/>
                    <a:pt x="41891" y="103575"/>
                    <a:pt x="38100" y="117475"/>
                  </a:cubicBezTo>
                  <a:cubicBezTo>
                    <a:pt x="36339" y="123933"/>
                    <a:pt x="33867" y="130175"/>
                    <a:pt x="31750" y="136525"/>
                  </a:cubicBezTo>
                  <a:lnTo>
                    <a:pt x="28575" y="146050"/>
                  </a:lnTo>
                  <a:lnTo>
                    <a:pt x="25400" y="155575"/>
                  </a:lnTo>
                  <a:cubicBezTo>
                    <a:pt x="24342" y="158750"/>
                    <a:pt x="24081" y="162315"/>
                    <a:pt x="22225" y="165100"/>
                  </a:cubicBezTo>
                  <a:cubicBezTo>
                    <a:pt x="20108" y="168275"/>
                    <a:pt x="17425" y="171138"/>
                    <a:pt x="15875" y="174625"/>
                  </a:cubicBezTo>
                  <a:cubicBezTo>
                    <a:pt x="13157" y="180742"/>
                    <a:pt x="11148" y="187181"/>
                    <a:pt x="9525" y="193675"/>
                  </a:cubicBezTo>
                  <a:cubicBezTo>
                    <a:pt x="8467" y="197908"/>
                    <a:pt x="8069" y="202364"/>
                    <a:pt x="6350" y="206375"/>
                  </a:cubicBezTo>
                  <a:cubicBezTo>
                    <a:pt x="4847" y="209882"/>
                    <a:pt x="0" y="215900"/>
                    <a:pt x="0" y="21590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07343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Decibel (dB)</a:t>
            </a:r>
            <a:endParaRPr lang="en-GB" b="1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Decibel: universal unit of measurement </a:t>
            </a:r>
            <a:r>
              <a:rPr lang="en-US" b="1" dirty="0"/>
              <a:t>to express ratio of two quantities </a:t>
            </a:r>
            <a:r>
              <a:rPr lang="en-US" dirty="0"/>
              <a:t>in logarithmic scale</a:t>
            </a:r>
          </a:p>
          <a:p>
            <a:endParaRPr lang="en-US" dirty="0"/>
          </a:p>
          <a:p>
            <a:r>
              <a:rPr lang="en-US" dirty="0"/>
              <a:t>Primary definition uses ratio of “power quantities”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1013823" y="4326040"/>
                <a:ext cx="2959913" cy="7518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𝑑𝐵</m:t>
                          </m:r>
                        </m:e>
                      </m:d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10 </m:t>
                      </m:r>
                      <m:func>
                        <m:func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func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3823" y="4326040"/>
                <a:ext cx="2959913" cy="75187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4689109" y="4275240"/>
            <a:ext cx="39261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Where: </a:t>
            </a:r>
          </a:p>
          <a:p>
            <a:r>
              <a:rPr lang="en-US" dirty="0"/>
              <a:t>P is e.g. the measured power, </a:t>
            </a:r>
          </a:p>
          <a:p>
            <a:r>
              <a:rPr lang="en-US" dirty="0"/>
              <a:t>P</a:t>
            </a:r>
            <a:r>
              <a:rPr lang="en-US" baseline="-25000" dirty="0"/>
              <a:t>0</a:t>
            </a:r>
            <a:r>
              <a:rPr lang="en-US" dirty="0"/>
              <a:t> reference power </a:t>
            </a:r>
          </a:p>
          <a:p>
            <a:r>
              <a:rPr lang="en-US" dirty="0"/>
              <a:t>N their ratio in dB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221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Decibel (dB)</a:t>
            </a:r>
            <a:endParaRPr lang="en-GB" b="1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Derivation for state or field quantities</a:t>
            </a:r>
          </a:p>
          <a:p>
            <a:r>
              <a:rPr lang="en-US" dirty="0"/>
              <a:t>E.g. case of power expressed by means of voltage and impedance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853744" y="5180514"/>
                <a:ext cx="7433766" cy="9028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𝑑𝐵</m:t>
                          </m:r>
                        </m:e>
                      </m:d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func>
                        <m:func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f>
                            <m:fPr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</m:e>
                      </m:func>
                      <m:r>
                        <a:rPr lang="en-US" sz="2400" i="1">
                          <a:latin typeface="Cambria Math" panose="02040503050406030204" pitchFamily="18" charset="0"/>
                        </a:rPr>
                        <m:t>10 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𝑈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20</m:t>
                          </m:r>
                          <m:func>
                            <m:func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sub>
                              </m:sSub>
                            </m:fName>
                            <m:e>
                              <m:f>
                                <m:fPr>
                                  <m:ctrlPr>
                                    <a:rPr lang="en-US" sz="240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func>
                        </m:e>
                      </m:func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744" y="5180514"/>
                <a:ext cx="7433766" cy="90281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4326837" y="2850235"/>
            <a:ext cx="39261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Where: </a:t>
            </a:r>
          </a:p>
          <a:p>
            <a:r>
              <a:rPr lang="en-US" dirty="0"/>
              <a:t>U is e.g. the measured voltage, </a:t>
            </a:r>
          </a:p>
          <a:p>
            <a:r>
              <a:rPr lang="en-US" dirty="0"/>
              <a:t>U</a:t>
            </a:r>
            <a:r>
              <a:rPr lang="en-US" baseline="-25000" dirty="0"/>
              <a:t>0</a:t>
            </a:r>
            <a:r>
              <a:rPr lang="en-US" dirty="0"/>
              <a:t> reference </a:t>
            </a:r>
            <a:r>
              <a:rPr lang="en-US" dirty="0" err="1"/>
              <a:t>reference</a:t>
            </a:r>
            <a:r>
              <a:rPr lang="en-US" dirty="0"/>
              <a:t> voltage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013823" y="2877012"/>
                <a:ext cx="1048877" cy="7387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3823" y="2877012"/>
                <a:ext cx="1048877" cy="73872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619323" y="2860552"/>
                <a:ext cx="1150891" cy="744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9323" y="2860552"/>
                <a:ext cx="1150891" cy="7444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002683" y="3815387"/>
                <a:ext cx="2489977" cy="13440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sSub>
                            <m:sSubPr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den>
                          </m:f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2683" y="3815387"/>
                <a:ext cx="2489977" cy="134402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400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Decibel (dB)</a:t>
            </a:r>
            <a:endParaRPr lang="en-GB" b="1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dB is a very convenient unit for RF work</a:t>
            </a:r>
          </a:p>
          <a:p>
            <a:endParaRPr lang="en-US" dirty="0"/>
          </a:p>
          <a:p>
            <a:r>
              <a:rPr lang="en-US" dirty="0"/>
              <a:t>Gain or attenuation is typically expressed in dB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The amplifier gas a voltage gain of 1000, or 60dB</a:t>
            </a:r>
          </a:p>
          <a:p>
            <a:r>
              <a:rPr lang="en-US" dirty="0"/>
              <a:t>Power can be expressed in dB</a:t>
            </a:r>
          </a:p>
          <a:p>
            <a:pPr lvl="1">
              <a:spcAft>
                <a:spcPts val="1800"/>
              </a:spcAft>
            </a:pPr>
            <a:r>
              <a:rPr lang="en-US" b="1" dirty="0" err="1"/>
              <a:t>dBm</a:t>
            </a:r>
            <a:r>
              <a:rPr lang="en-US" dirty="0"/>
              <a:t> – use 1 </a:t>
            </a:r>
            <a:r>
              <a:rPr lang="en-US" dirty="0" err="1"/>
              <a:t>mW</a:t>
            </a:r>
            <a:r>
              <a:rPr lang="en-US" dirty="0"/>
              <a:t> for P</a:t>
            </a:r>
            <a:r>
              <a:rPr lang="en-US" baseline="-25000" dirty="0"/>
              <a:t>0</a:t>
            </a:r>
          </a:p>
          <a:p>
            <a:r>
              <a:rPr lang="en-US" dirty="0"/>
              <a:t>Voltage can be expressed in dB</a:t>
            </a:r>
          </a:p>
          <a:p>
            <a:pPr lvl="1"/>
            <a:r>
              <a:rPr lang="en-US" b="1" dirty="0" err="1"/>
              <a:t>dB</a:t>
            </a:r>
            <a:r>
              <a:rPr lang="en-US" b="1" dirty="0" err="1">
                <a:latin typeface="Symbol" panose="05050102010706020507" pitchFamily="18" charset="2"/>
              </a:rPr>
              <a:t>m</a:t>
            </a:r>
            <a:r>
              <a:rPr lang="en-US" b="1" dirty="0" err="1"/>
              <a:t>V</a:t>
            </a:r>
            <a:r>
              <a:rPr lang="en-US" dirty="0"/>
              <a:t> – use 1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V for U</a:t>
            </a:r>
            <a:r>
              <a:rPr lang="en-US" baseline="-25000" dirty="0"/>
              <a:t>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897283" y="3736830"/>
                <a:ext cx="3684855" cy="7838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𝑑𝐵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GB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10 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𝑚𝑊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7283" y="3736830"/>
                <a:ext cx="3684855" cy="78380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4897282" y="4711243"/>
                <a:ext cx="3721532" cy="8415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𝑑𝐵</m:t>
                          </m:r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</m:d>
                      <m:r>
                        <a:rPr lang="en-GB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0 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7282" y="4711243"/>
                <a:ext cx="3721532" cy="841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284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Decibel (dB) – important numbers</a:t>
            </a:r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8B99F782-8686-7243-AEF4-1C05059B08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533759"/>
              </p:ext>
            </p:extLst>
          </p:nvPr>
        </p:nvGraphicFramePr>
        <p:xfrm>
          <a:off x="1175906" y="1237047"/>
          <a:ext cx="6902450" cy="460495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683812493"/>
                    </a:ext>
                  </a:extLst>
                </a:gridCol>
                <a:gridCol w="2038350">
                  <a:extLst>
                    <a:ext uri="{9D8B030D-6E8A-4147-A177-3AD203B41FA5}">
                      <a16:colId xmlns:a16="http://schemas.microsoft.com/office/drawing/2014/main" val="2007461164"/>
                    </a:ext>
                  </a:extLst>
                </a:gridCol>
                <a:gridCol w="2273300">
                  <a:extLst>
                    <a:ext uri="{9D8B030D-6E8A-4147-A177-3AD203B41FA5}">
                      <a16:colId xmlns:a16="http://schemas.microsoft.com/office/drawing/2014/main" val="3507626004"/>
                    </a:ext>
                  </a:extLst>
                </a:gridCol>
              </a:tblGrid>
              <a:tr h="38374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Ratio linear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Ratio power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Ratio</a:t>
                      </a:r>
                      <a:r>
                        <a:rPr lang="en-US" baseline="0" dirty="0"/>
                        <a:t> voltage dB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1704230"/>
                  </a:ext>
                </a:extLst>
              </a:tr>
              <a:tr h="3837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1 000 000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</a:rPr>
                        <a:t>+60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+120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2579350"/>
                  </a:ext>
                </a:extLst>
              </a:tr>
              <a:tr h="3837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1 000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</a:rPr>
                        <a:t>+30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+60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8549268"/>
                  </a:ext>
                </a:extLst>
              </a:tr>
              <a:tr h="3837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</a:rPr>
                        <a:t>+10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+20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3086563"/>
                  </a:ext>
                </a:extLst>
              </a:tr>
              <a:tr h="3837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+3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+6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6255525"/>
                  </a:ext>
                </a:extLst>
              </a:tr>
              <a:tr h="38374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n-lt"/>
                        </a:rPr>
                        <a:t>√</a:t>
                      </a:r>
                      <a:r>
                        <a:rPr lang="en-US" sz="1600" dirty="0">
                          <a:latin typeface="+mn-lt"/>
                        </a:rPr>
                        <a:t>2 (1.4142)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+1.5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</a:rPr>
                        <a:t>+3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17738981"/>
                  </a:ext>
                </a:extLst>
              </a:tr>
              <a:tr h="383746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0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7137349"/>
                  </a:ext>
                </a:extLst>
              </a:tr>
              <a:tr h="3837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+mn-lt"/>
                        </a:rPr>
                        <a:t>1/√</a:t>
                      </a:r>
                      <a:r>
                        <a:rPr lang="en-US" sz="1600" dirty="0">
                          <a:latin typeface="+mn-lt"/>
                        </a:rPr>
                        <a:t>2 (0.7071)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-1.5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-3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70122604"/>
                  </a:ext>
                </a:extLst>
              </a:tr>
              <a:tr h="3837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</a:rPr>
                        <a:t>1/2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</a:rPr>
                        <a:t>-6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76653992"/>
                  </a:ext>
                </a:extLst>
              </a:tr>
              <a:tr h="3837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1/4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-6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</a:rPr>
                        <a:t>-12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8653538"/>
                  </a:ext>
                </a:extLst>
              </a:tr>
              <a:tr h="3837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1/10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-10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</a:rPr>
                        <a:t>-20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9309482"/>
                  </a:ext>
                </a:extLst>
              </a:tr>
              <a:tr h="3837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0.000 000 000 000 000 1</a:t>
                      </a:r>
                      <a:endParaRPr lang="en-US" sz="1600" baseline="30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-160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</a:rPr>
                        <a:t>-320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10861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674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Decibel (dB)</a:t>
            </a:r>
            <a:endParaRPr lang="en-GB" b="1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dB is a very convenient unit for RF work</a:t>
            </a:r>
          </a:p>
          <a:p>
            <a:r>
              <a:rPr lang="en-US" dirty="0"/>
              <a:t>Multiplication in linear scale converts to addition in logarithmic scale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8" name="Isosceles Triangle 7"/>
          <p:cNvSpPr/>
          <p:nvPr/>
        </p:nvSpPr>
        <p:spPr>
          <a:xfrm rot="5400000">
            <a:off x="3590834" y="3560891"/>
            <a:ext cx="711200" cy="730250"/>
          </a:xfrm>
          <a:prstGeom prst="triangle">
            <a:avLst/>
          </a:prstGeom>
          <a:noFill/>
          <a:ln w="190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2108200" y="3663349"/>
            <a:ext cx="525334" cy="525334"/>
          </a:xfrm>
          <a:prstGeom prst="ellipse">
            <a:avLst/>
          </a:prstGeom>
          <a:noFill/>
          <a:ln w="190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746337" y="2983596"/>
            <a:ext cx="12490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RF source</a:t>
            </a:r>
          </a:p>
          <a:p>
            <a:pPr algn="ctr"/>
            <a:r>
              <a:rPr lang="en-US" dirty="0"/>
              <a:t>out power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3291429" y="2983724"/>
            <a:ext cx="10823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Amplifier</a:t>
            </a:r>
          </a:p>
          <a:p>
            <a:pPr algn="ctr"/>
            <a:r>
              <a:rPr lang="en-US" dirty="0"/>
              <a:t>gain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4939255" y="3818066"/>
            <a:ext cx="1333500" cy="215900"/>
          </a:xfrm>
          <a:prstGeom prst="rect">
            <a:avLst/>
          </a:prstGeom>
          <a:noFill/>
          <a:ln w="190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4917355" y="2983596"/>
            <a:ext cx="13773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Coaxial line</a:t>
            </a:r>
          </a:p>
          <a:p>
            <a:pPr algn="ctr"/>
            <a:r>
              <a:rPr lang="en-US" dirty="0"/>
              <a:t>attenuation</a:t>
            </a:r>
            <a:endParaRPr lang="en-GB" dirty="0"/>
          </a:p>
        </p:txBody>
      </p:sp>
      <p:sp>
        <p:nvSpPr>
          <p:cNvPr id="16" name="Can 15"/>
          <p:cNvSpPr/>
          <p:nvPr/>
        </p:nvSpPr>
        <p:spPr>
          <a:xfrm>
            <a:off x="7200991" y="3689907"/>
            <a:ext cx="609600" cy="997551"/>
          </a:xfrm>
          <a:prstGeom prst="can">
            <a:avLst/>
          </a:prstGeom>
          <a:noFill/>
          <a:ln w="190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6807107" y="2980164"/>
            <a:ext cx="13901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Cavity</a:t>
            </a:r>
          </a:p>
          <a:p>
            <a:pPr algn="ctr"/>
            <a:r>
              <a:rPr lang="en-US" dirty="0"/>
              <a:t>input power</a:t>
            </a:r>
            <a:endParaRPr lang="en-GB" dirty="0"/>
          </a:p>
        </p:txBody>
      </p:sp>
      <p:cxnSp>
        <p:nvCxnSpPr>
          <p:cNvPr id="19" name="Straight Arrow Connector 18"/>
          <p:cNvCxnSpPr>
            <a:stCxn id="9" idx="6"/>
            <a:endCxn id="8" idx="3"/>
          </p:cNvCxnSpPr>
          <p:nvPr/>
        </p:nvCxnSpPr>
        <p:spPr>
          <a:xfrm>
            <a:off x="2633534" y="3926016"/>
            <a:ext cx="947775" cy="0"/>
          </a:xfrm>
          <a:prstGeom prst="straightConnector1">
            <a:avLst/>
          </a:prstGeom>
          <a:ln w="19050"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8" idx="0"/>
          </p:cNvCxnSpPr>
          <p:nvPr/>
        </p:nvCxnSpPr>
        <p:spPr>
          <a:xfrm>
            <a:off x="4311559" y="3926016"/>
            <a:ext cx="635091" cy="0"/>
          </a:xfrm>
          <a:prstGeom prst="straightConnector1">
            <a:avLst/>
          </a:prstGeom>
          <a:ln w="19050"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272755" y="3926016"/>
            <a:ext cx="928236" cy="0"/>
          </a:xfrm>
          <a:prstGeom prst="straightConnector1">
            <a:avLst/>
          </a:prstGeom>
          <a:ln w="19050"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2214414" y="3741350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~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544358" y="4349149"/>
            <a:ext cx="17123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P</a:t>
            </a:r>
            <a:r>
              <a:rPr lang="en-US" baseline="-25000" dirty="0" err="1"/>
              <a:t>mW</a:t>
            </a:r>
            <a:r>
              <a:rPr lang="en-US" dirty="0"/>
              <a:t> = 20 </a:t>
            </a:r>
            <a:r>
              <a:rPr lang="en-US" dirty="0" err="1"/>
              <a:t>mW</a:t>
            </a:r>
            <a:endParaRPr lang="en-US" dirty="0"/>
          </a:p>
          <a:p>
            <a:r>
              <a:rPr lang="en-US" dirty="0" err="1">
                <a:solidFill>
                  <a:srgbClr val="00B050"/>
                </a:solidFill>
              </a:rPr>
              <a:t>P</a:t>
            </a:r>
            <a:r>
              <a:rPr lang="en-US" baseline="-25000" dirty="0" err="1">
                <a:solidFill>
                  <a:srgbClr val="00B050"/>
                </a:solidFill>
              </a:rPr>
              <a:t>dBm</a:t>
            </a:r>
            <a:r>
              <a:rPr lang="en-US" dirty="0">
                <a:solidFill>
                  <a:srgbClr val="00B050"/>
                </a:solidFill>
              </a:rPr>
              <a:t> = 13 </a:t>
            </a:r>
            <a:r>
              <a:rPr lang="en-US" dirty="0" err="1">
                <a:solidFill>
                  <a:srgbClr val="00B050"/>
                </a:solidFill>
              </a:rPr>
              <a:t>dBm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291429" y="4349149"/>
            <a:ext cx="13296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</a:t>
            </a:r>
            <a:r>
              <a:rPr lang="en-US" baseline="-25000" dirty="0"/>
              <a:t>P</a:t>
            </a:r>
            <a:r>
              <a:rPr lang="en-US" dirty="0"/>
              <a:t> = 2000</a:t>
            </a:r>
          </a:p>
          <a:p>
            <a:r>
              <a:rPr lang="en-US" dirty="0">
                <a:solidFill>
                  <a:srgbClr val="00B050"/>
                </a:solidFill>
              </a:rPr>
              <a:t>G</a:t>
            </a:r>
            <a:r>
              <a:rPr lang="en-US" baseline="-25000" dirty="0">
                <a:solidFill>
                  <a:srgbClr val="00B050"/>
                </a:solidFill>
              </a:rPr>
              <a:t>P</a:t>
            </a:r>
            <a:r>
              <a:rPr lang="en-US" dirty="0">
                <a:solidFill>
                  <a:srgbClr val="00B050"/>
                </a:solidFill>
              </a:rPr>
              <a:t> = 33 dB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906768" y="4340227"/>
            <a:ext cx="14253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</a:t>
            </a:r>
            <a:r>
              <a:rPr lang="en-US" baseline="-25000" dirty="0"/>
              <a:t>CABLE</a:t>
            </a:r>
            <a:r>
              <a:rPr lang="en-US" dirty="0"/>
              <a:t> = 0.5</a:t>
            </a:r>
          </a:p>
          <a:p>
            <a:r>
              <a:rPr lang="en-US" dirty="0">
                <a:solidFill>
                  <a:srgbClr val="00B050"/>
                </a:solidFill>
              </a:rPr>
              <a:t>G</a:t>
            </a:r>
            <a:r>
              <a:rPr lang="en-US" baseline="-25000" dirty="0">
                <a:solidFill>
                  <a:srgbClr val="00B050"/>
                </a:solidFill>
              </a:rPr>
              <a:t>CABLE</a:t>
            </a:r>
            <a:r>
              <a:rPr lang="en-US" dirty="0">
                <a:solidFill>
                  <a:srgbClr val="00B050"/>
                </a:solidFill>
              </a:rPr>
              <a:t> = -3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51455" y="5328036"/>
            <a:ext cx="75877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Linear: 	</a:t>
            </a:r>
            <a:r>
              <a:rPr lang="en-US" dirty="0" err="1"/>
              <a:t>P</a:t>
            </a:r>
            <a:r>
              <a:rPr lang="en-US" baseline="-25000" dirty="0" err="1"/>
              <a:t>cavity</a:t>
            </a:r>
            <a:r>
              <a:rPr lang="en-US" dirty="0"/>
              <a:t> = </a:t>
            </a:r>
            <a:r>
              <a:rPr lang="en-US" dirty="0" err="1"/>
              <a:t>P</a:t>
            </a:r>
            <a:r>
              <a:rPr lang="en-US" baseline="-25000" dirty="0" err="1"/>
              <a:t>mW</a:t>
            </a:r>
            <a:r>
              <a:rPr lang="en-US" dirty="0"/>
              <a:t> * A</a:t>
            </a:r>
            <a:r>
              <a:rPr lang="en-US" baseline="-25000" dirty="0"/>
              <a:t>P</a:t>
            </a:r>
            <a:r>
              <a:rPr lang="en-US" dirty="0"/>
              <a:t> * A</a:t>
            </a:r>
            <a:r>
              <a:rPr lang="en-US" baseline="-25000" dirty="0"/>
              <a:t>CABLE</a:t>
            </a:r>
            <a:r>
              <a:rPr lang="en-US" dirty="0"/>
              <a:t> = 0.020 W * 2000 * 0.5 = 20 W</a:t>
            </a:r>
          </a:p>
          <a:p>
            <a:r>
              <a:rPr lang="en-US" dirty="0">
                <a:solidFill>
                  <a:srgbClr val="00B050"/>
                </a:solidFill>
              </a:rPr>
              <a:t>dB: 	</a:t>
            </a:r>
            <a:r>
              <a:rPr lang="en-US" dirty="0" err="1">
                <a:solidFill>
                  <a:srgbClr val="00B050"/>
                </a:solidFill>
              </a:rPr>
              <a:t>P</a:t>
            </a:r>
            <a:r>
              <a:rPr lang="en-US" baseline="-25000" dirty="0" err="1">
                <a:solidFill>
                  <a:srgbClr val="00B050"/>
                </a:solidFill>
              </a:rPr>
              <a:t>cavity</a:t>
            </a:r>
            <a:r>
              <a:rPr lang="en-US" dirty="0">
                <a:solidFill>
                  <a:srgbClr val="00B050"/>
                </a:solidFill>
              </a:rPr>
              <a:t> = </a:t>
            </a:r>
            <a:r>
              <a:rPr lang="en-US" dirty="0" err="1">
                <a:solidFill>
                  <a:srgbClr val="00B050"/>
                </a:solidFill>
              </a:rPr>
              <a:t>P</a:t>
            </a:r>
            <a:r>
              <a:rPr lang="en-US" baseline="-25000" dirty="0" err="1">
                <a:solidFill>
                  <a:srgbClr val="00B050"/>
                </a:solidFill>
              </a:rPr>
              <a:t>dBm</a:t>
            </a:r>
            <a:r>
              <a:rPr lang="en-US" dirty="0">
                <a:solidFill>
                  <a:srgbClr val="00B050"/>
                </a:solidFill>
              </a:rPr>
              <a:t> + G</a:t>
            </a:r>
            <a:r>
              <a:rPr lang="en-US" baseline="-25000" dirty="0">
                <a:solidFill>
                  <a:srgbClr val="00B050"/>
                </a:solidFill>
              </a:rPr>
              <a:t>P</a:t>
            </a:r>
            <a:r>
              <a:rPr lang="en-US" dirty="0">
                <a:solidFill>
                  <a:srgbClr val="00B050"/>
                </a:solidFill>
              </a:rPr>
              <a:t> + G</a:t>
            </a:r>
            <a:r>
              <a:rPr lang="en-US" baseline="-25000" dirty="0">
                <a:solidFill>
                  <a:srgbClr val="00B050"/>
                </a:solidFill>
              </a:rPr>
              <a:t>CABLE</a:t>
            </a:r>
            <a:r>
              <a:rPr lang="en-US" dirty="0">
                <a:solidFill>
                  <a:srgbClr val="00B050"/>
                </a:solidFill>
              </a:rPr>
              <a:t> = 13 </a:t>
            </a:r>
            <a:r>
              <a:rPr lang="en-US" dirty="0" err="1">
                <a:solidFill>
                  <a:srgbClr val="00B050"/>
                </a:solidFill>
              </a:rPr>
              <a:t>dBm</a:t>
            </a:r>
            <a:r>
              <a:rPr lang="en-US" dirty="0">
                <a:solidFill>
                  <a:srgbClr val="00B050"/>
                </a:solidFill>
              </a:rPr>
              <a:t> + 33 dB – 3 dB = 43 </a:t>
            </a:r>
            <a:r>
              <a:rPr lang="en-US" dirty="0" err="1">
                <a:solidFill>
                  <a:srgbClr val="00B050"/>
                </a:solidFill>
              </a:rPr>
              <a:t>dBm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91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Exercise 3 </a:t>
            </a:r>
            <a:r>
              <a:rPr lang="en-US" b="1" dirty="0" smtClean="0"/>
              <a:t>– Using the decibel</a:t>
            </a:r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8142"/>
            <a:ext cx="9080500" cy="2559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45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 line types</a:t>
            </a:r>
            <a:endParaRPr lang="en-GB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Coaxial cables</a:t>
            </a:r>
          </a:p>
          <a:p>
            <a:r>
              <a:rPr lang="en-US" dirty="0"/>
              <a:t>Coaxial transmission lines</a:t>
            </a:r>
          </a:p>
          <a:p>
            <a:r>
              <a:rPr lang="en-US" dirty="0"/>
              <a:t>Waveguides</a:t>
            </a:r>
          </a:p>
          <a:p>
            <a:r>
              <a:rPr lang="en-US" dirty="0" err="1"/>
              <a:t>Microstrip</a:t>
            </a:r>
            <a:r>
              <a:rPr lang="en-US" dirty="0"/>
              <a:t>/</a:t>
            </a:r>
            <a:r>
              <a:rPr lang="en-US" dirty="0" err="1"/>
              <a:t>stripline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62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Most common RF blocks/devices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/>
              <a:t>Attenuator:</a:t>
            </a:r>
            <a:r>
              <a:rPr lang="en-US" sz="2000" dirty="0"/>
              <a:t> Device that reduces </a:t>
            </a:r>
            <a:r>
              <a:rPr lang="en-US" sz="2000" dirty="0" smtClean="0"/>
              <a:t>the signal </a:t>
            </a:r>
            <a:r>
              <a:rPr lang="en-US" sz="2000" dirty="0"/>
              <a:t>amplitude (power) without distorting the frequency content</a:t>
            </a:r>
          </a:p>
          <a:p>
            <a:endParaRPr lang="en-US" sz="2000" dirty="0" smtClean="0"/>
          </a:p>
          <a:p>
            <a:r>
              <a:rPr lang="en-US" sz="2000" dirty="0" smtClean="0"/>
              <a:t>Important </a:t>
            </a:r>
            <a:r>
              <a:rPr lang="en-US" sz="2000" dirty="0"/>
              <a:t>parameters: </a:t>
            </a:r>
          </a:p>
          <a:p>
            <a:pPr lvl="1"/>
            <a:r>
              <a:rPr lang="en-US" sz="2000" dirty="0"/>
              <a:t>Attenuation value (dB)</a:t>
            </a:r>
          </a:p>
          <a:p>
            <a:pPr lvl="1"/>
            <a:r>
              <a:rPr lang="en-US" sz="2000" dirty="0"/>
              <a:t>Power dissipation capacity (Watts)</a:t>
            </a:r>
          </a:p>
          <a:p>
            <a:pPr lvl="1"/>
            <a:r>
              <a:rPr lang="en-US" sz="2000" dirty="0"/>
              <a:t>Usable frequency range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r>
              <a:rPr lang="en-US" sz="2000" dirty="0"/>
              <a:t>Special case - terminator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…..Introduction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D4791B-A334-A744-A7C9-71FEB61566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6407" y="2712599"/>
            <a:ext cx="686419" cy="61491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A75E1A8-4D61-3745-B2E4-DD4112A355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0499" y="3439261"/>
            <a:ext cx="3053501" cy="273542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1319266-D8C2-6D45-8A4F-C35E79FC39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6354" y="2691942"/>
            <a:ext cx="897281" cy="6355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7A00D00-D79C-BE48-B9A2-5E9AC5D79B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3799" y="2365162"/>
            <a:ext cx="1183153" cy="11752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4386FD-15FD-394F-B36D-05CF303FD5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5573" y="4056751"/>
            <a:ext cx="1980781" cy="148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14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Purpose of the course</a:t>
            </a:r>
            <a:endParaRPr lang="en-GB" b="1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What are we </a:t>
            </a:r>
            <a:r>
              <a:rPr lang="en-US" sz="2600" b="1" dirty="0"/>
              <a:t>NOT</a:t>
            </a:r>
            <a:r>
              <a:rPr lang="en-US" sz="2600" dirty="0"/>
              <a:t> going to do…</a:t>
            </a:r>
            <a:endParaRPr lang="en-GB" sz="2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Introduction to RF measurements and instrumentation</a:t>
            </a:r>
          </a:p>
          <a:p>
            <a:r>
              <a:rPr lang="en-US" dirty="0"/>
              <a:t>Daniel Valuch CERN BE/RF (daniel.Valuch@cern.ch)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63" y="1841500"/>
            <a:ext cx="5162008" cy="439261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100472" y="5587781"/>
            <a:ext cx="28668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But we still need a little bit of math…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725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Most common RF blocks/devices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/>
              <a:t>Power </a:t>
            </a:r>
            <a:r>
              <a:rPr lang="en-US" sz="2000" b="1" dirty="0" smtClean="0"/>
              <a:t>divider</a:t>
            </a:r>
            <a:r>
              <a:rPr lang="en-US" sz="2000" dirty="0" smtClean="0"/>
              <a:t>: Device that splits power from one port into two, or multiple output ports. </a:t>
            </a:r>
          </a:p>
          <a:p>
            <a:r>
              <a:rPr lang="en-US" sz="2000" b="1" dirty="0"/>
              <a:t>Power </a:t>
            </a:r>
            <a:r>
              <a:rPr lang="en-US" sz="2000" b="1" dirty="0" smtClean="0"/>
              <a:t>combiner</a:t>
            </a:r>
            <a:r>
              <a:rPr lang="en-US" sz="2000" dirty="0"/>
              <a:t>: Device that </a:t>
            </a:r>
            <a:r>
              <a:rPr lang="en-US" sz="2000" dirty="0" smtClean="0"/>
              <a:t>combines </a:t>
            </a:r>
            <a:r>
              <a:rPr lang="en-US" sz="2000" dirty="0"/>
              <a:t>power from </a:t>
            </a:r>
            <a:r>
              <a:rPr lang="en-US" sz="2000" dirty="0" smtClean="0"/>
              <a:t>two</a:t>
            </a:r>
            <a:r>
              <a:rPr lang="en-US" sz="2000" dirty="0"/>
              <a:t>, or multiple </a:t>
            </a:r>
            <a:r>
              <a:rPr lang="en-US" sz="2000" dirty="0" smtClean="0"/>
              <a:t>input ports</a:t>
            </a:r>
            <a:r>
              <a:rPr lang="en-US" sz="2000" dirty="0"/>
              <a:t> </a:t>
            </a:r>
            <a:r>
              <a:rPr lang="en-US" sz="2000" dirty="0" smtClean="0"/>
              <a:t>into one output port.</a:t>
            </a:r>
          </a:p>
          <a:p>
            <a:endParaRPr lang="en-US" sz="2000" dirty="0" smtClean="0"/>
          </a:p>
          <a:p>
            <a:r>
              <a:rPr lang="en-US" sz="2000" dirty="0" smtClean="0"/>
              <a:t>Important </a:t>
            </a:r>
            <a:r>
              <a:rPr lang="en-US" sz="2000" dirty="0"/>
              <a:t>parameters: </a:t>
            </a:r>
          </a:p>
          <a:p>
            <a:pPr lvl="1"/>
            <a:r>
              <a:rPr lang="en-US" sz="2000" dirty="0" smtClean="0"/>
              <a:t>Number of ports (2+)</a:t>
            </a:r>
            <a:endParaRPr lang="en-US" sz="2000" dirty="0"/>
          </a:p>
          <a:p>
            <a:pPr lvl="1"/>
            <a:r>
              <a:rPr lang="en-US" sz="2000" dirty="0" smtClean="0"/>
              <a:t>Split ratio (usually equal)</a:t>
            </a:r>
          </a:p>
          <a:p>
            <a:pPr lvl="1"/>
            <a:r>
              <a:rPr lang="en-US" sz="2000" dirty="0" smtClean="0"/>
              <a:t>Insertion loss above ideal (dB)</a:t>
            </a:r>
          </a:p>
          <a:p>
            <a:pPr lvl="1"/>
            <a:r>
              <a:rPr lang="en-US" sz="2000" dirty="0" smtClean="0"/>
              <a:t>Power handling </a:t>
            </a:r>
            <a:r>
              <a:rPr lang="en-US" sz="2000" dirty="0"/>
              <a:t>capacity (Watts)</a:t>
            </a:r>
          </a:p>
          <a:p>
            <a:pPr lvl="1"/>
            <a:r>
              <a:rPr lang="en-US" sz="2000" dirty="0"/>
              <a:t>Usable frequency range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…..Introduction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850" y="3659316"/>
            <a:ext cx="2228850" cy="18722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036569"/>
            <a:ext cx="1066801" cy="773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27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Most common RF blocks/devices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Directional coupler:</a:t>
            </a:r>
            <a:r>
              <a:rPr lang="en-US" sz="2000" dirty="0" smtClean="0"/>
              <a:t> device that couples out a given fraction (usually small) of the forward, or reflected power from a transmission line</a:t>
            </a:r>
          </a:p>
          <a:p>
            <a:endParaRPr lang="en-US" sz="2000" dirty="0" smtClean="0"/>
          </a:p>
          <a:p>
            <a:r>
              <a:rPr lang="en-US" sz="2000" dirty="0" smtClean="0"/>
              <a:t>Important </a:t>
            </a:r>
            <a:r>
              <a:rPr lang="en-US" sz="2000" dirty="0"/>
              <a:t>parameters: </a:t>
            </a:r>
          </a:p>
          <a:p>
            <a:pPr lvl="1"/>
            <a:r>
              <a:rPr lang="en-US" sz="2000" dirty="0" smtClean="0"/>
              <a:t>Coupling (dB)</a:t>
            </a:r>
            <a:endParaRPr lang="en-US" sz="2000" dirty="0"/>
          </a:p>
          <a:p>
            <a:pPr lvl="1"/>
            <a:r>
              <a:rPr lang="en-US" sz="2000" dirty="0" smtClean="0"/>
              <a:t>Directivity (dB)</a:t>
            </a:r>
            <a:endParaRPr lang="en-US" sz="2000" dirty="0"/>
          </a:p>
          <a:p>
            <a:pPr lvl="1"/>
            <a:r>
              <a:rPr lang="en-US" sz="2000" dirty="0"/>
              <a:t>Power handling capacity (Watts)</a:t>
            </a:r>
          </a:p>
          <a:p>
            <a:pPr lvl="1"/>
            <a:r>
              <a:rPr lang="en-US" sz="2000" dirty="0"/>
              <a:t>Usable frequency range</a:t>
            </a:r>
          </a:p>
          <a:p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…..Introduction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766" y="2861308"/>
            <a:ext cx="711201" cy="5156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877" y="3805226"/>
            <a:ext cx="3450904" cy="10525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2659" y="2533647"/>
            <a:ext cx="1520703" cy="11709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199" y="4935716"/>
            <a:ext cx="4216309" cy="825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28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Most common RF blocks/devices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Amplifier</a:t>
            </a:r>
            <a:r>
              <a:rPr lang="en-US" sz="2000" dirty="0" smtClean="0"/>
              <a:t>: </a:t>
            </a:r>
            <a:r>
              <a:rPr lang="en-US" sz="2000" dirty="0"/>
              <a:t>Device that </a:t>
            </a:r>
            <a:r>
              <a:rPr lang="en-US" sz="2000" dirty="0" smtClean="0"/>
              <a:t>increases the signal </a:t>
            </a:r>
            <a:r>
              <a:rPr lang="en-US" sz="2000" dirty="0"/>
              <a:t>amplitude (power) without distorting the frequency </a:t>
            </a:r>
            <a:r>
              <a:rPr lang="en-US" sz="2000" dirty="0" smtClean="0"/>
              <a:t>content</a:t>
            </a:r>
          </a:p>
          <a:p>
            <a:endParaRPr lang="en-US" sz="2000" dirty="0" smtClean="0"/>
          </a:p>
          <a:p>
            <a:r>
              <a:rPr lang="en-US" sz="2000" dirty="0" smtClean="0"/>
              <a:t>Important </a:t>
            </a:r>
            <a:r>
              <a:rPr lang="en-US" sz="2000" dirty="0"/>
              <a:t>parameters: </a:t>
            </a:r>
          </a:p>
          <a:p>
            <a:pPr lvl="1"/>
            <a:r>
              <a:rPr lang="en-US" sz="2000" dirty="0" smtClean="0"/>
              <a:t>Gain </a:t>
            </a:r>
            <a:r>
              <a:rPr lang="en-US" sz="2000" dirty="0"/>
              <a:t>(dB)</a:t>
            </a:r>
          </a:p>
          <a:p>
            <a:pPr lvl="1"/>
            <a:r>
              <a:rPr lang="en-US" sz="2000" dirty="0" smtClean="0"/>
              <a:t>Max. output power (1 dB compression point)</a:t>
            </a:r>
          </a:p>
          <a:p>
            <a:pPr lvl="1"/>
            <a:r>
              <a:rPr lang="en-US" sz="2000" dirty="0" smtClean="0"/>
              <a:t>Frequency range</a:t>
            </a:r>
          </a:p>
          <a:p>
            <a:pPr lvl="1"/>
            <a:r>
              <a:rPr lang="en-US" sz="2000" dirty="0" smtClean="0"/>
              <a:t>Noise figure</a:t>
            </a:r>
          </a:p>
          <a:p>
            <a:pPr lvl="1"/>
            <a:r>
              <a:rPr lang="en-US" sz="2000" dirty="0" smtClean="0"/>
              <a:t>In/out matching</a:t>
            </a:r>
            <a:endParaRPr lang="en-US" sz="2000" dirty="0"/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…..Introduction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171" y="3733800"/>
            <a:ext cx="5771271" cy="24931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580" y="2142594"/>
            <a:ext cx="888029" cy="87569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315" y="2564985"/>
            <a:ext cx="726503" cy="38141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9569" y="1828508"/>
            <a:ext cx="1503869" cy="1503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92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8050" y="2099612"/>
            <a:ext cx="4425950" cy="33099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RF connectors</a:t>
            </a:r>
            <a:endParaRPr lang="en-GB" b="1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b="1" dirty="0" smtClean="0"/>
              <a:t>RF connectors </a:t>
            </a:r>
            <a:r>
              <a:rPr lang="en-GB" sz="2000" dirty="0" smtClean="0"/>
              <a:t>are essential part of your measurement setup. </a:t>
            </a:r>
          </a:p>
          <a:p>
            <a:r>
              <a:rPr lang="en-GB" sz="2000" dirty="0" smtClean="0"/>
              <a:t>If not properly selected, installed and maintained they can become your worst nightmare</a:t>
            </a:r>
          </a:p>
          <a:p>
            <a:endParaRPr lang="en-US" sz="2000" dirty="0" smtClean="0"/>
          </a:p>
          <a:p>
            <a:r>
              <a:rPr lang="en-US" sz="2000" dirty="0" smtClean="0"/>
              <a:t>Important </a:t>
            </a:r>
            <a:r>
              <a:rPr lang="en-US" sz="2000" dirty="0"/>
              <a:t>parameters: </a:t>
            </a:r>
          </a:p>
          <a:p>
            <a:pPr lvl="1"/>
            <a:r>
              <a:rPr lang="en-US" sz="2000" dirty="0" smtClean="0"/>
              <a:t>Characteristic impedance</a:t>
            </a:r>
          </a:p>
          <a:p>
            <a:pPr lvl="1"/>
            <a:r>
              <a:rPr lang="en-US" sz="2000" dirty="0" smtClean="0"/>
              <a:t>Usable </a:t>
            </a:r>
            <a:r>
              <a:rPr lang="en-US" sz="2000" dirty="0"/>
              <a:t>frequency range</a:t>
            </a:r>
          </a:p>
          <a:p>
            <a:pPr lvl="1"/>
            <a:r>
              <a:rPr lang="en-US" sz="2000" dirty="0" smtClean="0"/>
              <a:t>Power </a:t>
            </a:r>
            <a:r>
              <a:rPr lang="en-US" sz="2000" dirty="0"/>
              <a:t>handling capacity (Watts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Number of mating cycles</a:t>
            </a:r>
            <a:endParaRPr lang="en-US" sz="2000" dirty="0"/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097" y="4902621"/>
            <a:ext cx="1353312" cy="93268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800" y="4566815"/>
            <a:ext cx="1682750" cy="1268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36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RF </a:t>
            </a:r>
            <a:r>
              <a:rPr lang="en-US" dirty="0" smtClean="0"/>
              <a:t>connectors </a:t>
            </a:r>
            <a:r>
              <a:rPr lang="en-US" sz="2000" dirty="0" smtClean="0"/>
              <a:t>(most popular </a:t>
            </a:r>
            <a:r>
              <a:rPr lang="en-US" sz="2000" dirty="0" smtClean="0"/>
              <a:t>types in </a:t>
            </a:r>
            <a:r>
              <a:rPr lang="en-US" sz="2000" dirty="0" smtClean="0"/>
              <a:t>RF instrumentation)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528" y="3285590"/>
            <a:ext cx="3779669" cy="21754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254" y="1483862"/>
            <a:ext cx="820857" cy="5657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87" y="1235136"/>
            <a:ext cx="1260941" cy="10207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75" y="3776166"/>
            <a:ext cx="1153553" cy="115355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328" y="3543530"/>
            <a:ext cx="1655952" cy="165595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550" y="1483862"/>
            <a:ext cx="1306514" cy="8386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547" y="1502908"/>
            <a:ext cx="1236629" cy="800548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10958" y="2230857"/>
            <a:ext cx="288789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SMA</a:t>
            </a:r>
          </a:p>
          <a:p>
            <a:r>
              <a:rPr lang="en-GB" sz="1400" dirty="0" smtClean="0"/>
              <a:t>Good for 6/18GHz</a:t>
            </a:r>
          </a:p>
          <a:p>
            <a:r>
              <a:rPr lang="en-GB" sz="1400" dirty="0" smtClean="0"/>
              <a:t>100W @ low frequency</a:t>
            </a:r>
          </a:p>
          <a:p>
            <a:r>
              <a:rPr lang="en-GB" sz="1400" dirty="0" smtClean="0"/>
              <a:t>Reliable connection for low power signals, high frequency and microwave signals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873001" y="2255898"/>
            <a:ext cx="35460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BNC</a:t>
            </a:r>
          </a:p>
          <a:p>
            <a:r>
              <a:rPr lang="en-GB" sz="1400" dirty="0" smtClean="0"/>
              <a:t>Good &lt;500MHz</a:t>
            </a:r>
          </a:p>
          <a:p>
            <a:r>
              <a:rPr lang="en-GB" sz="1400" dirty="0" smtClean="0"/>
              <a:t>Not suitable for power transmission</a:t>
            </a:r>
          </a:p>
          <a:p>
            <a:r>
              <a:rPr lang="en-GB" sz="1400" dirty="0" smtClean="0"/>
              <a:t>Fast connection for low power signals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09836" y="4843994"/>
            <a:ext cx="354941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N</a:t>
            </a:r>
          </a:p>
          <a:p>
            <a:r>
              <a:rPr lang="en-GB" sz="1400" dirty="0" smtClean="0"/>
              <a:t>Good for 4/8GHz</a:t>
            </a:r>
          </a:p>
          <a:p>
            <a:r>
              <a:rPr lang="en-GB" sz="1400" dirty="0" smtClean="0"/>
              <a:t>500W @ low frequency</a:t>
            </a:r>
          </a:p>
          <a:p>
            <a:r>
              <a:rPr lang="en-GB" sz="1400" dirty="0" smtClean="0"/>
              <a:t>Robust and </a:t>
            </a:r>
            <a:r>
              <a:rPr lang="en-GB" sz="1400" dirty="0" smtClean="0"/>
              <a:t>reliable, </a:t>
            </a:r>
            <a:r>
              <a:rPr lang="en-GB" sz="1400" dirty="0" smtClean="0"/>
              <a:t>low loss connection for medium power signals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872440" y="4929719"/>
            <a:ext cx="354941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7/16</a:t>
            </a:r>
          </a:p>
          <a:p>
            <a:r>
              <a:rPr lang="en-GB" sz="1400" dirty="0" smtClean="0"/>
              <a:t>Good for 1GHz</a:t>
            </a:r>
          </a:p>
          <a:p>
            <a:r>
              <a:rPr lang="en-GB" sz="1400" dirty="0" smtClean="0"/>
              <a:t>kW @ low frequency</a:t>
            </a:r>
          </a:p>
          <a:p>
            <a:r>
              <a:rPr lang="en-GB" sz="1400" dirty="0" smtClean="0"/>
              <a:t>Extremely robust and </a:t>
            </a:r>
            <a:r>
              <a:rPr lang="en-GB" sz="1400" dirty="0" smtClean="0"/>
              <a:t>reliable, </a:t>
            </a:r>
            <a:r>
              <a:rPr lang="en-GB" sz="1400" dirty="0" smtClean="0"/>
              <a:t>very low loss connection for high power signals</a:t>
            </a:r>
          </a:p>
        </p:txBody>
      </p:sp>
    </p:spTree>
    <p:extLst>
      <p:ext uri="{BB962C8B-B14F-4D97-AF65-F5344CB8AC3E}">
        <p14:creationId xmlns:p14="http://schemas.microsoft.com/office/powerpoint/2010/main" val="162094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Connector care</a:t>
            </a:r>
            <a:endParaRPr lang="en-GB" b="1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RF connectors are precision mechanical devices, proper care and handling is essential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103" y="2501535"/>
            <a:ext cx="4665805" cy="34993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54" y="2501535"/>
            <a:ext cx="2965293" cy="15703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54" y="4147770"/>
            <a:ext cx="2965293" cy="185311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476070" y="2506701"/>
            <a:ext cx="22365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Never do this!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69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Connector care</a:t>
            </a:r>
            <a:endParaRPr lang="en-GB" b="1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Never turn the connectors bodies </a:t>
            </a:r>
            <a:r>
              <a:rPr lang="en-US" sz="2000" dirty="0" smtClean="0"/>
              <a:t>against each other. Instead insert, slide and turn the nut</a:t>
            </a:r>
          </a:p>
          <a:p>
            <a:r>
              <a:rPr lang="en-GB" sz="2000" b="1" dirty="0" smtClean="0"/>
              <a:t>Never </a:t>
            </a:r>
            <a:r>
              <a:rPr lang="en-GB" sz="2000" b="1" dirty="0"/>
              <a:t>force the connector </a:t>
            </a:r>
            <a:r>
              <a:rPr lang="en-GB" sz="2000" dirty="0"/>
              <a:t>when mounting, they have to slide with no </a:t>
            </a:r>
            <a:r>
              <a:rPr lang="en-GB" sz="2000" dirty="0" smtClean="0"/>
              <a:t>resistance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95650"/>
            <a:ext cx="2972900" cy="2692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371" y="3295650"/>
            <a:ext cx="2892858" cy="30046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701" y="3295650"/>
            <a:ext cx="2971300" cy="300463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12159" y="2643651"/>
            <a:ext cx="10182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Step 1: </a:t>
            </a:r>
          </a:p>
          <a:p>
            <a:r>
              <a:rPr lang="en-GB" dirty="0" smtClean="0"/>
              <a:t>align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126371" y="2674028"/>
            <a:ext cx="24032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Step 2: </a:t>
            </a:r>
          </a:p>
          <a:p>
            <a:r>
              <a:rPr lang="en-GB" dirty="0" smtClean="0"/>
              <a:t>slide in, start to screw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6172701" y="2674027"/>
            <a:ext cx="27622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Step 3: </a:t>
            </a:r>
          </a:p>
          <a:p>
            <a:r>
              <a:rPr lang="en-GB" dirty="0" smtClean="0"/>
              <a:t>turn and tighten to torque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938463" y="3659316"/>
            <a:ext cx="1068137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49613" y="5119816"/>
            <a:ext cx="579187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151381" y="3718182"/>
            <a:ext cx="547528" cy="0"/>
          </a:xfrm>
          <a:prstGeom prst="line">
            <a:avLst/>
          </a:prstGeom>
          <a:ln w="28575">
            <a:solidFill>
              <a:srgbClr val="FF0000"/>
            </a:solidFill>
            <a:prstDash val="solid"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195558" y="4539048"/>
            <a:ext cx="547528" cy="0"/>
          </a:xfrm>
          <a:prstGeom prst="line">
            <a:avLst/>
          </a:prstGeom>
          <a:ln w="28575">
            <a:solidFill>
              <a:srgbClr val="FF0000"/>
            </a:solidFill>
            <a:prstDash val="solid"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263762" y="5520380"/>
            <a:ext cx="547528" cy="0"/>
          </a:xfrm>
          <a:prstGeom prst="line">
            <a:avLst/>
          </a:prstGeom>
          <a:ln w="28575">
            <a:solidFill>
              <a:srgbClr val="FF0000"/>
            </a:solidFill>
            <a:prstDash val="solid"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4908550" y="3429000"/>
            <a:ext cx="247559" cy="571500"/>
          </a:xfrm>
          <a:custGeom>
            <a:avLst/>
            <a:gdLst>
              <a:gd name="connsiteX0" fmla="*/ 152400 w 381000"/>
              <a:gd name="connsiteY0" fmla="*/ 571500 h 571500"/>
              <a:gd name="connsiteX1" fmla="*/ 57150 w 381000"/>
              <a:gd name="connsiteY1" fmla="*/ 450850 h 571500"/>
              <a:gd name="connsiteX2" fmla="*/ 44450 w 381000"/>
              <a:gd name="connsiteY2" fmla="*/ 431800 h 571500"/>
              <a:gd name="connsiteX3" fmla="*/ 38100 w 381000"/>
              <a:gd name="connsiteY3" fmla="*/ 387350 h 571500"/>
              <a:gd name="connsiteX4" fmla="*/ 12700 w 381000"/>
              <a:gd name="connsiteY4" fmla="*/ 323850 h 571500"/>
              <a:gd name="connsiteX5" fmla="*/ 0 w 381000"/>
              <a:gd name="connsiteY5" fmla="*/ 260350 h 571500"/>
              <a:gd name="connsiteX6" fmla="*/ 6350 w 381000"/>
              <a:gd name="connsiteY6" fmla="*/ 88900 h 571500"/>
              <a:gd name="connsiteX7" fmla="*/ 25400 w 381000"/>
              <a:gd name="connsiteY7" fmla="*/ 57150 h 571500"/>
              <a:gd name="connsiteX8" fmla="*/ 38100 w 381000"/>
              <a:gd name="connsiteY8" fmla="*/ 38100 h 571500"/>
              <a:gd name="connsiteX9" fmla="*/ 107950 w 381000"/>
              <a:gd name="connsiteY9" fmla="*/ 12700 h 571500"/>
              <a:gd name="connsiteX10" fmla="*/ 177800 w 381000"/>
              <a:gd name="connsiteY10" fmla="*/ 6350 h 571500"/>
              <a:gd name="connsiteX11" fmla="*/ 209550 w 381000"/>
              <a:gd name="connsiteY11" fmla="*/ 0 h 571500"/>
              <a:gd name="connsiteX12" fmla="*/ 304800 w 381000"/>
              <a:gd name="connsiteY12" fmla="*/ 6350 h 571500"/>
              <a:gd name="connsiteX13" fmla="*/ 342900 w 381000"/>
              <a:gd name="connsiteY13" fmla="*/ 44450 h 571500"/>
              <a:gd name="connsiteX14" fmla="*/ 361950 w 381000"/>
              <a:gd name="connsiteY14" fmla="*/ 76200 h 571500"/>
              <a:gd name="connsiteX15" fmla="*/ 374650 w 381000"/>
              <a:gd name="connsiteY15" fmla="*/ 127000 h 571500"/>
              <a:gd name="connsiteX16" fmla="*/ 381000 w 381000"/>
              <a:gd name="connsiteY16" fmla="*/ 152400 h 571500"/>
              <a:gd name="connsiteX17" fmla="*/ 368300 w 381000"/>
              <a:gd name="connsiteY17" fmla="*/ 266700 h 571500"/>
              <a:gd name="connsiteX18" fmla="*/ 355600 w 381000"/>
              <a:gd name="connsiteY18" fmla="*/ 285750 h 571500"/>
              <a:gd name="connsiteX19" fmla="*/ 336550 w 381000"/>
              <a:gd name="connsiteY19" fmla="*/ 292100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81000" h="571500">
                <a:moveTo>
                  <a:pt x="152400" y="571500"/>
                </a:moveTo>
                <a:cubicBezTo>
                  <a:pt x="120650" y="531283"/>
                  <a:pt x="88480" y="491395"/>
                  <a:pt x="57150" y="450850"/>
                </a:cubicBezTo>
                <a:cubicBezTo>
                  <a:pt x="52484" y="444811"/>
                  <a:pt x="46643" y="439110"/>
                  <a:pt x="44450" y="431800"/>
                </a:cubicBezTo>
                <a:cubicBezTo>
                  <a:pt x="40149" y="417464"/>
                  <a:pt x="42323" y="401709"/>
                  <a:pt x="38100" y="387350"/>
                </a:cubicBezTo>
                <a:cubicBezTo>
                  <a:pt x="31667" y="365479"/>
                  <a:pt x="17171" y="346204"/>
                  <a:pt x="12700" y="323850"/>
                </a:cubicBezTo>
                <a:lnTo>
                  <a:pt x="0" y="260350"/>
                </a:lnTo>
                <a:cubicBezTo>
                  <a:pt x="2117" y="203200"/>
                  <a:pt x="-743" y="145648"/>
                  <a:pt x="6350" y="88900"/>
                </a:cubicBezTo>
                <a:cubicBezTo>
                  <a:pt x="7881" y="76653"/>
                  <a:pt x="18859" y="67616"/>
                  <a:pt x="25400" y="57150"/>
                </a:cubicBezTo>
                <a:cubicBezTo>
                  <a:pt x="29445" y="50678"/>
                  <a:pt x="32306" y="43067"/>
                  <a:pt x="38100" y="38100"/>
                </a:cubicBezTo>
                <a:cubicBezTo>
                  <a:pt x="62816" y="16915"/>
                  <a:pt x="76530" y="16396"/>
                  <a:pt x="107950" y="12700"/>
                </a:cubicBezTo>
                <a:cubicBezTo>
                  <a:pt x="131169" y="9968"/>
                  <a:pt x="154517" y="8467"/>
                  <a:pt x="177800" y="6350"/>
                </a:cubicBezTo>
                <a:cubicBezTo>
                  <a:pt x="188383" y="4233"/>
                  <a:pt x="198757" y="0"/>
                  <a:pt x="209550" y="0"/>
                </a:cubicBezTo>
                <a:cubicBezTo>
                  <a:pt x="241370" y="0"/>
                  <a:pt x="273412" y="1119"/>
                  <a:pt x="304800" y="6350"/>
                </a:cubicBezTo>
                <a:cubicBezTo>
                  <a:pt x="320080" y="8897"/>
                  <a:pt x="336711" y="35166"/>
                  <a:pt x="342900" y="44450"/>
                </a:cubicBezTo>
                <a:cubicBezTo>
                  <a:pt x="349746" y="54719"/>
                  <a:pt x="356430" y="65161"/>
                  <a:pt x="361950" y="76200"/>
                </a:cubicBezTo>
                <a:cubicBezTo>
                  <a:pt x="368758" y="89817"/>
                  <a:pt x="371752" y="113958"/>
                  <a:pt x="374650" y="127000"/>
                </a:cubicBezTo>
                <a:cubicBezTo>
                  <a:pt x="376543" y="135519"/>
                  <a:pt x="378883" y="143933"/>
                  <a:pt x="381000" y="152400"/>
                </a:cubicBezTo>
                <a:cubicBezTo>
                  <a:pt x="380614" y="157421"/>
                  <a:pt x="377406" y="242416"/>
                  <a:pt x="368300" y="266700"/>
                </a:cubicBezTo>
                <a:cubicBezTo>
                  <a:pt x="365620" y="273846"/>
                  <a:pt x="361559" y="280982"/>
                  <a:pt x="355600" y="285750"/>
                </a:cubicBezTo>
                <a:cubicBezTo>
                  <a:pt x="350373" y="289931"/>
                  <a:pt x="336550" y="292100"/>
                  <a:pt x="336550" y="292100"/>
                </a:cubicBezTo>
              </a:path>
            </a:pathLst>
          </a:custGeom>
          <a:noFill/>
          <a:ln w="28575">
            <a:solidFill>
              <a:srgbClr val="FF0000"/>
            </a:solidFill>
            <a:tailEnd type="triangle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reeform 20"/>
          <p:cNvSpPr/>
          <p:nvPr/>
        </p:nvSpPr>
        <p:spPr>
          <a:xfrm>
            <a:off x="7658351" y="5097571"/>
            <a:ext cx="247559" cy="344502"/>
          </a:xfrm>
          <a:custGeom>
            <a:avLst/>
            <a:gdLst>
              <a:gd name="connsiteX0" fmla="*/ 152400 w 381000"/>
              <a:gd name="connsiteY0" fmla="*/ 571500 h 571500"/>
              <a:gd name="connsiteX1" fmla="*/ 57150 w 381000"/>
              <a:gd name="connsiteY1" fmla="*/ 450850 h 571500"/>
              <a:gd name="connsiteX2" fmla="*/ 44450 w 381000"/>
              <a:gd name="connsiteY2" fmla="*/ 431800 h 571500"/>
              <a:gd name="connsiteX3" fmla="*/ 38100 w 381000"/>
              <a:gd name="connsiteY3" fmla="*/ 387350 h 571500"/>
              <a:gd name="connsiteX4" fmla="*/ 12700 w 381000"/>
              <a:gd name="connsiteY4" fmla="*/ 323850 h 571500"/>
              <a:gd name="connsiteX5" fmla="*/ 0 w 381000"/>
              <a:gd name="connsiteY5" fmla="*/ 260350 h 571500"/>
              <a:gd name="connsiteX6" fmla="*/ 6350 w 381000"/>
              <a:gd name="connsiteY6" fmla="*/ 88900 h 571500"/>
              <a:gd name="connsiteX7" fmla="*/ 25400 w 381000"/>
              <a:gd name="connsiteY7" fmla="*/ 57150 h 571500"/>
              <a:gd name="connsiteX8" fmla="*/ 38100 w 381000"/>
              <a:gd name="connsiteY8" fmla="*/ 38100 h 571500"/>
              <a:gd name="connsiteX9" fmla="*/ 107950 w 381000"/>
              <a:gd name="connsiteY9" fmla="*/ 12700 h 571500"/>
              <a:gd name="connsiteX10" fmla="*/ 177800 w 381000"/>
              <a:gd name="connsiteY10" fmla="*/ 6350 h 571500"/>
              <a:gd name="connsiteX11" fmla="*/ 209550 w 381000"/>
              <a:gd name="connsiteY11" fmla="*/ 0 h 571500"/>
              <a:gd name="connsiteX12" fmla="*/ 304800 w 381000"/>
              <a:gd name="connsiteY12" fmla="*/ 6350 h 571500"/>
              <a:gd name="connsiteX13" fmla="*/ 342900 w 381000"/>
              <a:gd name="connsiteY13" fmla="*/ 44450 h 571500"/>
              <a:gd name="connsiteX14" fmla="*/ 361950 w 381000"/>
              <a:gd name="connsiteY14" fmla="*/ 76200 h 571500"/>
              <a:gd name="connsiteX15" fmla="*/ 374650 w 381000"/>
              <a:gd name="connsiteY15" fmla="*/ 127000 h 571500"/>
              <a:gd name="connsiteX16" fmla="*/ 381000 w 381000"/>
              <a:gd name="connsiteY16" fmla="*/ 152400 h 571500"/>
              <a:gd name="connsiteX17" fmla="*/ 368300 w 381000"/>
              <a:gd name="connsiteY17" fmla="*/ 266700 h 571500"/>
              <a:gd name="connsiteX18" fmla="*/ 355600 w 381000"/>
              <a:gd name="connsiteY18" fmla="*/ 285750 h 571500"/>
              <a:gd name="connsiteX19" fmla="*/ 336550 w 381000"/>
              <a:gd name="connsiteY19" fmla="*/ 292100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81000" h="571500">
                <a:moveTo>
                  <a:pt x="152400" y="571500"/>
                </a:moveTo>
                <a:cubicBezTo>
                  <a:pt x="120650" y="531283"/>
                  <a:pt x="88480" y="491395"/>
                  <a:pt x="57150" y="450850"/>
                </a:cubicBezTo>
                <a:cubicBezTo>
                  <a:pt x="52484" y="444811"/>
                  <a:pt x="46643" y="439110"/>
                  <a:pt x="44450" y="431800"/>
                </a:cubicBezTo>
                <a:cubicBezTo>
                  <a:pt x="40149" y="417464"/>
                  <a:pt x="42323" y="401709"/>
                  <a:pt x="38100" y="387350"/>
                </a:cubicBezTo>
                <a:cubicBezTo>
                  <a:pt x="31667" y="365479"/>
                  <a:pt x="17171" y="346204"/>
                  <a:pt x="12700" y="323850"/>
                </a:cubicBezTo>
                <a:lnTo>
                  <a:pt x="0" y="260350"/>
                </a:lnTo>
                <a:cubicBezTo>
                  <a:pt x="2117" y="203200"/>
                  <a:pt x="-743" y="145648"/>
                  <a:pt x="6350" y="88900"/>
                </a:cubicBezTo>
                <a:cubicBezTo>
                  <a:pt x="7881" y="76653"/>
                  <a:pt x="18859" y="67616"/>
                  <a:pt x="25400" y="57150"/>
                </a:cubicBezTo>
                <a:cubicBezTo>
                  <a:pt x="29445" y="50678"/>
                  <a:pt x="32306" y="43067"/>
                  <a:pt x="38100" y="38100"/>
                </a:cubicBezTo>
                <a:cubicBezTo>
                  <a:pt x="62816" y="16915"/>
                  <a:pt x="76530" y="16396"/>
                  <a:pt x="107950" y="12700"/>
                </a:cubicBezTo>
                <a:cubicBezTo>
                  <a:pt x="131169" y="9968"/>
                  <a:pt x="154517" y="8467"/>
                  <a:pt x="177800" y="6350"/>
                </a:cubicBezTo>
                <a:cubicBezTo>
                  <a:pt x="188383" y="4233"/>
                  <a:pt x="198757" y="0"/>
                  <a:pt x="209550" y="0"/>
                </a:cubicBezTo>
                <a:cubicBezTo>
                  <a:pt x="241370" y="0"/>
                  <a:pt x="273412" y="1119"/>
                  <a:pt x="304800" y="6350"/>
                </a:cubicBezTo>
                <a:cubicBezTo>
                  <a:pt x="320080" y="8897"/>
                  <a:pt x="336711" y="35166"/>
                  <a:pt x="342900" y="44450"/>
                </a:cubicBezTo>
                <a:cubicBezTo>
                  <a:pt x="349746" y="54719"/>
                  <a:pt x="356430" y="65161"/>
                  <a:pt x="361950" y="76200"/>
                </a:cubicBezTo>
                <a:cubicBezTo>
                  <a:pt x="368758" y="89817"/>
                  <a:pt x="371752" y="113958"/>
                  <a:pt x="374650" y="127000"/>
                </a:cubicBezTo>
                <a:cubicBezTo>
                  <a:pt x="376543" y="135519"/>
                  <a:pt x="378883" y="143933"/>
                  <a:pt x="381000" y="152400"/>
                </a:cubicBezTo>
                <a:cubicBezTo>
                  <a:pt x="380614" y="157421"/>
                  <a:pt x="377406" y="242416"/>
                  <a:pt x="368300" y="266700"/>
                </a:cubicBezTo>
                <a:cubicBezTo>
                  <a:pt x="365620" y="273846"/>
                  <a:pt x="361559" y="280982"/>
                  <a:pt x="355600" y="285750"/>
                </a:cubicBezTo>
                <a:cubicBezTo>
                  <a:pt x="350373" y="289931"/>
                  <a:pt x="336550" y="292100"/>
                  <a:pt x="336550" y="292100"/>
                </a:cubicBezTo>
              </a:path>
            </a:pathLst>
          </a:custGeom>
          <a:noFill/>
          <a:ln w="28575">
            <a:solidFill>
              <a:srgbClr val="FF0000"/>
            </a:solidFill>
            <a:tailEnd type="triangle" w="lg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9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Connector care</a:t>
            </a:r>
            <a:endParaRPr lang="en-GB" b="1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Never turn the connectors bodies </a:t>
            </a:r>
            <a:r>
              <a:rPr lang="en-US" sz="2000" dirty="0" smtClean="0"/>
              <a:t>against each other. Instead insert, slide and turn the nut</a:t>
            </a:r>
          </a:p>
          <a:p>
            <a:r>
              <a:rPr lang="en-GB" sz="2000" b="1" dirty="0" smtClean="0"/>
              <a:t>Never </a:t>
            </a:r>
            <a:r>
              <a:rPr lang="en-GB" sz="2000" b="1" dirty="0"/>
              <a:t>force the connector </a:t>
            </a:r>
            <a:r>
              <a:rPr lang="en-GB" sz="2000" dirty="0"/>
              <a:t>when mounting, they have to slide with no </a:t>
            </a:r>
            <a:r>
              <a:rPr lang="en-GB" sz="2000" dirty="0" smtClean="0"/>
              <a:t>resistance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713" y="2699335"/>
            <a:ext cx="5544887" cy="415866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 rot="16200000">
            <a:off x="-464309" y="4465696"/>
            <a:ext cx="2531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Recommended tools: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6626225" y="3015299"/>
            <a:ext cx="20233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Flat wrenches</a:t>
            </a:r>
          </a:p>
          <a:p>
            <a:r>
              <a:rPr lang="en-GB" dirty="0" smtClean="0"/>
              <a:t>N: 19, SMA: 5/16”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6626225" y="4132336"/>
            <a:ext cx="23971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Pliers with parallel sliding jaws</a:t>
            </a:r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6626225" y="5351323"/>
            <a:ext cx="19416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Torque wrenches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742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Connector care</a:t>
            </a:r>
            <a:endParaRPr lang="en-GB" b="1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Always </a:t>
            </a:r>
            <a:r>
              <a:rPr lang="en-US" sz="2000" dirty="0"/>
              <a:t>use protection</a:t>
            </a:r>
            <a:r>
              <a:rPr lang="en-US" sz="2000" dirty="0" smtClean="0"/>
              <a:t>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909" y="1948402"/>
            <a:ext cx="3907587" cy="39049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50" y="1948402"/>
            <a:ext cx="4315255" cy="390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54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900" y="1428549"/>
            <a:ext cx="6328186" cy="4746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949412" y="568128"/>
            <a:ext cx="8065023" cy="6048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3492"/>
            <a:ext cx="9144000" cy="940443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And never</a:t>
            </a:r>
            <a:r>
              <a:rPr lang="en-US" sz="4000" b="1" dirty="0">
                <a:solidFill>
                  <a:srgbClr val="FF0000"/>
                </a:solidFill>
              </a:rPr>
              <a:t>, EVER, do this</a:t>
            </a:r>
            <a:r>
              <a:rPr lang="en-US" sz="4000" b="1" dirty="0" smtClean="0">
                <a:solidFill>
                  <a:srgbClr val="FF0000"/>
                </a:solidFill>
              </a:rPr>
              <a:t>!!!!!!!!!!!!!!!</a:t>
            </a:r>
            <a:endParaRPr lang="en-GB" sz="4000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18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Purpose of the course</a:t>
            </a:r>
            <a:endParaRPr lang="en-GB" b="1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We will rather focus on: </a:t>
            </a:r>
            <a:endParaRPr lang="en-GB" sz="2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Introduction to RF measurements and instrumentation</a:t>
            </a:r>
          </a:p>
          <a:p>
            <a:r>
              <a:rPr lang="en-US" dirty="0"/>
              <a:t>Daniel Valuch CERN BE/RF (daniel.Valuch@cern.ch)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" y="2158929"/>
            <a:ext cx="3911600" cy="180951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50800" y="1787990"/>
            <a:ext cx="1582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Instruments:</a:t>
            </a:r>
            <a:endParaRPr lang="en-GB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450" y="2626499"/>
            <a:ext cx="4794228" cy="359567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138062" y="2307653"/>
            <a:ext cx="1980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…and practices:</a:t>
            </a:r>
            <a:endParaRPr lang="en-GB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" y="4310778"/>
            <a:ext cx="3911599" cy="191139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50800" y="3993642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Methods: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4098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Transmission line theory 101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600" dirty="0"/>
              <a:t>Transmission lines are defined as </a:t>
            </a:r>
            <a:r>
              <a:rPr lang="en-GB" sz="2600" dirty="0" err="1"/>
              <a:t>waveguiding</a:t>
            </a:r>
            <a:r>
              <a:rPr lang="en-GB" sz="2600" dirty="0"/>
              <a:t> structures that can support transverse electromagnetic (TEM) waves or quasi-TEM waves.</a:t>
            </a:r>
          </a:p>
          <a:p>
            <a:endParaRPr lang="en-US" sz="2600" dirty="0"/>
          </a:p>
          <a:p>
            <a:r>
              <a:rPr lang="en-US" sz="2600" b="1" dirty="0"/>
              <a:t>For purpose of this course: </a:t>
            </a:r>
            <a:r>
              <a:rPr lang="en-US" sz="2600" dirty="0"/>
              <a:t>The device which transports RF power from the source to the load (and back)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8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Transmission line theory 101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1850" y="1656834"/>
            <a:ext cx="4382016" cy="438201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08414" y="2093952"/>
            <a:ext cx="915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Source</a:t>
            </a:r>
          </a:p>
        </p:txBody>
      </p:sp>
      <p:sp>
        <p:nvSpPr>
          <p:cNvPr id="8" name="Rectangle 7"/>
          <p:cNvSpPr/>
          <p:nvPr/>
        </p:nvSpPr>
        <p:spPr>
          <a:xfrm>
            <a:off x="3445872" y="1402318"/>
            <a:ext cx="1971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Transmission line</a:t>
            </a:r>
          </a:p>
        </p:txBody>
      </p:sp>
      <p:sp>
        <p:nvSpPr>
          <p:cNvPr id="9" name="Rectangle 8"/>
          <p:cNvSpPr/>
          <p:nvPr/>
        </p:nvSpPr>
        <p:spPr>
          <a:xfrm>
            <a:off x="6742464" y="2087819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Load</a:t>
            </a:r>
          </a:p>
        </p:txBody>
      </p:sp>
    </p:spTree>
    <p:extLst>
      <p:ext uri="{BB962C8B-B14F-4D97-AF65-F5344CB8AC3E}">
        <p14:creationId xmlns:p14="http://schemas.microsoft.com/office/powerpoint/2010/main" val="1643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Transmission line theory 101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600" dirty="0"/>
              <a:t>The telegrapher's equations are a pair of linear differential equations which describe the voltage (V) and current (I) on an electrical transmission line with distance and time. </a:t>
            </a:r>
          </a:p>
          <a:p>
            <a:endParaRPr lang="en-GB" sz="1600" dirty="0"/>
          </a:p>
          <a:p>
            <a:r>
              <a:rPr lang="en-GB" sz="1600" dirty="0"/>
              <a:t>The transmission line model represents the transmission line as an infinite series of two-port elementary components, each representing an infinitesimally short segment of the transmission line:</a:t>
            </a:r>
          </a:p>
          <a:p>
            <a:endParaRPr lang="en-GB" sz="1600" dirty="0"/>
          </a:p>
          <a:p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775200" y="4630721"/>
            <a:ext cx="4368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/>
              <a:t>Distributed resistance R of the conductors (Ohms per unit length)</a:t>
            </a:r>
          </a:p>
          <a:p>
            <a:r>
              <a:rPr lang="en-GB" sz="1000" dirty="0"/>
              <a:t>Distributed inductance L (</a:t>
            </a:r>
            <a:r>
              <a:rPr lang="en-GB" sz="1000" dirty="0" err="1"/>
              <a:t>Henries</a:t>
            </a:r>
            <a:r>
              <a:rPr lang="en-GB" sz="1000" dirty="0"/>
              <a:t> per unit length).</a:t>
            </a:r>
          </a:p>
          <a:p>
            <a:r>
              <a:rPr lang="en-GB" sz="1000" dirty="0"/>
              <a:t>The capacitance C between the two conductors is represented by a shunt capacitor (in Farads per unit length).</a:t>
            </a:r>
          </a:p>
          <a:p>
            <a:r>
              <a:rPr lang="en-GB" sz="1000" dirty="0"/>
              <a:t>The conductance G of the dielectric material separating the two conductors is represented by a shunt resistor between the signal wire and the return wire (in Siemens per unit length).</a:t>
            </a:r>
          </a:p>
          <a:p>
            <a:endParaRPr lang="en-US" sz="1000" dirty="0"/>
          </a:p>
          <a:p>
            <a:r>
              <a:rPr lang="en-US" sz="1000" dirty="0"/>
              <a:t>Source and more reading: https://en.wikipedia.org/wiki/Transmission_line</a:t>
            </a:r>
            <a:endParaRPr lang="en-GB" sz="1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778" y="3319141"/>
            <a:ext cx="2431754" cy="124725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731" y="4867760"/>
            <a:ext cx="2632502" cy="54511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731" y="5562935"/>
            <a:ext cx="2818638" cy="545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22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Transmission line theory 101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Solution of telegrapher's equations: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Introduction of an important concept: </a:t>
            </a:r>
            <a:r>
              <a:rPr lang="en-GB" sz="2400" b="1" dirty="0"/>
              <a:t>forward and reflected waves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015999" y="1807656"/>
                <a:ext cx="407092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sz="280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80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999" y="1807656"/>
                <a:ext cx="4070923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016000" y="2383250"/>
                <a:ext cx="4710456" cy="8826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sz="28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000" y="2383250"/>
                <a:ext cx="4710456" cy="88261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321"/>
          <a:stretch/>
        </p:blipFill>
        <p:spPr>
          <a:xfrm>
            <a:off x="2262188" y="4888127"/>
            <a:ext cx="4189412" cy="13271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4297850" y="4437652"/>
                <a:ext cx="99796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GB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GB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7850" y="4437652"/>
                <a:ext cx="997966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/>
          <p:cNvSpPr/>
          <p:nvPr/>
        </p:nvSpPr>
        <p:spPr>
          <a:xfrm>
            <a:off x="2705894" y="4427037"/>
            <a:ext cx="1633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Forward wave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5295816" y="4622800"/>
            <a:ext cx="615950" cy="0"/>
          </a:xfrm>
          <a:prstGeom prst="straightConnector1">
            <a:avLst/>
          </a:prstGeom>
          <a:ln>
            <a:solidFill>
              <a:srgbClr val="00B05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4983650" y="4746542"/>
                <a:ext cx="99796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lang="en-GB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3650" y="4746542"/>
                <a:ext cx="99796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3391694" y="4735927"/>
            <a:ext cx="1762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Reflected wave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2775744" y="4916730"/>
            <a:ext cx="615950" cy="0"/>
          </a:xfrm>
          <a:prstGeom prst="straightConnector1">
            <a:avLst/>
          </a:prstGeom>
          <a:ln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19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Transmission line theory 101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934" y="1312345"/>
            <a:ext cx="8226854" cy="4667421"/>
          </a:xfrm>
        </p:spPr>
        <p:txBody>
          <a:bodyPr>
            <a:normAutofit/>
          </a:bodyPr>
          <a:lstStyle/>
          <a:p>
            <a:r>
              <a:rPr lang="en-GB" sz="2400" dirty="0"/>
              <a:t>Introduction of an important transmission line parameters: </a:t>
            </a:r>
            <a:r>
              <a:rPr lang="en-GB" sz="2400" b="1" dirty="0"/>
              <a:t>Propagation constant </a:t>
            </a:r>
            <a:r>
              <a:rPr lang="en-GB" sz="2400" dirty="0"/>
              <a:t>and </a:t>
            </a:r>
            <a:r>
              <a:rPr lang="en-GB" sz="2400" b="1" dirty="0"/>
              <a:t>characteristic impedance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Introduction to RF measurements and instrumentation</a:t>
            </a:r>
          </a:p>
          <a:p>
            <a:r>
              <a:rPr lang="en-US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960749" y="2817329"/>
                <a:ext cx="4140877" cy="5218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GB" sz="280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)(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49" y="2817329"/>
                <a:ext cx="4140877" cy="52181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/>
          <p:cNvSpPr/>
          <p:nvPr/>
        </p:nvSpPr>
        <p:spPr>
          <a:xfrm>
            <a:off x="5339013" y="2774954"/>
            <a:ext cx="355816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Propagation constant</a:t>
            </a:r>
          </a:p>
          <a:p>
            <a:endParaRPr lang="en-GB" sz="1000" dirty="0"/>
          </a:p>
          <a:p>
            <a:r>
              <a:rPr lang="en-GB" sz="1000" dirty="0"/>
              <a:t>of a sinusoidal electromagnetic wave is a measure of the change undergone by the amplitude and phase of the wave as it propagates in a given direction. The quantity being measured can be the voltage, the current in a circuit, or a field vector such as electric field strength or flux density. The propagation constant itself measures the </a:t>
            </a:r>
            <a:r>
              <a:rPr lang="en-GB" sz="1000" b="1" dirty="0"/>
              <a:t>change per unit length, but it is otherwise dimensionless</a:t>
            </a:r>
            <a:r>
              <a:rPr lang="en-GB" sz="1000" dirty="0"/>
              <a:t>.</a:t>
            </a:r>
          </a:p>
          <a:p>
            <a:endParaRPr lang="en-GB" sz="1000" dirty="0"/>
          </a:p>
          <a:p>
            <a:r>
              <a:rPr lang="en-US" sz="1000" dirty="0"/>
              <a:t>Propagation constant of a lossless line is purely imaginary. Only phase of the waves changes with distance along the line and the change is linear with distance and frequency. </a:t>
            </a:r>
          </a:p>
          <a:p>
            <a:r>
              <a:rPr lang="en-US" sz="1000" dirty="0"/>
              <a:t>It becomes more complicated for </a:t>
            </a:r>
            <a:r>
              <a:rPr lang="en-US" sz="1000" dirty="0" err="1"/>
              <a:t>lossy</a:t>
            </a:r>
            <a:r>
              <a:rPr lang="en-US" sz="1000" dirty="0"/>
              <a:t> lines (different attenuation and propagation velocity for different frequencies, nonlinear phase, dispersion etc…).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938463" y="4015372"/>
                <a:ext cx="177709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GB" sz="28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80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463" y="4015372"/>
                <a:ext cx="1777090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432934" y="4584669"/>
            <a:ext cx="1863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solidFill>
                  <a:srgbClr val="00B050"/>
                </a:solidFill>
              </a:rPr>
              <a:t>Attenuation constant (Np/m)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420975" y="4597615"/>
            <a:ext cx="17128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Phase constant (rad/m)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1617004" y="4446259"/>
            <a:ext cx="146504" cy="157706"/>
          </a:xfrm>
          <a:prstGeom prst="straightConnector1">
            <a:avLst/>
          </a:prstGeom>
          <a:ln>
            <a:solidFill>
              <a:srgbClr val="00B05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2533840" y="4452675"/>
            <a:ext cx="120460" cy="157706"/>
          </a:xfrm>
          <a:prstGeom prst="straightConnector1">
            <a:avLst/>
          </a:prstGeom>
          <a:ln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456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CERNCobranding4-3.potx</Template>
  <TotalTime>8550</TotalTime>
  <Words>2372</Words>
  <Application>Microsoft Office PowerPoint</Application>
  <PresentationFormat>On-screen Show (4:3)</PresentationFormat>
  <Paragraphs>518</Paragraphs>
  <Slides>39</Slides>
  <Notes>2</Notes>
  <HiddenSlides>1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7" baseType="lpstr">
      <vt:lpstr>ＭＳ Ｐゴシック</vt:lpstr>
      <vt:lpstr>Arial</vt:lpstr>
      <vt:lpstr>Calibri</vt:lpstr>
      <vt:lpstr>Cambria Math</vt:lpstr>
      <vt:lpstr>Optima</vt:lpstr>
      <vt:lpstr>Symbol</vt:lpstr>
      <vt:lpstr>CERNCobranding4-3</vt:lpstr>
      <vt:lpstr>Equation</vt:lpstr>
      <vt:lpstr>Introduction to RF measurements and instrumentation</vt:lpstr>
      <vt:lpstr>Purpose of the course</vt:lpstr>
      <vt:lpstr>Purpose of the course</vt:lpstr>
      <vt:lpstr>Purpose of the course</vt:lpstr>
      <vt:lpstr>Transmission line theory 101</vt:lpstr>
      <vt:lpstr>Transmission line theory 101</vt:lpstr>
      <vt:lpstr>Transmission line theory 101</vt:lpstr>
      <vt:lpstr>Transmission line theory 101</vt:lpstr>
      <vt:lpstr>Transmission line theory 101</vt:lpstr>
      <vt:lpstr>Transmission line theory 101</vt:lpstr>
      <vt:lpstr>Transmission line theory 101</vt:lpstr>
      <vt:lpstr>Transmission line theory 101</vt:lpstr>
      <vt:lpstr>Exercise 1 – transmission line theory</vt:lpstr>
      <vt:lpstr>Exercise 1 – transmission line theory</vt:lpstr>
      <vt:lpstr>RF network parameters</vt:lpstr>
      <vt:lpstr>s-parameters</vt:lpstr>
      <vt:lpstr>s-parameters</vt:lpstr>
      <vt:lpstr>s-parameters</vt:lpstr>
      <vt:lpstr>s-parameters</vt:lpstr>
      <vt:lpstr>s-parameters</vt:lpstr>
      <vt:lpstr>Exercise 2: S-parameters</vt:lpstr>
      <vt:lpstr>Decibel (dB)</vt:lpstr>
      <vt:lpstr>Decibel (dB)</vt:lpstr>
      <vt:lpstr>Decibel (dB)</vt:lpstr>
      <vt:lpstr>Decibel (dB) – important numbers</vt:lpstr>
      <vt:lpstr>Decibel (dB)</vt:lpstr>
      <vt:lpstr>Exercise 3 – Using the decibel</vt:lpstr>
      <vt:lpstr>Transmission line types</vt:lpstr>
      <vt:lpstr>Most common RF blocks/devices</vt:lpstr>
      <vt:lpstr>Most common RF blocks/devices</vt:lpstr>
      <vt:lpstr>Most common RF blocks/devices</vt:lpstr>
      <vt:lpstr>Most common RF blocks/devices</vt:lpstr>
      <vt:lpstr>RF connectors</vt:lpstr>
      <vt:lpstr>RF connectors (most popular types in RF instrumentation)</vt:lpstr>
      <vt:lpstr>Connector care</vt:lpstr>
      <vt:lpstr>Connector care</vt:lpstr>
      <vt:lpstr>Connector care</vt:lpstr>
      <vt:lpstr>Connector care</vt:lpstr>
      <vt:lpstr>And never, EVER, do this!!!!!!!!!!!!!!!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Daniel Valuch</cp:lastModifiedBy>
  <cp:revision>135</cp:revision>
  <dcterms:created xsi:type="dcterms:W3CDTF">2012-11-30T11:04:26Z</dcterms:created>
  <dcterms:modified xsi:type="dcterms:W3CDTF">2018-03-13T21:38:39Z</dcterms:modified>
</cp:coreProperties>
</file>