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9"/>
  </p:notesMasterIdLst>
  <p:sldIdLst>
    <p:sldId id="271" r:id="rId2"/>
    <p:sldId id="326" r:id="rId3"/>
    <p:sldId id="269" r:id="rId4"/>
    <p:sldId id="273" r:id="rId5"/>
    <p:sldId id="274" r:id="rId6"/>
    <p:sldId id="275" r:id="rId7"/>
    <p:sldId id="276" r:id="rId8"/>
    <p:sldId id="313" r:id="rId9"/>
    <p:sldId id="314" r:id="rId10"/>
    <p:sldId id="315" r:id="rId11"/>
    <p:sldId id="316" r:id="rId12"/>
    <p:sldId id="317" r:id="rId13"/>
    <p:sldId id="319" r:id="rId14"/>
    <p:sldId id="320" r:id="rId15"/>
    <p:sldId id="327" r:id="rId16"/>
    <p:sldId id="318" r:id="rId17"/>
    <p:sldId id="328" r:id="rId18"/>
    <p:sldId id="321" r:id="rId19"/>
    <p:sldId id="323" r:id="rId20"/>
    <p:sldId id="322" r:id="rId21"/>
    <p:sldId id="324" r:id="rId22"/>
    <p:sldId id="325" r:id="rId23"/>
    <p:sldId id="285" r:id="rId24"/>
    <p:sldId id="286" r:id="rId25"/>
    <p:sldId id="287" r:id="rId26"/>
    <p:sldId id="288" r:id="rId27"/>
    <p:sldId id="289" r:id="rId28"/>
    <p:sldId id="281" r:id="rId29"/>
    <p:sldId id="282" r:id="rId30"/>
    <p:sldId id="283" r:id="rId31"/>
    <p:sldId id="284" r:id="rId32"/>
    <p:sldId id="305" r:id="rId33"/>
    <p:sldId id="304" r:id="rId34"/>
    <p:sldId id="296" r:id="rId35"/>
    <p:sldId id="299" r:id="rId36"/>
    <p:sldId id="300" r:id="rId37"/>
    <p:sldId id="301" r:id="rId38"/>
    <p:sldId id="303" r:id="rId39"/>
    <p:sldId id="302" r:id="rId40"/>
    <p:sldId id="306" r:id="rId41"/>
    <p:sldId id="307" r:id="rId42"/>
    <p:sldId id="309" r:id="rId43"/>
    <p:sldId id="308" r:id="rId44"/>
    <p:sldId id="310" r:id="rId45"/>
    <p:sldId id="311" r:id="rId46"/>
    <p:sldId id="312" r:id="rId47"/>
    <p:sldId id="329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A663FF-F1A4-4229-BD40-84911F2A8664}">
          <p14:sldIdLst>
            <p14:sldId id="271"/>
            <p14:sldId id="326"/>
          </p14:sldIdLst>
        </p14:section>
        <p14:section name="RF power measurement" id="{A834417E-1547-404C-929A-6AFE4D3D214E}">
          <p14:sldIdLst>
            <p14:sldId id="269"/>
            <p14:sldId id="273"/>
            <p14:sldId id="274"/>
            <p14:sldId id="275"/>
            <p14:sldId id="276"/>
          </p14:sldIdLst>
        </p14:section>
        <p14:section name="Spectrum measurements" id="{E4E8DF87-AFD9-47F7-AE55-07C50FD93897}">
          <p14:sldIdLst>
            <p14:sldId id="313"/>
            <p14:sldId id="314"/>
            <p14:sldId id="315"/>
            <p14:sldId id="316"/>
            <p14:sldId id="317"/>
            <p14:sldId id="319"/>
            <p14:sldId id="320"/>
            <p14:sldId id="327"/>
            <p14:sldId id="318"/>
            <p14:sldId id="328"/>
            <p14:sldId id="321"/>
            <p14:sldId id="323"/>
            <p14:sldId id="322"/>
            <p14:sldId id="324"/>
            <p14:sldId id="325"/>
          </p14:sldIdLst>
        </p14:section>
        <p14:section name="VNA" id="{5FAD17BA-6B99-4E02-B1E1-8296BD2AC337}">
          <p14:sldIdLst>
            <p14:sldId id="285"/>
            <p14:sldId id="286"/>
            <p14:sldId id="287"/>
            <p14:sldId id="288"/>
            <p14:sldId id="289"/>
            <p14:sldId id="281"/>
            <p14:sldId id="282"/>
            <p14:sldId id="283"/>
            <p14:sldId id="284"/>
            <p14:sldId id="305"/>
            <p14:sldId id="304"/>
            <p14:sldId id="296"/>
            <p14:sldId id="299"/>
            <p14:sldId id="300"/>
            <p14:sldId id="301"/>
            <p14:sldId id="303"/>
            <p14:sldId id="302"/>
            <p14:sldId id="306"/>
            <p14:sldId id="307"/>
            <p14:sldId id="309"/>
            <p14:sldId id="308"/>
            <p14:sldId id="310"/>
            <p14:sldId id="311"/>
            <p14:sldId id="312"/>
            <p14:sldId id="3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1"/>
    <p:restoredTop sz="94653"/>
  </p:normalViewPr>
  <p:slideViewPr>
    <p:cSldViewPr snapToGrid="0" snapToObjects="1">
      <p:cViewPr varScale="1">
        <p:scale>
          <a:sx n="95" d="100"/>
          <a:sy n="95" d="100"/>
        </p:scale>
        <p:origin x="120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355FA-BD15-4B2F-BAB4-8B396C3E3E05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5729F-5144-48B2-9D73-FA1BA49FE4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1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38463" y="6356350"/>
            <a:ext cx="7139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Introduction to RF measurements and instrumentation</a:t>
            </a:r>
          </a:p>
          <a:p>
            <a:r>
              <a:rPr lang="en-US" dirty="0"/>
              <a:t>Daniel Valuch CERN BE/RF (daniel.Valuch@cern.ch)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181071"/>
            <a:ext cx="5041900" cy="187318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Introduction to RF measurements and instrumentation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46600" y="5981700"/>
            <a:ext cx="4597400" cy="72467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Daniel Valuch, CERN BE/RF, daniel.valuch@cern.ch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3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496698"/>
            <a:ext cx="6921676" cy="520856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57200" y="5472201"/>
            <a:ext cx="370385" cy="549087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4416" y="5102869"/>
            <a:ext cx="7104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k-SK" b="1" dirty="0" err="1" smtClean="0">
                <a:solidFill>
                  <a:srgbClr val="FF0000"/>
                </a:solidFill>
              </a:rPr>
              <a:t>Start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27585" y="3284984"/>
            <a:ext cx="6921676" cy="0"/>
          </a:xfrm>
          <a:prstGeom prst="straightConnector1">
            <a:avLst/>
          </a:prstGeom>
          <a:ln w="254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1680" y="2871029"/>
            <a:ext cx="32111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X axis</a:t>
            </a:r>
            <a:r>
              <a:rPr lang="sk-SK" dirty="0" smtClean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frequency span</a:t>
            </a:r>
            <a:r>
              <a:rPr lang="sk-SK" dirty="0" smtClean="0">
                <a:solidFill>
                  <a:srgbClr val="FF0000"/>
                </a:solidFill>
              </a:rPr>
              <a:t>: </a:t>
            </a:r>
            <a:r>
              <a:rPr lang="sk-SK" b="1" dirty="0" err="1" smtClean="0">
                <a:solidFill>
                  <a:srgbClr val="FF0000"/>
                </a:solidFill>
              </a:rPr>
              <a:t>Span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30726" y="4625790"/>
            <a:ext cx="28135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Center</a:t>
            </a:r>
            <a:r>
              <a:rPr lang="en-GB" dirty="0" smtClean="0">
                <a:solidFill>
                  <a:srgbClr val="FF0000"/>
                </a:solidFill>
              </a:rPr>
              <a:t> frequency</a:t>
            </a:r>
            <a:r>
              <a:rPr lang="sk-SK" dirty="0" smtClean="0">
                <a:solidFill>
                  <a:srgbClr val="FF0000"/>
                </a:solidFill>
              </a:rPr>
              <a:t>: </a:t>
            </a:r>
            <a:r>
              <a:rPr lang="sk-SK" b="1" dirty="0" smtClean="0">
                <a:solidFill>
                  <a:srgbClr val="FF0000"/>
                </a:solidFill>
              </a:rPr>
              <a:t>Center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283968" y="4995122"/>
            <a:ext cx="0" cy="954158"/>
          </a:xfrm>
          <a:prstGeom prst="straightConnector1">
            <a:avLst/>
          </a:prstGeom>
          <a:ln w="571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740352" y="5472201"/>
            <a:ext cx="379294" cy="53738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02874" y="5102869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k-SK" b="1" dirty="0" smtClean="0">
                <a:solidFill>
                  <a:srgbClr val="FF0000"/>
                </a:solidFill>
              </a:rPr>
              <a:t>Stop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496698"/>
            <a:ext cx="6921676" cy="520856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355976" y="2452771"/>
            <a:ext cx="0" cy="368062"/>
          </a:xfrm>
          <a:prstGeom prst="straightConnector1">
            <a:avLst/>
          </a:prstGeom>
          <a:ln w="254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2982" y="2451501"/>
            <a:ext cx="31013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Y axis</a:t>
            </a:r>
            <a:r>
              <a:rPr lang="sk-SK" dirty="0" smtClean="0">
                <a:solidFill>
                  <a:srgbClr val="FF0000"/>
                </a:solidFill>
              </a:rPr>
              <a:t>, </a:t>
            </a:r>
            <a:r>
              <a:rPr lang="sk-SK" dirty="0" smtClean="0">
                <a:solidFill>
                  <a:srgbClr val="FF0000"/>
                </a:solidFill>
              </a:rPr>
              <a:t>1 </a:t>
            </a:r>
            <a:r>
              <a:rPr lang="en-GB" dirty="0" smtClean="0">
                <a:solidFill>
                  <a:srgbClr val="FF0000"/>
                </a:solidFill>
              </a:rPr>
              <a:t>square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b="1" dirty="0" smtClean="0">
                <a:solidFill>
                  <a:srgbClr val="FF0000"/>
                </a:solidFill>
              </a:rPr>
              <a:t>(/</a:t>
            </a:r>
            <a:r>
              <a:rPr lang="sk-SK" b="1" dirty="0" err="1" smtClean="0">
                <a:solidFill>
                  <a:srgbClr val="FF0000"/>
                </a:solidFill>
              </a:rPr>
              <a:t>division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07704" y="2420888"/>
            <a:ext cx="0" cy="3888432"/>
          </a:xfrm>
          <a:prstGeom prst="straightConnector1">
            <a:avLst/>
          </a:prstGeom>
          <a:ln w="2540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26216" y="3263778"/>
            <a:ext cx="292484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Y axis</a:t>
            </a:r>
            <a:r>
              <a:rPr lang="sk-SK" dirty="0" smtClean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full scale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>
                <a:solidFill>
                  <a:srgbClr val="FF0000"/>
                </a:solidFill>
              </a:rPr>
              <a:t>10 </a:t>
            </a:r>
            <a:r>
              <a:rPr lang="en-GB" dirty="0" smtClean="0">
                <a:solidFill>
                  <a:srgbClr val="FF0000"/>
                </a:solidFill>
              </a:rPr>
              <a:t>square</a:t>
            </a:r>
            <a:endParaRPr lang="sk-SK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Set by</a:t>
            </a:r>
            <a:r>
              <a:rPr lang="sk-SK" dirty="0" smtClean="0">
                <a:solidFill>
                  <a:srgbClr val="FF0000"/>
                </a:solidFill>
              </a:rPr>
              <a:t>: </a:t>
            </a:r>
            <a:r>
              <a:rPr lang="sk-SK" b="1" dirty="0" err="1" smtClean="0">
                <a:solidFill>
                  <a:srgbClr val="FF0000"/>
                </a:solidFill>
              </a:rPr>
              <a:t>Amplitude</a:t>
            </a:r>
            <a:r>
              <a:rPr lang="sk-SK" b="1" dirty="0" smtClean="0">
                <a:solidFill>
                  <a:srgbClr val="FF0000"/>
                </a:solidFill>
              </a:rPr>
              <a:t>/</a:t>
            </a:r>
            <a:r>
              <a:rPr lang="sk-SK" b="1" dirty="0" err="1" smtClean="0">
                <a:solidFill>
                  <a:srgbClr val="FF0000"/>
                </a:solidFill>
              </a:rPr>
              <a:t>scale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1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13248"/>
            <a:ext cx="10510254" cy="790896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257400" y="1990329"/>
            <a:ext cx="288032" cy="683704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94686" y="1549599"/>
            <a:ext cx="2646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Other important settings</a:t>
            </a:r>
            <a:endParaRPr lang="sk-SK" dirty="0" smtClean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77616" y="1990329"/>
            <a:ext cx="134822" cy="1043744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27721" y="1990329"/>
            <a:ext cx="104933" cy="1259768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28204" y="1990329"/>
            <a:ext cx="494168" cy="77390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540982" y="1990329"/>
            <a:ext cx="714385" cy="111575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537320" y="1959359"/>
            <a:ext cx="873290" cy="1589939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115426" y="1990329"/>
            <a:ext cx="2390446" cy="1028795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01294" y="1959359"/>
            <a:ext cx="339688" cy="1059765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35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341" y="1202134"/>
            <a:ext cx="7025317" cy="560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9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Spectrum </a:t>
            </a:r>
            <a:r>
              <a:rPr lang="en-GB" b="1" dirty="0" err="1" smtClean="0"/>
              <a:t>analyzer</a:t>
            </a:r>
            <a:r>
              <a:rPr lang="en-GB" b="1" dirty="0" smtClean="0"/>
              <a:t> user interface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6" y="2064519"/>
            <a:ext cx="9144000" cy="479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Spectrum </a:t>
            </a:r>
            <a:r>
              <a:rPr lang="en-GB" b="1" dirty="0" err="1" smtClean="0"/>
              <a:t>analyzer</a:t>
            </a:r>
            <a:r>
              <a:rPr lang="en-GB" b="1" dirty="0" smtClean="0"/>
              <a:t> user interface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6" y="2064519"/>
            <a:ext cx="9144000" cy="479348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018923" y="2401724"/>
            <a:ext cx="3913117" cy="2784639"/>
            <a:chOff x="1018923" y="2401724"/>
            <a:chExt cx="3913117" cy="2784639"/>
          </a:xfrm>
        </p:grpSpPr>
        <p:sp>
          <p:nvSpPr>
            <p:cNvPr id="8" name="Zaoblený obdĺžnik 3"/>
            <p:cNvSpPr/>
            <p:nvPr/>
          </p:nvSpPr>
          <p:spPr bwMode="auto">
            <a:xfrm>
              <a:off x="1018923" y="2924944"/>
              <a:ext cx="3913117" cy="2261419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29383" y="2401724"/>
              <a:ext cx="2775119" cy="461665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0000"/>
                  </a:solidFill>
                  <a:latin typeface="+mn-lt"/>
                </a:rPr>
                <a:t>Screen </a:t>
              </a:r>
              <a:r>
                <a:rPr lang="sk-SK" sz="2400" dirty="0" smtClean="0">
                  <a:solidFill>
                    <a:srgbClr val="FF0000"/>
                  </a:solidFill>
                  <a:latin typeface="+mn-lt"/>
                </a:rPr>
                <a:t>+</a:t>
              </a:r>
              <a:r>
                <a:rPr lang="en-GB" sz="2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sk-SK" sz="2400" dirty="0" smtClean="0">
                  <a:solidFill>
                    <a:srgbClr val="FF0000"/>
                  </a:solidFill>
                  <a:latin typeface="+mn-lt"/>
                </a:rPr>
                <a:t>Soft </a:t>
              </a:r>
              <a:r>
                <a:rPr lang="sk-SK" sz="2400" dirty="0" smtClean="0">
                  <a:solidFill>
                    <a:srgbClr val="FF0000"/>
                  </a:solidFill>
                  <a:latin typeface="+mn-lt"/>
                </a:rPr>
                <a:t>k</a:t>
              </a:r>
              <a:r>
                <a:rPr lang="en-GB" sz="2400" dirty="0" err="1" smtClean="0">
                  <a:solidFill>
                    <a:srgbClr val="FF0000"/>
                  </a:solidFill>
                  <a:latin typeface="+mn-lt"/>
                </a:rPr>
                <a:t>eys</a:t>
              </a:r>
              <a:endParaRPr lang="sk-SK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16016" y="1663060"/>
            <a:ext cx="1800200" cy="2662878"/>
            <a:chOff x="4716016" y="1663060"/>
            <a:chExt cx="1800200" cy="2662878"/>
          </a:xfrm>
        </p:grpSpPr>
        <p:sp>
          <p:nvSpPr>
            <p:cNvPr id="11" name="Zaoblený obdĺžnik 3"/>
            <p:cNvSpPr/>
            <p:nvPr/>
          </p:nvSpPr>
          <p:spPr bwMode="auto">
            <a:xfrm>
              <a:off x="5076056" y="2924944"/>
              <a:ext cx="960789" cy="1400994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FF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716016" y="1663060"/>
              <a:ext cx="1800200" cy="1200329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33CC"/>
                  </a:solidFill>
                  <a:latin typeface="+mn-lt"/>
                </a:rPr>
                <a:t>Frequency and amplitude</a:t>
              </a:r>
              <a:endParaRPr lang="sk-SK" sz="2400" dirty="0">
                <a:solidFill>
                  <a:srgbClr val="FF33CC"/>
                </a:solidFill>
                <a:latin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80861" y="2261266"/>
            <a:ext cx="2351579" cy="2199992"/>
            <a:chOff x="6180861" y="2261266"/>
            <a:chExt cx="2351579" cy="2199992"/>
          </a:xfrm>
        </p:grpSpPr>
        <p:sp>
          <p:nvSpPr>
            <p:cNvPr id="14" name="Zaoblený obdĺžnik 3"/>
            <p:cNvSpPr/>
            <p:nvPr/>
          </p:nvSpPr>
          <p:spPr bwMode="auto">
            <a:xfrm>
              <a:off x="6180861" y="3501007"/>
              <a:ext cx="2351579" cy="960251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60231" y="2261266"/>
              <a:ext cx="1872209" cy="1200329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B0F0"/>
                  </a:solidFill>
                  <a:latin typeface="+mn-lt"/>
                </a:rPr>
                <a:t>Markers and advanced</a:t>
              </a:r>
              <a:endParaRPr lang="sk-SK" sz="2400" dirty="0">
                <a:solidFill>
                  <a:srgbClr val="00B0F0"/>
                </a:solidFill>
                <a:latin typeface="+mn-lt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798232" y="5327410"/>
            <a:ext cx="1544789" cy="461665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+mn-lt"/>
              </a:rPr>
              <a:t>RF input</a:t>
            </a:r>
            <a:endParaRPr lang="sk-SK" sz="2400" b="1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11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0982"/>
            <a:ext cx="9144000" cy="498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5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0982"/>
            <a:ext cx="9144000" cy="498701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01807" y="1743199"/>
            <a:ext cx="5435038" cy="3918049"/>
            <a:chOff x="601807" y="1743199"/>
            <a:chExt cx="5435038" cy="3918049"/>
          </a:xfrm>
        </p:grpSpPr>
        <p:sp>
          <p:nvSpPr>
            <p:cNvPr id="22" name="Zaoblený obdĺžnik 3"/>
            <p:cNvSpPr/>
            <p:nvPr/>
          </p:nvSpPr>
          <p:spPr bwMode="auto">
            <a:xfrm>
              <a:off x="601807" y="2271249"/>
              <a:ext cx="5435038" cy="3389999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29383" y="1743199"/>
              <a:ext cx="2775119" cy="461665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0000"/>
                  </a:solidFill>
                  <a:latin typeface="+mn-lt"/>
                </a:rPr>
                <a:t>Screen </a:t>
              </a:r>
              <a:r>
                <a:rPr lang="sk-SK" sz="2400" dirty="0" smtClean="0">
                  <a:solidFill>
                    <a:srgbClr val="FF0000"/>
                  </a:solidFill>
                  <a:latin typeface="+mn-lt"/>
                </a:rPr>
                <a:t>+</a:t>
              </a:r>
              <a:r>
                <a:rPr lang="en-GB" sz="2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sk-SK" sz="2400" dirty="0" smtClean="0">
                  <a:solidFill>
                    <a:srgbClr val="FF0000"/>
                  </a:solidFill>
                  <a:latin typeface="+mn-lt"/>
                </a:rPr>
                <a:t>Soft </a:t>
              </a:r>
              <a:r>
                <a:rPr lang="en-GB" sz="2400" dirty="0" smtClean="0">
                  <a:solidFill>
                    <a:srgbClr val="FF0000"/>
                  </a:solidFill>
                  <a:latin typeface="+mn-lt"/>
                </a:rPr>
                <a:t>keys</a:t>
              </a:r>
              <a:endParaRPr lang="sk-SK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556188" y="796627"/>
            <a:ext cx="1896132" cy="1864481"/>
            <a:chOff x="5556188" y="796627"/>
            <a:chExt cx="1896132" cy="1864481"/>
          </a:xfrm>
        </p:grpSpPr>
        <p:sp>
          <p:nvSpPr>
            <p:cNvPr id="25" name="Zaoblený obdĺžnik 3"/>
            <p:cNvSpPr/>
            <p:nvPr/>
          </p:nvSpPr>
          <p:spPr bwMode="auto">
            <a:xfrm>
              <a:off x="6366667" y="2060848"/>
              <a:ext cx="1085653" cy="600260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FF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556188" y="796627"/>
              <a:ext cx="1800200" cy="1200329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33CC"/>
                  </a:solidFill>
                  <a:latin typeface="+mn-lt"/>
                </a:rPr>
                <a:t>Frequency and amplitude</a:t>
              </a:r>
              <a:endParaRPr lang="sk-SK" sz="2400" dirty="0">
                <a:solidFill>
                  <a:srgbClr val="FF33CC"/>
                </a:solidFill>
                <a:latin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409532" y="772147"/>
            <a:ext cx="1681324" cy="2224472"/>
            <a:chOff x="7223726" y="2236786"/>
            <a:chExt cx="1681324" cy="2224472"/>
          </a:xfrm>
        </p:grpSpPr>
        <p:sp>
          <p:nvSpPr>
            <p:cNvPr id="28" name="Zaoblený obdĺžnik 3"/>
            <p:cNvSpPr/>
            <p:nvPr/>
          </p:nvSpPr>
          <p:spPr bwMode="auto">
            <a:xfrm>
              <a:off x="7596336" y="3501007"/>
              <a:ext cx="936104" cy="960251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223726" y="2236786"/>
              <a:ext cx="1681324" cy="1200329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B0F0"/>
                  </a:solidFill>
                  <a:latin typeface="+mn-lt"/>
                </a:rPr>
                <a:t>Markers and advanced</a:t>
              </a:r>
              <a:endParaRPr lang="sk-SK" sz="2400" dirty="0">
                <a:solidFill>
                  <a:srgbClr val="00B0F0"/>
                </a:solidFill>
                <a:latin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45164" y="4398094"/>
            <a:ext cx="2636425" cy="1740522"/>
            <a:chOff x="6245164" y="4398094"/>
            <a:chExt cx="2636425" cy="1740522"/>
          </a:xfrm>
        </p:grpSpPr>
        <p:sp>
          <p:nvSpPr>
            <p:cNvPr id="31" name="Rectangle 30"/>
            <p:cNvSpPr/>
            <p:nvPr/>
          </p:nvSpPr>
          <p:spPr>
            <a:xfrm>
              <a:off x="6245164" y="4398094"/>
              <a:ext cx="2636425" cy="461665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dirty="0" smtClean="0">
                  <a:solidFill>
                    <a:srgbClr val="000000"/>
                  </a:solidFill>
                  <a:latin typeface="+mn-lt"/>
                </a:rPr>
                <a:t>RF and IF inputs</a:t>
              </a:r>
              <a:endParaRPr lang="sk-SK" sz="2400" b="1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2" name="Zaoblený obdĺžnik 3"/>
            <p:cNvSpPr/>
            <p:nvPr/>
          </p:nvSpPr>
          <p:spPr bwMode="auto">
            <a:xfrm>
              <a:off x="6431916" y="4987542"/>
              <a:ext cx="2388556" cy="1151074"/>
            </a:xfrm>
            <a:prstGeom prst="roundRect">
              <a:avLst>
                <a:gd name="adj" fmla="val 3805"/>
              </a:avLst>
            </a:prstGeom>
            <a:noFill/>
            <a:ln w="635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k-SK" smtClean="0">
                <a:solidFill>
                  <a:srgbClr val="66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29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IF detector bandwidth </a:t>
            </a:r>
            <a:r>
              <a:rPr lang="sk-SK" smtClean="0"/>
              <a:t>– resolution bandwidth</a:t>
            </a:r>
            <a:endParaRPr lang="en-GB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16" y="2824812"/>
            <a:ext cx="5028572" cy="406057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427984" y="2276872"/>
            <a:ext cx="3974574" cy="864096"/>
            <a:chOff x="4427984" y="2276872"/>
            <a:chExt cx="3974574" cy="864096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6366206" y="2636912"/>
              <a:ext cx="111009" cy="36004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364088" y="2636912"/>
              <a:ext cx="144017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012160" y="2276872"/>
              <a:ext cx="2390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>
                  <a:solidFill>
                    <a:srgbClr val="FF0000"/>
                  </a:solidFill>
                </a:rPr>
                <a:t>Resolution bandwidth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27984" y="2276872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>
                  <a:solidFill>
                    <a:srgbClr val="FF0000"/>
                  </a:solidFill>
                </a:rPr>
                <a:t>Sweep time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Content Placeholder 1"/>
          <p:cNvSpPr txBox="1">
            <a:spLocks/>
          </p:cNvSpPr>
          <p:nvPr/>
        </p:nvSpPr>
        <p:spPr>
          <a:xfrm>
            <a:off x="466378" y="2317522"/>
            <a:ext cx="3313534" cy="413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Receiver signal bandwidth prior the power detector</a:t>
            </a:r>
          </a:p>
          <a:p>
            <a:pPr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IF/resolution bandwidth defines the measurement noise floor AND how close two different signals can be in order to still distinguish them</a:t>
            </a:r>
            <a:endParaRPr lang="en-GB" sz="2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950707" y="5661248"/>
            <a:ext cx="5332898" cy="1161420"/>
            <a:chOff x="1950707" y="5661248"/>
            <a:chExt cx="5332898" cy="1161420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6228184" y="5661248"/>
              <a:ext cx="0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203848" y="5913276"/>
              <a:ext cx="57606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448807" y="6453336"/>
              <a:ext cx="1834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Different signals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50707" y="5725103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Noise floor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6228184" y="5661248"/>
              <a:ext cx="76200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6228184" y="5661248"/>
              <a:ext cx="360040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228184" y="5661248"/>
              <a:ext cx="432048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6230825" y="5661248"/>
              <a:ext cx="135381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6233466" y="5661248"/>
              <a:ext cx="204748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6236107" y="5661248"/>
              <a:ext cx="280109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584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detector bandwidth </a:t>
            </a:r>
            <a:r>
              <a:rPr lang="sk-SK" dirty="0" smtClean="0"/>
              <a:t>– </a:t>
            </a:r>
            <a:r>
              <a:rPr lang="sk-SK" dirty="0" err="1"/>
              <a:t>resolution</a:t>
            </a:r>
            <a:r>
              <a:rPr lang="sk-SK" dirty="0"/>
              <a:t> </a:t>
            </a:r>
            <a:r>
              <a:rPr lang="sk-SK" dirty="0" err="1"/>
              <a:t>bandwidth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466378" y="2317522"/>
            <a:ext cx="3313534" cy="413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Receiver signal bandwidth prior the power detector</a:t>
            </a:r>
          </a:p>
          <a:p>
            <a:pPr>
              <a:buFont typeface="Arial" panose="020B0604020202020204" pitchFamily="34" charset="0"/>
              <a:buChar char="•"/>
            </a:pPr>
            <a:endParaRPr lang="sk-SK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IF/resolution bandwidth defines the measurement noise floor AND how close two </a:t>
            </a:r>
            <a:r>
              <a:rPr lang="en-GB" sz="2000" dirty="0" smtClean="0"/>
              <a:t>different signals </a:t>
            </a:r>
            <a:r>
              <a:rPr lang="en-GB" sz="2000" dirty="0"/>
              <a:t>can be in order to still distinguish them</a:t>
            </a:r>
            <a:endParaRPr lang="en-GB" sz="2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87402"/>
            <a:ext cx="5028572" cy="406057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492" y="2787402"/>
            <a:ext cx="5028572" cy="406057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557" y="2787402"/>
            <a:ext cx="5028572" cy="406057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87402"/>
            <a:ext cx="5028572" cy="406057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589" y="2787402"/>
            <a:ext cx="5028572" cy="406057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87402"/>
            <a:ext cx="5028572" cy="406057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80928"/>
            <a:ext cx="5028572" cy="406057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557" y="2780928"/>
            <a:ext cx="5028572" cy="406057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80928"/>
            <a:ext cx="5028572" cy="406057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545" y="2780928"/>
            <a:ext cx="5028572" cy="406057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545" y="2780928"/>
            <a:ext cx="5028572" cy="406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Content</a:t>
            </a:r>
            <a:endParaRPr lang="en-GB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power measurement</a:t>
            </a:r>
          </a:p>
          <a:p>
            <a:r>
              <a:rPr lang="en-GB" dirty="0" smtClean="0"/>
              <a:t>Spectrum </a:t>
            </a:r>
            <a:r>
              <a:rPr lang="en-GB" dirty="0" err="1" smtClean="0"/>
              <a:t>analyzers</a:t>
            </a:r>
            <a:endParaRPr lang="en-GB" dirty="0" smtClean="0"/>
          </a:p>
          <a:p>
            <a:r>
              <a:rPr lang="en-GB" dirty="0" smtClean="0"/>
              <a:t>Vector network </a:t>
            </a:r>
            <a:r>
              <a:rPr lang="en-GB" dirty="0" err="1" smtClean="0"/>
              <a:t>analyzers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1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Real time spectrum </a:t>
            </a:r>
            <a:r>
              <a:rPr lang="en-GB" b="1" dirty="0" err="1" smtClean="0"/>
              <a:t>analyzer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607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1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Signal demodulation by </a:t>
            </a:r>
            <a:r>
              <a:rPr lang="en-GB" b="1" dirty="0" err="1" smtClean="0"/>
              <a:t>s.a.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Modern spectrum analysers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212"/>
            <a:ext cx="9144000" cy="540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Vector network analyser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Vector network analyser is a device, which excites a RF network and measures a response from its ports. All signals are measured as phasors.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38463" y="3072884"/>
            <a:ext cx="292484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If we know RFL and FWD</a:t>
            </a:r>
          </a:p>
          <a:p>
            <a:r>
              <a:rPr lang="en-GB" b="1" dirty="0" smtClean="0"/>
              <a:t>we can calculate: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VSWR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S-parameters S</a:t>
            </a:r>
            <a:r>
              <a:rPr lang="en-GB" baseline="-25000" dirty="0" smtClean="0"/>
              <a:t>11</a:t>
            </a:r>
            <a:r>
              <a:rPr lang="en-GB" dirty="0" smtClean="0"/>
              <a:t>, S</a:t>
            </a:r>
            <a:r>
              <a:rPr lang="en-GB" baseline="-25000" dirty="0" smtClean="0"/>
              <a:t>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Reflection coefficient </a:t>
            </a:r>
            <a:r>
              <a:rPr lang="en-GB" dirty="0" smtClean="0">
                <a:latin typeface="Symbol" panose="05050102010706020507" pitchFamily="18" charset="2"/>
              </a:rPr>
              <a:t>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Impedance </a:t>
            </a:r>
            <a:r>
              <a:rPr lang="en-GB" dirty="0" err="1" smtClean="0"/>
              <a:t>R+jX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Admitance</a:t>
            </a:r>
            <a:r>
              <a:rPr lang="en-GB" dirty="0" smtClean="0"/>
              <a:t> </a:t>
            </a:r>
            <a:r>
              <a:rPr lang="en-GB" dirty="0" err="1" smtClean="0"/>
              <a:t>Y+jB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Input matching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048876" y="3072884"/>
            <a:ext cx="313650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If we know TRN and FWD</a:t>
            </a:r>
          </a:p>
          <a:p>
            <a:r>
              <a:rPr lang="en-GB" b="1" dirty="0" smtClean="0"/>
              <a:t>we can calculate: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Gain, attenuation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S-parameters S</a:t>
            </a:r>
            <a:r>
              <a:rPr lang="en-GB" baseline="-25000" dirty="0" smtClean="0"/>
              <a:t>21</a:t>
            </a:r>
            <a:r>
              <a:rPr lang="en-GB" dirty="0"/>
              <a:t>, </a:t>
            </a:r>
            <a:r>
              <a:rPr lang="en-GB" dirty="0" smtClean="0"/>
              <a:t>S</a:t>
            </a:r>
            <a:r>
              <a:rPr lang="en-GB" baseline="-25000" dirty="0" smtClean="0"/>
              <a:t>22</a:t>
            </a:r>
            <a:endParaRPr lang="en-GB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Transmission coefficient T</a:t>
            </a:r>
            <a:endParaRPr lang="en-GB" dirty="0" smtClean="0">
              <a:latin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Group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Phase 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00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ENA506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5" y="948615"/>
            <a:ext cx="9063263" cy="498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Vector network </a:t>
            </a:r>
            <a:r>
              <a:rPr lang="en-GB" b="1" dirty="0" smtClean="0"/>
              <a:t>analyser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7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Vector network analyser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How does the VNA measure?</a:t>
            </a:r>
          </a:p>
          <a:p>
            <a:pPr lvl="1"/>
            <a:r>
              <a:rPr lang="en-GB" sz="2000" dirty="0" smtClean="0"/>
              <a:t>Send signal from port 1 and measure the response at port 1 and port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149" y="2603917"/>
            <a:ext cx="5644614" cy="307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32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Vector network analyser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How does the VNA measure?</a:t>
            </a:r>
          </a:p>
          <a:p>
            <a:pPr lvl="1"/>
            <a:r>
              <a:rPr lang="en-GB" sz="2000" dirty="0" smtClean="0"/>
              <a:t>Send signal from port 1 and measure response at port 1 and port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149" y="2603917"/>
            <a:ext cx="5644614" cy="3073283"/>
          </a:xfrm>
          <a:prstGeom prst="rect">
            <a:avLst/>
          </a:prstGeom>
        </p:spPr>
      </p:pic>
      <p:sp>
        <p:nvSpPr>
          <p:cNvPr id="11" name="Freeform 4"/>
          <p:cNvSpPr>
            <a:spLocks/>
          </p:cNvSpPr>
          <p:nvPr/>
        </p:nvSpPr>
        <p:spPr bwMode="auto">
          <a:xfrm>
            <a:off x="1662114" y="2799347"/>
            <a:ext cx="4153150" cy="1356332"/>
          </a:xfrm>
          <a:custGeom>
            <a:avLst/>
            <a:gdLst>
              <a:gd name="T0" fmla="*/ 0 w 4293195"/>
              <a:gd name="T1" fmla="*/ 1250215 h 1448935"/>
              <a:gd name="T2" fmla="*/ 474460 w 4293195"/>
              <a:gd name="T3" fmla="*/ 1250215 h 1448935"/>
              <a:gd name="T4" fmla="*/ 740620 w 4293195"/>
              <a:gd name="T5" fmla="*/ 1435520 h 1448935"/>
              <a:gd name="T6" fmla="*/ 1256737 w 4293195"/>
              <a:gd name="T7" fmla="*/ 1453471 h 1448935"/>
              <a:gd name="T8" fmla="*/ 1353943 w 4293195"/>
              <a:gd name="T9" fmla="*/ 1284958 h 1448935"/>
              <a:gd name="T10" fmla="*/ 1805257 w 4293195"/>
              <a:gd name="T11" fmla="*/ 1111236 h 1448935"/>
              <a:gd name="T12" fmla="*/ 2714250 w 4293195"/>
              <a:gd name="T13" fmla="*/ 1078228 h 1448935"/>
              <a:gd name="T14" fmla="*/ 4142255 w 4293195"/>
              <a:gd name="T15" fmla="*/ 1125713 h 1448935"/>
              <a:gd name="T16" fmla="*/ 4289221 w 4293195"/>
              <a:gd name="T17" fmla="*/ 952567 h 1448935"/>
              <a:gd name="T18" fmla="*/ 3890561 w 4293195"/>
              <a:gd name="T19" fmla="*/ 803165 h 1448935"/>
              <a:gd name="T20" fmla="*/ 3303275 w 4293195"/>
              <a:gd name="T21" fmla="*/ 788701 h 1448935"/>
              <a:gd name="T22" fmla="*/ 2887252 w 4293195"/>
              <a:gd name="T23" fmla="*/ 794490 h 1448935"/>
              <a:gd name="T24" fmla="*/ 2481086 w 4293195"/>
              <a:gd name="T25" fmla="*/ 740628 h 1448935"/>
              <a:gd name="T26" fmla="*/ 2371722 w 4293195"/>
              <a:gd name="T27" fmla="*/ 469616 h 1448935"/>
              <a:gd name="T28" fmla="*/ 2378075 w 4293195"/>
              <a:gd name="T29" fmla="*/ 0 h 144893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293195" h="1448935">
                <a:moveTo>
                  <a:pt x="0" y="1246312"/>
                </a:moveTo>
                <a:cubicBezTo>
                  <a:pt x="157788" y="1246312"/>
                  <a:pt x="350213" y="1215524"/>
                  <a:pt x="473365" y="1246312"/>
                </a:cubicBezTo>
                <a:cubicBezTo>
                  <a:pt x="596517" y="1277100"/>
                  <a:pt x="675410" y="1392554"/>
                  <a:pt x="738910" y="1431039"/>
                </a:cubicBezTo>
                <a:cubicBezTo>
                  <a:pt x="794713" y="1465675"/>
                  <a:pt x="1184564" y="1402753"/>
                  <a:pt x="1253837" y="1448935"/>
                </a:cubicBezTo>
                <a:cubicBezTo>
                  <a:pt x="1417829" y="1381843"/>
                  <a:pt x="1259610" y="1337809"/>
                  <a:pt x="1350819" y="1280948"/>
                </a:cubicBezTo>
                <a:cubicBezTo>
                  <a:pt x="1442028" y="1224087"/>
                  <a:pt x="1574897" y="1142115"/>
                  <a:pt x="1801091" y="1107768"/>
                </a:cubicBezTo>
                <a:cubicBezTo>
                  <a:pt x="2027285" y="1073421"/>
                  <a:pt x="2673350" y="1067166"/>
                  <a:pt x="2707986" y="1074863"/>
                </a:cubicBezTo>
                <a:cubicBezTo>
                  <a:pt x="3269672" y="1041573"/>
                  <a:pt x="3904096" y="1094297"/>
                  <a:pt x="4132696" y="1122199"/>
                </a:cubicBezTo>
                <a:cubicBezTo>
                  <a:pt x="4267200" y="1101032"/>
                  <a:pt x="4321175" y="1003184"/>
                  <a:pt x="4279323" y="949594"/>
                </a:cubicBezTo>
                <a:cubicBezTo>
                  <a:pt x="4237471" y="896004"/>
                  <a:pt x="4045527" y="827884"/>
                  <a:pt x="3881582" y="800658"/>
                </a:cubicBezTo>
                <a:cubicBezTo>
                  <a:pt x="3717637" y="773432"/>
                  <a:pt x="3462483" y="787681"/>
                  <a:pt x="3295651" y="786240"/>
                </a:cubicBezTo>
                <a:cubicBezTo>
                  <a:pt x="3128819" y="784799"/>
                  <a:pt x="3017303" y="799997"/>
                  <a:pt x="2880588" y="792010"/>
                </a:cubicBezTo>
                <a:cubicBezTo>
                  <a:pt x="2743873" y="784023"/>
                  <a:pt x="2561084" y="792295"/>
                  <a:pt x="2475361" y="738318"/>
                </a:cubicBezTo>
                <a:cubicBezTo>
                  <a:pt x="2389638" y="684341"/>
                  <a:pt x="2396074" y="583796"/>
                  <a:pt x="2366248" y="468149"/>
                </a:cubicBezTo>
                <a:cubicBezTo>
                  <a:pt x="2336422" y="352502"/>
                  <a:pt x="2379732" y="133518"/>
                  <a:pt x="2372588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158456" y="3027363"/>
            <a:ext cx="9920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0" dirty="0" smtClean="0">
                <a:solidFill>
                  <a:srgbClr val="000000"/>
                </a:solidFill>
              </a:rPr>
              <a:t>S</a:t>
            </a:r>
            <a:r>
              <a:rPr lang="en-US" altLang="en-US" sz="1600" b="0" baseline="-25000" dirty="0" smtClean="0">
                <a:solidFill>
                  <a:srgbClr val="000000"/>
                </a:solidFill>
              </a:rPr>
              <a:t>11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=A</a:t>
            </a:r>
            <a:r>
              <a:rPr lang="en-US" altLang="en-US" sz="1600" b="0" baseline="30000" dirty="0" smtClean="0">
                <a:solidFill>
                  <a:srgbClr val="000000"/>
                </a:solidFill>
              </a:rPr>
              <a:t>-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/R</a:t>
            </a:r>
            <a:endParaRPr lang="en-US" altLang="en-US" sz="16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1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Vector network analyser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How does the VNA measure?</a:t>
            </a:r>
          </a:p>
          <a:p>
            <a:pPr lvl="1"/>
            <a:r>
              <a:rPr lang="en-GB" sz="2000" dirty="0" smtClean="0"/>
              <a:t>Send signal from port 1 and measure response at port 1 and port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149" y="2603917"/>
            <a:ext cx="5644614" cy="3073283"/>
          </a:xfrm>
          <a:prstGeom prst="rect">
            <a:avLst/>
          </a:prstGeom>
        </p:spPr>
      </p:pic>
      <p:sp>
        <p:nvSpPr>
          <p:cNvPr id="9" name="Freeform 12"/>
          <p:cNvSpPr>
            <a:spLocks/>
          </p:cNvSpPr>
          <p:nvPr/>
        </p:nvSpPr>
        <p:spPr bwMode="auto">
          <a:xfrm flipV="1">
            <a:off x="1604963" y="3789362"/>
            <a:ext cx="4659479" cy="1544637"/>
          </a:xfrm>
          <a:custGeom>
            <a:avLst/>
            <a:gdLst>
              <a:gd name="T0" fmla="*/ 0 w 4811839"/>
              <a:gd name="T1" fmla="*/ 1502138 h 1679200"/>
              <a:gd name="T2" fmla="*/ 473245 w 4811839"/>
              <a:gd name="T3" fmla="*/ 1502138 h 1679200"/>
              <a:gd name="T4" fmla="*/ 795850 w 4811839"/>
              <a:gd name="T5" fmla="*/ 1351408 h 1679200"/>
              <a:gd name="T6" fmla="*/ 1310637 w 4811839"/>
              <a:gd name="T7" fmla="*/ 1369175 h 1679200"/>
              <a:gd name="T8" fmla="*/ 1432989 w 4811839"/>
              <a:gd name="T9" fmla="*/ 1517612 h 1679200"/>
              <a:gd name="T10" fmla="*/ 1895841 w 4811839"/>
              <a:gd name="T11" fmla="*/ 1654588 h 1679200"/>
              <a:gd name="T12" fmla="*/ 3837276 w 4811839"/>
              <a:gd name="T13" fmla="*/ 1666051 h 1679200"/>
              <a:gd name="T14" fmla="*/ 4645816 w 4811839"/>
              <a:gd name="T15" fmla="*/ 1631089 h 1679200"/>
              <a:gd name="T16" fmla="*/ 4728923 w 4811839"/>
              <a:gd name="T17" fmla="*/ 1131905 h 1679200"/>
              <a:gd name="T18" fmla="*/ 4058312 w 4811839"/>
              <a:gd name="T19" fmla="*/ 1009258 h 1679200"/>
              <a:gd name="T20" fmla="*/ 3102213 w 4811839"/>
              <a:gd name="T21" fmla="*/ 973914 h 1679200"/>
              <a:gd name="T22" fmla="*/ 2625901 w 4811839"/>
              <a:gd name="T23" fmla="*/ 729577 h 1679200"/>
              <a:gd name="T24" fmla="*/ 2416401 w 4811839"/>
              <a:gd name="T25" fmla="*/ 471100 h 1679200"/>
              <a:gd name="T26" fmla="*/ 2378311 w 4811839"/>
              <a:gd name="T27" fmla="*/ 0 h 16792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811839" h="1679200">
                <a:moveTo>
                  <a:pt x="0" y="1513032"/>
                </a:moveTo>
                <a:cubicBezTo>
                  <a:pt x="157788" y="1513032"/>
                  <a:pt x="340688" y="1538336"/>
                  <a:pt x="473365" y="1513032"/>
                </a:cubicBezTo>
                <a:cubicBezTo>
                  <a:pt x="606042" y="1487728"/>
                  <a:pt x="732560" y="1322724"/>
                  <a:pt x="796060" y="1361209"/>
                </a:cubicBezTo>
                <a:cubicBezTo>
                  <a:pt x="851863" y="1395845"/>
                  <a:pt x="1241714" y="1332923"/>
                  <a:pt x="1310987" y="1379105"/>
                </a:cubicBezTo>
                <a:cubicBezTo>
                  <a:pt x="1474979" y="1312013"/>
                  <a:pt x="1335810" y="1480704"/>
                  <a:pt x="1433369" y="1528618"/>
                </a:cubicBezTo>
                <a:cubicBezTo>
                  <a:pt x="1530928" y="1576532"/>
                  <a:pt x="1495521" y="1641669"/>
                  <a:pt x="1896341" y="1666588"/>
                </a:cubicBezTo>
                <a:cubicBezTo>
                  <a:pt x="2297161" y="1691507"/>
                  <a:pt x="3803650" y="1670436"/>
                  <a:pt x="3838286" y="1678133"/>
                </a:cubicBezTo>
                <a:cubicBezTo>
                  <a:pt x="4399972" y="1644843"/>
                  <a:pt x="4520046" y="1672167"/>
                  <a:pt x="4647046" y="1642919"/>
                </a:cubicBezTo>
                <a:cubicBezTo>
                  <a:pt x="4876800" y="1475702"/>
                  <a:pt x="4828117" y="1244504"/>
                  <a:pt x="4730173" y="1140114"/>
                </a:cubicBezTo>
                <a:cubicBezTo>
                  <a:pt x="4632229" y="1035724"/>
                  <a:pt x="4330572" y="1043100"/>
                  <a:pt x="4059382" y="1016578"/>
                </a:cubicBezTo>
                <a:cubicBezTo>
                  <a:pt x="3788192" y="990056"/>
                  <a:pt x="3192813" y="1040610"/>
                  <a:pt x="3103033" y="980979"/>
                </a:cubicBezTo>
                <a:cubicBezTo>
                  <a:pt x="2864879" y="822800"/>
                  <a:pt x="2955059" y="721206"/>
                  <a:pt x="2626591" y="734868"/>
                </a:cubicBezTo>
                <a:cubicBezTo>
                  <a:pt x="2478040" y="657513"/>
                  <a:pt x="2458316" y="596996"/>
                  <a:pt x="2417041" y="474518"/>
                </a:cubicBezTo>
                <a:cubicBezTo>
                  <a:pt x="2375766" y="352040"/>
                  <a:pt x="2379735" y="216068"/>
                  <a:pt x="2378941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4185779" y="5129213"/>
            <a:ext cx="10470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0" dirty="0" smtClean="0">
                <a:solidFill>
                  <a:srgbClr val="000000"/>
                </a:solidFill>
              </a:rPr>
              <a:t>S</a:t>
            </a:r>
            <a:r>
              <a:rPr lang="en-US" altLang="en-US" sz="1600" b="0" baseline="-25000" dirty="0" smtClean="0">
                <a:solidFill>
                  <a:srgbClr val="000000"/>
                </a:solidFill>
              </a:rPr>
              <a:t>21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=B</a:t>
            </a:r>
            <a:r>
              <a:rPr lang="en-US" altLang="en-US" sz="1600" b="0" baseline="30000" dirty="0" smtClean="0">
                <a:solidFill>
                  <a:srgbClr val="000000"/>
                </a:solidFill>
              </a:rPr>
              <a:t>-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/A</a:t>
            </a:r>
            <a:r>
              <a:rPr lang="en-US" altLang="en-US" sz="1600" b="0" baseline="30000" dirty="0" smtClean="0">
                <a:solidFill>
                  <a:srgbClr val="000000"/>
                </a:solidFill>
              </a:rPr>
              <a:t>+</a:t>
            </a:r>
            <a:endParaRPr lang="en-US" altLang="en-US" sz="1600" b="0" baseline="30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b="1" dirty="0"/>
              <a:t>VNA</a:t>
            </a:r>
            <a:r>
              <a:rPr lang="en-GB" altLang="en-US" b="1" dirty="0"/>
              <a:t> user interface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1" descr="VNA_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77" y="1173935"/>
            <a:ext cx="6435754" cy="4826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278833" y="5149850"/>
            <a:ext cx="754962" cy="547138"/>
          </a:xfrm>
          <a:prstGeom prst="straightConnector1">
            <a:avLst/>
          </a:prstGeom>
          <a:ln w="25400">
            <a:solidFill>
              <a:srgbClr val="0432FF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895733" y="4765875"/>
            <a:ext cx="2779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432FF"/>
                </a:solidFill>
              </a:rPr>
              <a:t>X</a:t>
            </a:r>
            <a:r>
              <a:rPr lang="en-GB" sz="2000" dirty="0" smtClean="0">
                <a:solidFill>
                  <a:srgbClr val="0432FF"/>
                </a:solidFill>
              </a:rPr>
              <a:t> Axis</a:t>
            </a:r>
            <a:r>
              <a:rPr lang="sk-SK" sz="2000" dirty="0" smtClean="0">
                <a:solidFill>
                  <a:srgbClr val="0432FF"/>
                </a:solidFill>
              </a:rPr>
              <a:t>, </a:t>
            </a:r>
            <a:r>
              <a:rPr lang="sk-SK" sz="2000" dirty="0" smtClean="0">
                <a:solidFill>
                  <a:srgbClr val="0432FF"/>
                </a:solidFill>
              </a:rPr>
              <a:t>typ. </a:t>
            </a:r>
            <a:r>
              <a:rPr lang="sk-SK" sz="2000" dirty="0" err="1" smtClean="0">
                <a:solidFill>
                  <a:srgbClr val="0432FF"/>
                </a:solidFill>
              </a:rPr>
              <a:t>Fre</a:t>
            </a:r>
            <a:r>
              <a:rPr lang="en-GB" sz="2000" dirty="0" err="1" smtClean="0">
                <a:solidFill>
                  <a:srgbClr val="0432FF"/>
                </a:solidFill>
              </a:rPr>
              <a:t>quency</a:t>
            </a:r>
            <a:endParaRPr lang="en-GB" sz="2000" dirty="0" smtClean="0">
              <a:solidFill>
                <a:srgbClr val="0432FF"/>
              </a:solidFill>
            </a:endParaRPr>
          </a:p>
          <a:p>
            <a:pPr algn="ctr"/>
            <a:r>
              <a:rPr lang="en-GB" sz="2000" dirty="0" smtClean="0">
                <a:solidFill>
                  <a:srgbClr val="0432FF"/>
                </a:solidFill>
              </a:rPr>
              <a:t>Start/stop</a:t>
            </a:r>
          </a:p>
          <a:p>
            <a:pPr algn="ctr"/>
            <a:r>
              <a:rPr lang="en-GB" sz="2000" dirty="0" err="1" smtClean="0">
                <a:solidFill>
                  <a:srgbClr val="0432FF"/>
                </a:solidFill>
              </a:rPr>
              <a:t>Center</a:t>
            </a:r>
            <a:r>
              <a:rPr lang="en-GB" sz="2000" dirty="0" smtClean="0">
                <a:solidFill>
                  <a:srgbClr val="0432FF"/>
                </a:solidFill>
              </a:rPr>
              <a:t>/span</a:t>
            </a:r>
            <a:endParaRPr lang="sk-SK" sz="2000" dirty="0">
              <a:solidFill>
                <a:srgbClr val="0432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451771" y="5149850"/>
            <a:ext cx="631530" cy="556500"/>
          </a:xfrm>
          <a:prstGeom prst="straightConnector1">
            <a:avLst/>
          </a:prstGeom>
          <a:ln w="25400">
            <a:solidFill>
              <a:srgbClr val="0432FF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5981251" y="5696987"/>
            <a:ext cx="578299" cy="224076"/>
          </a:xfrm>
          <a:prstGeom prst="ellipse">
            <a:avLst/>
          </a:pr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111229" y="5645743"/>
            <a:ext cx="1177589" cy="271591"/>
          </a:xfrm>
          <a:prstGeom prst="ellipse">
            <a:avLst/>
          </a:pr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80101" y="1648570"/>
            <a:ext cx="1805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0432FF"/>
                </a:solidFill>
              </a:rPr>
              <a:t>Menu bar</a:t>
            </a:r>
            <a:endParaRPr lang="sk-SK" sz="2000" dirty="0">
              <a:solidFill>
                <a:srgbClr val="0432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673516" y="1387642"/>
            <a:ext cx="1055363" cy="3529263"/>
          </a:xfrm>
          <a:prstGeom prst="roundRect">
            <a:avLst/>
          </a:prstGeom>
          <a:noFill/>
          <a:ln w="38100"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6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b="1" dirty="0"/>
              <a:t>VNA</a:t>
            </a:r>
            <a:r>
              <a:rPr lang="en-GB" altLang="en-US" b="1" dirty="0"/>
              <a:t>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1" descr="VNA_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06" y="1173935"/>
            <a:ext cx="6437376" cy="482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603500" y="3206750"/>
            <a:ext cx="661349" cy="381201"/>
          </a:xfrm>
          <a:prstGeom prst="straightConnector1">
            <a:avLst/>
          </a:prstGeom>
          <a:ln w="25400">
            <a:solidFill>
              <a:srgbClr val="0432FF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264849" y="2788348"/>
            <a:ext cx="22980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432FF"/>
                </a:solidFill>
              </a:rPr>
              <a:t>Y</a:t>
            </a:r>
            <a:r>
              <a:rPr lang="en-GB" sz="2000" dirty="0" smtClean="0">
                <a:solidFill>
                  <a:srgbClr val="0432FF"/>
                </a:solidFill>
              </a:rPr>
              <a:t> axis</a:t>
            </a:r>
            <a:r>
              <a:rPr lang="sk-SK" sz="2000" dirty="0" smtClean="0">
                <a:solidFill>
                  <a:srgbClr val="0432FF"/>
                </a:solidFill>
              </a:rPr>
              <a:t>, </a:t>
            </a:r>
            <a:r>
              <a:rPr lang="en-GB" sz="2000" dirty="0" smtClean="0">
                <a:solidFill>
                  <a:srgbClr val="0432FF"/>
                </a:solidFill>
              </a:rPr>
              <a:t>measured parameter</a:t>
            </a:r>
            <a:endParaRPr lang="sk-SK" sz="2000" dirty="0">
              <a:solidFill>
                <a:srgbClr val="0432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289255" y="3496234"/>
            <a:ext cx="1361683" cy="274623"/>
          </a:xfrm>
          <a:prstGeom prst="ellipse">
            <a:avLst/>
          </a:pr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3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280" y="1861108"/>
            <a:ext cx="3830720" cy="398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RF power measurement</a:t>
            </a:r>
            <a:endParaRPr lang="en-GB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835150"/>
            <a:ext cx="5029200" cy="415787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GB" b="1" dirty="0" smtClean="0"/>
              <a:t>Diode envelope detection</a:t>
            </a:r>
            <a:r>
              <a:rPr lang="en-GB" dirty="0" smtClean="0"/>
              <a:t>: </a:t>
            </a:r>
            <a:r>
              <a:rPr lang="en-GB" dirty="0" smtClean="0"/>
              <a:t>Most common, large dynamic range, suitable for constant signals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Thermal</a:t>
            </a:r>
            <a:r>
              <a:rPr lang="en-GB" dirty="0" smtClean="0"/>
              <a:t>: </a:t>
            </a:r>
            <a:r>
              <a:rPr lang="en-GB" dirty="0" smtClean="0"/>
              <a:t>Very accurate, limited dynamic range, ideal for complex modulated signals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Electronic receivers</a:t>
            </a:r>
            <a:r>
              <a:rPr lang="en-GB" dirty="0" smtClean="0"/>
              <a:t>: </a:t>
            </a:r>
            <a:r>
              <a:rPr lang="en-GB" dirty="0" smtClean="0"/>
              <a:t>Most complex, suitable for fast, pulsed signals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13"/>
          <p:cNvSpPr txBox="1">
            <a:spLocks/>
          </p:cNvSpPr>
          <p:nvPr/>
        </p:nvSpPr>
        <p:spPr>
          <a:xfrm>
            <a:off x="457200" y="1325607"/>
            <a:ext cx="8108950" cy="76354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Most popular methods to measure the RF power</a:t>
            </a:r>
          </a:p>
        </p:txBody>
      </p:sp>
    </p:spTree>
    <p:extLst>
      <p:ext uri="{BB962C8B-B14F-4D97-AF65-F5344CB8AC3E}">
        <p14:creationId xmlns:p14="http://schemas.microsoft.com/office/powerpoint/2010/main" val="13347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b="1" dirty="0"/>
              <a:t>VNA</a:t>
            </a:r>
            <a:r>
              <a:rPr lang="en-GB" altLang="en-US" b="1" dirty="0"/>
              <a:t>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1" descr="VNA_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24" y="1173935"/>
            <a:ext cx="6437376" cy="482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6045200" y="4816644"/>
            <a:ext cx="533401" cy="865407"/>
          </a:xfrm>
          <a:prstGeom prst="straightConnector1">
            <a:avLst/>
          </a:prstGeom>
          <a:ln w="25400">
            <a:solidFill>
              <a:srgbClr val="0432FF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71066" y="4108758"/>
            <a:ext cx="32978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432FF"/>
                </a:solidFill>
              </a:rPr>
              <a:t>Instrument status, calibration, reference etc.</a:t>
            </a:r>
            <a:endParaRPr lang="sk-SK" sz="2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en-US" b="1" dirty="0"/>
              <a:t>VNA</a:t>
            </a:r>
            <a:r>
              <a:rPr lang="en-GB" altLang="en-US" b="1" dirty="0"/>
              <a:t>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1" descr="VNA_scree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71" y="1164995"/>
            <a:ext cx="6437376" cy="482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00997" y="3659316"/>
            <a:ext cx="36360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432FF"/>
                </a:solidFill>
              </a:rPr>
              <a:t>Calculation of a derived parameter using the measured trace</a:t>
            </a:r>
            <a:endParaRPr lang="sk-SK" sz="2000" dirty="0">
              <a:solidFill>
                <a:srgbClr val="0432FF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625002" y="3676650"/>
            <a:ext cx="1575995" cy="770451"/>
          </a:xfrm>
          <a:prstGeom prst="roundRect">
            <a:avLst/>
          </a:prstGeom>
          <a:noFill/>
          <a:ln w="28575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5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00" y="990848"/>
            <a:ext cx="7154003" cy="53655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94" y="998634"/>
            <a:ext cx="7120128" cy="5340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7190" y="998634"/>
            <a:ext cx="7120128" cy="5340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8149" y="1006870"/>
            <a:ext cx="7120128" cy="5340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Setting up process…</a:t>
            </a:r>
            <a:endParaRPr lang="en-GB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3822" y="998634"/>
            <a:ext cx="7120128" cy="534009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2910124" y="1268627"/>
            <a:ext cx="1097368" cy="1352510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384018" y="1789569"/>
            <a:ext cx="3723720" cy="2075279"/>
            <a:chOff x="5384018" y="1789569"/>
            <a:chExt cx="3723720" cy="2075279"/>
          </a:xfrm>
        </p:grpSpPr>
        <p:sp>
          <p:nvSpPr>
            <p:cNvPr id="14" name="Rounded Rectangle 13"/>
            <p:cNvSpPr/>
            <p:nvPr/>
          </p:nvSpPr>
          <p:spPr bwMode="auto">
            <a:xfrm>
              <a:off x="5413358" y="1789569"/>
              <a:ext cx="1097368" cy="527642"/>
            </a:xfrm>
            <a:prstGeom prst="roundRect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8010370" y="3337206"/>
              <a:ext cx="1097368" cy="527642"/>
            </a:xfrm>
            <a:prstGeom prst="roundRect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384018" y="2503128"/>
              <a:ext cx="36360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 smtClean="0">
                  <a:solidFill>
                    <a:srgbClr val="FFFF00"/>
                  </a:solidFill>
                </a:rPr>
                <a:t>Super important for high-Q device measurements</a:t>
              </a:r>
              <a:endParaRPr lang="sk-SK" sz="20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09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Few notes on IF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VNA uses a super-heterodyne receivers to measure the RF signals</a:t>
            </a:r>
          </a:p>
          <a:p>
            <a:endParaRPr lang="en-GB" dirty="0" smtClean="0"/>
          </a:p>
          <a:p>
            <a:r>
              <a:rPr lang="en-GB" dirty="0" smtClean="0"/>
              <a:t>Same noise handling procedures as for the spectrum analyser apply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4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4" descr="FILTER_100K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037945" y="2512305"/>
            <a:ext cx="2638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100kHz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FILTER_10K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7945" y="2512305"/>
            <a:ext cx="2638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10kHz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19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FILTER_1K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7945" y="2512305"/>
            <a:ext cx="2638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1kHz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8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FILTER_100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7945" y="2512305"/>
            <a:ext cx="2638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100Hz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1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FILTER_10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7945" y="2512305"/>
            <a:ext cx="26383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10Hz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133600" y="4191000"/>
            <a:ext cx="4191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129288" y="3941763"/>
            <a:ext cx="18437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 smtClean="0">
                <a:solidFill>
                  <a:srgbClr val="FF3300"/>
                </a:solidFill>
              </a:rPr>
              <a:t>Noise floor for</a:t>
            </a:r>
            <a:r>
              <a:rPr lang="sk-SK" altLang="en-US" sz="1000" b="0" dirty="0" smtClean="0">
                <a:solidFill>
                  <a:srgbClr val="FF3300"/>
                </a:solidFill>
              </a:rPr>
              <a:t> </a:t>
            </a:r>
            <a:r>
              <a:rPr lang="sk-SK" altLang="en-US" sz="1000" b="0" dirty="0">
                <a:solidFill>
                  <a:srgbClr val="FF3300"/>
                </a:solidFill>
              </a:rPr>
              <a:t>IFBW=100kHz</a:t>
            </a:r>
            <a:endParaRPr lang="en-US" altLang="en-US" sz="1000" b="0" dirty="0">
              <a:solidFill>
                <a:srgbClr val="FF3300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133600" y="5430838"/>
            <a:ext cx="4191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579454" y="5470525"/>
            <a:ext cx="17091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000" b="0" dirty="0" smtClean="0">
                <a:solidFill>
                  <a:srgbClr val="FF3300"/>
                </a:solidFill>
              </a:rPr>
              <a:t>Noise floor for</a:t>
            </a:r>
            <a:r>
              <a:rPr lang="sk-SK" altLang="en-US" sz="1000" b="0" dirty="0" smtClean="0">
                <a:solidFill>
                  <a:srgbClr val="FF3300"/>
                </a:solidFill>
              </a:rPr>
              <a:t> </a:t>
            </a:r>
            <a:r>
              <a:rPr lang="sk-SK" altLang="en-US" sz="1000" b="0" dirty="0">
                <a:solidFill>
                  <a:srgbClr val="FF3300"/>
                </a:solidFill>
              </a:rPr>
              <a:t>IFBW=10Hz</a:t>
            </a:r>
            <a:endParaRPr lang="en-US" altLang="en-US" sz="1000" b="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8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FILTER_10HZ_A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IF (detector) bandwidth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Bandpass</a:t>
            </a:r>
            <a:r>
              <a:rPr lang="en-GB" dirty="0" smtClean="0"/>
              <a:t> filter measurement, fc=1GHz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37945" y="2512305"/>
            <a:ext cx="2638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IF bandwidth 10Hz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Plus averaging</a:t>
            </a:r>
            <a:endParaRPr lang="sk-SK" sz="20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464967" y="4038600"/>
            <a:ext cx="1155033" cy="493295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426867" y="2577468"/>
            <a:ext cx="1155033" cy="807416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15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power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read specifications of a power sensor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" y="1903110"/>
            <a:ext cx="7151649" cy="23577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1950" y="4456533"/>
            <a:ext cx="27029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Frequency range:</a:t>
            </a:r>
          </a:p>
          <a:p>
            <a:r>
              <a:rPr lang="en-GB" sz="1600" dirty="0" smtClean="0"/>
              <a:t>Diode sensors ~10MHz</a:t>
            </a:r>
          </a:p>
          <a:p>
            <a:r>
              <a:rPr lang="en-GB" sz="1600" dirty="0" smtClean="0"/>
              <a:t>Thermal sensors DC</a:t>
            </a:r>
          </a:p>
          <a:p>
            <a:r>
              <a:rPr lang="en-GB" sz="1600" dirty="0" smtClean="0"/>
              <a:t>Pulsed sensors 50-100MHz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3302001" y="4514850"/>
            <a:ext cx="28321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Power/dynamic range:</a:t>
            </a:r>
          </a:p>
          <a:p>
            <a:r>
              <a:rPr lang="en-GB" sz="1600" dirty="0" smtClean="0"/>
              <a:t>Minimum and maximum power for your application. Values change typ. factor 1000+ between room temperature and superconducting state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2559050" y="3136900"/>
            <a:ext cx="933450" cy="273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422400" y="3409950"/>
            <a:ext cx="1238250" cy="1104900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24601" y="4514850"/>
            <a:ext cx="25615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External trigger and interface:</a:t>
            </a:r>
          </a:p>
          <a:p>
            <a:r>
              <a:rPr lang="en-GB" sz="1600" dirty="0" smtClean="0"/>
              <a:t>Synchronized acquisition, USB interface, </a:t>
            </a:r>
            <a:r>
              <a:rPr lang="en-GB" sz="1600" dirty="0" err="1" smtClean="0"/>
              <a:t>ethernet</a:t>
            </a:r>
            <a:r>
              <a:rPr lang="en-GB" sz="1600" dirty="0" smtClean="0"/>
              <a:t>…</a:t>
            </a:r>
            <a:endParaRPr lang="en-GB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4251326" y="3136900"/>
            <a:ext cx="1127124" cy="273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349750" y="3409950"/>
            <a:ext cx="139700" cy="1104900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78782" y="3454400"/>
            <a:ext cx="900333" cy="1060450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49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04708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Measurement errors and calibration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301916" cy="4667421"/>
          </a:xfrm>
        </p:spPr>
        <p:txBody>
          <a:bodyPr>
            <a:normAutofit/>
          </a:bodyPr>
          <a:lstStyle/>
          <a:p>
            <a:r>
              <a:rPr lang="en-GB" dirty="0" smtClean="0"/>
              <a:t>The instrument always shows some curves…</a:t>
            </a:r>
          </a:p>
          <a:p>
            <a:endParaRPr lang="en-GB" dirty="0"/>
          </a:p>
          <a:p>
            <a:r>
              <a:rPr lang="en-GB" dirty="0" smtClean="0"/>
              <a:t>…but in 99% cases this is not what you want to measure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109" y="838200"/>
            <a:ext cx="3668712" cy="598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 rot="-5400000">
            <a:off x="7968373" y="1652796"/>
            <a:ext cx="2065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sk-SK" altLang="en-US" sz="1400" b="0" dirty="0">
                <a:solidFill>
                  <a:schemeClr val="bg1"/>
                </a:solidFill>
              </a:rPr>
              <a:t>verydemotivational.com</a:t>
            </a:r>
            <a:endParaRPr lang="en-US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5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Measurement errors and calibration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dirty="0" smtClean="0"/>
              <a:t>“Hello Daniel, this is Nikolai. We are trying to measure the 1.3GHz superconducting cavity but the instrument shows something strange…”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 descr="VNA_screenshot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9" y="3134592"/>
            <a:ext cx="3680291" cy="283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11_Nikolai.MOV">
            <a:hlinkClick r:id="" action="ppaction://media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848" y="3196303"/>
            <a:ext cx="4927865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8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Measurement errors and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work in the RF domain</a:t>
            </a:r>
          </a:p>
          <a:p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The instrument measures our DUT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…but also everything around (cables, connectors, adapters, spurious reflections etc.)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…and the instrument is sensitive to temporal alignment of the signals as well</a:t>
            </a:r>
          </a:p>
          <a:p>
            <a:r>
              <a:rPr lang="en-GB" dirty="0" smtClean="0"/>
              <a:t>…finally the instrument also measures himself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8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Measurement errors and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networks which connect DUT to the instrument introduce static systematic errors</a:t>
            </a:r>
          </a:p>
          <a:p>
            <a:endParaRPr lang="en-GB" dirty="0"/>
          </a:p>
          <a:p>
            <a:r>
              <a:rPr lang="en-GB" dirty="0" smtClean="0"/>
              <a:t>We can measure them and mathematically de-embed them from the measurement</a:t>
            </a:r>
          </a:p>
          <a:p>
            <a:endParaRPr lang="en-GB" dirty="0"/>
          </a:p>
          <a:p>
            <a:r>
              <a:rPr lang="en-GB" dirty="0" smtClean="0"/>
              <a:t>This process is called </a:t>
            </a:r>
            <a:r>
              <a:rPr lang="en-GB" b="1" dirty="0" smtClean="0"/>
              <a:t>Calibration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9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Measurement errors and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networks which connect DUT to the instrument introduce static systematic errors</a:t>
            </a:r>
          </a:p>
          <a:p>
            <a:endParaRPr lang="en-GB" dirty="0"/>
          </a:p>
          <a:p>
            <a:r>
              <a:rPr lang="en-GB" dirty="0" smtClean="0"/>
              <a:t>We can measure them and mathematically de-embed them from the measurement</a:t>
            </a:r>
          </a:p>
          <a:p>
            <a:endParaRPr lang="en-GB" dirty="0"/>
          </a:p>
          <a:p>
            <a:r>
              <a:rPr lang="en-GB" dirty="0" smtClean="0"/>
              <a:t>This process is called </a:t>
            </a:r>
            <a:r>
              <a:rPr lang="en-GB" b="1" dirty="0" smtClean="0"/>
              <a:t>Calibration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Measurement errors and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Directional coupler measurement without and with full calibration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38463" y="7006051"/>
            <a:ext cx="7139893" cy="365125"/>
          </a:xfrm>
        </p:spPr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700605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9" descr="BEZ KALIBRAC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2326101"/>
            <a:ext cx="5943600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S KALIBRACI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2326101"/>
            <a:ext cx="5953125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813675" y="1768641"/>
            <a:ext cx="3048000" cy="5105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FF"/>
              </a:solidFill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775075" y="2326101"/>
            <a:ext cx="985838" cy="4987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FF"/>
              </a:solidFill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252507" y="3121439"/>
            <a:ext cx="25019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 smtClean="0">
                <a:solidFill>
                  <a:srgbClr val="FF0000"/>
                </a:solidFill>
              </a:rPr>
              <a:t>Without calibration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5557509" y="3110326"/>
            <a:ext cx="20056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 smtClean="0">
                <a:solidFill>
                  <a:srgbClr val="FF0000"/>
                </a:solidFill>
              </a:rPr>
              <a:t>Full calibration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Calibration process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 standards: Open, Short, Load + Thru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Picture 5" descr="2 port kalibra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22896"/>
            <a:ext cx="8510588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85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33363"/>
            <a:ext cx="8226425" cy="939800"/>
          </a:xfrm>
        </p:spPr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7140575" cy="365125"/>
          </a:xfrm>
        </p:spPr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02600" y="942330"/>
            <a:ext cx="4017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Thank you for your attention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1664" y="5353871"/>
            <a:ext cx="4256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After the break: hands on part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1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95" y="1895139"/>
            <a:ext cx="6463705" cy="2954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power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use a RF power meter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94666" y="3140709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1. Set the frequency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3240991" y="3325375"/>
            <a:ext cx="823009" cy="2052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28" idx="1"/>
          </p:cNvCxnSpPr>
          <p:nvPr/>
        </p:nvCxnSpPr>
        <p:spPr>
          <a:xfrm flipH="1">
            <a:off x="5777133" y="3809261"/>
            <a:ext cx="1143772" cy="330115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264150" y="3714750"/>
            <a:ext cx="512982" cy="2674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>
            <a:stCxn id="16" idx="1"/>
            <a:endCxn id="12" idx="3"/>
          </p:cNvCxnSpPr>
          <p:nvPr/>
        </p:nvCxnSpPr>
        <p:spPr>
          <a:xfrm flipH="1" flipV="1">
            <a:off x="4064000" y="3427988"/>
            <a:ext cx="1200150" cy="420490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3"/>
            <a:endCxn id="8" idx="1"/>
          </p:cNvCxnSpPr>
          <p:nvPr/>
        </p:nvCxnSpPr>
        <p:spPr>
          <a:xfrm flipV="1">
            <a:off x="5777132" y="3325375"/>
            <a:ext cx="1117534" cy="523103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5264150" y="4014533"/>
            <a:ext cx="512982" cy="26745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920905" y="3624595"/>
            <a:ext cx="1924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2. Zero the offset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6920905" y="4058983"/>
            <a:ext cx="20897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3. Connect sensor to the signal source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3107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06" y="1282677"/>
            <a:ext cx="3870771" cy="2960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14" y="1298303"/>
            <a:ext cx="3929787" cy="295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power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6625" y="4283441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Chose the desired measurement unit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3367994" y="2189225"/>
            <a:ext cx="724584" cy="5886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402483" y="2389112"/>
            <a:ext cx="1271367" cy="3618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801144" y="4283441"/>
            <a:ext cx="40313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If measuring through couplers/ attenuators etc. set-up the offset for direct reading of the source power value, instead of measured power value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4927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RF power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Some comments:</a:t>
            </a:r>
          </a:p>
          <a:p>
            <a:pPr lvl="1">
              <a:spcAft>
                <a:spcPts val="600"/>
              </a:spcAft>
            </a:pPr>
            <a:r>
              <a:rPr lang="en-GB" sz="2000" dirty="0" smtClean="0"/>
              <a:t>The reading is noisier at the bottom of the dynamic range</a:t>
            </a:r>
          </a:p>
          <a:p>
            <a:pPr lvl="1">
              <a:spcAft>
                <a:spcPts val="600"/>
              </a:spcAft>
            </a:pPr>
            <a:r>
              <a:rPr lang="en-GB" sz="2000" b="1" i="1" u="sng" dirty="0" smtClean="0">
                <a:solidFill>
                  <a:srgbClr val="FF0000"/>
                </a:solidFill>
              </a:rPr>
              <a:t>The power sensor really burns when overloaded </a:t>
            </a:r>
            <a:r>
              <a:rPr lang="en-GB" sz="2000" dirty="0" smtClean="0"/>
              <a:t>(very costly to repair)</a:t>
            </a:r>
          </a:p>
          <a:p>
            <a:pPr lvl="1">
              <a:spcAft>
                <a:spcPts val="600"/>
              </a:spcAft>
            </a:pPr>
            <a:r>
              <a:rPr lang="en-GB" sz="2000" dirty="0" smtClean="0"/>
              <a:t>Sensors have optimized dynamic range for type of measurements they do (very accurate, very fast, RMS…)</a:t>
            </a:r>
          </a:p>
          <a:p>
            <a:pPr lvl="1">
              <a:spcAft>
                <a:spcPts val="600"/>
              </a:spcAft>
            </a:pPr>
            <a:r>
              <a:rPr lang="en-GB" sz="2000" dirty="0" smtClean="0"/>
              <a:t>Sensors and instruments need certain time to measure a data point, be careful with automation</a:t>
            </a:r>
          </a:p>
          <a:p>
            <a:pPr lvl="1">
              <a:spcAft>
                <a:spcPts val="600"/>
              </a:spcAft>
            </a:pPr>
            <a:r>
              <a:rPr lang="en-GB" sz="2000" dirty="0" smtClean="0"/>
              <a:t>Decide what to buy based on how are you going to use the instrument: Table top, USB sensor, Ethernet sensor…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87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Spectrum </a:t>
            </a:r>
            <a:r>
              <a:rPr lang="en-GB" b="1" dirty="0" err="1" smtClean="0"/>
              <a:t>analyzer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Spectrum analyser </a:t>
            </a:r>
            <a:r>
              <a:rPr lang="en-GB" dirty="0"/>
              <a:t>is a device, which </a:t>
            </a:r>
            <a:r>
              <a:rPr lang="en-GB" dirty="0" smtClean="0"/>
              <a:t>measures frequency content of a signal.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04" y="2399366"/>
            <a:ext cx="5540949" cy="2958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62" y="2841974"/>
            <a:ext cx="3960802" cy="207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Spectrum </a:t>
            </a:r>
            <a:r>
              <a:rPr lang="en-GB" b="1" dirty="0" smtClean="0"/>
              <a:t>analyser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Introduction to RF measurements and instrumentation</a:t>
            </a:r>
          </a:p>
          <a:p>
            <a:r>
              <a:rPr lang="en-US" smtClean="0"/>
              <a:t>Daniel Valuch CERN BE/RF (daniel.Valuch@cern.ch)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496698"/>
            <a:ext cx="6921676" cy="52085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472" y="5589240"/>
            <a:ext cx="12747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k-SK" dirty="0" err="1" smtClean="0">
                <a:solidFill>
                  <a:srgbClr val="FF0000"/>
                </a:solidFill>
              </a:rPr>
              <a:t>Fre</a:t>
            </a:r>
            <a:r>
              <a:rPr lang="en-GB" dirty="0" err="1" smtClean="0">
                <a:solidFill>
                  <a:srgbClr val="FF0000"/>
                </a:solidFill>
              </a:rPr>
              <a:t>quency</a:t>
            </a:r>
            <a:endParaRPr lang="sk-SK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42182" y="3916312"/>
            <a:ext cx="11993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k-SK" dirty="0" err="1" smtClean="0">
                <a:solidFill>
                  <a:srgbClr val="FF0000"/>
                </a:solidFill>
              </a:rPr>
              <a:t>Amplit</a:t>
            </a:r>
            <a:r>
              <a:rPr lang="en-GB" dirty="0" err="1" smtClean="0">
                <a:solidFill>
                  <a:srgbClr val="FF0000"/>
                </a:solidFill>
              </a:rPr>
              <a:t>ude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83568" y="2495587"/>
            <a:ext cx="0" cy="1008112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16216" y="6021288"/>
            <a:ext cx="999940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8942</TotalTime>
  <Words>1667</Words>
  <Application>Microsoft Office PowerPoint</Application>
  <PresentationFormat>On-screen Show (4:3)</PresentationFormat>
  <Paragraphs>322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ＭＳ Ｐゴシック</vt:lpstr>
      <vt:lpstr>Arial</vt:lpstr>
      <vt:lpstr>Calibri</vt:lpstr>
      <vt:lpstr>Optima</vt:lpstr>
      <vt:lpstr>Symbol</vt:lpstr>
      <vt:lpstr>CERNCobranding4-3</vt:lpstr>
      <vt:lpstr>Introduction to RF measurements and instrumentation</vt:lpstr>
      <vt:lpstr>Content</vt:lpstr>
      <vt:lpstr>RF power measurement</vt:lpstr>
      <vt:lpstr>RF power measurement</vt:lpstr>
      <vt:lpstr>RF power measurement</vt:lpstr>
      <vt:lpstr>RF power measurement</vt:lpstr>
      <vt:lpstr>RF power measurement</vt:lpstr>
      <vt:lpstr>Spectrum analyzer</vt:lpstr>
      <vt:lpstr>Spectrum analyser user interface</vt:lpstr>
      <vt:lpstr>Spectrum analyser user interface</vt:lpstr>
      <vt:lpstr>Spectrum analyser user interface</vt:lpstr>
      <vt:lpstr>Spectrum analyser user interface</vt:lpstr>
      <vt:lpstr>Spectrum analyser user interface</vt:lpstr>
      <vt:lpstr>Spectrum analyzer user interface</vt:lpstr>
      <vt:lpstr>Spectrum analyzer user interface</vt:lpstr>
      <vt:lpstr>Spectrum analyser user interface</vt:lpstr>
      <vt:lpstr>Spectrum analyser user interface</vt:lpstr>
      <vt:lpstr>PowerPoint Presentation</vt:lpstr>
      <vt:lpstr>PowerPoint Presentation</vt:lpstr>
      <vt:lpstr>Real time spectrum analyzer</vt:lpstr>
      <vt:lpstr>Signal demodulation by s.a.</vt:lpstr>
      <vt:lpstr>Modern spectrum analysers</vt:lpstr>
      <vt:lpstr>Vector network analyser</vt:lpstr>
      <vt:lpstr>Vector network analyser</vt:lpstr>
      <vt:lpstr>Vector network analyser</vt:lpstr>
      <vt:lpstr>Vector network analyser</vt:lpstr>
      <vt:lpstr>Vector network analyser</vt:lpstr>
      <vt:lpstr>VNA user interface</vt:lpstr>
      <vt:lpstr>VNA user interface</vt:lpstr>
      <vt:lpstr>VNA user interface</vt:lpstr>
      <vt:lpstr>VNA user interface</vt:lpstr>
      <vt:lpstr>Setting up process…</vt:lpstr>
      <vt:lpstr>Few notes on IF bandwidth</vt:lpstr>
      <vt:lpstr>IF (detector) bandwidth</vt:lpstr>
      <vt:lpstr>IF (detector) bandwidth</vt:lpstr>
      <vt:lpstr>IF (detector) bandwidth</vt:lpstr>
      <vt:lpstr>IF (detector) bandwidth</vt:lpstr>
      <vt:lpstr>IF (detector) bandwidth</vt:lpstr>
      <vt:lpstr>IF (detector) bandwidth</vt:lpstr>
      <vt:lpstr>Measurement errors and calibration</vt:lpstr>
      <vt:lpstr>Measurement errors and calibration</vt:lpstr>
      <vt:lpstr>Measurement errors and calibration</vt:lpstr>
      <vt:lpstr>Measurement errors and calibration</vt:lpstr>
      <vt:lpstr>Measurement errors and calibration</vt:lpstr>
      <vt:lpstr>Measurement errors and calibration</vt:lpstr>
      <vt:lpstr>Calibration process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Valuch</cp:lastModifiedBy>
  <cp:revision>167</cp:revision>
  <dcterms:created xsi:type="dcterms:W3CDTF">2012-11-30T11:04:26Z</dcterms:created>
  <dcterms:modified xsi:type="dcterms:W3CDTF">2018-03-13T21:20:14Z</dcterms:modified>
</cp:coreProperties>
</file>